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0" r:id="rId2"/>
    <p:sldId id="314" r:id="rId3"/>
    <p:sldId id="282" r:id="rId4"/>
    <p:sldId id="287" r:id="rId5"/>
    <p:sldId id="288" r:id="rId6"/>
    <p:sldId id="289" r:id="rId7"/>
    <p:sldId id="292" r:id="rId8"/>
    <p:sldId id="313" r:id="rId9"/>
    <p:sldId id="311" r:id="rId10"/>
    <p:sldId id="315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7CD1"/>
    <a:srgbClr val="0F2579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3" autoAdjust="0"/>
    <p:restoredTop sz="95170"/>
  </p:normalViewPr>
  <p:slideViewPr>
    <p:cSldViewPr snapToGrid="0">
      <p:cViewPr>
        <p:scale>
          <a:sx n="68" d="100"/>
          <a:sy n="68" d="100"/>
        </p:scale>
        <p:origin x="-2144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2FA81-7AD9-1B49-B54B-52630E539624}" type="datetimeFigureOut">
              <a:rPr lang="tr-TR" smtClean="0"/>
              <a:t>04/10/17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58404-AA31-4242-A9FE-65F48065B5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227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REFS +++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58404-AA31-4242-A9FE-65F48065B56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276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2A1D1-12D7-4E62-AB99-4AF8D2AF02DE}" type="slidenum">
              <a:rPr lang="de-DE" altLang="nl-BE"/>
              <a:pPr>
                <a:defRPr/>
              </a:pPr>
              <a:t>‹#›</a:t>
            </a:fld>
            <a:endParaRPr lang="de-DE" altLang="nl-BE"/>
          </a:p>
        </p:txBody>
      </p:sp>
      <p:sp>
        <p:nvSpPr>
          <p:cNvPr id="12" name="Round Same Side Corner Rectangle 11"/>
          <p:cNvSpPr/>
          <p:nvPr userDrawn="1"/>
        </p:nvSpPr>
        <p:spPr>
          <a:xfrm rot="16200000">
            <a:off x="1872853" y="-856060"/>
            <a:ext cx="5805488" cy="8736806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350">
              <a:solidFill>
                <a:srgbClr val="00009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38200" y="3006767"/>
            <a:ext cx="1847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1" u="none" strike="noStrike" kern="1200" cap="none" spc="0" normalizeH="0" baseline="0" noProof="0" dirty="0">
              <a:ln>
                <a:noFill/>
              </a:ln>
              <a:solidFill>
                <a:srgbClr val="009EE1"/>
              </a:solidFill>
              <a:effectLst/>
              <a:uLnTx/>
              <a:uFillTx/>
              <a:latin typeface="+mn-lt"/>
              <a:ea typeface="ＭＳ Ｐゴシック" pitchFamily="-65" charset="-128"/>
              <a:cs typeface="Univers 55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9587" y="2952879"/>
            <a:ext cx="7886700" cy="894460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3200" b="1" i="1" u="none" strike="noStrike" kern="1200" cap="none" spc="0" normalizeH="0" baseline="0" noProof="0">
                <a:ea typeface="ＭＳ Ｐゴシック" pitchFamily="-65" charset="-128"/>
                <a:cs typeface="Univers 55"/>
              </a:defRPr>
            </a:lvl1pPr>
          </a:lstStyle>
          <a:p>
            <a:pPr marL="0" marR="0" lvl="0" indent="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9EE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Univers 55"/>
              </a:rPr>
              <a:t>“Title”</a:t>
            </a:r>
            <a:endParaRPr kumimoji="0" lang="en-US" sz="3000" b="1" i="1" u="none" strike="noStrike" kern="1200" cap="none" spc="0" normalizeH="0" baseline="0" noProof="0" dirty="0">
              <a:ln>
                <a:noFill/>
              </a:ln>
              <a:solidFill>
                <a:srgbClr val="009EE1"/>
              </a:solidFill>
              <a:effectLst/>
              <a:uLnTx/>
              <a:uFillTx/>
              <a:latin typeface="+mn-lt"/>
              <a:ea typeface="ＭＳ Ｐゴシック" pitchFamily="-65" charset="-128"/>
              <a:cs typeface="Univers 55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838200" y="4006851"/>
            <a:ext cx="5022273" cy="511176"/>
          </a:xfrm>
        </p:spPr>
        <p:txBody>
          <a:bodyPr/>
          <a:lstStyle>
            <a:lvl1pPr marL="0" marR="0" indent="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78C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Univers 55"/>
              </a:rPr>
              <a:t>[name]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838200" y="5563690"/>
            <a:ext cx="1864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78C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Univers 55"/>
              </a:rPr>
              <a:t>www.efpt.eu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18026"/>
            <a:ext cx="5022273" cy="522832"/>
          </a:xfrm>
        </p:spPr>
        <p:txBody>
          <a:bodyPr/>
          <a:lstStyle>
            <a:lvl1pPr marL="0" marR="0" indent="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3378C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Univers 55"/>
              </a:rPr>
              <a:t>[function]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+mn-lt"/>
              <a:ea typeface="ＭＳ Ｐゴシック" pitchFamily="-65" charset="-128"/>
              <a:cs typeface="Univers 55"/>
            </a:endParaRPr>
          </a:p>
          <a:p>
            <a:pPr marL="0" marR="0" lvl="0" indent="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Univers 55"/>
              </a:rPr>
              <a:t> </a:t>
            </a:r>
          </a:p>
          <a:p>
            <a:pPr lvl="0"/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040859"/>
            <a:ext cx="5022273" cy="5481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Univers 55"/>
              </a:rPr>
              <a:t>email@efpt.eu</a:t>
            </a:r>
            <a:endParaRPr lang="en-GB" dirty="0"/>
          </a:p>
        </p:txBody>
      </p:sp>
      <p:pic>
        <p:nvPicPr>
          <p:cNvPr id="26" name="Picture 5" descr="EFPT_logo_CMYK_txt_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2495"/>
          <a:stretch>
            <a:fillRect/>
          </a:stretch>
        </p:blipFill>
        <p:spPr bwMode="auto">
          <a:xfrm>
            <a:off x="889000" y="800100"/>
            <a:ext cx="472440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67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çıklama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tr-TR" smtClean="0"/>
              <a:t>Asıl başlık stili için tıklatın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tr-TR" noProof="0" smtClean="0"/>
              <a:t>Resmi yer tutucuya sürükleyin veya eklemek için simgeyi tıklatın</a:t>
            </a:r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73D9C-7E7F-4B14-9893-4BF049FAA7E8}" type="datetime1">
              <a:rPr lang="de-DE" altLang="nl-BE"/>
              <a:pPr>
                <a:defRPr/>
              </a:pPr>
              <a:t>04/10/17</a:t>
            </a:fld>
            <a:endParaRPr lang="de-DE" alt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D2D7-A710-4C8C-BE6C-0A54EFD3ECCB}" type="slidenum">
              <a:rPr lang="de-DE" altLang="nl-BE"/>
              <a:pPr>
                <a:defRPr/>
              </a:pPr>
              <a:t>‹#›</a:t>
            </a:fld>
            <a:endParaRPr lang="de-DE" altLang="nl-BE"/>
          </a:p>
        </p:txBody>
      </p:sp>
      <p:sp>
        <p:nvSpPr>
          <p:cNvPr id="8" name="Rectangle 7"/>
          <p:cNvSpPr/>
          <p:nvPr userDrawn="1"/>
        </p:nvSpPr>
        <p:spPr>
          <a:xfrm>
            <a:off x="1792288" y="4773084"/>
            <a:ext cx="5486400" cy="594255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nl-BE" sz="3600" b="1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0400" y="6313488"/>
            <a:ext cx="8636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18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01370-65C7-4132-85E6-118B9AF2505C}" type="datetime1">
              <a:rPr lang="de-DE" altLang="nl-BE"/>
              <a:pPr>
                <a:defRPr/>
              </a:pPr>
              <a:t>04/10/17</a:t>
            </a:fld>
            <a:endParaRPr lang="de-DE" alt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6F790-B8E6-4CCF-AB89-4690B4FDDBC2}" type="slidenum">
              <a:rPr lang="de-DE" altLang="nl-BE"/>
              <a:pPr>
                <a:defRPr/>
              </a:pPr>
              <a:t>‹#›</a:t>
            </a:fld>
            <a:endParaRPr lang="de-DE" altLang="nl-BE"/>
          </a:p>
        </p:txBody>
      </p:sp>
    </p:spTree>
    <p:extLst>
      <p:ext uri="{BB962C8B-B14F-4D97-AF65-F5344CB8AC3E}">
        <p14:creationId xmlns:p14="http://schemas.microsoft.com/office/powerpoint/2010/main" val="694202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E4A89-4B0E-4A89-90B3-3B9E01988CD0}" type="datetime1">
              <a:rPr lang="de-DE" altLang="nl-BE"/>
              <a:pPr>
                <a:defRPr/>
              </a:pPr>
              <a:t>04/10/17</a:t>
            </a:fld>
            <a:endParaRPr lang="de-DE" alt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2EC8D-D7C7-465C-B9A8-A53ED56954E5}" type="slidenum">
              <a:rPr lang="de-DE" altLang="nl-BE"/>
              <a:pPr>
                <a:defRPr/>
              </a:pPr>
              <a:t>‹#›</a:t>
            </a:fld>
            <a:endParaRPr lang="de-DE" altLang="nl-BE"/>
          </a:p>
        </p:txBody>
      </p:sp>
    </p:spTree>
    <p:extLst>
      <p:ext uri="{BB962C8B-B14F-4D97-AF65-F5344CB8AC3E}">
        <p14:creationId xmlns:p14="http://schemas.microsoft.com/office/powerpoint/2010/main" val="4080145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457200" y="0"/>
            <a:ext cx="8229600" cy="98107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pitchFamily="-65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>
              <a:defRPr/>
            </a:pPr>
            <a:r>
              <a:rPr lang="de-CH" sz="3600" dirty="0" smtClean="0"/>
              <a:t>Click to edit Master title style</a:t>
            </a:r>
            <a:endParaRPr lang="de-DE" sz="3600" dirty="0"/>
          </a:p>
        </p:txBody>
      </p:sp>
      <p:sp>
        <p:nvSpPr>
          <p:cNvPr id="5" name="Rectangle 14"/>
          <p:cNvSpPr/>
          <p:nvPr userDrawn="1"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342900" eaLnBrk="1" hangingPunct="1">
              <a:defRPr/>
            </a:pPr>
            <a:endParaRPr lang="en-US" altLang="nl-BE" sz="3600" b="1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0400" y="6313488"/>
            <a:ext cx="8636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5pPr marL="1828800" indent="0">
              <a:buNone/>
              <a:defRPr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marL="1493838" lvl="0" indent="-342900" algn="just">
              <a:buBlip>
                <a:blip r:embed="rId3"/>
              </a:buBlip>
            </a:pPr>
            <a:r>
              <a:rPr lang="nl-NL" dirty="0" smtClean="0"/>
              <a:t>Tweede niveau</a:t>
            </a:r>
          </a:p>
          <a:p>
            <a:pPr marL="1893888" lvl="1" indent="-342900" algn="just">
              <a:buBlip>
                <a:blip r:embed="rId3"/>
              </a:buBlip>
            </a:pPr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de-DE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8107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34822-1F60-4AFF-A325-B63B6C1587C4}" type="datetime1">
              <a:rPr lang="de-DE" altLang="nl-BE"/>
              <a:pPr>
                <a:defRPr/>
              </a:pPr>
              <a:t>04/10/17</a:t>
            </a:fld>
            <a:endParaRPr lang="de-DE" alt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596724-E463-4FBD-A28A-BC87E2356872}" type="slidenum">
              <a:rPr lang="de-DE" altLang="nl-BE"/>
              <a:pPr>
                <a:defRPr/>
              </a:pPr>
              <a:t>‹#›</a:t>
            </a:fld>
            <a:endParaRPr lang="de-DE" altLang="nl-BE"/>
          </a:p>
        </p:txBody>
      </p:sp>
    </p:spTree>
    <p:extLst>
      <p:ext uri="{BB962C8B-B14F-4D97-AF65-F5344CB8AC3E}">
        <p14:creationId xmlns:p14="http://schemas.microsoft.com/office/powerpoint/2010/main" val="32957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latin typeface="Arial" charset="-94"/>
              </a:defRPr>
            </a:lvl1pPr>
            <a:lvl2pPr>
              <a:defRPr sz="2400"/>
            </a:lvl2pPr>
            <a:lvl3pPr>
              <a:defRPr sz="20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tr-TR" dirty="0" smtClean="0"/>
              <a:t>Ana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de-DE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D5AEE-9C46-4B48-8D18-6E52177BBBBD}" type="datetime1">
              <a:rPr lang="de-DE" altLang="nl-BE"/>
              <a:pPr>
                <a:defRPr/>
              </a:pPr>
              <a:t>04/10/17</a:t>
            </a:fld>
            <a:endParaRPr lang="de-DE" alt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085B-CB70-4161-A7DD-3FE6FB28D69A}" type="slidenum">
              <a:rPr lang="de-DE" altLang="nl-BE"/>
              <a:pPr>
                <a:defRPr/>
              </a:pPr>
              <a:t>‹#›</a:t>
            </a:fld>
            <a:endParaRPr lang="de-DE" altLang="nl-BE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0"/>
            <a:ext cx="8229600" cy="981076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pitchFamily="-65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de-CH" sz="3600" dirty="0" smtClean="0"/>
              <a:t>Click to edit Master title style</a:t>
            </a:r>
            <a:endParaRPr lang="de-DE" sz="36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"/>
            <a:ext cx="9144000" cy="981075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nl-BE" sz="36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81075"/>
          </a:xfrm>
          <a:prstGeom prst="rect">
            <a:avLst/>
          </a:prstGeom>
        </p:spPr>
        <p:txBody>
          <a:bodyPr/>
          <a:lstStyle>
            <a:lvl1pPr>
              <a:defRPr sz="4800" b="1" baseline="0">
                <a:solidFill>
                  <a:schemeClr val="bg1"/>
                </a:solidFill>
                <a:latin typeface="Arial" charset="-94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en-GB" dirty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0400" y="6313488"/>
            <a:ext cx="8636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72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42900"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891A25CA-2412-42BC-AD20-721EBF423278}" type="slidenum">
              <a:rPr lang="de-DE" altLang="nl-BE" smtClean="0"/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nl-B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0400" y="6313488"/>
            <a:ext cx="8636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"/>
            <a:ext cx="9144000" cy="981075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nl-BE" sz="36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8107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5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tr-TR" smtClean="0"/>
              <a:t>Asıl başlık stili için tıklatın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59970-14D8-48F8-B4A1-3E20EEDF70E9}" type="datetime1">
              <a:rPr lang="de-DE" altLang="nl-BE"/>
              <a:pPr>
                <a:defRPr/>
              </a:pPr>
              <a:t>04/10/17</a:t>
            </a:fld>
            <a:endParaRPr lang="de-DE" alt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BCB17-E35E-4C61-ADB0-74CB5983A56D}" type="slidenum">
              <a:rPr lang="de-DE" altLang="nl-BE"/>
              <a:pPr>
                <a:defRPr/>
              </a:pPr>
              <a:t>‹#›</a:t>
            </a:fld>
            <a:endParaRPr lang="de-DE" altLang="nl-BE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981075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nl-BE" sz="36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0"/>
            <a:ext cx="8229600" cy="981076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pitchFamily="-65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de-CH" sz="4800" dirty="0" smtClean="0"/>
              <a:t>Click to edit Master title style</a:t>
            </a:r>
            <a:endParaRPr lang="de-DE" sz="4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0400" y="6313488"/>
            <a:ext cx="8636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59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B9754-1A02-4BCF-81A1-F8F64F46A99B}" type="datetime1">
              <a:rPr lang="de-DE" altLang="nl-BE"/>
              <a:pPr>
                <a:defRPr/>
              </a:pPr>
              <a:t>04/10/17</a:t>
            </a:fld>
            <a:endParaRPr lang="de-DE" alt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B9D8-59B8-4039-BF85-9122AB873830}" type="slidenum">
              <a:rPr lang="de-DE" altLang="nl-BE"/>
              <a:pPr>
                <a:defRPr/>
              </a:pPr>
              <a:t>‹#›</a:t>
            </a:fld>
            <a:endParaRPr lang="de-DE" altLang="nl-BE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9144000" cy="981075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nl-BE" sz="36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0"/>
            <a:ext cx="8229600" cy="981076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pitchFamily="-65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de-CH" sz="4800" dirty="0" smtClean="0"/>
              <a:t>Click to edit Master title style</a:t>
            </a:r>
            <a:endParaRPr lang="de-DE" sz="4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0400" y="6313488"/>
            <a:ext cx="8636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52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748E-F3BC-49E9-A5DD-81CEC2FA75BF}" type="datetime1">
              <a:rPr lang="de-DE" altLang="nl-BE"/>
              <a:pPr>
                <a:defRPr/>
              </a:pPr>
              <a:t>04/10/17</a:t>
            </a:fld>
            <a:endParaRPr lang="de-DE" alt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B5A3A-2BDD-475D-84C8-1AC18BD62AB6}" type="slidenum">
              <a:rPr lang="de-DE" altLang="nl-BE"/>
              <a:pPr>
                <a:defRPr/>
              </a:pPr>
              <a:t>‹#›</a:t>
            </a:fld>
            <a:endParaRPr lang="de-DE" altLang="nl-BE"/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9144000" cy="981075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nl-BE" sz="36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0"/>
            <a:ext cx="8229600" cy="981076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pitchFamily="-65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de-CH" sz="4800" dirty="0" smtClean="0"/>
              <a:t>Click to edit Master title style</a:t>
            </a:r>
            <a:endParaRPr lang="de-DE" sz="4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0400" y="6313488"/>
            <a:ext cx="8636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1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65F89-718D-4C6C-9F8D-07ACAED6EA7D}" type="datetime1">
              <a:rPr lang="de-DE" altLang="nl-BE"/>
              <a:pPr>
                <a:defRPr/>
              </a:pPr>
              <a:t>04/10/17</a:t>
            </a:fld>
            <a:endParaRPr lang="de-DE" alt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0D57-6723-4151-B43C-C848DA1D03F1}" type="slidenum">
              <a:rPr lang="de-DE" altLang="nl-BE"/>
              <a:pPr>
                <a:defRPr/>
              </a:pPr>
              <a:t>‹#›</a:t>
            </a:fld>
            <a:endParaRPr lang="de-DE" altLang="nl-BE"/>
          </a:p>
        </p:txBody>
      </p:sp>
      <p:sp>
        <p:nvSpPr>
          <p:cNvPr id="6" name="Rectangle 5"/>
          <p:cNvSpPr/>
          <p:nvPr userDrawn="1"/>
        </p:nvSpPr>
        <p:spPr>
          <a:xfrm>
            <a:off x="0" y="1"/>
            <a:ext cx="9144000" cy="981075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nl-BE" sz="36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0"/>
            <a:ext cx="8229600" cy="981076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pitchFamily="-65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de-CH" sz="4800" dirty="0" smtClean="0"/>
              <a:t>Click to edit Master title style</a:t>
            </a:r>
            <a:endParaRPr lang="de-DE" sz="48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0400" y="6313488"/>
            <a:ext cx="8636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97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6076F-1754-4E67-861F-4450AE57EC27}" type="datetime1">
              <a:rPr lang="de-DE" altLang="nl-BE"/>
              <a:pPr>
                <a:defRPr/>
              </a:pPr>
              <a:t>04/10/17</a:t>
            </a:fld>
            <a:endParaRPr lang="de-DE" altLang="nl-B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F76A3-0A45-4C47-9E7B-6F8F55F32FE0}" type="slidenum">
              <a:rPr lang="de-DE" altLang="nl-BE"/>
              <a:pPr>
                <a:defRPr/>
              </a:pPr>
              <a:t>‹#›</a:t>
            </a:fld>
            <a:endParaRPr lang="de-DE" altLang="nl-BE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9144000" cy="981075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nl-BE" sz="36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0"/>
            <a:ext cx="8229600" cy="981076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pitchFamily="-65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de-CH" sz="4800" dirty="0" smtClean="0"/>
              <a:t>Click to edit Master title style</a:t>
            </a:r>
            <a:endParaRPr lang="de-DE" sz="48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0400" y="6313488"/>
            <a:ext cx="8636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08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çıklama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Ana metin stillerini düzenlemek için tıklatın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B63FA-AC59-4CFD-A97C-5E7889D5E18B}" type="datetime1">
              <a:rPr lang="de-DE" altLang="nl-BE"/>
              <a:pPr>
                <a:defRPr/>
              </a:pPr>
              <a:t>04/10/17</a:t>
            </a:fld>
            <a:endParaRPr lang="de-DE" alt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AC8E5-485A-45B4-845D-1F110A32A5DB}" type="slidenum">
              <a:rPr lang="de-DE" altLang="nl-BE"/>
              <a:pPr>
                <a:defRPr/>
              </a:pPr>
              <a:t>‹#›</a:t>
            </a:fld>
            <a:endParaRPr lang="de-DE" altLang="nl-BE"/>
          </a:p>
        </p:txBody>
      </p:sp>
      <p:sp>
        <p:nvSpPr>
          <p:cNvPr id="8" name="Rectangle 7"/>
          <p:cNvSpPr/>
          <p:nvPr userDrawn="1"/>
        </p:nvSpPr>
        <p:spPr>
          <a:xfrm>
            <a:off x="0" y="13494"/>
            <a:ext cx="3464277" cy="1435100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3429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nl-BE" sz="30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47665" y="1"/>
            <a:ext cx="3117850" cy="1435101"/>
          </a:xfrm>
          <a:prstGeom prst="rect">
            <a:avLst/>
          </a:prstGeom>
        </p:spPr>
        <p:txBody>
          <a:bodyPr anchor="b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pitchFamily="-65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MS PGothic" panose="020B0600070205080204" pitchFamily="34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de-CH" sz="2800" dirty="0" smtClean="0"/>
              <a:t>Click to edit Master title style</a:t>
            </a:r>
            <a:endParaRPr lang="de-DE" sz="2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0400" y="6313488"/>
            <a:ext cx="8636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88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nl-BE" smtClean="0"/>
              <a:t>Ana metin stillerini düzenlemek için tıklatın</a:t>
            </a:r>
          </a:p>
          <a:p>
            <a:pPr lvl="1"/>
            <a:r>
              <a:rPr lang="tr-TR" altLang="nl-BE" smtClean="0"/>
              <a:t>İkinci düzey</a:t>
            </a:r>
          </a:p>
          <a:p>
            <a:pPr lvl="2"/>
            <a:r>
              <a:rPr lang="tr-TR" altLang="nl-BE" smtClean="0"/>
              <a:t>Üçüncü düzey</a:t>
            </a:r>
          </a:p>
          <a:p>
            <a:pPr lvl="3"/>
            <a:r>
              <a:rPr lang="tr-TR" altLang="nl-BE" smtClean="0"/>
              <a:t>Dördüncü düzey</a:t>
            </a:r>
          </a:p>
          <a:p>
            <a:pPr lvl="4"/>
            <a:r>
              <a:rPr lang="tr-TR" altLang="nl-BE" smtClean="0"/>
              <a:t>Beşinci düzey</a:t>
            </a:r>
            <a:endParaRPr lang="de-DE" altLang="nl-BE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342900"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891A25CA-2412-42BC-AD20-721EBF423278}" type="slidenum">
              <a:rPr lang="de-DE" altLang="nl-BE" smtClean="0"/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nl-BE"/>
          </a:p>
        </p:txBody>
      </p:sp>
    </p:spTree>
    <p:extLst>
      <p:ext uri="{BB962C8B-B14F-4D97-AF65-F5344CB8AC3E}">
        <p14:creationId xmlns:p14="http://schemas.microsoft.com/office/powerpoint/2010/main" val="264799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</p:sldLayoutIdLst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pitchFamily="-65" charset="-128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MS PGothic" panose="020B0600070205080204" pitchFamily="34" charset="-128"/>
          <a:cs typeface="ＭＳ Ｐゴシック" pitchFamily="-65" charset="-128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MS PGothic" panose="020B0600070205080204" pitchFamily="34" charset="-128"/>
          <a:cs typeface="ＭＳ Ｐゴシック" pitchFamily="-65" charset="-128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MS PGothic" panose="020B0600070205080204" pitchFamily="34" charset="-128"/>
          <a:cs typeface="ＭＳ Ｐゴシック" pitchFamily="-65" charset="-128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MS PGothic" panose="020B0600070205080204" pitchFamily="34" charset="-128"/>
          <a:cs typeface="ＭＳ Ｐゴシック" pitchFamily="-65" charset="-128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europsy.net/education/summer-school/applicat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turelearn.com/courses/medicinesadherence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597637"/>
            <a:ext cx="8283223" cy="1141808"/>
          </a:xfrm>
        </p:spPr>
        <p:txBody>
          <a:bodyPr>
            <a:normAutofit fontScale="90000"/>
          </a:bodyPr>
          <a:lstStyle/>
          <a:p>
            <a:r>
              <a:rPr lang="en-US" dirty="0"/>
              <a:t>How is psychotherapy training perceived by psychiatric trainees? </a:t>
            </a:r>
            <a:r>
              <a:rPr lang="en-US" dirty="0" smtClean="0"/>
              <a:t>A </a:t>
            </a:r>
            <a:r>
              <a:rPr lang="en-US" dirty="0"/>
              <a:t>cross-sectional observational study in Europe </a:t>
            </a:r>
            <a:r>
              <a:rPr lang="en-US" dirty="0"/>
              <a:t/>
            </a:r>
            <a:br>
              <a:rPr lang="en-US" dirty="0"/>
            </a:br>
            <a:r>
              <a:rPr lang="en-GB" dirty="0">
                <a:solidFill>
                  <a:srgbClr val="002060"/>
                </a:solidFill>
              </a:rPr>
              <a:t/>
            </a:r>
            <a:br>
              <a:rPr lang="en-GB" dirty="0">
                <a:solidFill>
                  <a:srgbClr val="002060"/>
                </a:solidFill>
              </a:rPr>
            </a:b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4158671"/>
            <a:ext cx="5022273" cy="681976"/>
          </a:xfrm>
        </p:spPr>
        <p:txBody>
          <a:bodyPr>
            <a:noAutofit/>
          </a:bodyPr>
          <a:lstStyle/>
          <a:p>
            <a:r>
              <a:rPr lang="en-GB" b="1" dirty="0" smtClean="0"/>
              <a:t>Thomas </a:t>
            </a:r>
            <a:r>
              <a:rPr lang="en-GB" b="1" dirty="0" err="1" smtClean="0"/>
              <a:t>Gargot</a:t>
            </a:r>
            <a:endParaRPr lang="en-GB" b="1" dirty="0" smtClean="0"/>
          </a:p>
          <a:p>
            <a:r>
              <a:rPr lang="en-GB" b="1" dirty="0" smtClean="0"/>
              <a:t>Interne en 8ème sem.</a:t>
            </a:r>
            <a:endParaRPr lang="en-GB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112737" y="580022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02707" y="5949397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0F2579"/>
                </a:solidFill>
              </a:rPr>
              <a:t>/</a:t>
            </a:r>
            <a:r>
              <a:rPr lang="fr-FR" sz="2000" b="1" dirty="0" err="1" smtClean="0">
                <a:solidFill>
                  <a:srgbClr val="0F2579"/>
                </a:solidFill>
              </a:rPr>
              <a:t>wg</a:t>
            </a:r>
            <a:r>
              <a:rPr lang="fr-FR" sz="2000" b="1" dirty="0">
                <a:solidFill>
                  <a:srgbClr val="0F2579"/>
                </a:solidFill>
              </a:rPr>
              <a:t>/</a:t>
            </a:r>
            <a:r>
              <a:rPr lang="fr-FR" sz="2000" b="1" dirty="0" err="1">
                <a:solidFill>
                  <a:srgbClr val="0F2579"/>
                </a:solidFill>
              </a:rPr>
              <a:t>psychotherapy-wg</a:t>
            </a:r>
            <a:r>
              <a:rPr lang="fr-FR" sz="2000" b="1" dirty="0">
                <a:solidFill>
                  <a:srgbClr val="0F2579"/>
                </a:solidFill>
              </a:rPr>
              <a:t>/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6267450"/>
            <a:ext cx="1117600" cy="393700"/>
          </a:xfrm>
          <a:prstGeom prst="rect">
            <a:avLst/>
          </a:prstGeom>
        </p:spPr>
      </p:pic>
      <p:pic>
        <p:nvPicPr>
          <p:cNvPr id="10" name="Espace réservé du contenu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40631" y="3807189"/>
            <a:ext cx="4622045" cy="254194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799" y="1167482"/>
            <a:ext cx="1148085" cy="1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1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42"/>
    </mc:Choice>
    <mc:Fallback xmlns="">
      <p:transition xmlns:p14="http://schemas.microsoft.com/office/powerpoint/2010/main" spd="slow" advTm="1394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Ecoles </a:t>
            </a:r>
            <a:r>
              <a:rPr lang="fr-FR" dirty="0" smtClean="0"/>
              <a:t>d’été</a:t>
            </a:r>
            <a:endParaRPr lang="fr-FR" dirty="0"/>
          </a:p>
        </p:txBody>
      </p:sp>
      <p:pic>
        <p:nvPicPr>
          <p:cNvPr id="4" name="Image 3">
            <a:hlinkClick r:id="rId2"/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212" y="4455553"/>
            <a:ext cx="4302899" cy="22446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338" y="4902267"/>
            <a:ext cx="1148085" cy="11480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r="37655"/>
          <a:stretch/>
        </p:blipFill>
        <p:spPr>
          <a:xfrm>
            <a:off x="4836959" y="983121"/>
            <a:ext cx="4307041" cy="37752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25962" y="1178282"/>
            <a:ext cx="3268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/>
              <a:t>P</a:t>
            </a:r>
            <a:r>
              <a:rPr lang="fr-FR" sz="2800" dirty="0" err="1" smtClean="0"/>
              <a:t>sychotherapy</a:t>
            </a:r>
            <a:r>
              <a:rPr lang="fr-FR" sz="2800" dirty="0" smtClean="0"/>
              <a:t> </a:t>
            </a:r>
            <a:r>
              <a:rPr lang="fr-FR" sz="2800" dirty="0" err="1" smtClean="0"/>
              <a:t>guidebook</a:t>
            </a:r>
            <a:endParaRPr lang="fr-FR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744410" y="2257725"/>
            <a:ext cx="294314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Psychothérapie institutionnelle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Thérapies </a:t>
            </a:r>
            <a:r>
              <a:rPr lang="fr-FR" dirty="0"/>
              <a:t>centrée sur le </a:t>
            </a:r>
            <a:r>
              <a:rPr lang="fr-FR" dirty="0" smtClean="0"/>
              <a:t>patient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REBT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Pleine </a:t>
            </a:r>
            <a:r>
              <a:rPr lang="fr-FR" dirty="0" err="1" smtClean="0"/>
              <a:t>cs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32" y="3318851"/>
            <a:ext cx="1531392" cy="9879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62257" y="6273224"/>
            <a:ext cx="4381743" cy="58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/>
              <a:t>http://</a:t>
            </a:r>
            <a:r>
              <a:rPr lang="fr-FR" sz="3200" dirty="0" err="1"/>
              <a:t>efpt.eu</a:t>
            </a:r>
            <a:r>
              <a:rPr lang="fr-FR" sz="3200" dirty="0"/>
              <a:t>/</a:t>
            </a:r>
            <a:r>
              <a:rPr lang="fr-FR" sz="3200" dirty="0" err="1" smtClean="0"/>
              <a:t>events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68686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354" y="1240594"/>
            <a:ext cx="4198741" cy="18104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103255" y="6121482"/>
            <a:ext cx="1040745" cy="7365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fr-FR" dirty="0" smtClean="0"/>
              <a:t>Cours en ligne</a:t>
            </a:r>
            <a:endParaRPr lang="fr-FR" dirty="0"/>
          </a:p>
        </p:txBody>
      </p:sp>
      <p:pic>
        <p:nvPicPr>
          <p:cNvPr id="10" name="Image 9">
            <a:hlinkClick r:id="rId3"/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674" y="3408674"/>
            <a:ext cx="4733326" cy="122913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022" y="5203048"/>
            <a:ext cx="4063625" cy="1654952"/>
          </a:xfrm>
          <a:prstGeom prst="rect">
            <a:avLst/>
          </a:prstGeom>
        </p:spPr>
      </p:pic>
      <p:pic>
        <p:nvPicPr>
          <p:cNvPr id="12" name="Image 11">
            <a:hlinkClick r:id="rId3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9849" y="2874481"/>
            <a:ext cx="1256896" cy="99318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988164"/>
            <a:ext cx="4063625" cy="44455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538150" y="1254085"/>
            <a:ext cx="44004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Gratuit</a:t>
            </a:r>
            <a:r>
              <a:rPr lang="fr-FR" sz="2400" dirty="0" smtClean="0"/>
              <a:t> : ciblé aidant et médecin généralistes</a:t>
            </a:r>
            <a:endParaRPr lang="fr-FR" sz="2400" dirty="0"/>
          </a:p>
        </p:txBody>
      </p:sp>
      <p:sp>
        <p:nvSpPr>
          <p:cNvPr id="19" name="Rectangle 18"/>
          <p:cNvSpPr/>
          <p:nvPr/>
        </p:nvSpPr>
        <p:spPr>
          <a:xfrm>
            <a:off x="4895981" y="5288340"/>
            <a:ext cx="44004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- </a:t>
            </a:r>
            <a:r>
              <a:rPr lang="fr-FR" sz="2400" b="1" dirty="0" smtClean="0"/>
              <a:t>Concours</a:t>
            </a:r>
            <a:r>
              <a:rPr lang="fr-FR" sz="2400" dirty="0" smtClean="0"/>
              <a:t> : Un cours gratuit sur dossier</a:t>
            </a:r>
          </a:p>
          <a:p>
            <a:r>
              <a:rPr lang="fr-FR" sz="2400" dirty="0" smtClean="0"/>
              <a:t>- </a:t>
            </a:r>
            <a:r>
              <a:rPr lang="fr-FR" sz="2400" b="1" dirty="0" smtClean="0"/>
              <a:t>Réduction</a:t>
            </a:r>
            <a:r>
              <a:rPr lang="fr-FR" sz="2400" dirty="0" smtClean="0"/>
              <a:t> 100 $ pour tout interne européen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0" y="4035361"/>
            <a:ext cx="4381743" cy="58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/>
              <a:t>http://</a:t>
            </a:r>
            <a:r>
              <a:rPr lang="fr-FR" sz="3200" dirty="0" err="1"/>
              <a:t>efpt.eu</a:t>
            </a:r>
            <a:r>
              <a:rPr lang="fr-FR" sz="3200" dirty="0" smtClean="0"/>
              <a:t>/</a:t>
            </a:r>
            <a:r>
              <a:rPr lang="fr-FR" sz="3200" dirty="0" err="1" smtClean="0"/>
              <a:t>moocs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595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32"/>
    </mc:Choice>
    <mc:Fallback xmlns="">
      <p:transition xmlns:p14="http://schemas.microsoft.com/office/powerpoint/2010/main" spd="slow" advTm="5423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traitements rentables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95" y="1377530"/>
            <a:ext cx="2870200" cy="47752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3233" y="2633973"/>
            <a:ext cx="5440767" cy="277920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949" y="1331584"/>
            <a:ext cx="1381564" cy="11193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28384" y="5755460"/>
            <a:ext cx="3515616" cy="42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aseline="30000" dirty="0" smtClean="0"/>
              <a:t>D’après </a:t>
            </a:r>
            <a:r>
              <a:rPr lang="fr-FR" sz="3200" baseline="30000" dirty="0" err="1" smtClean="0"/>
              <a:t>Briffault</a:t>
            </a:r>
            <a:r>
              <a:rPr lang="fr-FR" sz="3200" baseline="30000" dirty="0" smtClean="0"/>
              <a:t>, 2009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94513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9342" y="1955191"/>
            <a:ext cx="4412709" cy="414566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1075"/>
          </a:xfrm>
        </p:spPr>
        <p:txBody>
          <a:bodyPr/>
          <a:lstStyle/>
          <a:p>
            <a:r>
              <a:rPr lang="nl-BE" dirty="0" smtClean="0"/>
              <a:t>Démographie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01317" y="1495739"/>
            <a:ext cx="8655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Recrutement entre 2013 à 2015</a:t>
            </a:r>
          </a:p>
          <a:p>
            <a:r>
              <a:rPr lang="fr-FR" sz="2800" dirty="0" smtClean="0"/>
              <a:t>22 pays</a:t>
            </a:r>
          </a:p>
          <a:p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8208" y="1081903"/>
            <a:ext cx="1406735" cy="49376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6561" y="2785495"/>
            <a:ext cx="429265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700" dirty="0" smtClean="0"/>
              <a:t>574 </a:t>
            </a:r>
            <a:r>
              <a:rPr lang="fr-FR" sz="2700" dirty="0" smtClean="0"/>
              <a:t>réponses</a:t>
            </a:r>
            <a:endParaRPr lang="fr-FR" sz="2700" dirty="0" smtClean="0"/>
          </a:p>
          <a:p>
            <a:r>
              <a:rPr lang="fr-FR" sz="2700" dirty="0" smtClean="0"/>
              <a:t>Moyenne de 25 par pays</a:t>
            </a:r>
            <a:endParaRPr lang="fr-FR" sz="27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65088" y="4320613"/>
            <a:ext cx="390186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700" dirty="0"/>
              <a:t>69% </a:t>
            </a:r>
            <a:r>
              <a:rPr lang="fr-FR" sz="2700" dirty="0" smtClean="0"/>
              <a:t>femmes</a:t>
            </a:r>
            <a:r>
              <a:rPr lang="mr-IN" sz="2700" dirty="0"/>
              <a:t/>
            </a:r>
            <a:br>
              <a:rPr lang="mr-IN" sz="2700" dirty="0"/>
            </a:br>
            <a:r>
              <a:rPr lang="fr-FR" sz="2700" dirty="0" smtClean="0"/>
              <a:t>m = 32 ans</a:t>
            </a:r>
          </a:p>
          <a:p>
            <a:r>
              <a:rPr lang="fr-FR" sz="2700" dirty="0" smtClean="0"/>
              <a:t>80% d’internes, 20% jeunes psychiatres</a:t>
            </a:r>
            <a:endParaRPr lang="mr-IN" sz="2700" dirty="0"/>
          </a:p>
          <a:p>
            <a:endParaRPr lang="fr-FR" sz="27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323" y="1040151"/>
            <a:ext cx="703043" cy="70304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4151" y="1157784"/>
            <a:ext cx="470455" cy="7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5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50"/>
    </mc:Choice>
    <mc:Fallback xmlns="">
      <p:transition xmlns:p14="http://schemas.microsoft.com/office/powerpoint/2010/main" spd="slow" advTm="2225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127000"/>
            <a:ext cx="9144000" cy="981075"/>
          </a:xfrm>
        </p:spPr>
        <p:txBody>
          <a:bodyPr/>
          <a:lstStyle/>
          <a:p>
            <a:r>
              <a:rPr lang="nl-BE" sz="3600" dirty="0" smtClean="0"/>
              <a:t>La psychothérapie intéresse</a:t>
            </a:r>
            <a:endParaRPr lang="nl-BE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6022" y="1700767"/>
            <a:ext cx="5227978" cy="346874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0635" y="1360093"/>
            <a:ext cx="4405196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92 % </a:t>
            </a:r>
            <a:r>
              <a:rPr lang="fr-FR" sz="2800" dirty="0" smtClean="0"/>
              <a:t>des internes considèrent que la psychothérapie est importante</a:t>
            </a:r>
            <a:endParaRPr lang="fr-FR" sz="2800" dirty="0" smtClean="0"/>
          </a:p>
          <a:p>
            <a:endParaRPr lang="fr-FR" sz="2800" dirty="0"/>
          </a:p>
          <a:p>
            <a:endParaRPr lang="fr-FR" sz="2800" b="1" dirty="0"/>
          </a:p>
          <a:p>
            <a:r>
              <a:rPr lang="fr-FR" sz="2800" b="1" dirty="0" smtClean="0"/>
              <a:t>90 % </a:t>
            </a:r>
            <a:r>
              <a:rPr lang="fr-FR" sz="2800" dirty="0" smtClean="0"/>
              <a:t>voudrait pratiquer la psychothérapie après la formation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b="1" dirty="0" smtClean="0"/>
              <a:t>96 % </a:t>
            </a:r>
            <a:r>
              <a:rPr lang="fr-FR" sz="2800" dirty="0" smtClean="0"/>
              <a:t>se formerait si la formation était gratuite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4891558" y="2826546"/>
            <a:ext cx="79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92 %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9372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81"/>
    </mc:Choice>
    <mc:Fallback xmlns="">
      <p:transition xmlns:p14="http://schemas.microsoft.com/office/powerpoint/2010/main" spd="slow" advTm="1888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730" y="981075"/>
            <a:ext cx="7674115" cy="5793101"/>
          </a:xfrm>
          <a:prstGeom prst="rect">
            <a:avLst/>
          </a:prstGeom>
        </p:spPr>
      </p:pic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1075"/>
          </a:xfrm>
        </p:spPr>
        <p:txBody>
          <a:bodyPr/>
          <a:lstStyle/>
          <a:p>
            <a:r>
              <a:rPr lang="nl-BE" sz="3600" dirty="0" smtClean="0"/>
              <a:t>Un intér</a:t>
            </a:r>
            <a:r>
              <a:rPr lang="nl-BE" sz="3600" dirty="0" smtClean="0"/>
              <a:t>êt diversifié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10741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39"/>
    </mc:Choice>
    <mc:Fallback xmlns="">
      <p:transition xmlns:p14="http://schemas.microsoft.com/office/powerpoint/2010/main" spd="slow" advTm="198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84666"/>
            <a:ext cx="9144000" cy="981075"/>
          </a:xfrm>
        </p:spPr>
        <p:txBody>
          <a:bodyPr/>
          <a:lstStyle/>
          <a:p>
            <a:r>
              <a:rPr lang="fr-FR" sz="3600" dirty="0" smtClean="0"/>
              <a:t>Cours obligatoires</a:t>
            </a:r>
            <a:endParaRPr lang="nl-BE" sz="3200" dirty="0"/>
          </a:p>
        </p:txBody>
      </p:sp>
      <p:sp>
        <p:nvSpPr>
          <p:cNvPr id="2" name="Rectangle 1"/>
          <p:cNvSpPr/>
          <p:nvPr/>
        </p:nvSpPr>
        <p:spPr>
          <a:xfrm>
            <a:off x="690995" y="3514501"/>
            <a:ext cx="28316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0"/>
              <a:buChar char="Ø"/>
            </a:pPr>
            <a:r>
              <a:rPr lang="nl-BE" sz="2400" b="1" dirty="0" smtClean="0">
                <a:solidFill>
                  <a:srgbClr val="008000"/>
                </a:solidFill>
              </a:rPr>
              <a:t>UEMS:</a:t>
            </a:r>
          </a:p>
          <a:p>
            <a:endParaRPr lang="nl-BE" sz="2400" b="1" dirty="0" smtClean="0">
              <a:solidFill>
                <a:srgbClr val="008000"/>
              </a:solidFill>
            </a:endParaRPr>
          </a:p>
          <a:p>
            <a:r>
              <a:rPr lang="nl-BE" sz="2400" b="1" dirty="0" smtClean="0">
                <a:solidFill>
                  <a:srgbClr val="008000"/>
                </a:solidFill>
              </a:rPr>
              <a:t>120 </a:t>
            </a:r>
            <a:r>
              <a:rPr lang="nl-BE" sz="2400" b="1" dirty="0">
                <a:solidFill>
                  <a:srgbClr val="008000"/>
                </a:solidFill>
              </a:rPr>
              <a:t>h </a:t>
            </a:r>
            <a:r>
              <a:rPr lang="nl-BE" sz="2400" b="1" dirty="0" smtClean="0">
                <a:solidFill>
                  <a:srgbClr val="008000"/>
                </a:solidFill>
              </a:rPr>
              <a:t>formation théoriques en psychothérapie</a:t>
            </a:r>
            <a:endParaRPr lang="nl-BE" sz="2400" b="1" dirty="0" smtClean="0">
              <a:solidFill>
                <a:srgbClr val="008000"/>
              </a:solidFill>
            </a:endParaRPr>
          </a:p>
          <a:p>
            <a:r>
              <a:rPr lang="nl-BE" sz="2400" b="1" dirty="0" smtClean="0">
                <a:solidFill>
                  <a:srgbClr val="008000"/>
                </a:solidFill>
              </a:rPr>
              <a:t> </a:t>
            </a:r>
          </a:p>
          <a:p>
            <a:r>
              <a:rPr lang="nl-BE" sz="2400" b="1" dirty="0" smtClean="0">
                <a:solidFill>
                  <a:srgbClr val="008000"/>
                </a:solidFill>
              </a:rPr>
              <a:t>soit</a:t>
            </a:r>
            <a:r>
              <a:rPr lang="nl-BE" sz="2400" b="1" dirty="0" smtClean="0">
                <a:solidFill>
                  <a:srgbClr val="008000"/>
                </a:solidFill>
              </a:rPr>
              <a:t> 2h par mois</a:t>
            </a:r>
            <a:endParaRPr lang="nl-BE" sz="2400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317" y="1495739"/>
            <a:ext cx="8655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Les cours théoriques sont accessibles mais il y a peu de pratique et de supervision</a:t>
            </a:r>
          </a:p>
          <a:p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4939525" y="3800084"/>
            <a:ext cx="4204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0"/>
              <a:buChar char="Ø"/>
            </a:pPr>
            <a:r>
              <a:rPr lang="nl-BE" sz="2400" b="1" dirty="0" smtClean="0">
                <a:solidFill>
                  <a:srgbClr val="008000"/>
                </a:solidFill>
              </a:rPr>
              <a:t>UEMS:</a:t>
            </a:r>
          </a:p>
          <a:p>
            <a:endParaRPr lang="nl-BE" sz="2400" b="1" dirty="0">
              <a:solidFill>
                <a:srgbClr val="008000"/>
              </a:solidFill>
            </a:endParaRPr>
          </a:p>
          <a:p>
            <a:r>
              <a:rPr lang="nl-BE" sz="2400" b="1" dirty="0" smtClean="0">
                <a:solidFill>
                  <a:srgbClr val="008000"/>
                </a:solidFill>
              </a:rPr>
              <a:t>100 </a:t>
            </a:r>
            <a:r>
              <a:rPr lang="nl-BE" sz="2400" b="1" dirty="0">
                <a:solidFill>
                  <a:srgbClr val="008000"/>
                </a:solidFill>
              </a:rPr>
              <a:t>h </a:t>
            </a:r>
            <a:r>
              <a:rPr lang="nl-BE" sz="2400" b="1" dirty="0" smtClean="0">
                <a:solidFill>
                  <a:srgbClr val="008000"/>
                </a:solidFill>
              </a:rPr>
              <a:t>de pratique des psychotherapies supervisée pendant 5 ans</a:t>
            </a:r>
            <a:endParaRPr lang="nl-BE" sz="2400" b="1" dirty="0">
              <a:solidFill>
                <a:srgbClr val="00800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39" y="2525549"/>
            <a:ext cx="1176557" cy="11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1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14"/>
    </mc:Choice>
    <mc:Fallback xmlns="">
      <p:transition xmlns:p14="http://schemas.microsoft.com/office/powerpoint/2010/main" spd="slow" advTm="421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244" y="1744522"/>
            <a:ext cx="77492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nl-BE" sz="2800" b="1" dirty="0">
                <a:solidFill>
                  <a:prstClr val="black"/>
                </a:solidFill>
                <a:latin typeface="Calibri"/>
                <a:ea typeface="ＭＳ Ｐゴシック" pitchFamily="-65" charset="-128"/>
                <a:cs typeface="ＭＳ Ｐゴシック" pitchFamily="-65" charset="-128"/>
              </a:rPr>
              <a:t>52 % </a:t>
            </a:r>
            <a:r>
              <a:rPr lang="nl-BE" sz="2800" dirty="0" smtClean="0">
                <a:solidFill>
                  <a:prstClr val="black"/>
                </a:solidFill>
                <a:latin typeface="Calibri"/>
                <a:ea typeface="ＭＳ Ｐゴシック" pitchFamily="-65" charset="-128"/>
                <a:cs typeface="ＭＳ Ｐゴシック" pitchFamily="-65" charset="-128"/>
              </a:rPr>
              <a:t>se formait en psychotherapie</a:t>
            </a:r>
            <a:endParaRPr lang="nl-BE" sz="2800" b="1" dirty="0" smtClean="0">
              <a:solidFill>
                <a:prstClr val="black"/>
              </a:solidFill>
              <a:latin typeface="Calibri"/>
              <a:ea typeface="ＭＳ Ｐゴシック" pitchFamily="-65" charset="-128"/>
              <a:cs typeface="ＭＳ Ｐゴシック" pitchFamily="-65" charset="-128"/>
            </a:endParaRPr>
          </a:p>
          <a:p>
            <a:pPr lvl="0">
              <a:spcBef>
                <a:spcPct val="20000"/>
              </a:spcBef>
            </a:pPr>
            <a:r>
              <a:rPr lang="nl-BE" sz="2800" b="1" dirty="0" smtClean="0">
                <a:solidFill>
                  <a:prstClr val="black"/>
                </a:solidFill>
                <a:latin typeface="Calibri"/>
                <a:ea typeface="ＭＳ Ｐゴシック" pitchFamily="-65" charset="-128"/>
                <a:cs typeface="ＭＳ Ｐゴシック" pitchFamily="-65" charset="-128"/>
              </a:rPr>
              <a:t>41 </a:t>
            </a:r>
            <a:r>
              <a:rPr lang="nl-BE" sz="2800" b="1" dirty="0">
                <a:solidFill>
                  <a:prstClr val="black"/>
                </a:solidFill>
                <a:latin typeface="Calibri"/>
                <a:ea typeface="ＭＳ Ｐゴシック" pitchFamily="-65" charset="-128"/>
                <a:cs typeface="ＭＳ Ｐゴシック" pitchFamily="-65" charset="-128"/>
              </a:rPr>
              <a:t>% </a:t>
            </a:r>
            <a:r>
              <a:rPr lang="nl-BE" sz="2800" dirty="0" smtClean="0">
                <a:solidFill>
                  <a:prstClr val="black"/>
                </a:solidFill>
                <a:latin typeface="Calibri"/>
                <a:ea typeface="ＭＳ Ｐゴシック" pitchFamily="-65" charset="-128"/>
                <a:cs typeface="ＭＳ Ｐゴシック" pitchFamily="-65" charset="-128"/>
              </a:rPr>
              <a:t>recevait une psychotherapie personnelle</a:t>
            </a:r>
            <a:endParaRPr lang="nl-BE" sz="2800" dirty="0">
              <a:solidFill>
                <a:prstClr val="black"/>
              </a:solidFill>
              <a:latin typeface="Calibri"/>
              <a:ea typeface="ＭＳ Ｐゴシック" pitchFamily="-65" charset="-128"/>
              <a:cs typeface="ＭＳ Ｐゴシック" pitchFamily="-65" charset="-128"/>
            </a:endParaRPr>
          </a:p>
          <a:p>
            <a:pPr lvl="0">
              <a:spcBef>
                <a:spcPct val="20000"/>
              </a:spcBef>
            </a:pPr>
            <a:r>
              <a:rPr lang="nl-BE" sz="2800" b="1" dirty="0" smtClean="0">
                <a:solidFill>
                  <a:prstClr val="black"/>
                </a:solidFill>
                <a:latin typeface="Calibri"/>
                <a:ea typeface="ＭＳ Ｐゴシック" pitchFamily="-65" charset="-128"/>
                <a:cs typeface="ＭＳ Ｐゴシック" pitchFamily="-65" charset="-128"/>
              </a:rPr>
              <a:t>33 </a:t>
            </a:r>
            <a:r>
              <a:rPr lang="nl-BE" sz="2800" b="1" dirty="0">
                <a:solidFill>
                  <a:prstClr val="black"/>
                </a:solidFill>
                <a:latin typeface="Calibri"/>
                <a:ea typeface="ＭＳ Ｐゴシック" pitchFamily="-65" charset="-128"/>
                <a:cs typeface="ＭＳ Ｐゴシック" pitchFamily="-65" charset="-128"/>
              </a:rPr>
              <a:t>% </a:t>
            </a:r>
            <a:r>
              <a:rPr lang="nl-BE" sz="2800" dirty="0" smtClean="0">
                <a:solidFill>
                  <a:prstClr val="black"/>
                </a:solidFill>
                <a:latin typeface="Calibri"/>
                <a:ea typeface="ＭＳ Ｐゴシック" pitchFamily="-65" charset="-128"/>
                <a:cs typeface="ＭＳ Ｐゴシック" pitchFamily="-65" charset="-128"/>
              </a:rPr>
              <a:t>faisait une formation en psychothérapies de leur propre intiative</a:t>
            </a:r>
            <a:endParaRPr lang="nl-BE" sz="2800" dirty="0">
              <a:solidFill>
                <a:prstClr val="black"/>
              </a:solidFill>
              <a:latin typeface="Calibri"/>
              <a:ea typeface="ＭＳ Ｐゴシック" pitchFamily="-65" charset="-128"/>
              <a:cs typeface="ＭＳ Ｐゴシック" pitchFamily="-65" charset="-128"/>
            </a:endParaRPr>
          </a:p>
          <a:p>
            <a:pPr lvl="0">
              <a:spcBef>
                <a:spcPct val="20000"/>
              </a:spcBef>
            </a:pPr>
            <a:endParaRPr lang="nl-BE" sz="2800" dirty="0">
              <a:solidFill>
                <a:prstClr val="black"/>
              </a:solidFill>
              <a:latin typeface="Calibri"/>
              <a:ea typeface="ＭＳ Ｐゴシック" pitchFamily="-65" charset="-128"/>
              <a:cs typeface="ＭＳ Ｐゴシック" pitchFamily="-65" charset="-128"/>
            </a:endParaRPr>
          </a:p>
          <a:p>
            <a:pPr marL="457200" lvl="0" indent="-457200">
              <a:spcBef>
                <a:spcPct val="20000"/>
              </a:spcBef>
              <a:buFont typeface="Wingdings" charset="0"/>
              <a:buChar char="Ø"/>
            </a:pPr>
            <a:r>
              <a:rPr lang="nl-BE" sz="2800" b="1" dirty="0" smtClean="0">
                <a:solidFill>
                  <a:srgbClr val="008000"/>
                </a:solidFill>
                <a:latin typeface="Calibri"/>
                <a:ea typeface="ＭＳ Ｐゴシック" pitchFamily="-65" charset="-128"/>
                <a:cs typeface="ＭＳ Ｐゴシック" pitchFamily="-65" charset="-128"/>
              </a:rPr>
              <a:t>UEMS:</a:t>
            </a:r>
          </a:p>
          <a:p>
            <a:pPr lvl="0">
              <a:spcBef>
                <a:spcPct val="20000"/>
              </a:spcBef>
            </a:pPr>
            <a:r>
              <a:rPr lang="nl-BE" sz="2800" b="1" dirty="0" smtClean="0">
                <a:solidFill>
                  <a:srgbClr val="008000"/>
                </a:solidFill>
                <a:latin typeface="Calibri"/>
                <a:ea typeface="ＭＳ Ｐゴシック" pitchFamily="-65" charset="-128"/>
                <a:cs typeface="ＭＳ Ｐゴシック" pitchFamily="-65" charset="-128"/>
              </a:rPr>
              <a:t>Formation en psychothérapie obligatoire sur les heures de travail</a:t>
            </a:r>
            <a:endParaRPr lang="nl-BE" sz="2800" b="1" dirty="0">
              <a:solidFill>
                <a:srgbClr val="008000"/>
              </a:solidFill>
              <a:latin typeface="Calibri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1075"/>
          </a:xfrm>
        </p:spPr>
        <p:txBody>
          <a:bodyPr/>
          <a:lstStyle/>
          <a:p>
            <a:r>
              <a:rPr lang="nl-BE" sz="3600" dirty="0" smtClean="0"/>
              <a:t>En pratique, il est difficile de se former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94928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42"/>
    </mc:Choice>
    <mc:Fallback xmlns="">
      <p:transition xmlns:p14="http://schemas.microsoft.com/office/powerpoint/2010/main" spd="slow" advTm="3334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298801" y="108081"/>
            <a:ext cx="9741617" cy="981075"/>
          </a:xfrm>
        </p:spPr>
        <p:txBody>
          <a:bodyPr/>
          <a:lstStyle/>
          <a:p>
            <a:r>
              <a:rPr lang="fr-FR" sz="3200" dirty="0" smtClean="0"/>
              <a:t>Une i</a:t>
            </a:r>
            <a:r>
              <a:rPr lang="fr-FR" sz="3200" dirty="0" smtClean="0"/>
              <a:t>mplémentation des recommandations mauvaise</a:t>
            </a:r>
            <a:endParaRPr lang="nl-BE" sz="3200" dirty="0"/>
          </a:p>
        </p:txBody>
      </p:sp>
      <p:pic>
        <p:nvPicPr>
          <p:cNvPr id="5" name="Image 4" descr="Capture d’écran 2016-03-16 à 22.12.35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98222"/>
            <a:ext cx="9144000" cy="5715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39" y="5681443"/>
            <a:ext cx="1176557" cy="11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79"/>
    </mc:Choice>
    <mc:Fallback xmlns="">
      <p:transition xmlns:p14="http://schemas.microsoft.com/office/powerpoint/2010/main" spd="slow" advTm="289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64395" y="5606847"/>
            <a:ext cx="1979605" cy="12511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108081"/>
            <a:ext cx="9144000" cy="981075"/>
          </a:xfrm>
        </p:spPr>
        <p:txBody>
          <a:bodyPr/>
          <a:lstStyle/>
          <a:p>
            <a:r>
              <a:rPr lang="fr-FR" sz="3200" dirty="0" smtClean="0"/>
              <a:t>La satisfaction est basse</a:t>
            </a:r>
            <a:endParaRPr lang="nl-BE" sz="3200" dirty="0"/>
          </a:p>
        </p:txBody>
      </p:sp>
      <p:pic>
        <p:nvPicPr>
          <p:cNvPr id="8" name="Image 7" descr="Capture d’écran 2016-03-16 à 22.12.15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90513"/>
            <a:ext cx="9144000" cy="55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79"/>
    </mc:Choice>
    <mc:Fallback xmlns="">
      <p:transition xmlns:p14="http://schemas.microsoft.com/office/powerpoint/2010/main" spd="slow" advTm="289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EFPT-standard slide" id="{5E7FE2C5-CA58-4A83-9D26-EC3BC2CEBD47}" vid="{B3266FA8-BC75-4C6C-B0B8-456AA8972333}"/>
    </a:ext>
  </a:extLst>
</a:theme>
</file>

<file path=ppt/theme/theme2.xml><?xml version="1.0" encoding="utf-8"?>
<a:theme xmlns:a="http://schemas.openxmlformats.org/drawingml/2006/main" name="Office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EFPT PPT layout template</Template>
  <TotalTime>10103</TotalTime>
  <Words>245</Words>
  <Application>Microsoft Macintosh PowerPoint</Application>
  <PresentationFormat>Présentation à l'écran (4:3)</PresentationFormat>
  <Paragraphs>55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1_Office Theme</vt:lpstr>
      <vt:lpstr>How is psychotherapy training perceived by psychiatric trainees? A cross-sectional observational study in Europe   </vt:lpstr>
      <vt:lpstr>Des traitements rentables</vt:lpstr>
      <vt:lpstr>Démographie</vt:lpstr>
      <vt:lpstr>La psychothérapie intéresse</vt:lpstr>
      <vt:lpstr>Un intérêt diversifié</vt:lpstr>
      <vt:lpstr>Cours obligatoires</vt:lpstr>
      <vt:lpstr>En pratique, il est difficile de se former</vt:lpstr>
      <vt:lpstr>Une implémentation des recommandations mauvaise</vt:lpstr>
      <vt:lpstr>La satisfaction est basse</vt:lpstr>
      <vt:lpstr>Ecoles d’été</vt:lpstr>
      <vt:lpstr>Cours en ligne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Office Kullanıcısı</dc:creator>
  <cp:lastModifiedBy>Thomas Gargot</cp:lastModifiedBy>
  <cp:revision>138</cp:revision>
  <dcterms:created xsi:type="dcterms:W3CDTF">2016-03-10T07:16:52Z</dcterms:created>
  <dcterms:modified xsi:type="dcterms:W3CDTF">2017-10-06T01:28:21Z</dcterms:modified>
</cp:coreProperties>
</file>