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rial Black"/>
      <p:regular r:id="rId14"/>
    </p:embeddedFont>
    <p:embeddedFont>
      <p:font typeface="Nuni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Sans-regular.fntdata"/><Relationship Id="rId14" Type="http://schemas.openxmlformats.org/officeDocument/2006/relationships/font" Target="fonts/ArialBlack-regular.fntdata"/><Relationship Id="rId17" Type="http://schemas.openxmlformats.org/officeDocument/2006/relationships/font" Target="fonts/NunitoSans-italic.fntdata"/><Relationship Id="rId16" Type="http://schemas.openxmlformats.org/officeDocument/2006/relationships/font" Target="fonts/Nunito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934394f0e_2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c934394f0e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934394f0e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c934394f0e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934394f0e_2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c934394f0e_2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934394f0e_2_2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c934394f0e_2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934394f0e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c934394f0e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934394f0e_2_2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c934394f0e_2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934394f0e_2_2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c934394f0e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4"/>
          <p:cNvCxnSpPr/>
          <p:nvPr/>
        </p:nvCxnSpPr>
        <p:spPr>
          <a:xfrm flipH="1" rot="10800000">
            <a:off x="0" y="0"/>
            <a:ext cx="4523014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4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4" title="Titl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 title="Subtitle"/>
          <p:cNvSpPr txBox="1"/>
          <p:nvPr>
            <p:ph idx="1" type="subTitle"/>
          </p:nvPr>
        </p:nvSpPr>
        <p:spPr>
          <a:xfrm>
            <a:off x="4781411" y="2730749"/>
            <a:ext cx="3640754" cy="9431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 title="Bullet Points"/>
          <p:cNvSpPr txBox="1"/>
          <p:nvPr>
            <p:ph idx="1" type="body"/>
          </p:nvPr>
        </p:nvSpPr>
        <p:spPr>
          <a:xfrm>
            <a:off x="398533" y="2347155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rot="10800000">
            <a:off x="1379765" y="-4"/>
            <a:ext cx="7764235" cy="42291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 flipH="1">
            <a:off x="2233612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 flipH="1" rot="10800000">
            <a:off x="4781550" y="3785308"/>
            <a:ext cx="1143431" cy="13525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5" title="Subtitle"/>
          <p:cNvSpPr txBox="1"/>
          <p:nvPr>
            <p:ph idx="2" type="body"/>
          </p:nvPr>
        </p:nvSpPr>
        <p:spPr>
          <a:xfrm>
            <a:off x="398534" y="1872076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 title="Title 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3" type="pic"/>
          </p:nvPr>
        </p:nvSpPr>
        <p:spPr>
          <a:xfrm>
            <a:off x="4953000" y="0"/>
            <a:ext cx="4191000" cy="515418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10800000">
            <a:off x="1379765" y="-4"/>
            <a:ext cx="7764235" cy="42291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342900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 title="Bullet Points"/>
          <p:cNvSpPr txBox="1"/>
          <p:nvPr>
            <p:ph idx="1" type="body"/>
          </p:nvPr>
        </p:nvSpPr>
        <p:spPr>
          <a:xfrm>
            <a:off x="398533" y="2347155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 flipH="1">
            <a:off x="2233612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7764236" y="889089"/>
            <a:ext cx="1379764" cy="122546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" title="Subtitle"/>
          <p:cNvSpPr txBox="1"/>
          <p:nvPr>
            <p:ph idx="3" type="body"/>
          </p:nvPr>
        </p:nvSpPr>
        <p:spPr>
          <a:xfrm>
            <a:off x="398534" y="1872076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 title="Title 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87" name="Google Shape;87;p1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88" name="Google Shape;88;p1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1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1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 title="Subtitl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398861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7" title="Chart"/>
          <p:cNvSpPr/>
          <p:nvPr>
            <p:ph idx="3" type="chart"/>
          </p:nvPr>
        </p:nvSpPr>
        <p:spPr>
          <a:xfrm>
            <a:off x="4347086" y="1504321"/>
            <a:ext cx="4289548" cy="30633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101" name="Google Shape;101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2" name="Google Shape;102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89008" y="156772"/>
            <a:ext cx="6247638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144598" y="1484710"/>
            <a:ext cx="6854804" cy="2174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 flipH="1" rot="10800000">
            <a:off x="0" y="757568"/>
            <a:ext cx="1338943" cy="68063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9" title="Titl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 title="Subtitl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7" name="Google Shape;117;p19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9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0" y="306421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9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9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7" name="Google Shape;127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2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90523" y="1578666"/>
            <a:ext cx="4106467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0" title="Bullet Points"/>
          <p:cNvSpPr txBox="1"/>
          <p:nvPr>
            <p:ph idx="2" type="body"/>
          </p:nvPr>
        </p:nvSpPr>
        <p:spPr>
          <a:xfrm>
            <a:off x="390523" y="2164557"/>
            <a:ext cx="4106467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0" title="Bullet Points"/>
          <p:cNvSpPr txBox="1"/>
          <p:nvPr>
            <p:ph idx="4" type="body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0" title="Subtitle"/>
          <p:cNvSpPr txBox="1"/>
          <p:nvPr>
            <p:ph idx="5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36" name="Google Shape;136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143" name="Google Shape;143;p2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44" name="Google Shape;144;p2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Google Shape;145;p2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6" name="Google Shape;146;p2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 title="Subtitl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1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1" title="Table"/>
          <p:cNvSpPr/>
          <p:nvPr>
            <p:ph idx="2" type="tbl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 flipH="1" rot="10800000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 title="Image"/>
          <p:cNvSpPr/>
          <p:nvPr>
            <p:ph idx="2" type="pic"/>
          </p:nvPr>
        </p:nvSpPr>
        <p:spPr>
          <a:xfrm>
            <a:off x="269422" y="244927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0" spcFirstLastPara="1" rIns="68575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1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7" name="Google Shape;157;p22"/>
          <p:cNvCxnSpPr/>
          <p:nvPr/>
        </p:nvCxnSpPr>
        <p:spPr>
          <a:xfrm flipH="1" rot="10800000">
            <a:off x="0" y="4008664"/>
            <a:ext cx="1771650" cy="9307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22" title="Title "/>
          <p:cNvSpPr txBox="1"/>
          <p:nvPr>
            <p:ph type="title"/>
          </p:nvPr>
        </p:nvSpPr>
        <p:spPr>
          <a:xfrm>
            <a:off x="269422" y="419102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1600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5117197" y="2595872"/>
            <a:ext cx="2584337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5117197" y="2879588"/>
            <a:ext cx="2584337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3" type="body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4" type="body"/>
          </p:nvPr>
        </p:nvSpPr>
        <p:spPr>
          <a:xfrm>
            <a:off x="5117197" y="3446218"/>
            <a:ext cx="2584337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/>
          <p:nvPr/>
        </p:nvSpPr>
        <p:spPr>
          <a:xfrm>
            <a:off x="4844203" y="2628935"/>
            <a:ext cx="194156" cy="194156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880716" y="2923489"/>
            <a:ext cx="121130" cy="222071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844203" y="3245959"/>
            <a:ext cx="194156" cy="141205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853787" y="3487562"/>
            <a:ext cx="174989" cy="174989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 flipH="1" rot="10800000">
            <a:off x="0" y="0"/>
            <a:ext cx="4523014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3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3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3"/>
          <p:cNvSpPr/>
          <p:nvPr>
            <p:ph idx="5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3" title="Title"/>
          <p:cNvSpPr txBox="1"/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 flipH="1" rot="10800000">
            <a:off x="0" y="0"/>
            <a:ext cx="4523014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4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4" title="Titl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4" title="Subtitle"/>
          <p:cNvSpPr txBox="1"/>
          <p:nvPr>
            <p:ph idx="1" type="subTitle"/>
          </p:nvPr>
        </p:nvSpPr>
        <p:spPr>
          <a:xfrm>
            <a:off x="4781411" y="2730749"/>
            <a:ext cx="3640754" cy="9431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2" name="Google Shape;182;p24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 flipH="1" rot="10800000">
            <a:off x="0" y="757568"/>
            <a:ext cx="1338943" cy="68063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5" title="Titl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5" title="Subtitl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0" name="Google Shape;190;p25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5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flipH="1" rot="10800000">
            <a:off x="0" y="306421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25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5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8" name="Google Shape;198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1" name="Google Shape;201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6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1" name="Google Shape;211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12" name="Google Shape;212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4" name="Google Shape;214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16" name="Google Shape;216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2" type="body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8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5" name="Google Shape;225;p2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26" name="Google Shape;226;p2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8" name="Google Shape;228;p2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8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30" name="Google Shape;230;p2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8" title="Titl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3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8"/>
          <p:cNvSpPr txBox="1"/>
          <p:nvPr>
            <p:ph idx="4" type="body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9"/>
          <p:cNvCxnSpPr/>
          <p:nvPr/>
        </p:nvCxnSpPr>
        <p:spPr>
          <a:xfrm flipH="1" rot="10800000">
            <a:off x="0" y="0"/>
            <a:ext cx="4523014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29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29" title="Title"/>
          <p:cNvSpPr txBox="1"/>
          <p:nvPr>
            <p:ph type="ctrTitle"/>
          </p:nvPr>
        </p:nvSpPr>
        <p:spPr>
          <a:xfrm>
            <a:off x="539378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4" name="Google Shape;244;p29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539378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4620987" y="1718035"/>
            <a:ext cx="4352754" cy="32563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 flipH="1" rot="10800000">
            <a:off x="0" y="-5"/>
            <a:ext cx="7968996" cy="405308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0"/>
          <p:cNvCxnSpPr/>
          <p:nvPr/>
        </p:nvCxnSpPr>
        <p:spPr>
          <a:xfrm flipH="1" rot="10800000">
            <a:off x="0" y="0"/>
            <a:ext cx="4523014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30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30" title="Title"/>
          <p:cNvSpPr txBox="1"/>
          <p:nvPr>
            <p:ph type="ctrTitle"/>
          </p:nvPr>
        </p:nvSpPr>
        <p:spPr>
          <a:xfrm>
            <a:off x="539378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53" name="Google Shape;253;p30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539378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30"/>
          <p:cNvSpPr/>
          <p:nvPr>
            <p:ph idx="2" type="pic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59" name="Google Shape;259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60" name="Google Shape;260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261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69" name="Google Shape;269;p32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70" name="Google Shape;270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" name="Google Shape;271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2" name="Google Shape;272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2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389008" y="156772"/>
            <a:ext cx="6247638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 image" id="283" name="Google Shape;283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43" r="20743" t="0"/>
          <a:stretch/>
        </p:blipFill>
        <p:spPr>
          <a:xfrm>
            <a:off x="1262549" y="645708"/>
            <a:ext cx="3321300" cy="3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/>
          <p:nvPr/>
        </p:nvSpPr>
        <p:spPr>
          <a:xfrm rot="-5400000">
            <a:off x="2009786" y="1791824"/>
            <a:ext cx="1809600" cy="1560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19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2428821" y="2141723"/>
            <a:ext cx="138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6" name="Google Shape;286;p34"/>
          <p:cNvSpPr txBox="1"/>
          <p:nvPr>
            <p:ph type="ctrTitle"/>
          </p:nvPr>
        </p:nvSpPr>
        <p:spPr>
          <a:xfrm>
            <a:off x="4781791" y="1504563"/>
            <a:ext cx="36402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" sz="3500">
                <a:solidFill>
                  <a:srgbClr val="FF0000"/>
                </a:solidFill>
              </a:rPr>
              <a:t>Mozo</a:t>
            </a:r>
            <a:r>
              <a:rPr lang="en" sz="3500">
                <a:solidFill>
                  <a:schemeClr val="dk1"/>
                </a:solidFill>
              </a:rPr>
              <a:t>Hack</a:t>
            </a:r>
            <a:r>
              <a:rPr lang="en" sz="3500"/>
              <a:t> 2.0</a:t>
            </a:r>
            <a:endParaRPr b="0" sz="3500"/>
          </a:p>
        </p:txBody>
      </p:sp>
      <p:sp>
        <p:nvSpPr>
          <p:cNvPr id="287" name="Google Shape;287;p34"/>
          <p:cNvSpPr txBox="1"/>
          <p:nvPr>
            <p:ph idx="1" type="subTitle"/>
          </p:nvPr>
        </p:nvSpPr>
        <p:spPr>
          <a:xfrm>
            <a:off x="4781411" y="2730749"/>
            <a:ext cx="3640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/>
              <a:t>Team Ctrl Alt Elite</a:t>
            </a:r>
            <a:endParaRPr sz="2500"/>
          </a:p>
        </p:txBody>
      </p:sp>
      <p:pic>
        <p:nvPicPr>
          <p:cNvPr id="288" name="Google Shape;28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1707" y="1885781"/>
            <a:ext cx="1123074" cy="137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 sz="1100"/>
              <a:t>Team Ctrl Alt Elite</a:t>
            </a:r>
            <a:endParaRPr b="0" sz="1100"/>
          </a:p>
        </p:txBody>
      </p:sp>
      <p:sp>
        <p:nvSpPr>
          <p:cNvPr id="294" name="Google Shape;294;p35"/>
          <p:cNvSpPr txBox="1"/>
          <p:nvPr>
            <p:ph idx="2" type="body"/>
          </p:nvPr>
        </p:nvSpPr>
        <p:spPr>
          <a:xfrm>
            <a:off x="398534" y="1872076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100"/>
              <a:t>Project Track: Open Track</a:t>
            </a:r>
            <a:endParaRPr sz="1100"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98533" y="2347155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100"/>
              <a:t>Team Members: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0" i="0" lang="en" sz="1100">
                <a:solidFill>
                  <a:srgbClr val="273339"/>
                </a:solidFill>
                <a:latin typeface="Nunito Sans"/>
                <a:ea typeface="Nunito Sans"/>
                <a:cs typeface="Nunito Sans"/>
                <a:sym typeface="Nunito Sans"/>
              </a:rPr>
              <a:t>Rakshit Naidu</a:t>
            </a:r>
            <a:endParaRPr sz="11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0" i="0" lang="en" sz="1100">
                <a:solidFill>
                  <a:srgbClr val="273339"/>
                </a:solidFill>
                <a:latin typeface="Nunito Sans"/>
                <a:ea typeface="Nunito Sans"/>
                <a:cs typeface="Nunito Sans"/>
                <a:sym typeface="Nunito Sans"/>
              </a:rPr>
              <a:t>Aashal Kamdar</a:t>
            </a:r>
            <a:endParaRPr b="0" i="0" sz="1100">
              <a:solidFill>
                <a:srgbClr val="07131A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0" i="0" lang="en" sz="1100">
                <a:solidFill>
                  <a:srgbClr val="273339"/>
                </a:solidFill>
                <a:latin typeface="Nunito Sans"/>
                <a:ea typeface="Nunito Sans"/>
                <a:cs typeface="Nunito Sans"/>
                <a:sym typeface="Nunito Sans"/>
              </a:rPr>
              <a:t>Dinesh Kumar</a:t>
            </a:r>
            <a:endParaRPr b="0" i="0" sz="1100">
              <a:solidFill>
                <a:srgbClr val="07131A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0" i="0" lang="en" sz="1100">
                <a:solidFill>
                  <a:srgbClr val="273339"/>
                </a:solidFill>
                <a:latin typeface="Nunito Sans"/>
                <a:ea typeface="Nunito Sans"/>
                <a:cs typeface="Nunito Sans"/>
                <a:sym typeface="Nunito Sans"/>
              </a:rPr>
              <a:t>Harshal Raikwar</a:t>
            </a:r>
            <a:endParaRPr b="0" i="0" sz="1100">
              <a:solidFill>
                <a:srgbClr val="07131A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96" name="Google Shape;296;p35" title="Skyline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4953000" y="0"/>
            <a:ext cx="4191000" cy="515418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97" name="Google Shape;297;p35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a footer</a:t>
            </a:r>
            <a:endParaRPr sz="1100"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Nunito Sans"/>
              <a:buNone/>
            </a:pPr>
            <a:r>
              <a:rPr lang="en" sz="1100">
                <a:latin typeface="Nunito Sans"/>
                <a:ea typeface="Nunito Sans"/>
                <a:cs typeface="Nunito Sans"/>
                <a:sym typeface="Nunito Sans"/>
              </a:rPr>
              <a:t>Problem Statement</a:t>
            </a:r>
            <a:endParaRPr b="0" sz="1100"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98533" y="2347155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Imagine you are a doctor who uses AI to gauge the patient’s health (for example: Pneumonia Chest X-Ray) . How would you know that the AI is ethically helping you in your task? How do you know whether your AI is capturing the “right” features for your task? </a:t>
            </a:r>
            <a:endParaRPr sz="1100"/>
          </a:p>
        </p:txBody>
      </p:sp>
      <p:pic>
        <p:nvPicPr>
          <p:cNvPr id="305" name="Google Shape;305;p36" title="Buildings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492" r="13492" t="0"/>
          <a:stretch/>
        </p:blipFill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06" name="Google Shape;306;p36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a footer</a:t>
            </a:r>
            <a:endParaRPr sz="1100"/>
          </a:p>
        </p:txBody>
      </p:sp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08" name="Google Shape;308;p36"/>
          <p:cNvSpPr/>
          <p:nvPr/>
        </p:nvSpPr>
        <p:spPr>
          <a:xfrm>
            <a:off x="7744728" y="102394"/>
            <a:ext cx="1170671" cy="9629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1" lang="en" sz="3300"/>
              <a:t>Solution Overview</a:t>
            </a:r>
            <a:endParaRPr b="0" sz="1100"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398533" y="2347155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3636"/>
              <a:buNone/>
            </a:pPr>
            <a:r>
              <a:rPr lang="en" sz="1100"/>
              <a:t>A website that allows you to dynamically select a model and a respective Interpretability/Explainable AI technique (for Computer vision specifically; Example: SmoothGrad or Grad-CAM or Grad-CAM++ etc.) by just uploading an image. It also makes provision for inference on-the-edge which helps preserve the privacy of the user.</a:t>
            </a:r>
            <a:endParaRPr sz="1100"/>
          </a:p>
        </p:txBody>
      </p:sp>
      <p:pic>
        <p:nvPicPr>
          <p:cNvPr id="315" name="Google Shape;315;p37" title="Buildings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492" r="13492" t="0"/>
          <a:stretch/>
        </p:blipFill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6" name="Google Shape;316;p37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a footer</a:t>
            </a:r>
            <a:endParaRPr sz="1100"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18" name="Google Shape;318;p37"/>
          <p:cNvSpPr/>
          <p:nvPr/>
        </p:nvSpPr>
        <p:spPr>
          <a:xfrm>
            <a:off x="8163017" y="186431"/>
            <a:ext cx="865573" cy="3861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398533" y="930832"/>
            <a:ext cx="5506967" cy="91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Nunito Sans"/>
              <a:buNone/>
            </a:pPr>
            <a:r>
              <a:rPr lang="en" sz="5000">
                <a:latin typeface="Nunito Sans"/>
                <a:ea typeface="Nunito Sans"/>
                <a:cs typeface="Nunito Sans"/>
                <a:sym typeface="Nunito Sans"/>
              </a:rPr>
              <a:t>Impact</a:t>
            </a:r>
            <a:endParaRPr b="0" sz="5000"/>
          </a:p>
        </p:txBody>
      </p:sp>
      <p:sp>
        <p:nvSpPr>
          <p:cNvPr id="324" name="Google Shape;324;p38"/>
          <p:cNvSpPr txBox="1"/>
          <p:nvPr>
            <p:ph idx="1" type="body"/>
          </p:nvPr>
        </p:nvSpPr>
        <p:spPr>
          <a:xfrm>
            <a:off x="398533" y="1993962"/>
            <a:ext cx="4516366" cy="2540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1) Easy Access for the user to understand the intuition behind how a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Neural Network works for Computer Vision tasks.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2) On-the-edge inference caters to user privacy. (Following GDPR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and HIPAA regulations)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3) A website that supports Interpretability for Computer Vision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tasks could even be used in the most remote regions of the world (where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doctors are scarce).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4) Variety of Interpretability/Explainable methods to choose from.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(IntegratedGrad, SmoothGrad, Grad-CAM, Grad-CAM++, Smooth Grad-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CAM++, Score-CAM, Smooth Score-CAM, Integrated Score-CAM).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If time permits, extend with new literature like EVET, SCOUTER and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include metrics for comparing different interpretability methods.</a:t>
            </a:r>
            <a:endParaRPr sz="1100"/>
          </a:p>
        </p:txBody>
      </p:sp>
      <p:pic>
        <p:nvPicPr>
          <p:cNvPr id="325" name="Google Shape;325;p38" title="Buildings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492" r="13492" t="0"/>
          <a:stretch/>
        </p:blipFill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26" name="Google Shape;326;p38"/>
          <p:cNvSpPr txBox="1"/>
          <p:nvPr>
            <p:ph idx="11" type="ftr"/>
          </p:nvPr>
        </p:nvSpPr>
        <p:spPr>
          <a:xfrm>
            <a:off x="253898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 a footer</a:t>
            </a:r>
            <a:endParaRPr sz="1100"/>
          </a:p>
        </p:txBody>
      </p:sp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28" name="Google Shape;328;p38"/>
          <p:cNvSpPr/>
          <p:nvPr/>
        </p:nvSpPr>
        <p:spPr>
          <a:xfrm>
            <a:off x="8360228" y="213064"/>
            <a:ext cx="555170" cy="4394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sz="5000"/>
              <a:t>G</a:t>
            </a:r>
            <a:r>
              <a:rPr lang="en" sz="5000"/>
              <a:t>limpse of the site</a:t>
            </a:r>
            <a:endParaRPr b="0" sz="5000"/>
          </a:p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35" name="Google Shape;335;p39"/>
          <p:cNvSpPr/>
          <p:nvPr/>
        </p:nvSpPr>
        <p:spPr>
          <a:xfrm>
            <a:off x="8360228" y="156771"/>
            <a:ext cx="555170" cy="4091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800" y="1066600"/>
            <a:ext cx="3861677" cy="189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0" y="1033000"/>
            <a:ext cx="3998650" cy="19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475" y="3147225"/>
            <a:ext cx="3758218" cy="18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1144598" y="1484710"/>
            <a:ext cx="6854804" cy="2174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b="1" i="1" lang="en" sz="8000"/>
              <a:t>THANK YOU</a:t>
            </a:r>
            <a:endParaRPr sz="8000"/>
          </a:p>
        </p:txBody>
      </p:sp>
      <p:sp>
        <p:nvSpPr>
          <p:cNvPr id="345" name="Google Shape;345;p40"/>
          <p:cNvSpPr/>
          <p:nvPr/>
        </p:nvSpPr>
        <p:spPr>
          <a:xfrm>
            <a:off x="8360228" y="226381"/>
            <a:ext cx="555170" cy="3462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