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25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r>
              <a:rPr lang="en-US" smtClean="0"/>
              <a:t>IGATE Sensitive</a:t>
            </a:r>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189063127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306098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401023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171132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227120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120645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83590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222106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81902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65837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062D4-FD95-4AB0-B9F2-DE6076421374}"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407037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062D4-FD95-4AB0-B9F2-DE6076421374}" type="datetimeFigureOut">
              <a:rPr lang="en-US" smtClean="0"/>
              <a:pPr/>
              <a:t>12/8/2014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IGATE Sensitive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70C9D-C3BC-4612-94F1-42F33004E7BA}" type="slidenum">
              <a:rPr lang="en-US" smtClean="0"/>
              <a:pPr/>
              <a:t>‹#›</a:t>
            </a:fld>
            <a:endParaRPr lang="en-US" dirty="0"/>
          </a:p>
        </p:txBody>
      </p:sp>
    </p:spTree>
    <p:extLst>
      <p:ext uri="{BB962C8B-B14F-4D97-AF65-F5344CB8AC3E}">
        <p14:creationId xmlns:p14="http://schemas.microsoft.com/office/powerpoint/2010/main" xmlns="" val="2098554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914400"/>
          </a:xfrm>
        </p:spPr>
        <p:txBody>
          <a:bodyPr/>
          <a:lstStyle/>
          <a:p>
            <a:r>
              <a:rPr lang="en-US" dirty="0" smtClean="0"/>
              <a:t>Cache management</a:t>
            </a:r>
            <a:endParaRPr lang="en-US" dirty="0"/>
          </a:p>
        </p:txBody>
      </p:sp>
      <p:sp>
        <p:nvSpPr>
          <p:cNvPr id="3" name="Subtitle 2"/>
          <p:cNvSpPr>
            <a:spLocks noGrp="1"/>
          </p:cNvSpPr>
          <p:nvPr>
            <p:ph type="subTitle" idx="1"/>
          </p:nvPr>
        </p:nvSpPr>
        <p:spPr>
          <a:xfrm>
            <a:off x="1371600" y="1371600"/>
            <a:ext cx="6400800" cy="1905000"/>
          </a:xfrm>
        </p:spPr>
        <p:txBody>
          <a:bodyPr/>
          <a:lstStyle/>
          <a:p>
            <a:r>
              <a:rPr lang="en-US" dirty="0" smtClean="0"/>
              <a:t>Presented by </a:t>
            </a:r>
          </a:p>
          <a:p>
            <a:r>
              <a:rPr lang="en-US" dirty="0" err="1" smtClean="0"/>
              <a:t>Purushottam</a:t>
            </a:r>
            <a:r>
              <a:rPr lang="en-US" dirty="0" smtClean="0"/>
              <a:t>  Kumar</a:t>
            </a:r>
            <a:endParaRPr lang="en-US" dirty="0"/>
          </a:p>
        </p:txBody>
      </p:sp>
      <p:sp>
        <p:nvSpPr>
          <p:cNvPr id="4" name="Footer Placeholder 3"/>
          <p:cNvSpPr>
            <a:spLocks noGrp="1"/>
          </p:cNvSpPr>
          <p:nvPr>
            <p:ph type="ftr" sz="quarter" idx="11"/>
          </p:nvPr>
        </p:nvSpPr>
        <p:spPr/>
        <p:txBody>
          <a:bodyPr/>
          <a:lstStyle/>
          <a:p>
            <a:r>
              <a:rPr lang="en-US" smtClean="0"/>
              <a:t>IGATE Sensitive</a:t>
            </a:r>
            <a:endParaRPr lang="en-US" dirty="0"/>
          </a:p>
        </p:txBody>
      </p:sp>
      <p:pic>
        <p:nvPicPr>
          <p:cNvPr id="1026" name="Picture 2" descr="Hibernate with EhCach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3048000"/>
            <a:ext cx="5105400" cy="2362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5989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smtClean="0"/>
              <a:t>Igate</a:t>
            </a:r>
            <a:r>
              <a:rPr lang="en-US" dirty="0" smtClean="0"/>
              <a:t> Confidential</a:t>
            </a:r>
            <a:endParaRPr lang="en-US" dirty="0"/>
          </a:p>
        </p:txBody>
      </p:sp>
      <p:sp>
        <p:nvSpPr>
          <p:cNvPr id="5" name="Title 5"/>
          <p:cNvSpPr>
            <a:spLocks noGrp="1"/>
          </p:cNvSpPr>
          <p:nvPr>
            <p:ph idx="1"/>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i="1" u="sng" dirty="0" smtClean="0">
                <a:effectLst>
                  <a:outerShdw blurRad="38100" dist="38100" dir="2700000" algn="tl">
                    <a:srgbClr val="000000">
                      <a:alpha val="43137"/>
                    </a:srgbClr>
                  </a:outerShdw>
                </a:effectLst>
              </a:rPr>
              <a:t>Thank You..</a:t>
            </a:r>
            <a:endParaRPr lang="en-US" b="1" i="1" u="sng"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6248400" cy="533400"/>
          </a:xfrm>
        </p:spPr>
        <p:txBody>
          <a:bodyPr>
            <a:noAutofit/>
          </a:bodyPr>
          <a:lstStyle/>
          <a:p>
            <a:r>
              <a:rPr lang="en-US" sz="3200" dirty="0" smtClean="0"/>
              <a:t>What is Caching</a:t>
            </a:r>
            <a:endParaRPr lang="en-US" sz="3200" dirty="0"/>
          </a:p>
        </p:txBody>
      </p:sp>
      <p:sp>
        <p:nvSpPr>
          <p:cNvPr id="3" name="Content Placeholder 2"/>
          <p:cNvSpPr>
            <a:spLocks noGrp="1"/>
          </p:cNvSpPr>
          <p:nvPr>
            <p:ph idx="1"/>
          </p:nvPr>
        </p:nvSpPr>
        <p:spPr>
          <a:xfrm>
            <a:off x="228600" y="533400"/>
            <a:ext cx="8763000" cy="6324600"/>
          </a:xfrm>
        </p:spPr>
        <p:txBody>
          <a:bodyPr>
            <a:normAutofit fontScale="70000" lnSpcReduction="20000"/>
          </a:bodyPr>
          <a:lstStyle/>
          <a:p>
            <a:pPr marL="0" indent="0">
              <a:buNone/>
            </a:pPr>
            <a:endParaRPr lang="en-US" sz="2200" dirty="0"/>
          </a:p>
          <a:p>
            <a:r>
              <a:rPr lang="en-US" sz="3600" dirty="0"/>
              <a:t>In most of the web applications, data is retrieved from the database. </a:t>
            </a:r>
          </a:p>
          <a:p>
            <a:r>
              <a:rPr lang="en-US" sz="3600" dirty="0"/>
              <a:t>The database operation is expensive and time consuming. </a:t>
            </a:r>
          </a:p>
          <a:p>
            <a:r>
              <a:rPr lang="en-US" sz="3600" dirty="0"/>
              <a:t>Present-day web applications are data intensive and first response time is the basic criteria for success. </a:t>
            </a:r>
          </a:p>
          <a:p>
            <a:r>
              <a:rPr lang="en-US" sz="3600" dirty="0"/>
              <a:t>If the web application is frequently accessing the database for each request then its performance will be slow. </a:t>
            </a:r>
          </a:p>
          <a:p>
            <a:r>
              <a:rPr lang="en-US" sz="3600" dirty="0"/>
              <a:t>As a result, many web applications are following different design techniques for reducing latency times and scale up.</a:t>
            </a:r>
          </a:p>
          <a:p>
            <a:r>
              <a:rPr lang="en-US" sz="3600" dirty="0" smtClean="0"/>
              <a:t>"</a:t>
            </a:r>
            <a:r>
              <a:rPr lang="en-US" sz="3600" dirty="0"/>
              <a:t>Caching is a temporary location where we store data which we need it frequently, as the original data is expensive to be fetched, so we can retrieve it faster."</a:t>
            </a:r>
          </a:p>
          <a:p>
            <a:r>
              <a:rPr lang="en-US" sz="3600" dirty="0"/>
              <a:t>There are different caching mechanism and frameworks. Some of them are listed below.</a:t>
            </a:r>
          </a:p>
          <a:p>
            <a:endParaRPr lang="en-US" sz="3600" dirty="0"/>
          </a:p>
        </p:txBody>
      </p:sp>
      <p:sp>
        <p:nvSpPr>
          <p:cNvPr id="4" name="Footer Placeholder 3"/>
          <p:cNvSpPr>
            <a:spLocks noGrp="1"/>
          </p:cNvSpPr>
          <p:nvPr>
            <p:ph type="ftr" sz="quarter" idx="11"/>
          </p:nvPr>
        </p:nvSpPr>
        <p:spPr/>
        <p:txBody>
          <a:bodyPr/>
          <a:lstStyle/>
          <a:p>
            <a:r>
              <a:rPr lang="en-US" dirty="0" err="1" smtClean="0"/>
              <a:t>Igate</a:t>
            </a:r>
            <a:r>
              <a:rPr lang="en-US" dirty="0" smtClean="0"/>
              <a:t> </a:t>
            </a:r>
            <a:r>
              <a:rPr lang="en-US" dirty="0" err="1" smtClean="0"/>
              <a:t>confidentail</a:t>
            </a:r>
            <a:endParaRPr lang="en-US" dirty="0"/>
          </a:p>
        </p:txBody>
      </p:sp>
    </p:spTree>
    <p:extLst>
      <p:ext uri="{BB962C8B-B14F-4D97-AF65-F5344CB8AC3E}">
        <p14:creationId xmlns:p14="http://schemas.microsoft.com/office/powerpoint/2010/main" xmlns="" val="3571324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1200" dirty="0" smtClean="0"/>
              <a:t>continued</a:t>
            </a:r>
            <a:endParaRPr lang="en-US" sz="1200" dirty="0"/>
          </a:p>
        </p:txBody>
      </p:sp>
      <p:sp>
        <p:nvSpPr>
          <p:cNvPr id="3" name="Content Placeholder 2"/>
          <p:cNvSpPr>
            <a:spLocks noGrp="1"/>
          </p:cNvSpPr>
          <p:nvPr>
            <p:ph idx="1"/>
          </p:nvPr>
        </p:nvSpPr>
        <p:spPr>
          <a:xfrm>
            <a:off x="0" y="609601"/>
            <a:ext cx="9144000" cy="6172200"/>
          </a:xfrm>
        </p:spPr>
        <p:txBody>
          <a:bodyPr>
            <a:normAutofit fontScale="92500" lnSpcReduction="10000"/>
          </a:bodyPr>
          <a:lstStyle/>
          <a:p>
            <a:pPr algn="ctr"/>
            <a:r>
              <a:rPr lang="en-US" sz="2000" b="1" u="sng" dirty="0"/>
              <a:t>Caching Mechanisms:</a:t>
            </a:r>
            <a:endParaRPr lang="en-US" sz="2000" dirty="0"/>
          </a:p>
          <a:p>
            <a:r>
              <a:rPr lang="en-US" sz="2000" dirty="0"/>
              <a:t>Timed Cache</a:t>
            </a:r>
          </a:p>
          <a:p>
            <a:r>
              <a:rPr lang="en-US" sz="2000" dirty="0" err="1"/>
              <a:t>HashMap</a:t>
            </a:r>
            <a:r>
              <a:rPr lang="en-US" sz="2000" dirty="0"/>
              <a:t>/</a:t>
            </a:r>
            <a:r>
              <a:rPr lang="en-US" sz="2000" dirty="0" err="1"/>
              <a:t>HashTable</a:t>
            </a:r>
            <a:r>
              <a:rPr lang="en-US" sz="2000" dirty="0"/>
              <a:t>/</a:t>
            </a:r>
            <a:r>
              <a:rPr lang="en-US" sz="2000" dirty="0" err="1"/>
              <a:t>LinkedHashMap</a:t>
            </a:r>
            <a:r>
              <a:rPr lang="en-US" sz="2000" dirty="0"/>
              <a:t> based Cache</a:t>
            </a:r>
          </a:p>
          <a:p>
            <a:r>
              <a:rPr lang="en-US" sz="2000" dirty="0"/>
              <a:t>Cache based on Pooling</a:t>
            </a:r>
          </a:p>
          <a:p>
            <a:pPr algn="ctr"/>
            <a:r>
              <a:rPr lang="en-US" sz="2000" b="1" u="sng" dirty="0"/>
              <a:t>Caching Algorithms:</a:t>
            </a:r>
            <a:endParaRPr lang="en-US" sz="2000" dirty="0"/>
          </a:p>
          <a:p>
            <a:r>
              <a:rPr lang="en-US" sz="2000" dirty="0"/>
              <a:t>Least Frequently Used (LFU)</a:t>
            </a:r>
          </a:p>
          <a:p>
            <a:r>
              <a:rPr lang="en-US" sz="2000" dirty="0"/>
              <a:t>Least Frequently Used (LRU)</a:t>
            </a:r>
          </a:p>
          <a:p>
            <a:r>
              <a:rPr lang="en-US" sz="2000" dirty="0"/>
              <a:t>Most Recently Used (MRU)</a:t>
            </a:r>
          </a:p>
          <a:p>
            <a:r>
              <a:rPr lang="en-US" sz="2000" dirty="0"/>
              <a:t>Adaptive Replacement Cache (ARC)</a:t>
            </a:r>
          </a:p>
          <a:p>
            <a:r>
              <a:rPr lang="en-US" sz="2000" dirty="0"/>
              <a:t>First in First out (FIFO)</a:t>
            </a:r>
          </a:p>
          <a:p>
            <a:r>
              <a:rPr lang="en-US" sz="2000" dirty="0"/>
              <a:t>Timed Based </a:t>
            </a:r>
          </a:p>
          <a:p>
            <a:pPr algn="ctr"/>
            <a:r>
              <a:rPr lang="en-US" sz="2000" b="1" u="sng" dirty="0"/>
              <a:t>Caching Frameworks:</a:t>
            </a:r>
            <a:endParaRPr lang="en-US" sz="2000" dirty="0"/>
          </a:p>
          <a:p>
            <a:r>
              <a:rPr lang="en-US" sz="2000" dirty="0"/>
              <a:t>· Java Caching System (JCS) –</a:t>
            </a:r>
            <a:r>
              <a:rPr lang="en-US" sz="2000" b="1" dirty="0" smtClean="0"/>
              <a:t>Most </a:t>
            </a:r>
            <a:r>
              <a:rPr lang="en-US" sz="2000" b="1" dirty="0" err="1" smtClean="0"/>
              <a:t>frequestly</a:t>
            </a:r>
            <a:r>
              <a:rPr lang="en-US" sz="2000" b="1" dirty="0" smtClean="0"/>
              <a:t> </a:t>
            </a:r>
            <a:r>
              <a:rPr lang="en-US" sz="2000" b="1" dirty="0"/>
              <a:t>used.</a:t>
            </a:r>
            <a:br>
              <a:rPr lang="en-US" sz="2000" b="1" dirty="0"/>
            </a:br>
            <a:r>
              <a:rPr lang="en-US" sz="2000" dirty="0"/>
              <a:t>· </a:t>
            </a:r>
            <a:r>
              <a:rPr lang="en-US" sz="2000" dirty="0" err="1"/>
              <a:t>Ehcache</a:t>
            </a:r>
            <a:r>
              <a:rPr lang="en-US" sz="2000" dirty="0"/>
              <a:t/>
            </a:r>
            <a:br>
              <a:rPr lang="en-US" sz="2000" dirty="0"/>
            </a:br>
            <a:r>
              <a:rPr lang="en-US" sz="2000" dirty="0"/>
              <a:t>· </a:t>
            </a:r>
            <a:r>
              <a:rPr lang="en-US" sz="2000" dirty="0" err="1"/>
              <a:t>OSCache</a:t>
            </a:r>
            <a:r>
              <a:rPr lang="en-US" sz="2000" dirty="0"/>
              <a:t/>
            </a:r>
            <a:br>
              <a:rPr lang="en-US" sz="2000" dirty="0"/>
            </a:br>
            <a:r>
              <a:rPr lang="en-US" sz="2000" dirty="0"/>
              <a:t>· Cache4J</a:t>
            </a:r>
            <a:br>
              <a:rPr lang="en-US" sz="2000" dirty="0"/>
            </a:br>
            <a:r>
              <a:rPr lang="en-US" sz="2000" dirty="0"/>
              <a:t>· </a:t>
            </a:r>
            <a:r>
              <a:rPr lang="en-US" sz="2000" dirty="0" err="1"/>
              <a:t>ShiftOne</a:t>
            </a:r>
            <a:r>
              <a:rPr lang="en-US" sz="2000" dirty="0"/>
              <a:t/>
            </a:r>
            <a:br>
              <a:rPr lang="en-US" sz="2000" dirty="0"/>
            </a:br>
            <a:r>
              <a:rPr lang="en-US" sz="2000" dirty="0"/>
              <a:t>· </a:t>
            </a:r>
            <a:r>
              <a:rPr lang="en-US" sz="2000" dirty="0" err="1"/>
              <a:t>WhirlyCache</a:t>
            </a:r>
            <a:r>
              <a:rPr lang="en-US" sz="2000" dirty="0"/>
              <a:t/>
            </a:r>
            <a:br>
              <a:rPr lang="en-US" sz="2000" dirty="0"/>
            </a:br>
            <a:r>
              <a:rPr lang="en-US" sz="2000" dirty="0"/>
              <a:t>· </a:t>
            </a:r>
            <a:r>
              <a:rPr lang="en-US" sz="2000" dirty="0" err="1"/>
              <a:t>SwarmCache</a:t>
            </a:r>
            <a:r>
              <a:rPr lang="en-US" sz="2000" dirty="0"/>
              <a:t/>
            </a:r>
            <a:br>
              <a:rPr lang="en-US" sz="2000" dirty="0"/>
            </a:br>
            <a:r>
              <a:rPr lang="en-US" sz="2000" dirty="0"/>
              <a:t>· </a:t>
            </a:r>
            <a:r>
              <a:rPr lang="en-US" sz="2000" dirty="0" err="1"/>
              <a:t>JBoss</a:t>
            </a:r>
            <a:r>
              <a:rPr lang="en-US" sz="2000" dirty="0"/>
              <a:t> Cache</a:t>
            </a:r>
          </a:p>
          <a:p>
            <a:endParaRPr lang="en-US" sz="2000" dirty="0"/>
          </a:p>
        </p:txBody>
      </p:sp>
      <p:sp>
        <p:nvSpPr>
          <p:cNvPr id="4" name="Footer Placeholder 3"/>
          <p:cNvSpPr>
            <a:spLocks noGrp="1"/>
          </p:cNvSpPr>
          <p:nvPr>
            <p:ph type="ftr" sz="quarter" idx="11"/>
          </p:nvPr>
        </p:nvSpPr>
        <p:spPr/>
        <p:txBody>
          <a:bodyPr/>
          <a:lstStyle/>
          <a:p>
            <a:r>
              <a:rPr lang="en-US" dirty="0" err="1" smtClean="0"/>
              <a:t>Igate</a:t>
            </a:r>
            <a:r>
              <a:rPr lang="en-US" dirty="0" smtClean="0"/>
              <a:t>  </a:t>
            </a:r>
            <a:r>
              <a:rPr lang="en-US" dirty="0" err="1" smtClean="0"/>
              <a:t>Confidentail</a:t>
            </a:r>
            <a:endParaRPr lang="en-US" dirty="0"/>
          </a:p>
        </p:txBody>
      </p:sp>
    </p:spTree>
    <p:extLst>
      <p:ext uri="{BB962C8B-B14F-4D97-AF65-F5344CB8AC3E}">
        <p14:creationId xmlns:p14="http://schemas.microsoft.com/office/powerpoint/2010/main" xmlns="" val="2853635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763000" cy="6126163"/>
          </a:xfrm>
        </p:spPr>
        <p:txBody>
          <a:bodyPr>
            <a:normAutofit/>
          </a:bodyPr>
          <a:lstStyle/>
          <a:p>
            <a:endParaRPr lang="en-US" sz="2400" dirty="0"/>
          </a:p>
          <a:p>
            <a:endParaRPr lang="en-US" dirty="0"/>
          </a:p>
        </p:txBody>
      </p:sp>
      <p:sp>
        <p:nvSpPr>
          <p:cNvPr id="4" name="Footer Placeholder 3"/>
          <p:cNvSpPr>
            <a:spLocks noGrp="1"/>
          </p:cNvSpPr>
          <p:nvPr>
            <p:ph type="ftr" sz="quarter" idx="11"/>
          </p:nvPr>
        </p:nvSpPr>
        <p:spPr/>
        <p:txBody>
          <a:bodyPr/>
          <a:lstStyle/>
          <a:p>
            <a:r>
              <a:rPr lang="en-US" dirty="0" err="1" smtClean="0"/>
              <a:t>Igate</a:t>
            </a:r>
            <a:r>
              <a:rPr lang="en-US" dirty="0" smtClean="0"/>
              <a:t>  </a:t>
            </a:r>
            <a:r>
              <a:rPr lang="en-US" dirty="0" err="1" smtClean="0"/>
              <a:t>Confidentail</a:t>
            </a:r>
            <a:r>
              <a:rPr lang="en-US" dirty="0" smtClean="0"/>
              <a:t> </a:t>
            </a:r>
            <a:endParaRPr lang="en-US" dirty="0"/>
          </a:p>
        </p:txBody>
      </p:sp>
      <p:sp>
        <p:nvSpPr>
          <p:cNvPr id="9" name="Rectangle 8"/>
          <p:cNvSpPr/>
          <p:nvPr/>
        </p:nvSpPr>
        <p:spPr>
          <a:xfrm>
            <a:off x="304800" y="283488"/>
            <a:ext cx="8686800" cy="5324535"/>
          </a:xfrm>
          <a:prstGeom prst="rect">
            <a:avLst/>
          </a:prstGeom>
        </p:spPr>
        <p:txBody>
          <a:bodyPr wrap="square">
            <a:spAutoFit/>
          </a:bodyPr>
          <a:lstStyle/>
          <a:p>
            <a:pPr lvl="0" algn="ctr"/>
            <a:r>
              <a:rPr lang="en-US" sz="4000" dirty="0" smtClean="0"/>
              <a:t>Benefit of Caching</a:t>
            </a:r>
          </a:p>
          <a:p>
            <a:pPr lvl="0"/>
            <a:r>
              <a:rPr lang="en-US" sz="2000" dirty="0" smtClean="0"/>
              <a:t>Memory </a:t>
            </a:r>
            <a:r>
              <a:rPr lang="en-US" sz="2000" dirty="0"/>
              <a:t>management</a:t>
            </a:r>
          </a:p>
          <a:p>
            <a:pPr lvl="0"/>
            <a:r>
              <a:rPr lang="en-US" sz="2000" dirty="0"/>
              <a:t>Disk overflow (and defragmentation)</a:t>
            </a:r>
          </a:p>
          <a:p>
            <a:pPr lvl="0"/>
            <a:r>
              <a:rPr lang="en-US" sz="2000" dirty="0"/>
              <a:t>Thread pool controls</a:t>
            </a:r>
          </a:p>
          <a:p>
            <a:pPr lvl="0"/>
            <a:r>
              <a:rPr lang="en-US" sz="2000" dirty="0"/>
              <a:t>Element grouping</a:t>
            </a:r>
          </a:p>
          <a:p>
            <a:pPr lvl="0"/>
            <a:r>
              <a:rPr lang="en-US" sz="2000" dirty="0"/>
              <a:t>Minimal dependencies</a:t>
            </a:r>
          </a:p>
          <a:p>
            <a:pPr lvl="0"/>
            <a:r>
              <a:rPr lang="en-US" sz="2000" dirty="0"/>
              <a:t>Quick nested categorical removal</a:t>
            </a:r>
          </a:p>
          <a:p>
            <a:pPr lvl="0"/>
            <a:r>
              <a:rPr lang="en-US" sz="2000" dirty="0"/>
              <a:t>Data expiration (idle time and max life)</a:t>
            </a:r>
          </a:p>
          <a:p>
            <a:pPr lvl="0"/>
            <a:r>
              <a:rPr lang="en-US" sz="2000" dirty="0"/>
              <a:t>Extensible framework</a:t>
            </a:r>
          </a:p>
          <a:p>
            <a:pPr lvl="0"/>
            <a:r>
              <a:rPr lang="en-US" sz="2000" dirty="0"/>
              <a:t>Fully configurable runtime parameters</a:t>
            </a:r>
          </a:p>
          <a:p>
            <a:pPr lvl="0"/>
            <a:r>
              <a:rPr lang="en-US" sz="2000" dirty="0"/>
              <a:t>Region data separation and configuration</a:t>
            </a:r>
          </a:p>
          <a:p>
            <a:pPr lvl="0"/>
            <a:r>
              <a:rPr lang="en-US" sz="2000" dirty="0"/>
              <a:t>Fine grained element configuration options</a:t>
            </a:r>
          </a:p>
          <a:p>
            <a:pPr lvl="0"/>
            <a:r>
              <a:rPr lang="en-US" sz="2000" dirty="0"/>
              <a:t>Remote synchronization</a:t>
            </a:r>
          </a:p>
          <a:p>
            <a:pPr lvl="0"/>
            <a:r>
              <a:rPr lang="en-US" sz="2000" dirty="0"/>
              <a:t>Remote store recovery</a:t>
            </a:r>
          </a:p>
          <a:p>
            <a:pPr lvl="0"/>
            <a:r>
              <a:rPr lang="en-US" sz="2000" dirty="0" smtClean="0"/>
              <a:t>Element </a:t>
            </a:r>
            <a:r>
              <a:rPr lang="en-US" sz="2000" dirty="0"/>
              <a:t>event handling</a:t>
            </a:r>
          </a:p>
          <a:p>
            <a:pPr lvl="0"/>
            <a:r>
              <a:rPr lang="en-US" sz="2000" dirty="0"/>
              <a:t>Remote server chaining (or clustering) and </a:t>
            </a:r>
            <a:r>
              <a:rPr lang="en-US" sz="2000" dirty="0" smtClean="0"/>
              <a:t>failover</a:t>
            </a:r>
            <a:endParaRPr lang="en-US" sz="2000" dirty="0"/>
          </a:p>
        </p:txBody>
      </p:sp>
    </p:spTree>
    <p:extLst>
      <p:ext uri="{BB962C8B-B14F-4D97-AF65-F5344CB8AC3E}">
        <p14:creationId xmlns:p14="http://schemas.microsoft.com/office/powerpoint/2010/main" xmlns="" val="883629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fontScale="90000"/>
          </a:bodyPr>
          <a:lstStyle/>
          <a:p>
            <a:r>
              <a:rPr lang="en-US" b="1" dirty="0" smtClean="0"/>
              <a:t/>
            </a:r>
            <a:br>
              <a:rPr lang="en-US" b="1" dirty="0" smtClean="0"/>
            </a:br>
            <a:r>
              <a:rPr lang="en-US" b="1" dirty="0" smtClean="0"/>
              <a:t>Caching </a:t>
            </a:r>
            <a:r>
              <a:rPr lang="en-US" b="1" dirty="0"/>
              <a:t>in Hibernate: </a:t>
            </a:r>
            <a:br>
              <a:rPr lang="en-US" b="1" dirty="0"/>
            </a:br>
            <a:endParaRPr lang="en-US" dirty="0"/>
          </a:p>
        </p:txBody>
      </p:sp>
      <p:sp>
        <p:nvSpPr>
          <p:cNvPr id="3" name="Content Placeholder 2"/>
          <p:cNvSpPr>
            <a:spLocks noGrp="1"/>
          </p:cNvSpPr>
          <p:nvPr>
            <p:ph idx="1"/>
          </p:nvPr>
        </p:nvSpPr>
        <p:spPr>
          <a:xfrm>
            <a:off x="228600" y="762000"/>
            <a:ext cx="8763000" cy="5364163"/>
          </a:xfrm>
        </p:spPr>
        <p:txBody>
          <a:bodyPr>
            <a:normAutofit/>
          </a:bodyPr>
          <a:lstStyle/>
          <a:p>
            <a:r>
              <a:rPr lang="en-US" sz="1600" b="1" dirty="0"/>
              <a:t>First Level </a:t>
            </a:r>
            <a:r>
              <a:rPr lang="en-US" sz="1600" b="1" dirty="0" smtClean="0"/>
              <a:t>, </a:t>
            </a:r>
            <a:r>
              <a:rPr lang="en-US" sz="1600" b="1" dirty="0"/>
              <a:t>Second Level </a:t>
            </a:r>
            <a:r>
              <a:rPr lang="en-US" sz="1600" b="1" dirty="0" smtClean="0"/>
              <a:t>Cache and </a:t>
            </a:r>
            <a:r>
              <a:rPr lang="en-US" sz="1600" b="1" dirty="0"/>
              <a:t>the query cache</a:t>
            </a:r>
            <a:r>
              <a:rPr lang="en-US" sz="1600" b="1" dirty="0" smtClean="0"/>
              <a:t> </a:t>
            </a:r>
            <a:r>
              <a:rPr lang="en-US" sz="1600" b="1" dirty="0"/>
              <a:t>in Hibernate</a:t>
            </a:r>
          </a:p>
          <a:p>
            <a:endParaRPr lang="en-US" sz="1600" dirty="0"/>
          </a:p>
        </p:txBody>
      </p:sp>
      <p:sp>
        <p:nvSpPr>
          <p:cNvPr id="4" name="Footer Placeholder 3"/>
          <p:cNvSpPr>
            <a:spLocks noGrp="1"/>
          </p:cNvSpPr>
          <p:nvPr>
            <p:ph type="ftr" sz="quarter" idx="11"/>
          </p:nvPr>
        </p:nvSpPr>
        <p:spPr/>
        <p:txBody>
          <a:bodyPr/>
          <a:lstStyle/>
          <a:p>
            <a:r>
              <a:rPr lang="en-US" dirty="0" err="1" smtClean="0"/>
              <a:t>Igate</a:t>
            </a:r>
            <a:r>
              <a:rPr lang="en-US" dirty="0" smtClean="0"/>
              <a:t> </a:t>
            </a:r>
            <a:r>
              <a:rPr lang="en-US" dirty="0" err="1" smtClean="0"/>
              <a:t>confidentail</a:t>
            </a:r>
            <a:endParaRPr lang="en-US" dirty="0"/>
          </a:p>
        </p:txBody>
      </p:sp>
      <p:pic>
        <p:nvPicPr>
          <p:cNvPr id="5" name="Picture 4" descr="http://4.bp.blogspot.com/-oZGkbtZosGA/T8mZ5Hd3WMI/AAAAAAAABDw/fUMQHrCoWf4/s1600/hibernate_cache.jpg"/>
          <p:cNvPicPr/>
          <p:nvPr/>
        </p:nvPicPr>
        <p:blipFill>
          <a:blip r:embed="rId2">
            <a:extLst>
              <a:ext uri="{28A0092B-C50C-407E-A947-70E740481C1C}">
                <a14:useLocalDpi xmlns:a14="http://schemas.microsoft.com/office/drawing/2010/main" xmlns="" val="0"/>
              </a:ext>
            </a:extLst>
          </a:blip>
          <a:srcRect/>
          <a:stretch>
            <a:fillRect/>
          </a:stretch>
        </p:blipFill>
        <p:spPr bwMode="auto">
          <a:xfrm>
            <a:off x="2305367" y="1219200"/>
            <a:ext cx="4095433" cy="2819400"/>
          </a:xfrm>
          <a:prstGeom prst="rect">
            <a:avLst/>
          </a:prstGeom>
          <a:noFill/>
          <a:ln>
            <a:noFill/>
          </a:ln>
        </p:spPr>
      </p:pic>
    </p:spTree>
    <p:extLst>
      <p:ext uri="{BB962C8B-B14F-4D97-AF65-F5344CB8AC3E}">
        <p14:creationId xmlns:p14="http://schemas.microsoft.com/office/powerpoint/2010/main" xmlns="" val="4005554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smtClean="0"/>
              <a:t>Igate</a:t>
            </a:r>
            <a:r>
              <a:rPr lang="en-US" dirty="0" smtClean="0"/>
              <a:t> </a:t>
            </a:r>
            <a:r>
              <a:rPr lang="en-US" dirty="0" err="1" smtClean="0"/>
              <a:t>Confidentail</a:t>
            </a:r>
            <a:endParaRPr lang="en-US" dirty="0"/>
          </a:p>
        </p:txBody>
      </p:sp>
      <p:sp>
        <p:nvSpPr>
          <p:cNvPr id="5" name="Content Placeholder 4"/>
          <p:cNvSpPr>
            <a:spLocks noGrp="1"/>
          </p:cNvSpPr>
          <p:nvPr>
            <p:ph idx="1"/>
          </p:nvPr>
        </p:nvSpPr>
        <p:spPr>
          <a:xfrm>
            <a:off x="457200" y="609600"/>
            <a:ext cx="8229600" cy="5792355"/>
          </a:xfrm>
          <a:prstGeom prst="rect">
            <a:avLst/>
          </a:prstGeom>
        </p:spPr>
        <p:txBody>
          <a:bodyPr wrap="square">
            <a:spAutoFit/>
          </a:bodyPr>
          <a:lstStyle/>
          <a:p>
            <a:r>
              <a:rPr lang="en-US" sz="2000" b="1" dirty="0"/>
              <a:t>The first-level cache: </a:t>
            </a:r>
            <a:r>
              <a:rPr lang="en-US" sz="2000" dirty="0"/>
              <a:t>The first level cache type is the </a:t>
            </a:r>
            <a:r>
              <a:rPr lang="en-US" sz="2000" b="1" dirty="0"/>
              <a:t>session cache</a:t>
            </a:r>
            <a:r>
              <a:rPr lang="en-US" sz="2000" dirty="0"/>
              <a:t>. The session cache caches object within the current session but this is not enough for long level i.e. session factory scope.</a:t>
            </a:r>
          </a:p>
          <a:p>
            <a:r>
              <a:rPr lang="en-US" sz="2000" b="1" dirty="0"/>
              <a:t>The second-level cache:</a:t>
            </a:r>
            <a:r>
              <a:rPr lang="en-US" sz="2000" dirty="0"/>
              <a:t> The second-level cache is called 'second-level' because there is already a cache operating for you in Hibernate for the duration you have a session open. A Hibernate Session is a transaction-level cache of persistent data. It is possible to configure a </a:t>
            </a:r>
            <a:r>
              <a:rPr lang="en-US" sz="2000" dirty="0" err="1"/>
              <a:t>SessionFactory</a:t>
            </a:r>
            <a:r>
              <a:rPr lang="en-US" sz="2000" dirty="0"/>
              <a:t>-level cache on a class-by-class and collection-by-collection basis</a:t>
            </a:r>
            <a:r>
              <a:rPr lang="en-US" sz="2000" dirty="0" smtClean="0"/>
              <a:t>.</a:t>
            </a:r>
          </a:p>
          <a:p>
            <a:r>
              <a:rPr lang="en-US" sz="2000" dirty="0"/>
              <a:t>Hibernate uses first-level cache by default and you have nothing to do to use first-level cache. Let's go straight to the optional second-level cache. Not all classes benefit from caching, so it's important to be able to disable the second-level </a:t>
            </a:r>
            <a:r>
              <a:rPr lang="en-US" sz="2000" dirty="0" smtClean="0"/>
              <a:t>cache.</a:t>
            </a:r>
            <a:endParaRPr lang="en-US" sz="2000" dirty="0"/>
          </a:p>
          <a:p>
            <a:r>
              <a:rPr lang="en-US" sz="2000" dirty="0" smtClean="0"/>
              <a:t>The </a:t>
            </a:r>
            <a:r>
              <a:rPr lang="en-US" sz="2000" dirty="0"/>
              <a:t>'second-level' cache exists as long as the session factory is alive. The second-level cache holds on to the 'data' for all properties and associations (and collections if requested) for individual entities that are marked to be cached. </a:t>
            </a:r>
          </a:p>
          <a:p>
            <a:endParaRPr lang="en-US" dirty="0"/>
          </a:p>
        </p:txBody>
      </p:sp>
    </p:spTree>
    <p:extLst>
      <p:ext uri="{BB962C8B-B14F-4D97-AF65-F5344CB8AC3E}">
        <p14:creationId xmlns:p14="http://schemas.microsoft.com/office/powerpoint/2010/main" xmlns="" val="2623501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smtClean="0"/>
              <a:t/>
            </a:r>
            <a:br>
              <a:rPr lang="en-US" dirty="0" smtClean="0"/>
            </a:br>
            <a:r>
              <a:rPr lang="en-US" sz="3100" dirty="0" smtClean="0"/>
              <a:t>Configuration required in the Hibernate</a:t>
            </a:r>
            <a:r>
              <a:rPr lang="en-US" dirty="0"/>
              <a:t/>
            </a:r>
            <a:br>
              <a:rPr lang="en-US" dirty="0"/>
            </a:br>
            <a:endParaRPr lang="en-US" dirty="0"/>
          </a:p>
        </p:txBody>
      </p:sp>
      <p:sp>
        <p:nvSpPr>
          <p:cNvPr id="3" name="Content Placeholder 2"/>
          <p:cNvSpPr>
            <a:spLocks noGrp="1"/>
          </p:cNvSpPr>
          <p:nvPr>
            <p:ph idx="1"/>
          </p:nvPr>
        </p:nvSpPr>
        <p:spPr>
          <a:xfrm>
            <a:off x="76200" y="762000"/>
            <a:ext cx="8915400" cy="5943600"/>
          </a:xfrm>
        </p:spPr>
        <p:txBody>
          <a:bodyPr>
            <a:normAutofit/>
          </a:bodyPr>
          <a:lstStyle/>
          <a:p>
            <a:r>
              <a:rPr lang="en-US" sz="2000" dirty="0"/>
              <a:t>In hibernate configuration file (hibernate.cfg.xml) we wrote the following line.</a:t>
            </a:r>
            <a:br>
              <a:rPr lang="en-US" sz="2000" dirty="0"/>
            </a:br>
            <a:r>
              <a:rPr lang="en-US" sz="2000" dirty="0"/>
              <a:t>For Disabling the second level of cache we have to made following change to hibernate configuration </a:t>
            </a:r>
            <a:r>
              <a:rPr lang="en-US" sz="2000" dirty="0" smtClean="0"/>
              <a:t>file.</a:t>
            </a:r>
          </a:p>
          <a:p>
            <a:pPr lvl="0"/>
            <a:r>
              <a:rPr lang="en-US" sz="2000" dirty="0"/>
              <a:t>&lt;!-- Disable the second-level cache --&gt; </a:t>
            </a:r>
          </a:p>
          <a:p>
            <a:pPr lvl="0"/>
            <a:r>
              <a:rPr lang="en-US" sz="2000" b="1" dirty="0"/>
              <a:t>&lt;property</a:t>
            </a:r>
            <a:r>
              <a:rPr lang="en-US" sz="2000" dirty="0"/>
              <a:t> name="</a:t>
            </a:r>
            <a:r>
              <a:rPr lang="en-US" sz="2000" dirty="0" err="1"/>
              <a:t>cache.provider_class</a:t>
            </a:r>
            <a:r>
              <a:rPr lang="en-US" sz="2000" dirty="0"/>
              <a:t>"</a:t>
            </a:r>
            <a:r>
              <a:rPr lang="en-US" sz="2000" b="1" dirty="0"/>
              <a:t>&gt;</a:t>
            </a:r>
            <a:r>
              <a:rPr lang="en-US" sz="2000" dirty="0" err="1"/>
              <a:t>org.hibernate.cache.NoCacheProvider</a:t>
            </a:r>
            <a:r>
              <a:rPr lang="en-US" sz="2000" b="1" dirty="0"/>
              <a:t>&lt;/property&gt;</a:t>
            </a:r>
            <a:r>
              <a:rPr lang="en-US" sz="2000" dirty="0"/>
              <a:t> </a:t>
            </a:r>
          </a:p>
          <a:p>
            <a:r>
              <a:rPr lang="en-US" sz="2000" dirty="0"/>
              <a:t>For Enabling the second level of cache we have to made following change to hibernate configuration file.</a:t>
            </a:r>
          </a:p>
          <a:p>
            <a:pPr lvl="0"/>
            <a:r>
              <a:rPr lang="en-US" sz="2000" dirty="0"/>
              <a:t>&lt;!-- Enable the second-level cache --&gt; </a:t>
            </a:r>
          </a:p>
          <a:p>
            <a:pPr lvl="0"/>
            <a:r>
              <a:rPr lang="en-US" sz="2000" b="1" dirty="0"/>
              <a:t>&lt;property</a:t>
            </a:r>
            <a:r>
              <a:rPr lang="en-US" sz="2000" dirty="0"/>
              <a:t> name="</a:t>
            </a:r>
            <a:r>
              <a:rPr lang="en-US" sz="2000" dirty="0" err="1"/>
              <a:t>cache.use_second_level_cache</a:t>
            </a:r>
            <a:r>
              <a:rPr lang="en-US" sz="2000" dirty="0"/>
              <a:t>"</a:t>
            </a:r>
            <a:r>
              <a:rPr lang="en-US" sz="2000" b="1" dirty="0"/>
              <a:t>&gt;</a:t>
            </a:r>
            <a:r>
              <a:rPr lang="en-US" sz="2000" dirty="0"/>
              <a:t>true</a:t>
            </a:r>
            <a:r>
              <a:rPr lang="en-US" sz="2000" b="1" dirty="0"/>
              <a:t>&lt;/property&gt;</a:t>
            </a:r>
            <a:r>
              <a:rPr lang="en-US" sz="2000" dirty="0"/>
              <a:t> </a:t>
            </a:r>
          </a:p>
          <a:p>
            <a:pPr lvl="0"/>
            <a:r>
              <a:rPr lang="en-US" sz="2000" b="1" dirty="0"/>
              <a:t>&lt;</a:t>
            </a:r>
            <a:r>
              <a:rPr lang="en-US" sz="2000" b="1" dirty="0" err="1" smtClean="0"/>
              <a:t>property</a:t>
            </a:r>
            <a:r>
              <a:rPr lang="en-US" sz="2000" dirty="0" err="1" smtClean="0"/>
              <a:t>name</a:t>
            </a:r>
            <a:r>
              <a:rPr lang="en-US" sz="2000" dirty="0"/>
              <a:t>="</a:t>
            </a:r>
            <a:r>
              <a:rPr lang="en-US" sz="2000" dirty="0" err="1"/>
              <a:t>cache.provider_class</a:t>
            </a:r>
            <a:r>
              <a:rPr lang="en-US" sz="2000" dirty="0"/>
              <a:t>"</a:t>
            </a:r>
            <a:r>
              <a:rPr lang="en-US" sz="2000" b="1" dirty="0"/>
              <a:t>&gt;</a:t>
            </a:r>
            <a:r>
              <a:rPr lang="en-US" sz="2000" dirty="0" err="1"/>
              <a:t>org.hibernate.cache.EhCacheProvider</a:t>
            </a:r>
            <a:r>
              <a:rPr lang="en-US" sz="2000" b="1" dirty="0"/>
              <a:t>&lt;/property&gt;</a:t>
            </a:r>
            <a:r>
              <a:rPr lang="en-US" sz="2000" dirty="0"/>
              <a:t> </a:t>
            </a:r>
          </a:p>
          <a:p>
            <a:r>
              <a:rPr lang="en-US" sz="2000" dirty="0"/>
              <a:t>  true   </a:t>
            </a:r>
            <a:r>
              <a:rPr lang="en-US" sz="2000" dirty="0" err="1"/>
              <a:t>org.hibernate.cache.EhCacheProvider</a:t>
            </a:r>
            <a:r>
              <a:rPr lang="en-US" sz="2000" dirty="0"/>
              <a:t> </a:t>
            </a:r>
            <a:r>
              <a:rPr lang="en-US" sz="2000" b="1" dirty="0"/>
              <a:t>1. </a:t>
            </a:r>
            <a:endParaRPr lang="en-US" sz="2000" b="1" dirty="0" smtClean="0"/>
          </a:p>
          <a:p>
            <a:endParaRPr lang="en-US" sz="2000" dirty="0"/>
          </a:p>
        </p:txBody>
      </p:sp>
      <p:sp>
        <p:nvSpPr>
          <p:cNvPr id="4" name="Footer Placeholder 3"/>
          <p:cNvSpPr>
            <a:spLocks noGrp="1"/>
          </p:cNvSpPr>
          <p:nvPr>
            <p:ph type="ftr" sz="quarter" idx="11"/>
          </p:nvPr>
        </p:nvSpPr>
        <p:spPr/>
        <p:txBody>
          <a:bodyPr/>
          <a:lstStyle/>
          <a:p>
            <a:r>
              <a:rPr lang="en-US" dirty="0" err="1" smtClean="0"/>
              <a:t>Igate</a:t>
            </a:r>
            <a:r>
              <a:rPr lang="en-US" dirty="0" smtClean="0"/>
              <a:t> </a:t>
            </a:r>
            <a:r>
              <a:rPr lang="en-US" dirty="0" err="1" smtClean="0"/>
              <a:t>Confidentail</a:t>
            </a:r>
            <a:endParaRPr lang="en-US" dirty="0"/>
          </a:p>
        </p:txBody>
      </p:sp>
    </p:spTree>
    <p:extLst>
      <p:ext uri="{BB962C8B-B14F-4D97-AF65-F5344CB8AC3E}">
        <p14:creationId xmlns:p14="http://schemas.microsoft.com/office/powerpoint/2010/main" xmlns="" val="2476773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763000" cy="6629400"/>
          </a:xfrm>
        </p:spPr>
        <p:txBody>
          <a:bodyPr>
            <a:noAutofit/>
          </a:bodyPr>
          <a:lstStyle/>
          <a:p>
            <a:pPr marL="0" indent="0">
              <a:buNone/>
            </a:pPr>
            <a:r>
              <a:rPr lang="en-US" sz="1600" b="1" dirty="0" smtClean="0"/>
              <a:t>1.Cache </a:t>
            </a:r>
            <a:r>
              <a:rPr lang="en-US" sz="1600" b="1" dirty="0"/>
              <a:t>Strategy using with Annotation as some changes made to the Model class also.</a:t>
            </a:r>
            <a:endParaRPr lang="en-US" sz="1600" dirty="0"/>
          </a:p>
          <a:p>
            <a:pPr lvl="0"/>
            <a:r>
              <a:rPr lang="en-US" sz="1600" dirty="0"/>
              <a:t>@Cacheable </a:t>
            </a:r>
          </a:p>
          <a:p>
            <a:pPr lvl="0"/>
            <a:r>
              <a:rPr lang="en-US" sz="1600" dirty="0"/>
              <a:t>@Cache(usage = </a:t>
            </a:r>
            <a:r>
              <a:rPr lang="en-US" sz="1600" dirty="0" err="1"/>
              <a:t>CacheConcurrencyStrategy.READ_ONLY</a:t>
            </a:r>
            <a:r>
              <a:rPr lang="en-US" sz="1600" dirty="0"/>
              <a:t>) </a:t>
            </a:r>
          </a:p>
          <a:p>
            <a:pPr lvl="0"/>
            <a:r>
              <a:rPr lang="en-US" sz="1600" dirty="0"/>
              <a:t>@Entity </a:t>
            </a:r>
          </a:p>
          <a:p>
            <a:pPr lvl="0"/>
            <a:r>
              <a:rPr lang="en-US" sz="1600" dirty="0"/>
              <a:t>@Table(name="STUDENT") </a:t>
            </a:r>
          </a:p>
          <a:p>
            <a:pPr lvl="0"/>
            <a:r>
              <a:rPr lang="en-US" sz="1600" b="1" dirty="0"/>
              <a:t>public</a:t>
            </a:r>
            <a:r>
              <a:rPr lang="en-US" sz="1600" dirty="0"/>
              <a:t> </a:t>
            </a:r>
            <a:r>
              <a:rPr lang="en-US" sz="1600" b="1" dirty="0"/>
              <a:t>class</a:t>
            </a:r>
            <a:r>
              <a:rPr lang="en-US" sz="1600" dirty="0"/>
              <a:t> Student </a:t>
            </a:r>
            <a:r>
              <a:rPr lang="en-US" sz="1600" b="1" dirty="0"/>
              <a:t>implements</a:t>
            </a:r>
            <a:r>
              <a:rPr lang="en-US" sz="1600" dirty="0"/>
              <a:t> </a:t>
            </a:r>
            <a:r>
              <a:rPr lang="en-US" sz="1600" dirty="0" err="1"/>
              <a:t>Serializable</a:t>
            </a:r>
            <a:r>
              <a:rPr lang="en-US" sz="1600" dirty="0"/>
              <a:t> </a:t>
            </a:r>
          </a:p>
          <a:p>
            <a:pPr lvl="0"/>
            <a:r>
              <a:rPr lang="en-US" sz="1600" dirty="0"/>
              <a:t>{ </a:t>
            </a:r>
          </a:p>
          <a:p>
            <a:pPr marL="0" indent="0">
              <a:buNone/>
            </a:pPr>
            <a:r>
              <a:rPr lang="en-US" sz="1600" b="1" dirty="0"/>
              <a:t>2. Cache Strategy using with Mapping file(.hbm.xml) .</a:t>
            </a:r>
            <a:r>
              <a:rPr lang="en-US" sz="1600" dirty="0"/>
              <a:t> </a:t>
            </a:r>
          </a:p>
          <a:p>
            <a:pPr lvl="0"/>
            <a:r>
              <a:rPr lang="en-US" sz="1600" b="1" dirty="0"/>
              <a:t>&lt;HIBERNATE-MAPPING&gt;</a:t>
            </a:r>
            <a:r>
              <a:rPr lang="en-US" sz="1600" dirty="0"/>
              <a:t> </a:t>
            </a:r>
          </a:p>
          <a:p>
            <a:pPr lvl="0"/>
            <a:r>
              <a:rPr lang="en-US" sz="1600" b="1" dirty="0"/>
              <a:t>&lt;CLASS</a:t>
            </a:r>
            <a:r>
              <a:rPr lang="en-US" sz="1600" dirty="0"/>
              <a:t> name="Student" table="STUDENT"</a:t>
            </a:r>
            <a:r>
              <a:rPr lang="en-US" sz="1600" b="1" dirty="0"/>
              <a:t>&gt;</a:t>
            </a:r>
            <a:r>
              <a:rPr lang="en-US" sz="1600" dirty="0"/>
              <a:t> </a:t>
            </a:r>
          </a:p>
          <a:p>
            <a:pPr lvl="0"/>
            <a:r>
              <a:rPr lang="en-US" sz="1600" dirty="0"/>
              <a:t> </a:t>
            </a:r>
          </a:p>
          <a:p>
            <a:pPr lvl="0"/>
            <a:r>
              <a:rPr lang="en-US" sz="1600" dirty="0"/>
              <a:t>This class contains the student detail. </a:t>
            </a:r>
          </a:p>
          <a:p>
            <a:pPr lvl="0"/>
            <a:r>
              <a:rPr lang="en-US" sz="1600" dirty="0"/>
              <a:t> </a:t>
            </a:r>
          </a:p>
          <a:p>
            <a:pPr lvl="0"/>
            <a:r>
              <a:rPr lang="en-US" sz="1600" b="1" dirty="0"/>
              <a:t>&lt;CACHE</a:t>
            </a:r>
            <a:r>
              <a:rPr lang="en-US" sz="1600" dirty="0"/>
              <a:t> usage="read-only"</a:t>
            </a:r>
            <a:r>
              <a:rPr lang="en-US" sz="1600" b="1" dirty="0"/>
              <a:t>&gt;</a:t>
            </a:r>
            <a:r>
              <a:rPr lang="en-US" sz="1600" dirty="0"/>
              <a:t> </a:t>
            </a:r>
          </a:p>
          <a:p>
            <a:pPr lvl="0"/>
            <a:r>
              <a:rPr lang="en-US" sz="1600" b="1" dirty="0"/>
              <a:t>&lt;ID</a:t>
            </a:r>
            <a:r>
              <a:rPr lang="en-US" sz="1600" dirty="0"/>
              <a:t> type="</a:t>
            </a:r>
            <a:r>
              <a:rPr lang="en-US" sz="1600" dirty="0" err="1"/>
              <a:t>java.lang.Long</a:t>
            </a:r>
            <a:r>
              <a:rPr lang="en-US" sz="1600" dirty="0"/>
              <a:t>" name="id" column="ID"</a:t>
            </a:r>
            <a:r>
              <a:rPr lang="en-US" sz="1600" b="1" dirty="0"/>
              <a:t>&gt;</a:t>
            </a:r>
            <a:r>
              <a:rPr lang="en-US" sz="1600" dirty="0"/>
              <a:t> </a:t>
            </a:r>
          </a:p>
          <a:p>
            <a:pPr lvl="0"/>
            <a:r>
              <a:rPr lang="en-US" sz="1600" b="1" dirty="0"/>
              <a:t>&lt;GENERATOR</a:t>
            </a:r>
            <a:r>
              <a:rPr lang="en-US" sz="1600" dirty="0"/>
              <a:t> class=native</a:t>
            </a:r>
            <a:r>
              <a:rPr lang="en-US" sz="1600" b="1" dirty="0"/>
              <a:t>&gt;</a:t>
            </a:r>
            <a:r>
              <a:rPr lang="en-US" sz="1600" dirty="0"/>
              <a:t> </a:t>
            </a:r>
          </a:p>
          <a:p>
            <a:pPr lvl="0"/>
            <a:r>
              <a:rPr lang="en-US" sz="1600" b="1" dirty="0"/>
              <a:t>&lt;/GENERATOR&gt;&lt;/ID&gt;</a:t>
            </a:r>
            <a:r>
              <a:rPr lang="en-US" sz="1600" dirty="0"/>
              <a:t> </a:t>
            </a:r>
          </a:p>
          <a:p>
            <a:pPr lvl="0"/>
            <a:r>
              <a:rPr lang="en-US" sz="1600" b="1" dirty="0"/>
              <a:t>&lt;property</a:t>
            </a:r>
            <a:r>
              <a:rPr lang="en-US" sz="1600" dirty="0"/>
              <a:t> type="</a:t>
            </a:r>
            <a:r>
              <a:rPr lang="en-US" sz="1600" dirty="0" err="1"/>
              <a:t>java.lang.String</a:t>
            </a:r>
            <a:r>
              <a:rPr lang="en-US" sz="1600" dirty="0"/>
              <a:t>" name="</a:t>
            </a:r>
            <a:r>
              <a:rPr lang="en-US" sz="1600" dirty="0" err="1"/>
              <a:t>studentName</a:t>
            </a:r>
            <a:r>
              <a:rPr lang="en-US" sz="1600" dirty="0"/>
              <a:t>" column="STUDENT_NAME"</a:t>
            </a:r>
            <a:r>
              <a:rPr lang="en-US" sz="1600" b="1" dirty="0"/>
              <a:t>&gt;</a:t>
            </a:r>
            <a:r>
              <a:rPr lang="en-US" sz="1600" dirty="0"/>
              <a:t> </a:t>
            </a:r>
          </a:p>
          <a:p>
            <a:pPr lvl="0"/>
            <a:r>
              <a:rPr lang="en-US" sz="1600" b="1" dirty="0"/>
              <a:t>&lt;property</a:t>
            </a:r>
            <a:r>
              <a:rPr lang="en-US" sz="1600" dirty="0"/>
              <a:t> type="</a:t>
            </a:r>
            <a:r>
              <a:rPr lang="en-US" sz="1600" dirty="0" err="1"/>
              <a:t>java.lang.String</a:t>
            </a:r>
            <a:r>
              <a:rPr lang="en-US" sz="1600" dirty="0"/>
              <a:t>" name="course" column="</a:t>
            </a:r>
            <a:r>
              <a:rPr lang="en-US" sz="1600" dirty="0" err="1"/>
              <a:t>lCOURSE</a:t>
            </a:r>
            <a:r>
              <a:rPr lang="en-US" sz="1600" dirty="0"/>
              <a:t>"</a:t>
            </a:r>
            <a:r>
              <a:rPr lang="en-US" sz="1600" b="1" dirty="0"/>
              <a:t>&gt;</a:t>
            </a:r>
            <a:r>
              <a:rPr lang="en-US" sz="1600" dirty="0"/>
              <a:t> </a:t>
            </a:r>
          </a:p>
          <a:p>
            <a:pPr lvl="0"/>
            <a:r>
              <a:rPr lang="en-US" sz="1600" b="1" dirty="0"/>
              <a:t>&lt;property</a:t>
            </a:r>
            <a:r>
              <a:rPr lang="en-US" sz="1600" dirty="0"/>
              <a:t> type="</a:t>
            </a:r>
            <a:r>
              <a:rPr lang="en-US" sz="1600" dirty="0" err="1"/>
              <a:t>java.lang.Long</a:t>
            </a:r>
            <a:r>
              <a:rPr lang="en-US" sz="1600" dirty="0"/>
              <a:t>" name="</a:t>
            </a:r>
            <a:r>
              <a:rPr lang="en-US" sz="1600" dirty="0" err="1"/>
              <a:t>rollNumber</a:t>
            </a:r>
            <a:r>
              <a:rPr lang="en-US" sz="1600" dirty="0"/>
              <a:t>" column="ROLL_NUMBER"</a:t>
            </a:r>
            <a:r>
              <a:rPr lang="en-US" sz="1600" b="1" dirty="0"/>
              <a:t>&gt;</a:t>
            </a:r>
            <a:r>
              <a:rPr lang="en-US" sz="1600" dirty="0"/>
              <a:t> </a:t>
            </a:r>
          </a:p>
          <a:p>
            <a:pPr lvl="0"/>
            <a:r>
              <a:rPr lang="en-US" sz="1600" b="1" dirty="0"/>
              <a:t>&lt;/property&gt;&lt;/property&gt;&lt;/property&gt;&lt;/CACHE&gt;&lt;/CLASS&gt;</a:t>
            </a:r>
            <a:r>
              <a:rPr lang="en-US" sz="1600" dirty="0"/>
              <a:t> </a:t>
            </a:r>
          </a:p>
          <a:p>
            <a:pPr lvl="0"/>
            <a:r>
              <a:rPr lang="en-US" sz="1600" b="1" dirty="0"/>
              <a:t>&lt;/HIBERNATE-MAPPING&gt;</a:t>
            </a:r>
            <a:r>
              <a:rPr lang="en-US" sz="1600" dirty="0"/>
              <a:t> </a:t>
            </a:r>
          </a:p>
          <a:p>
            <a:pPr lvl="0"/>
            <a:endParaRPr lang="en-US" sz="1800" dirty="0"/>
          </a:p>
          <a:p>
            <a:endParaRPr lang="en-US" sz="1800" dirty="0"/>
          </a:p>
        </p:txBody>
      </p:sp>
      <p:sp>
        <p:nvSpPr>
          <p:cNvPr id="4" name="Footer Placeholder 3"/>
          <p:cNvSpPr>
            <a:spLocks noGrp="1"/>
          </p:cNvSpPr>
          <p:nvPr>
            <p:ph type="ftr" sz="quarter" idx="11"/>
          </p:nvPr>
        </p:nvSpPr>
        <p:spPr/>
        <p:txBody>
          <a:bodyPr/>
          <a:lstStyle/>
          <a:p>
            <a:r>
              <a:rPr lang="en-US" dirty="0" err="1" smtClean="0"/>
              <a:t>Igate</a:t>
            </a:r>
            <a:r>
              <a:rPr lang="en-US" dirty="0" smtClean="0"/>
              <a:t>  </a:t>
            </a:r>
            <a:r>
              <a:rPr lang="en-US" dirty="0" err="1" smtClean="0"/>
              <a:t>confidentail</a:t>
            </a:r>
            <a:endParaRPr lang="en-US" dirty="0"/>
          </a:p>
        </p:txBody>
      </p:sp>
    </p:spTree>
    <p:extLst>
      <p:ext uri="{BB962C8B-B14F-4D97-AF65-F5344CB8AC3E}">
        <p14:creationId xmlns:p14="http://schemas.microsoft.com/office/powerpoint/2010/main" xmlns="" val="1539483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b="1" dirty="0" smtClean="0"/>
              <a:t/>
            </a:r>
            <a:br>
              <a:rPr lang="en-US" b="1" dirty="0" smtClean="0"/>
            </a:br>
            <a:r>
              <a:rPr lang="en-US" b="1" dirty="0" smtClean="0"/>
              <a:t>Query Level </a:t>
            </a:r>
            <a:r>
              <a:rPr lang="en-US" b="1" dirty="0"/>
              <a:t>caching</a:t>
            </a:r>
            <a:br>
              <a:rPr lang="en-US" b="1" dirty="0"/>
            </a:br>
            <a:endParaRPr lang="en-US" dirty="0"/>
          </a:p>
        </p:txBody>
      </p:sp>
      <p:sp>
        <p:nvSpPr>
          <p:cNvPr id="3" name="Content Placeholder 2"/>
          <p:cNvSpPr>
            <a:spLocks noGrp="1"/>
          </p:cNvSpPr>
          <p:nvPr>
            <p:ph idx="1"/>
          </p:nvPr>
        </p:nvSpPr>
        <p:spPr>
          <a:xfrm>
            <a:off x="152400" y="609600"/>
            <a:ext cx="8915400" cy="6096000"/>
          </a:xfrm>
        </p:spPr>
        <p:txBody>
          <a:bodyPr>
            <a:normAutofit fontScale="92500"/>
          </a:bodyPr>
          <a:lstStyle/>
          <a:p>
            <a:r>
              <a:rPr lang="en-US" sz="1900" dirty="0"/>
              <a:t>You can also enable query caching. To do so configure it in your </a:t>
            </a:r>
            <a:r>
              <a:rPr lang="en-US" sz="1900" dirty="0" smtClean="0"/>
              <a:t>hbm.xml:</a:t>
            </a:r>
          </a:p>
          <a:p>
            <a:r>
              <a:rPr lang="en-US" sz="1900" dirty="0"/>
              <a:t>&lt;property key="</a:t>
            </a:r>
            <a:r>
              <a:rPr lang="en-US" sz="1900" dirty="0" err="1"/>
              <a:t>hibernate.cache.use_query_cache</a:t>
            </a:r>
            <a:r>
              <a:rPr lang="en-US" sz="1900" dirty="0"/>
              <a:t>"&gt;true&lt;/property</a:t>
            </a:r>
            <a:r>
              <a:rPr lang="en-US" sz="1900" dirty="0" smtClean="0"/>
              <a:t>&gt;</a:t>
            </a:r>
          </a:p>
          <a:p>
            <a:r>
              <a:rPr lang="en-US" sz="1900" dirty="0" smtClean="0"/>
              <a:t>And </a:t>
            </a:r>
            <a:r>
              <a:rPr lang="en-US" sz="1900" dirty="0"/>
              <a:t>where queries are defined in your code, add the method call </a:t>
            </a:r>
            <a:r>
              <a:rPr lang="en-US" sz="1900" b="1" dirty="0" err="1"/>
              <a:t>setCacheable</a:t>
            </a:r>
            <a:r>
              <a:rPr lang="en-US" sz="1900" b="1" dirty="0"/>
              <a:t>(true)</a:t>
            </a:r>
            <a:r>
              <a:rPr lang="en-US" sz="1900" dirty="0"/>
              <a:t> to the queries that should be cached</a:t>
            </a:r>
            <a:r>
              <a:rPr lang="en-US" sz="1900" dirty="0" smtClean="0"/>
              <a:t>:</a:t>
            </a:r>
          </a:p>
          <a:p>
            <a:r>
              <a:rPr lang="en-US" sz="1900" dirty="0" err="1"/>
              <a:t>sessionFactory.getCurrentSession</a:t>
            </a:r>
            <a:r>
              <a:rPr lang="en-US" sz="1900" dirty="0"/>
              <a:t>().</a:t>
            </a:r>
            <a:r>
              <a:rPr lang="en-US" sz="1900" dirty="0" err="1"/>
              <a:t>createQuery</a:t>
            </a:r>
            <a:r>
              <a:rPr lang="en-US" sz="1900" dirty="0"/>
              <a:t>("...").</a:t>
            </a:r>
            <a:r>
              <a:rPr lang="en-US" sz="1900" dirty="0" err="1"/>
              <a:t>setCacheable</a:t>
            </a:r>
            <a:r>
              <a:rPr lang="en-US" sz="1900" dirty="0"/>
              <a:t>(true).list</a:t>
            </a:r>
            <a:r>
              <a:rPr lang="en-US" sz="1900" dirty="0" smtClean="0"/>
              <a:t>();</a:t>
            </a:r>
          </a:p>
          <a:p>
            <a:r>
              <a:rPr lang="en-US" sz="1900" dirty="0"/>
              <a:t>By default, </a:t>
            </a:r>
            <a:r>
              <a:rPr lang="en-US" sz="1900" dirty="0" err="1"/>
              <a:t>Ehcache</a:t>
            </a:r>
            <a:r>
              <a:rPr lang="en-US" sz="1900" dirty="0"/>
              <a:t> will create separate cache regions for each entity that you configure for caching. You can change the defaults for these regions by adding the configuration to your ehcache.xml. To provide this configuration file, use this property in hibernate configuration</a:t>
            </a:r>
            <a:r>
              <a:rPr lang="en-US" sz="1900" dirty="0" smtClean="0"/>
              <a:t>:</a:t>
            </a:r>
          </a:p>
          <a:p>
            <a:r>
              <a:rPr lang="en-US" sz="1900" dirty="0"/>
              <a:t>&lt;property name="</a:t>
            </a:r>
            <a:r>
              <a:rPr lang="en-US" sz="1900" dirty="0" err="1"/>
              <a:t>net.sf.ehcache.configurationResourceName</a:t>
            </a:r>
            <a:r>
              <a:rPr lang="en-US" sz="1900" dirty="0"/>
              <a:t>"&gt;/ehcache.xml&lt;/property</a:t>
            </a:r>
            <a:r>
              <a:rPr lang="en-US" sz="1900" dirty="0" smtClean="0"/>
              <a:t>&gt;</a:t>
            </a:r>
          </a:p>
          <a:p>
            <a:r>
              <a:rPr lang="en-US" sz="1900" dirty="0"/>
              <a:t>And use below configuration to override the default configuration</a:t>
            </a:r>
            <a:r>
              <a:rPr lang="en-US" sz="1900" dirty="0" smtClean="0"/>
              <a:t>:</a:t>
            </a:r>
          </a:p>
          <a:p>
            <a:pPr fontAlgn="base"/>
            <a:r>
              <a:rPr lang="en-US" sz="1900" dirty="0"/>
              <a:t>&lt;cache</a:t>
            </a:r>
          </a:p>
          <a:p>
            <a:pPr fontAlgn="base"/>
            <a:r>
              <a:rPr lang="en-US" sz="1900" dirty="0"/>
              <a:t>    name="</a:t>
            </a:r>
            <a:r>
              <a:rPr lang="en-US" sz="1900" dirty="0" err="1"/>
              <a:t>com.somecompany.someproject.domain.Country</a:t>
            </a:r>
            <a:r>
              <a:rPr lang="en-US" sz="1900" dirty="0"/>
              <a:t>"</a:t>
            </a:r>
          </a:p>
          <a:p>
            <a:pPr fontAlgn="base"/>
            <a:r>
              <a:rPr lang="en-US" sz="1900" dirty="0"/>
              <a:t>    </a:t>
            </a:r>
            <a:r>
              <a:rPr lang="en-US" sz="1900" dirty="0" err="1"/>
              <a:t>maxElementsInMemory</a:t>
            </a:r>
            <a:r>
              <a:rPr lang="en-US" sz="1900" dirty="0"/>
              <a:t>="10000"</a:t>
            </a:r>
          </a:p>
          <a:p>
            <a:pPr fontAlgn="base"/>
            <a:r>
              <a:rPr lang="en-US" sz="1900" dirty="0"/>
              <a:t>    eternal="false"</a:t>
            </a:r>
          </a:p>
          <a:p>
            <a:pPr fontAlgn="base"/>
            <a:r>
              <a:rPr lang="en-US" sz="1900" dirty="0"/>
              <a:t>    </a:t>
            </a:r>
            <a:r>
              <a:rPr lang="en-US" sz="1900" dirty="0" err="1"/>
              <a:t>timeToIdleSeconds</a:t>
            </a:r>
            <a:r>
              <a:rPr lang="en-US" sz="1900" dirty="0"/>
              <a:t>="300"</a:t>
            </a:r>
          </a:p>
          <a:p>
            <a:pPr fontAlgn="base"/>
            <a:r>
              <a:rPr lang="en-US" sz="1900" dirty="0"/>
              <a:t>    </a:t>
            </a:r>
            <a:r>
              <a:rPr lang="en-US" sz="1900" dirty="0" err="1"/>
              <a:t>timeToLiveSeconds</a:t>
            </a:r>
            <a:r>
              <a:rPr lang="en-US" sz="1900" dirty="0"/>
              <a:t>="600"</a:t>
            </a:r>
          </a:p>
          <a:p>
            <a:pPr fontAlgn="base"/>
            <a:r>
              <a:rPr lang="en-US" sz="1900" dirty="0"/>
              <a:t>    </a:t>
            </a:r>
            <a:r>
              <a:rPr lang="en-US" sz="1900" dirty="0" err="1"/>
              <a:t>overflowToDisk</a:t>
            </a:r>
            <a:r>
              <a:rPr lang="en-US" sz="1900" dirty="0"/>
              <a:t>="true"</a:t>
            </a:r>
          </a:p>
          <a:p>
            <a:pPr fontAlgn="base"/>
            <a:r>
              <a:rPr lang="en-US" sz="1900" dirty="0"/>
              <a:t>/&gt;</a:t>
            </a:r>
          </a:p>
          <a:p>
            <a:endParaRPr lang="en-US" sz="2000" dirty="0"/>
          </a:p>
        </p:txBody>
      </p:sp>
      <p:sp>
        <p:nvSpPr>
          <p:cNvPr id="4" name="Footer Placeholder 3"/>
          <p:cNvSpPr>
            <a:spLocks noGrp="1"/>
          </p:cNvSpPr>
          <p:nvPr>
            <p:ph type="ftr" sz="quarter" idx="11"/>
          </p:nvPr>
        </p:nvSpPr>
        <p:spPr/>
        <p:txBody>
          <a:bodyPr/>
          <a:lstStyle/>
          <a:p>
            <a:r>
              <a:rPr lang="en-US" dirty="0" err="1" smtClean="0"/>
              <a:t>Igate</a:t>
            </a:r>
            <a:r>
              <a:rPr lang="en-US" dirty="0" smtClean="0"/>
              <a:t>  confidential</a:t>
            </a:r>
            <a:endParaRPr lang="en-US" dirty="0"/>
          </a:p>
        </p:txBody>
      </p:sp>
    </p:spTree>
    <p:extLst>
      <p:ext uri="{BB962C8B-B14F-4D97-AF65-F5344CB8AC3E}">
        <p14:creationId xmlns:p14="http://schemas.microsoft.com/office/powerpoint/2010/main" xmlns="" val="576868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9E262434DD594481D8B5B7F0FCD4BE" ma:contentTypeVersion="" ma:contentTypeDescription="Create a new document." ma:contentTypeScope="" ma:versionID="d1fad2853e68ee6e902237a1746023f4">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CoreJava-Study-Material</FolderName>
  </documentManagement>
</p:properties>
</file>

<file path=customXml/itemProps1.xml><?xml version="1.0" encoding="utf-8"?>
<ds:datastoreItem xmlns:ds="http://schemas.openxmlformats.org/officeDocument/2006/customXml" ds:itemID="{CC79A43C-704D-44AF-B5A0-A1890F4811AC}"/>
</file>

<file path=customXml/itemProps2.xml><?xml version="1.0" encoding="utf-8"?>
<ds:datastoreItem xmlns:ds="http://schemas.openxmlformats.org/officeDocument/2006/customXml" ds:itemID="{0C2700A9-88B7-4E33-AC17-42848D6E01B4}"/>
</file>

<file path=customXml/itemProps3.xml><?xml version="1.0" encoding="utf-8"?>
<ds:datastoreItem xmlns:ds="http://schemas.openxmlformats.org/officeDocument/2006/customXml" ds:itemID="{F48C6CDD-BE8C-41B7-8512-B3393FE66D91}"/>
</file>

<file path=docProps/app.xml><?xml version="1.0" encoding="utf-8"?>
<Properties xmlns="http://schemas.openxmlformats.org/officeDocument/2006/extended-properties" xmlns:vt="http://schemas.openxmlformats.org/officeDocument/2006/docPropsVTypes">
  <TotalTime>664</TotalTime>
  <Words>594</Words>
  <Application>Microsoft Office PowerPoint</Application>
  <PresentationFormat>On-screen Show (4:3)</PresentationFormat>
  <Paragraphs>106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Cache management</vt:lpstr>
      <vt:lpstr>What is Caching</vt:lpstr>
      <vt:lpstr>continued</vt:lpstr>
      <vt:lpstr>Slide 4</vt:lpstr>
      <vt:lpstr> Caching in Hibernate:  </vt:lpstr>
      <vt:lpstr>Slide 6</vt:lpstr>
      <vt:lpstr> Configuration required in the Hibernate </vt:lpstr>
      <vt:lpstr>Slide 8</vt:lpstr>
      <vt:lpstr> Query Level caching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CoreJava-Study-Material</dc:title>
  <dc:creator>Purushottam Kumar(NABFS00)</dc:creator>
  <cp:lastModifiedBy>Puru</cp:lastModifiedBy>
  <cp:revision>24</cp:revision>
  <dcterms:created xsi:type="dcterms:W3CDTF">2014-12-05T05:08:51Z</dcterms:created>
  <dcterms:modified xsi:type="dcterms:W3CDTF">2014-12-08T14:36:27Z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0x010100AF9E262434DD594481D8B5B7F0FCD4BE</vt:lpwstr>
  </property>
</Properties>
</file>