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65" r:id="rId4"/>
    <p:sldId id="257" r:id="rId5"/>
    <p:sldId id="258" r:id="rId6"/>
    <p:sldId id="267" r:id="rId7"/>
    <p:sldId id="268" r:id="rId8"/>
    <p:sldId id="269" r:id="rId9"/>
    <p:sldId id="25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1781F-14F6-4795-8183-A181378D8916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0C162-37B8-4381-AE00-83DA14380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2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0C162-37B8-4381-AE00-83DA143809B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45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9DA5-3A9D-450B-94CC-9BA430491A3D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09F0-062A-4C1F-A9BE-347E89704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0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9DA5-3A9D-450B-94CC-9BA430491A3D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09F0-062A-4C1F-A9BE-347E89704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9DA5-3A9D-450B-94CC-9BA430491A3D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09F0-062A-4C1F-A9BE-347E89704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5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9DA5-3A9D-450B-94CC-9BA430491A3D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09F0-062A-4C1F-A9BE-347E89704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9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9DA5-3A9D-450B-94CC-9BA430491A3D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09F0-062A-4C1F-A9BE-347E89704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6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9DA5-3A9D-450B-94CC-9BA430491A3D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09F0-062A-4C1F-A9BE-347E89704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9DA5-3A9D-450B-94CC-9BA430491A3D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09F0-062A-4C1F-A9BE-347E89704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9DA5-3A9D-450B-94CC-9BA430491A3D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09F0-062A-4C1F-A9BE-347E89704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8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9DA5-3A9D-450B-94CC-9BA430491A3D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09F0-062A-4C1F-A9BE-347E89704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7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9DA5-3A9D-450B-94CC-9BA430491A3D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09F0-062A-4C1F-A9BE-347E89704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6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9DA5-3A9D-450B-94CC-9BA430491A3D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09F0-062A-4C1F-A9BE-347E89704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1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79DA5-3A9D-450B-94CC-9BA430491A3D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909F0-062A-4C1F-A9BE-347E89704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5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Collections Framework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788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HashSet</a:t>
            </a:r>
            <a:endParaRPr lang="en-US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sz="1800" dirty="0"/>
              <a:t>Un-Ordered set.</a:t>
            </a:r>
          </a:p>
          <a:p>
            <a:r>
              <a:rPr lang="en-US" sz="1800" dirty="0"/>
              <a:t>Allows null value.</a:t>
            </a:r>
          </a:p>
          <a:p>
            <a:r>
              <a:rPr lang="en-US" sz="1800" dirty="0"/>
              <a:t>Not synchronized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 </a:t>
            </a:r>
            <a:r>
              <a:rPr lang="en-US" sz="1800" dirty="0" err="1" smtClean="0"/>
              <a:t>HashSet</a:t>
            </a:r>
            <a:r>
              <a:rPr lang="en-US" sz="1800" dirty="0" smtClean="0"/>
              <a:t> uses </a:t>
            </a:r>
            <a:r>
              <a:rPr lang="en-US" sz="1800" dirty="0" err="1" smtClean="0"/>
              <a:t>HashMap</a:t>
            </a:r>
            <a:r>
              <a:rPr lang="en-US" sz="1800" dirty="0" smtClean="0"/>
              <a:t> internally(uses </a:t>
            </a:r>
            <a:r>
              <a:rPr lang="en-US" sz="1800" dirty="0"/>
              <a:t>hashing mechanism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). </a:t>
            </a:r>
          </a:p>
          <a:p>
            <a:r>
              <a:rPr lang="en-US" sz="1800" dirty="0" smtClean="0"/>
              <a:t>The backing </a:t>
            </a:r>
            <a:r>
              <a:rPr lang="en-US" sz="1800" dirty="0" err="1" smtClean="0"/>
              <a:t>HashMap</a:t>
            </a:r>
            <a:r>
              <a:rPr lang="en-US" sz="1800" dirty="0" smtClean="0"/>
              <a:t> instance has default initial capacity (16) and load factor (0.75).</a:t>
            </a:r>
          </a:p>
          <a:p>
            <a:r>
              <a:rPr lang="en-US" sz="1800" dirty="0"/>
              <a:t>Can create </a:t>
            </a:r>
            <a:r>
              <a:rPr lang="en-US" sz="1800" dirty="0" err="1"/>
              <a:t>HashSet</a:t>
            </a:r>
            <a:r>
              <a:rPr lang="en-US" sz="1800" dirty="0"/>
              <a:t> as follow,</a:t>
            </a:r>
          </a:p>
          <a:p>
            <a:pPr marL="0" indent="0">
              <a:buNone/>
            </a:pPr>
            <a:r>
              <a:rPr lang="en-US" sz="1800" dirty="0"/>
              <a:t>	Set  s = new </a:t>
            </a:r>
            <a:r>
              <a:rPr lang="en-US" sz="1800" dirty="0" err="1"/>
              <a:t>HashSet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	Set s = new </a:t>
            </a:r>
            <a:r>
              <a:rPr lang="en-US" sz="1800" dirty="0" err="1"/>
              <a:t>HashSet</a:t>
            </a:r>
            <a:r>
              <a:rPr lang="en-US" sz="1800" dirty="0"/>
              <a:t>(Collection c);</a:t>
            </a:r>
          </a:p>
          <a:p>
            <a:pPr marL="0" indent="0">
              <a:buNone/>
            </a:pPr>
            <a:r>
              <a:rPr lang="en-US" sz="1800" dirty="0"/>
              <a:t>	Set s = new </a:t>
            </a:r>
            <a:r>
              <a:rPr lang="en-US" sz="1800" dirty="0" err="1"/>
              <a:t>HashSet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 </a:t>
            </a:r>
            <a:r>
              <a:rPr lang="en-US" sz="1800" dirty="0" err="1"/>
              <a:t>initialCapacity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	Set s = new </a:t>
            </a:r>
            <a:r>
              <a:rPr lang="en-US" sz="1800" dirty="0" err="1"/>
              <a:t>HashSet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 </a:t>
            </a:r>
            <a:r>
              <a:rPr lang="en-US" sz="1800" dirty="0" err="1"/>
              <a:t>initialCapacity</a:t>
            </a:r>
            <a:r>
              <a:rPr lang="en-US" sz="1800" dirty="0"/>
              <a:t>, float </a:t>
            </a:r>
            <a:r>
              <a:rPr lang="en-US" sz="1800" dirty="0" err="1"/>
              <a:t>loadFactor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1714500" lvl="4" indent="0">
              <a:buNone/>
            </a:pPr>
            <a:endParaRPr lang="en-US" sz="1700" dirty="0"/>
          </a:p>
          <a:p>
            <a:pPr marL="1771650" lvl="4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4891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HashSet</a:t>
            </a:r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Continued..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HashSet</a:t>
            </a:r>
            <a:r>
              <a:rPr lang="en-US" sz="1800" dirty="0" smtClean="0"/>
              <a:t> Uses </a:t>
            </a:r>
            <a:r>
              <a:rPr lang="en-US" sz="1800" dirty="0" err="1" smtClean="0"/>
              <a:t>HashMap</a:t>
            </a:r>
            <a:r>
              <a:rPr lang="en-US" sz="1800" dirty="0" smtClean="0"/>
              <a:t> internally. (how?)</a:t>
            </a:r>
          </a:p>
          <a:p>
            <a:pPr marL="1771650" lvl="4" indent="0">
              <a:buNone/>
            </a:pP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public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HashSet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{</a:t>
            </a:r>
          </a:p>
          <a:p>
            <a:pPr marL="1771650" lvl="4" indent="0">
              <a:buNone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map = new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HashMap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&lt;&gt;();</a:t>
            </a:r>
          </a:p>
          <a:p>
            <a:pPr marL="1771650" lvl="4" indent="0">
              <a:buNone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  <a:p>
            <a:pPr marL="1771650" lvl="4" indent="0">
              <a:buNone/>
            </a:pP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714500" lvl="4" indent="0">
              <a:buNone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Dummy value to associate with an Object in the backing Map</a:t>
            </a:r>
          </a:p>
          <a:p>
            <a:pPr marL="1714500" lvl="4" indent="0">
              <a:buNone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private static final Object PRESENT = new Object();</a:t>
            </a:r>
          </a:p>
          <a:p>
            <a:pPr marL="1714500" lvl="4" indent="0">
              <a:buNone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</a:p>
          <a:p>
            <a:pPr marL="1714500" lvl="4" indent="0">
              <a:buNone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public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boolean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add(E e) {</a:t>
            </a:r>
          </a:p>
          <a:p>
            <a:pPr marL="1714500" lvl="4" indent="0">
              <a:buNone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return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map.put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(e, PRESENT)==null;</a:t>
            </a:r>
          </a:p>
          <a:p>
            <a:pPr marL="1714500" lvl="4" indent="0">
              <a:buNone/>
            </a:pP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put method will return, </a:t>
            </a:r>
          </a:p>
          <a:p>
            <a:pPr marL="0" indent="0">
              <a:buNone/>
            </a:pPr>
            <a:r>
              <a:rPr lang="en-US" sz="1800" dirty="0" smtClean="0"/>
              <a:t>1. </a:t>
            </a:r>
            <a:r>
              <a:rPr lang="en-US" sz="1800" dirty="0"/>
              <a:t> null , if key is unique and added to the </a:t>
            </a:r>
            <a:r>
              <a:rPr lang="en-US" sz="1800" dirty="0" smtClean="0"/>
              <a:t>map. In turn add method of </a:t>
            </a:r>
            <a:r>
              <a:rPr lang="en-US" sz="1800" dirty="0" err="1" smtClean="0"/>
              <a:t>HashSet</a:t>
            </a:r>
            <a:r>
              <a:rPr lang="en-US" sz="1800" dirty="0" smtClean="0"/>
              <a:t> will return true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2.  Old Value of the key , if key is </a:t>
            </a:r>
            <a:r>
              <a:rPr lang="en-US" sz="1800" dirty="0" smtClean="0"/>
              <a:t>duplicate. In turn add Method of </a:t>
            </a:r>
            <a:r>
              <a:rPr lang="en-US" sz="1800" dirty="0" err="1" smtClean="0"/>
              <a:t>HashSet</a:t>
            </a:r>
            <a:r>
              <a:rPr lang="en-US" sz="1800" dirty="0" smtClean="0"/>
              <a:t> will return false.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943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LinkedHashSet</a:t>
            </a:r>
            <a:endParaRPr lang="en-US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LinkedHashSet</a:t>
            </a:r>
            <a:r>
              <a:rPr lang="en-US" sz="1800" dirty="0"/>
              <a:t> maintains insertion order of </a:t>
            </a:r>
            <a:r>
              <a:rPr lang="en-US" sz="1800" dirty="0" smtClean="0"/>
              <a:t>elements.</a:t>
            </a:r>
          </a:p>
          <a:p>
            <a:r>
              <a:rPr lang="en-US" sz="1800" dirty="0"/>
              <a:t>Allows null value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Not synchronized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LinkedHashSet</a:t>
            </a:r>
            <a:r>
              <a:rPr lang="en-US" sz="1800" dirty="0" smtClean="0"/>
              <a:t> mechanism?</a:t>
            </a:r>
          </a:p>
          <a:p>
            <a:r>
              <a:rPr lang="en-US" sz="1800" dirty="0"/>
              <a:t>Doubly-linked list </a:t>
            </a:r>
            <a:r>
              <a:rPr lang="en-US" sz="1800" dirty="0" smtClean="0"/>
              <a:t>implementation.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Can create </a:t>
            </a:r>
            <a:r>
              <a:rPr lang="en-US" sz="1800" dirty="0" err="1" smtClean="0"/>
              <a:t>LinkedHashSet</a:t>
            </a:r>
            <a:r>
              <a:rPr lang="en-US" sz="1800" dirty="0" smtClean="0"/>
              <a:t> </a:t>
            </a:r>
            <a:r>
              <a:rPr lang="en-US" sz="1800" dirty="0"/>
              <a:t>as follow,</a:t>
            </a:r>
          </a:p>
          <a:p>
            <a:pPr marL="0" indent="0">
              <a:buNone/>
            </a:pPr>
            <a:r>
              <a:rPr lang="en-US" sz="1800" dirty="0"/>
              <a:t>	Set  s = new </a:t>
            </a:r>
            <a:r>
              <a:rPr lang="en-US" sz="1800" dirty="0" err="1" smtClean="0"/>
              <a:t>LinkedHashSet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	Set s = new </a:t>
            </a:r>
            <a:r>
              <a:rPr lang="en-US" sz="1800" dirty="0" err="1"/>
              <a:t>LinkedHashSet</a:t>
            </a:r>
            <a:r>
              <a:rPr lang="en-US" sz="1800" dirty="0" smtClean="0"/>
              <a:t>(Collection c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	Set s = new </a:t>
            </a:r>
            <a:r>
              <a:rPr lang="en-US" sz="1800" dirty="0" err="1"/>
              <a:t>LinkedHashSet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/>
              <a:t> </a:t>
            </a:r>
            <a:r>
              <a:rPr lang="en-US" sz="1800" dirty="0" err="1"/>
              <a:t>initialCapacity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	Set s = new </a:t>
            </a:r>
            <a:r>
              <a:rPr lang="en-US" sz="1800" dirty="0" err="1"/>
              <a:t>LinkedHashSet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/>
              <a:t> </a:t>
            </a:r>
            <a:r>
              <a:rPr lang="en-US" sz="1800" dirty="0" err="1"/>
              <a:t>initialCapacity</a:t>
            </a:r>
            <a:r>
              <a:rPr lang="en-US" sz="1800" dirty="0"/>
              <a:t>, float </a:t>
            </a:r>
            <a:r>
              <a:rPr lang="en-US" sz="1800" dirty="0" err="1"/>
              <a:t>loadFactor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1917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TreeSet</a:t>
            </a:r>
            <a:endParaRPr lang="en-US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elements are ordered using their natural ordering, or by a Comparator provided at set creation </a:t>
            </a:r>
            <a:r>
              <a:rPr lang="en-US" sz="1800" dirty="0" smtClean="0"/>
              <a:t>time.</a:t>
            </a:r>
          </a:p>
          <a:p>
            <a:r>
              <a:rPr lang="en-US" sz="1800" dirty="0"/>
              <a:t>Not synchronized.</a:t>
            </a:r>
          </a:p>
          <a:p>
            <a:r>
              <a:rPr lang="en-US" sz="1800" dirty="0"/>
              <a:t>Null value not </a:t>
            </a:r>
            <a:r>
              <a:rPr lang="en-US" sz="1800" dirty="0" smtClean="0"/>
              <a:t>allowed.</a:t>
            </a:r>
          </a:p>
          <a:p>
            <a:r>
              <a:rPr lang="en-US" sz="1800" dirty="0" err="1"/>
              <a:t>TreeSet</a:t>
            </a:r>
            <a:r>
              <a:rPr lang="en-US" sz="1800" dirty="0"/>
              <a:t> is bit slower because of sorting operation it needs to perform on each insertion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/>
              <a:t>Can create </a:t>
            </a:r>
            <a:r>
              <a:rPr lang="en-US" sz="1800" dirty="0" err="1" smtClean="0"/>
              <a:t>TreeSet</a:t>
            </a:r>
            <a:r>
              <a:rPr lang="en-US" sz="1800" dirty="0" smtClean="0"/>
              <a:t> as </a:t>
            </a:r>
            <a:r>
              <a:rPr lang="en-US" sz="1800" dirty="0"/>
              <a:t>follow,</a:t>
            </a:r>
          </a:p>
          <a:p>
            <a:pPr marL="0" indent="0">
              <a:buNone/>
            </a:pPr>
            <a:r>
              <a:rPr lang="en-US" sz="1800" dirty="0"/>
              <a:t>	Set </a:t>
            </a:r>
            <a:r>
              <a:rPr lang="en-US" sz="1800" dirty="0" smtClean="0"/>
              <a:t>s </a:t>
            </a:r>
            <a:r>
              <a:rPr lang="en-US" sz="1800" dirty="0"/>
              <a:t>= new </a:t>
            </a:r>
            <a:r>
              <a:rPr lang="en-US" sz="1800" dirty="0" err="1"/>
              <a:t>TreeSet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	Set s = new </a:t>
            </a:r>
            <a:r>
              <a:rPr lang="en-US" sz="1800" dirty="0" err="1"/>
              <a:t>TreeSet</a:t>
            </a:r>
            <a:r>
              <a:rPr lang="en-US" sz="1800" dirty="0"/>
              <a:t>(Collection c);</a:t>
            </a:r>
          </a:p>
          <a:p>
            <a:pPr marL="0" indent="0">
              <a:buNone/>
            </a:pPr>
            <a:r>
              <a:rPr lang="en-US" sz="1800" dirty="0"/>
              <a:t>	Set s = new </a:t>
            </a:r>
            <a:r>
              <a:rPr lang="en-US" sz="1800" dirty="0" err="1" smtClean="0"/>
              <a:t>TreeSet</a:t>
            </a:r>
            <a:r>
              <a:rPr lang="en-US" sz="1800" dirty="0" smtClean="0"/>
              <a:t>(Comparator </a:t>
            </a:r>
            <a:r>
              <a:rPr lang="en-US" sz="1800" dirty="0"/>
              <a:t>c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09866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77636" y="394692"/>
            <a:ext cx="6705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EmployeeSetSort</a:t>
            </a:r>
            <a:r>
              <a:rPr lang="en-US" dirty="0"/>
              <a:t> {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age;</a:t>
            </a:r>
          </a:p>
          <a:p>
            <a:pPr lvl="1"/>
            <a:r>
              <a:rPr lang="en-US" dirty="0"/>
              <a:t>String name;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public </a:t>
            </a:r>
            <a:r>
              <a:rPr lang="en-US" dirty="0" err="1"/>
              <a:t>EmployeeSetSort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age, String name){</a:t>
            </a:r>
          </a:p>
          <a:p>
            <a:pPr lvl="2"/>
            <a:r>
              <a:rPr lang="en-US" dirty="0" err="1"/>
              <a:t>this.age</a:t>
            </a:r>
            <a:r>
              <a:rPr lang="en-US" dirty="0"/>
              <a:t> = age;</a:t>
            </a:r>
          </a:p>
          <a:p>
            <a:pPr lvl="2"/>
            <a:r>
              <a:rPr lang="en-US" dirty="0"/>
              <a:t>this.name = name;</a:t>
            </a:r>
          </a:p>
          <a:p>
            <a:pPr lvl="1"/>
            <a:r>
              <a:rPr lang="en-US" dirty="0"/>
              <a:t>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public static void main(String </a:t>
            </a:r>
            <a:r>
              <a:rPr lang="en-US" dirty="0" err="1"/>
              <a:t>arg</a:t>
            </a:r>
            <a:r>
              <a:rPr lang="en-US" dirty="0"/>
              <a:t>[]){</a:t>
            </a:r>
          </a:p>
          <a:p>
            <a:pPr lvl="2"/>
            <a:r>
              <a:rPr lang="en-US" dirty="0" err="1"/>
              <a:t>EmployeeSetSort</a:t>
            </a:r>
            <a:r>
              <a:rPr lang="en-US" dirty="0"/>
              <a:t> e1 = new </a:t>
            </a:r>
            <a:r>
              <a:rPr lang="en-US" dirty="0" err="1"/>
              <a:t>EmployeeSetSort</a:t>
            </a:r>
            <a:r>
              <a:rPr lang="en-US" dirty="0"/>
              <a:t>(24, "</a:t>
            </a:r>
            <a:r>
              <a:rPr lang="en-US" dirty="0" err="1"/>
              <a:t>Hardik</a:t>
            </a:r>
            <a:r>
              <a:rPr lang="en-US" dirty="0"/>
              <a:t>");</a:t>
            </a:r>
          </a:p>
          <a:p>
            <a:pPr lvl="2"/>
            <a:r>
              <a:rPr lang="en-US" dirty="0" err="1"/>
              <a:t>EmployeeSetSort</a:t>
            </a:r>
            <a:r>
              <a:rPr lang="en-US" dirty="0"/>
              <a:t> e2 = new </a:t>
            </a:r>
            <a:r>
              <a:rPr lang="en-US" dirty="0" err="1"/>
              <a:t>EmployeeSetSort</a:t>
            </a:r>
            <a:r>
              <a:rPr lang="en-US" dirty="0"/>
              <a:t>(25, "</a:t>
            </a:r>
            <a:r>
              <a:rPr lang="en-US" dirty="0" err="1"/>
              <a:t>Aaditya</a:t>
            </a:r>
            <a:r>
              <a:rPr lang="en-US" dirty="0"/>
              <a:t>");</a:t>
            </a:r>
          </a:p>
          <a:p>
            <a:pPr lvl="2"/>
            <a:r>
              <a:rPr lang="en-US" dirty="0" err="1"/>
              <a:t>EmployeeSetSort</a:t>
            </a:r>
            <a:r>
              <a:rPr lang="en-US" dirty="0"/>
              <a:t> e3 = new </a:t>
            </a:r>
            <a:r>
              <a:rPr lang="en-US" dirty="0" err="1"/>
              <a:t>EmployeeSetSort</a:t>
            </a:r>
            <a:r>
              <a:rPr lang="en-US" dirty="0"/>
              <a:t>(23, "</a:t>
            </a:r>
            <a:r>
              <a:rPr lang="en-US" dirty="0" err="1"/>
              <a:t>Akshay</a:t>
            </a:r>
            <a:r>
              <a:rPr lang="en-US" dirty="0"/>
              <a:t>");</a:t>
            </a:r>
          </a:p>
          <a:p>
            <a:pPr lvl="2"/>
            <a:r>
              <a:rPr lang="en-US" dirty="0"/>
              <a:t>//</a:t>
            </a:r>
            <a:r>
              <a:rPr lang="en-US" dirty="0" err="1"/>
              <a:t>EmployeeSetSort</a:t>
            </a:r>
            <a:r>
              <a:rPr lang="en-US" dirty="0"/>
              <a:t> e4 = new </a:t>
            </a:r>
            <a:r>
              <a:rPr lang="en-US" dirty="0" err="1"/>
              <a:t>EmployeeSetSort</a:t>
            </a:r>
            <a:r>
              <a:rPr lang="en-US" dirty="0"/>
              <a:t>(23, "</a:t>
            </a:r>
            <a:r>
              <a:rPr lang="en-US" dirty="0" err="1"/>
              <a:t>Akshay</a:t>
            </a:r>
            <a:r>
              <a:rPr lang="en-US" dirty="0"/>
              <a:t>");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Set&lt;</a:t>
            </a:r>
            <a:r>
              <a:rPr lang="en-US" dirty="0" err="1"/>
              <a:t>EmployeeSetSort</a:t>
            </a:r>
            <a:r>
              <a:rPr lang="en-US" dirty="0"/>
              <a:t>&gt; s = new </a:t>
            </a:r>
            <a:r>
              <a:rPr lang="en-US" dirty="0" err="1"/>
              <a:t>TreeSet</a:t>
            </a:r>
            <a:r>
              <a:rPr lang="en-US" dirty="0"/>
              <a:t>&lt;</a:t>
            </a:r>
            <a:r>
              <a:rPr lang="en-US" dirty="0" err="1"/>
              <a:t>EmployeeSetSort</a:t>
            </a:r>
            <a:r>
              <a:rPr lang="en-US" dirty="0"/>
              <a:t>&gt;(new </a:t>
            </a:r>
            <a:r>
              <a:rPr lang="en-US" dirty="0" err="1"/>
              <a:t>EmployeeAge</a:t>
            </a:r>
            <a:r>
              <a:rPr lang="en-US" dirty="0"/>
              <a:t>());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s.add</a:t>
            </a:r>
            <a:r>
              <a:rPr lang="en-US" dirty="0"/>
              <a:t>(e1);</a:t>
            </a:r>
          </a:p>
          <a:p>
            <a:pPr lvl="2"/>
            <a:r>
              <a:rPr lang="en-US" dirty="0" err="1"/>
              <a:t>s.add</a:t>
            </a:r>
            <a:r>
              <a:rPr lang="en-US" dirty="0"/>
              <a:t>(e2);</a:t>
            </a:r>
          </a:p>
          <a:p>
            <a:pPr lvl="2"/>
            <a:r>
              <a:rPr lang="en-US" dirty="0" err="1"/>
              <a:t>s.add</a:t>
            </a:r>
            <a:r>
              <a:rPr lang="en-US" dirty="0"/>
              <a:t>(e3);</a:t>
            </a:r>
          </a:p>
          <a:p>
            <a:pPr lvl="2"/>
            <a:r>
              <a:rPr lang="en-US" dirty="0"/>
              <a:t>//</a:t>
            </a:r>
            <a:r>
              <a:rPr lang="en-US" dirty="0" err="1"/>
              <a:t>s.add</a:t>
            </a:r>
            <a:r>
              <a:rPr lang="en-US" dirty="0"/>
              <a:t>(e4);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27709"/>
            <a:ext cx="8229600" cy="258762"/>
          </a:xfrm>
        </p:spPr>
        <p:txBody>
          <a:bodyPr>
            <a:noAutofit/>
          </a:bodyPr>
          <a:lstStyle/>
          <a:p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Comparator Example</a:t>
            </a:r>
          </a:p>
        </p:txBody>
      </p:sp>
    </p:spTree>
    <p:extLst>
      <p:ext uri="{BB962C8B-B14F-4D97-AF65-F5344CB8AC3E}">
        <p14:creationId xmlns:p14="http://schemas.microsoft.com/office/powerpoint/2010/main" val="289997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8418" y="196962"/>
            <a:ext cx="6650182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dirty="0"/>
              <a:t>Iterator&lt;</a:t>
            </a:r>
            <a:r>
              <a:rPr lang="en-US" dirty="0" err="1"/>
              <a:t>EmployeeSetSort</a:t>
            </a:r>
            <a:r>
              <a:rPr lang="en-US" dirty="0"/>
              <a:t>&gt; it = </a:t>
            </a:r>
            <a:r>
              <a:rPr lang="en-US" dirty="0" err="1"/>
              <a:t>s.iterator</a:t>
            </a:r>
            <a:r>
              <a:rPr lang="en-US" dirty="0"/>
              <a:t>();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s.size</a:t>
            </a:r>
            <a:r>
              <a:rPr lang="en-US" dirty="0"/>
              <a:t>();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lvl="3"/>
            <a:r>
              <a:rPr lang="en-US" dirty="0" err="1"/>
              <a:t>EmployeeSetSort</a:t>
            </a:r>
            <a:r>
              <a:rPr lang="en-US" dirty="0"/>
              <a:t> </a:t>
            </a:r>
            <a:r>
              <a:rPr lang="en-US" dirty="0" err="1"/>
              <a:t>ee</a:t>
            </a:r>
            <a:r>
              <a:rPr lang="en-US" dirty="0"/>
              <a:t> = </a:t>
            </a:r>
            <a:r>
              <a:rPr lang="en-US" dirty="0" err="1"/>
              <a:t>it.next</a:t>
            </a:r>
            <a:r>
              <a:rPr lang="en-US" dirty="0"/>
              <a:t>();</a:t>
            </a:r>
          </a:p>
          <a:p>
            <a:pPr lvl="3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ee.age</a:t>
            </a:r>
            <a:r>
              <a:rPr lang="en-US" dirty="0"/>
              <a:t> +" "+ ee.name);</a:t>
            </a:r>
          </a:p>
          <a:p>
            <a:pPr lvl="2"/>
            <a:r>
              <a:rPr lang="en-US" dirty="0"/>
              <a:t>}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EmployeeAge</a:t>
            </a:r>
            <a:r>
              <a:rPr lang="en-US" dirty="0"/>
              <a:t> implements Comparator&lt;</a:t>
            </a:r>
            <a:r>
              <a:rPr lang="en-US" dirty="0" err="1"/>
              <a:t>EmployeeSetSort</a:t>
            </a:r>
            <a:r>
              <a:rPr lang="en-US" dirty="0"/>
              <a:t>&gt;{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result;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/>
              <a:t>Override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compare(</a:t>
            </a:r>
            <a:r>
              <a:rPr lang="en-US" dirty="0" err="1"/>
              <a:t>EmployeeSetSort</a:t>
            </a:r>
            <a:r>
              <a:rPr lang="en-US" dirty="0"/>
              <a:t> e1, </a:t>
            </a:r>
            <a:r>
              <a:rPr lang="en-US" dirty="0" err="1"/>
              <a:t>EmployeeSetSort</a:t>
            </a:r>
            <a:r>
              <a:rPr lang="en-US" dirty="0"/>
              <a:t> e2) {</a:t>
            </a:r>
          </a:p>
          <a:p>
            <a:pPr lvl="1"/>
            <a:r>
              <a:rPr lang="en-US" dirty="0" smtClean="0"/>
              <a:t>	return </a:t>
            </a:r>
            <a:r>
              <a:rPr lang="en-US" dirty="0"/>
              <a:t>e1.age - e2.age;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O/P</a:t>
            </a:r>
            <a:endParaRPr lang="en-US" dirty="0"/>
          </a:p>
          <a:p>
            <a:r>
              <a:rPr lang="en-US" dirty="0"/>
              <a:t>23 </a:t>
            </a:r>
            <a:r>
              <a:rPr lang="en-US" dirty="0" err="1"/>
              <a:t>Akshay</a:t>
            </a:r>
            <a:endParaRPr lang="en-US" dirty="0"/>
          </a:p>
          <a:p>
            <a:r>
              <a:rPr lang="en-US" dirty="0"/>
              <a:t>24 </a:t>
            </a:r>
            <a:r>
              <a:rPr lang="en-US" dirty="0" err="1"/>
              <a:t>Hardik</a:t>
            </a:r>
            <a:endParaRPr lang="en-US" dirty="0"/>
          </a:p>
          <a:p>
            <a:r>
              <a:rPr lang="en-US" dirty="0"/>
              <a:t>25 </a:t>
            </a:r>
            <a:r>
              <a:rPr lang="en-US" dirty="0" err="1"/>
              <a:t>Aaditya</a:t>
            </a:r>
            <a:endParaRPr lang="en-US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95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Queues typically, but not necessarily, order elements in a FIFO (first-in-first-out) </a:t>
            </a:r>
            <a:r>
              <a:rPr lang="en-US" sz="1800" dirty="0" smtClean="0"/>
              <a:t>manner.</a:t>
            </a:r>
          </a:p>
          <a:p>
            <a:r>
              <a:rPr lang="en-US" sz="1800" dirty="0"/>
              <a:t>Lists may contain duplicate elements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pPr lvl="1"/>
            <a:r>
              <a:rPr lang="en-US" sz="1800" dirty="0" err="1"/>
              <a:t>LinkedList</a:t>
            </a:r>
            <a:r>
              <a:rPr lang="en-US" sz="1800" dirty="0"/>
              <a:t> </a:t>
            </a:r>
          </a:p>
          <a:p>
            <a:pPr lvl="1"/>
            <a:r>
              <a:rPr lang="en-US" sz="1800" dirty="0" err="1" smtClean="0"/>
              <a:t>PriorityQueue</a:t>
            </a:r>
            <a:endParaRPr lang="en-US" sz="1800" dirty="0" smtClean="0"/>
          </a:p>
          <a:p>
            <a:pPr lvl="1"/>
            <a:endParaRPr lang="en-US" sz="1800" dirty="0"/>
          </a:p>
          <a:p>
            <a:r>
              <a:rPr lang="en-US" sz="1800" dirty="0"/>
              <a:t>Queue methods,</a:t>
            </a:r>
          </a:p>
          <a:p>
            <a:pPr lvl="1"/>
            <a:r>
              <a:rPr lang="en-US" sz="1400" dirty="0"/>
              <a:t>add(e)		 – offer(e)	</a:t>
            </a:r>
            <a:endParaRPr lang="en-US" sz="1400" dirty="0" smtClean="0"/>
          </a:p>
          <a:p>
            <a:pPr lvl="1"/>
            <a:r>
              <a:rPr lang="en-US" sz="1400" dirty="0" smtClean="0"/>
              <a:t>remove()		 – poll() 	</a:t>
            </a:r>
          </a:p>
          <a:p>
            <a:pPr lvl="1"/>
            <a:r>
              <a:rPr lang="en-US" sz="1400" dirty="0" smtClean="0"/>
              <a:t>Element()		 – peek()	</a:t>
            </a:r>
            <a:endParaRPr lang="en-US" sz="1800" dirty="0" smtClean="0"/>
          </a:p>
          <a:p>
            <a:pPr lvl="1"/>
            <a:endParaRPr lang="en-US" sz="1400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LinkedList</a:t>
            </a:r>
            <a:endParaRPr lang="en-US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err="1"/>
              <a:t>LinkedList</a:t>
            </a:r>
            <a:r>
              <a:rPr lang="en-US" sz="1800" dirty="0"/>
              <a:t> implements </a:t>
            </a:r>
            <a:r>
              <a:rPr lang="en-US" sz="1800" dirty="0" smtClean="0"/>
              <a:t>the </a:t>
            </a:r>
            <a:r>
              <a:rPr lang="en-US" sz="1800" dirty="0" err="1" smtClean="0"/>
              <a:t>Deque</a:t>
            </a:r>
            <a:r>
              <a:rPr lang="en-US" sz="1800" dirty="0" smtClean="0"/>
              <a:t> interface, which Extends</a:t>
            </a:r>
            <a:r>
              <a:rPr lang="en-US" sz="1800" dirty="0"/>
              <a:t> Queue </a:t>
            </a:r>
            <a:r>
              <a:rPr lang="en-US" sz="1800" dirty="0" smtClean="0"/>
              <a:t>interface.</a:t>
            </a:r>
          </a:p>
          <a:p>
            <a:r>
              <a:rPr lang="en-US" sz="1800" dirty="0"/>
              <a:t>A </a:t>
            </a:r>
            <a:r>
              <a:rPr lang="en-US" sz="1800" i="1" dirty="0"/>
              <a:t>queue</a:t>
            </a:r>
            <a:r>
              <a:rPr lang="en-US" sz="1800" dirty="0"/>
              <a:t> is </a:t>
            </a:r>
            <a:r>
              <a:rPr lang="en-US" sz="1800" dirty="0" smtClean="0"/>
              <a:t>ordered</a:t>
            </a:r>
            <a:r>
              <a:rPr lang="en-US" sz="1800" dirty="0"/>
              <a:t>, </a:t>
            </a:r>
            <a:r>
              <a:rPr lang="en-US" sz="1800" dirty="0" smtClean="0"/>
              <a:t>and you'll </a:t>
            </a:r>
            <a:r>
              <a:rPr lang="en-US" sz="1800" dirty="0"/>
              <a:t>only </a:t>
            </a:r>
            <a:r>
              <a:rPr lang="en-US" sz="1800" dirty="0" smtClean="0"/>
              <a:t>touch </a:t>
            </a:r>
            <a:r>
              <a:rPr lang="en-US" sz="1800" dirty="0"/>
              <a:t>elements at one end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Doubly-linked </a:t>
            </a:r>
            <a:r>
              <a:rPr lang="en-US" sz="1800" dirty="0"/>
              <a:t>list </a:t>
            </a:r>
            <a:r>
              <a:rPr lang="en-US" sz="1800" dirty="0" smtClean="0"/>
              <a:t>implementation.</a:t>
            </a:r>
          </a:p>
          <a:p>
            <a:r>
              <a:rPr lang="en-US" sz="1800" dirty="0" err="1" smtClean="0"/>
              <a:t>Deque</a:t>
            </a:r>
            <a:r>
              <a:rPr lang="en-US" sz="1800" dirty="0" smtClean="0"/>
              <a:t> methods,</a:t>
            </a:r>
          </a:p>
          <a:p>
            <a:pPr lvl="1"/>
            <a:r>
              <a:rPr lang="en-US" sz="1400" dirty="0" err="1" smtClean="0"/>
              <a:t>addFirst</a:t>
            </a:r>
            <a:r>
              <a:rPr lang="en-US" sz="1400" dirty="0" smtClean="0"/>
              <a:t>(e</a:t>
            </a:r>
            <a:r>
              <a:rPr lang="en-US" sz="1400" dirty="0"/>
              <a:t>)    </a:t>
            </a:r>
            <a:r>
              <a:rPr lang="en-US" sz="1400" dirty="0" smtClean="0"/>
              <a:t>			</a:t>
            </a:r>
            <a:r>
              <a:rPr lang="en-US" sz="1400" dirty="0"/>
              <a:t> – </a:t>
            </a:r>
            <a:r>
              <a:rPr lang="en-US" sz="1400" dirty="0" err="1" smtClean="0"/>
              <a:t>offerFirst</a:t>
            </a:r>
            <a:r>
              <a:rPr lang="en-US" sz="1400" dirty="0" smtClean="0"/>
              <a:t>(e</a:t>
            </a:r>
            <a:r>
              <a:rPr lang="en-US" sz="1400" dirty="0"/>
              <a:t>)</a:t>
            </a:r>
          </a:p>
          <a:p>
            <a:pPr lvl="1"/>
            <a:r>
              <a:rPr lang="en-US" sz="1400" dirty="0" err="1"/>
              <a:t>removeFirst</a:t>
            </a:r>
            <a:r>
              <a:rPr lang="en-US" sz="1400" dirty="0"/>
              <a:t>()   </a:t>
            </a:r>
            <a:r>
              <a:rPr lang="en-US" sz="1400" dirty="0" smtClean="0"/>
              <a:t>		</a:t>
            </a:r>
            <a:r>
              <a:rPr lang="en-US" sz="1400" dirty="0"/>
              <a:t> – </a:t>
            </a:r>
            <a:r>
              <a:rPr lang="en-US" sz="1400" dirty="0" err="1" smtClean="0"/>
              <a:t>pollFirst</a:t>
            </a:r>
            <a:r>
              <a:rPr lang="en-US" sz="1400" dirty="0"/>
              <a:t>()</a:t>
            </a:r>
          </a:p>
          <a:p>
            <a:pPr lvl="1"/>
            <a:r>
              <a:rPr lang="en-US" sz="1400" dirty="0" err="1"/>
              <a:t>getFirst</a:t>
            </a:r>
            <a:r>
              <a:rPr lang="en-US" sz="1400" dirty="0"/>
              <a:t>()    </a:t>
            </a:r>
            <a:r>
              <a:rPr lang="en-US" sz="1400" dirty="0" smtClean="0"/>
              <a:t>	 		</a:t>
            </a:r>
            <a:r>
              <a:rPr lang="en-US" sz="1400" dirty="0"/>
              <a:t> – </a:t>
            </a:r>
            <a:r>
              <a:rPr lang="en-US" sz="1400" dirty="0" err="1" smtClean="0"/>
              <a:t>peekFirst</a:t>
            </a:r>
            <a:r>
              <a:rPr lang="en-US" sz="1400" dirty="0"/>
              <a:t>()</a:t>
            </a:r>
          </a:p>
          <a:p>
            <a:pPr lvl="1"/>
            <a:r>
              <a:rPr lang="en-US" sz="1400" dirty="0" err="1"/>
              <a:t>addLast</a:t>
            </a:r>
            <a:r>
              <a:rPr lang="en-US" sz="1400" dirty="0"/>
              <a:t>(e)     </a:t>
            </a:r>
            <a:r>
              <a:rPr lang="en-US" sz="1400" dirty="0" smtClean="0"/>
              <a:t>			</a:t>
            </a:r>
            <a:r>
              <a:rPr lang="en-US" sz="1400" dirty="0"/>
              <a:t> – </a:t>
            </a:r>
            <a:r>
              <a:rPr lang="en-US" sz="1400" dirty="0" err="1" smtClean="0"/>
              <a:t>offerLast</a:t>
            </a:r>
            <a:r>
              <a:rPr lang="en-US" sz="1400" dirty="0" smtClean="0"/>
              <a:t>(e</a:t>
            </a:r>
            <a:r>
              <a:rPr lang="en-US" sz="1400" dirty="0"/>
              <a:t>)</a:t>
            </a:r>
          </a:p>
          <a:p>
            <a:pPr lvl="1"/>
            <a:r>
              <a:rPr lang="en-US" sz="1400" dirty="0" err="1"/>
              <a:t>removeLast</a:t>
            </a:r>
            <a:r>
              <a:rPr lang="en-US" sz="1400" dirty="0"/>
              <a:t>()     </a:t>
            </a:r>
            <a:r>
              <a:rPr lang="en-US" sz="1400" dirty="0" smtClean="0"/>
              <a:t>		</a:t>
            </a:r>
            <a:r>
              <a:rPr lang="en-US" sz="1400" dirty="0"/>
              <a:t> – </a:t>
            </a:r>
            <a:r>
              <a:rPr lang="en-US" sz="1400" dirty="0" err="1" smtClean="0"/>
              <a:t>pollLast</a:t>
            </a:r>
            <a:r>
              <a:rPr lang="en-US" sz="1400" dirty="0"/>
              <a:t>()</a:t>
            </a:r>
          </a:p>
          <a:p>
            <a:pPr lvl="1"/>
            <a:r>
              <a:rPr lang="en-US" sz="1400" dirty="0" err="1"/>
              <a:t>getLast</a:t>
            </a:r>
            <a:r>
              <a:rPr lang="en-US" sz="1400" dirty="0"/>
              <a:t>()     </a:t>
            </a:r>
            <a:r>
              <a:rPr lang="en-US" sz="1400" dirty="0" smtClean="0"/>
              <a:t>			</a:t>
            </a:r>
            <a:r>
              <a:rPr lang="en-US" sz="1400" dirty="0"/>
              <a:t> – </a:t>
            </a:r>
            <a:r>
              <a:rPr lang="en-US" sz="1400" dirty="0" err="1" smtClean="0"/>
              <a:t>peekLast</a:t>
            </a:r>
            <a:r>
              <a:rPr lang="en-US" sz="1400" dirty="0"/>
              <a:t>()</a:t>
            </a:r>
          </a:p>
          <a:p>
            <a:r>
              <a:rPr lang="en-US" sz="1800" dirty="0"/>
              <a:t>not </a:t>
            </a:r>
            <a:r>
              <a:rPr lang="en-US" sz="1800" dirty="0" smtClean="0"/>
              <a:t>synchronized</a:t>
            </a:r>
          </a:p>
          <a:p>
            <a:r>
              <a:rPr lang="en-US" sz="1800" dirty="0" smtClean="0"/>
              <a:t>Allows null values.</a:t>
            </a:r>
            <a:endParaRPr lang="en-US" sz="1800" dirty="0"/>
          </a:p>
          <a:p>
            <a:r>
              <a:rPr lang="en-US" sz="1800" dirty="0"/>
              <a:t>Can create </a:t>
            </a:r>
            <a:r>
              <a:rPr lang="en-US" sz="1800" dirty="0" err="1"/>
              <a:t>LinkedList</a:t>
            </a:r>
            <a:r>
              <a:rPr lang="en-US" sz="1800" dirty="0"/>
              <a:t> as follow,</a:t>
            </a:r>
          </a:p>
          <a:p>
            <a:pPr marL="0" indent="0">
              <a:buNone/>
            </a:pPr>
            <a:r>
              <a:rPr lang="en-US" sz="1800" dirty="0"/>
              <a:t>	Queue </a:t>
            </a:r>
            <a:r>
              <a:rPr lang="en-US" sz="1800" dirty="0" smtClean="0"/>
              <a:t>q </a:t>
            </a:r>
            <a:r>
              <a:rPr lang="en-US" sz="1800" dirty="0"/>
              <a:t>= new </a:t>
            </a:r>
            <a:r>
              <a:rPr lang="en-US" sz="1800" dirty="0" err="1"/>
              <a:t>LinkedList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	Queue </a:t>
            </a:r>
            <a:r>
              <a:rPr lang="en-US" sz="1800" dirty="0" smtClean="0"/>
              <a:t>q </a:t>
            </a:r>
            <a:r>
              <a:rPr lang="en-US" sz="1800" dirty="0"/>
              <a:t>= new </a:t>
            </a:r>
            <a:r>
              <a:rPr lang="en-US" sz="1800" dirty="0" err="1"/>
              <a:t>LinkedList</a:t>
            </a:r>
            <a:r>
              <a:rPr lang="en-US" sz="1800" dirty="0"/>
              <a:t>(Collection c);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2922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PriorityQueue</a:t>
            </a:r>
            <a:endParaRPr lang="en-US" sz="1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PriorityQueue</a:t>
            </a:r>
            <a:r>
              <a:rPr lang="en-US" sz="1800" dirty="0" smtClean="0"/>
              <a:t> Implements Queue Interface.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elements of the priority queue are ordered according to their natural ordering, or by a </a:t>
            </a:r>
            <a:r>
              <a:rPr lang="en-US" sz="1800" dirty="0" smtClean="0"/>
              <a:t>Comparator</a:t>
            </a:r>
            <a:r>
              <a:rPr lang="en-US" sz="1800" dirty="0"/>
              <a:t> provided at queue construction time.</a:t>
            </a:r>
          </a:p>
          <a:p>
            <a:r>
              <a:rPr lang="en-US" sz="1800" dirty="0"/>
              <a:t>A priority queue does not permit null elements. </a:t>
            </a:r>
          </a:p>
          <a:p>
            <a:r>
              <a:rPr lang="en-US" sz="1800" dirty="0"/>
              <a:t>A priority queue relying on natural ordering also does not permit insertion of non-comparable objects (doing so may result in </a:t>
            </a:r>
            <a:r>
              <a:rPr lang="en-US" sz="1800" dirty="0" err="1"/>
              <a:t>ClassCastException</a:t>
            </a:r>
            <a:r>
              <a:rPr lang="en-US" sz="1800" dirty="0"/>
              <a:t>).</a:t>
            </a:r>
          </a:p>
          <a:p>
            <a:r>
              <a:rPr lang="en-US" sz="1800" dirty="0"/>
              <a:t>not synchronized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Can create </a:t>
            </a:r>
            <a:r>
              <a:rPr lang="en-US" sz="1800" dirty="0" err="1"/>
              <a:t>PriorityQueue</a:t>
            </a:r>
            <a:r>
              <a:rPr lang="en-US" sz="1800" dirty="0"/>
              <a:t> as follow,</a:t>
            </a:r>
          </a:p>
          <a:p>
            <a:pPr lvl="1"/>
            <a:r>
              <a:rPr lang="en-US" sz="1800" dirty="0"/>
              <a:t>Queue q = new </a:t>
            </a:r>
            <a:r>
              <a:rPr lang="en-US" sz="1800" dirty="0" err="1"/>
              <a:t>PriorityQueue</a:t>
            </a:r>
            <a:r>
              <a:rPr lang="en-US" sz="1800" dirty="0"/>
              <a:t>();</a:t>
            </a:r>
          </a:p>
          <a:p>
            <a:pPr lvl="1"/>
            <a:r>
              <a:rPr lang="en-US" sz="1800" dirty="0"/>
              <a:t>Queue q = new </a:t>
            </a:r>
            <a:r>
              <a:rPr lang="en-US" sz="1800" dirty="0" err="1"/>
              <a:t>PriorityQueue</a:t>
            </a:r>
            <a:r>
              <a:rPr lang="en-US" sz="1800" dirty="0"/>
              <a:t>(Collection c);</a:t>
            </a:r>
          </a:p>
          <a:p>
            <a:pPr lvl="1"/>
            <a:r>
              <a:rPr lang="en-US" sz="1800" dirty="0"/>
              <a:t>Queue q = new </a:t>
            </a:r>
            <a:r>
              <a:rPr lang="en-US" sz="1800" dirty="0" err="1"/>
              <a:t>PriorityQueue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initialCapacity</a:t>
            </a:r>
            <a:r>
              <a:rPr lang="en-US" sz="1800" dirty="0"/>
              <a:t>);</a:t>
            </a:r>
          </a:p>
          <a:p>
            <a:pPr lvl="1"/>
            <a:r>
              <a:rPr lang="en-US" sz="1800" dirty="0"/>
              <a:t>Queue q = new </a:t>
            </a:r>
            <a:r>
              <a:rPr lang="en-US" sz="1800" dirty="0" err="1"/>
              <a:t>PriorityQueue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initialCapacity</a:t>
            </a:r>
            <a:r>
              <a:rPr lang="en-US" sz="1800"/>
              <a:t>, </a:t>
            </a:r>
            <a:r>
              <a:rPr lang="en-US" sz="1800" smtClean="0"/>
              <a:t>Comparator comparator</a:t>
            </a:r>
            <a:r>
              <a:rPr lang="en-US" sz="1800" dirty="0"/>
              <a:t>);</a:t>
            </a:r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9371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You..</a:t>
            </a:r>
            <a:endParaRPr lang="en-US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286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Ways to Store Data</a:t>
            </a:r>
            <a:endParaRPr lang="en-US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What if we need to store single element.</a:t>
            </a:r>
          </a:p>
          <a:p>
            <a:pPr marL="457200" lvl="1" indent="0">
              <a:buNone/>
            </a:pPr>
            <a:r>
              <a:rPr lang="en-US" sz="1800" dirty="0"/>
              <a:t>		</a:t>
            </a:r>
          </a:p>
          <a:p>
            <a:r>
              <a:rPr lang="en-US" sz="1800" dirty="0"/>
              <a:t>What if we need to store multiple elements.</a:t>
            </a:r>
          </a:p>
          <a:p>
            <a:endParaRPr lang="en-US" sz="1800" dirty="0"/>
          </a:p>
          <a:p>
            <a:r>
              <a:rPr lang="en-US" sz="1800" dirty="0"/>
              <a:t>Multiple elements can be stored using Collection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284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457200"/>
            <a:ext cx="846512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What Is Collection?</a:t>
            </a:r>
          </a:p>
          <a:p>
            <a:endParaRPr lang="en-US" dirty="0"/>
          </a:p>
          <a:p>
            <a:r>
              <a:rPr lang="en-US" dirty="0" smtClean="0"/>
              <a:t>Collection is </a:t>
            </a:r>
            <a:r>
              <a:rPr lang="en-US" dirty="0"/>
              <a:t>simply an object that groups multiple elements into a single unit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Array can do that! </a:t>
            </a:r>
          </a:p>
          <a:p>
            <a:endParaRPr lang="en-US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/>
              <a:t>So why Collection</a:t>
            </a:r>
            <a:r>
              <a:rPr lang="en-US" b="1" dirty="0" smtClean="0"/>
              <a:t>?</a:t>
            </a:r>
          </a:p>
          <a:p>
            <a:pPr marL="285750" indent="-285750">
              <a:buFont typeface="Wingdings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Consider a situation were we don’t want any duplicates in array OR we want array in sorted order.</a:t>
            </a:r>
          </a:p>
          <a:p>
            <a:pPr marL="285750" indent="-285750">
              <a:buFont typeface="Wingdings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This can be achieved using array, but will be complicated.</a:t>
            </a:r>
          </a:p>
          <a:p>
            <a:pPr marL="285750" indent="-285750">
              <a:buFont typeface="Wingdings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Collections makes it easy.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e.g. 1) Set don’t allow duplicate, 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        2) </a:t>
            </a:r>
            <a:r>
              <a:rPr lang="en-US" dirty="0" err="1" smtClean="0">
                <a:sym typeface="Wingdings" panose="05000000000000000000" pitchFamily="2" charset="2"/>
              </a:rPr>
              <a:t>TreeSet</a:t>
            </a:r>
            <a:r>
              <a:rPr lang="en-US" dirty="0" smtClean="0">
                <a:sym typeface="Wingdings" panose="05000000000000000000" pitchFamily="2" charset="2"/>
              </a:rPr>
              <a:t> gives sorted set</a:t>
            </a:r>
          </a:p>
          <a:p>
            <a:r>
              <a:rPr lang="en-US" b="1" dirty="0">
                <a:sym typeface="Wingdings" panose="05000000000000000000" pitchFamily="2" charset="2"/>
              </a:rPr>
              <a:t>	 </a:t>
            </a:r>
            <a:r>
              <a:rPr lang="en-US" b="1" dirty="0" smtClean="0">
                <a:sym typeface="Wingdings" panose="05000000000000000000" pitchFamily="2" charset="2"/>
              </a:rPr>
              <a:t>       </a:t>
            </a:r>
            <a:r>
              <a:rPr lang="en-US" dirty="0" smtClean="0">
                <a:sym typeface="Wingdings" panose="05000000000000000000" pitchFamily="2" charset="2"/>
              </a:rPr>
              <a:t>3) </a:t>
            </a:r>
            <a:r>
              <a:rPr lang="en-US" dirty="0"/>
              <a:t>Arrays have a fixed size. </a:t>
            </a:r>
            <a:r>
              <a:rPr lang="en-US" dirty="0" err="1" smtClean="0"/>
              <a:t>ArrayList</a:t>
            </a:r>
            <a:r>
              <a:rPr lang="en-US" dirty="0"/>
              <a:t> </a:t>
            </a:r>
            <a:r>
              <a:rPr lang="en-US" dirty="0" smtClean="0"/>
              <a:t>have </a:t>
            </a:r>
            <a:r>
              <a:rPr lang="en-US" dirty="0"/>
              <a:t>a flexible size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	and so on..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6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h801946\Desktop\collections hirarch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1999"/>
            <a:ext cx="8896350" cy="610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01191"/>
          </a:xfrm>
        </p:spPr>
        <p:txBody>
          <a:bodyPr>
            <a:normAutofit fontScale="90000"/>
          </a:bodyPr>
          <a:lstStyle/>
          <a:p>
            <a:r>
              <a:rPr lang="en-US" sz="27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 Hierarchy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4473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 List is an ordered </a:t>
            </a:r>
            <a:r>
              <a:rPr lang="en-US" sz="1800" dirty="0" smtClean="0"/>
              <a:t>Collection.</a:t>
            </a:r>
            <a:endParaRPr lang="en-US" sz="1800" dirty="0"/>
          </a:p>
          <a:p>
            <a:r>
              <a:rPr lang="en-US" sz="1800" dirty="0" smtClean="0"/>
              <a:t>Lists </a:t>
            </a:r>
            <a:r>
              <a:rPr lang="en-US" sz="1800" dirty="0"/>
              <a:t>may contain duplicate elements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pPr lvl="1"/>
            <a:r>
              <a:rPr lang="en-US" sz="1800" dirty="0" err="1"/>
              <a:t>ArrayList</a:t>
            </a:r>
            <a:endParaRPr lang="en-US" sz="1800" dirty="0"/>
          </a:p>
          <a:p>
            <a:pPr lvl="1"/>
            <a:r>
              <a:rPr lang="en-US" sz="1800" dirty="0"/>
              <a:t>Vector</a:t>
            </a:r>
          </a:p>
          <a:p>
            <a:pPr lvl="1"/>
            <a:r>
              <a:rPr lang="en-US" sz="1800" dirty="0" err="1"/>
              <a:t>LinkedList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1025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ArrayList</a:t>
            </a:r>
            <a:endParaRPr lang="en-US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Resizable-array implementation of the List interface</a:t>
            </a:r>
            <a:r>
              <a:rPr lang="en-US" sz="1900" dirty="0" smtClean="0"/>
              <a:t>.</a:t>
            </a:r>
          </a:p>
          <a:p>
            <a:r>
              <a:rPr lang="en-US" sz="1900" dirty="0" smtClean="0"/>
              <a:t>Its unsynchronized.</a:t>
            </a:r>
          </a:p>
          <a:p>
            <a:r>
              <a:rPr lang="en-US" sz="1900" dirty="0" smtClean="0"/>
              <a:t>Allows null value.</a:t>
            </a:r>
          </a:p>
          <a:p>
            <a:endParaRPr lang="en-US" sz="1900" dirty="0"/>
          </a:p>
          <a:p>
            <a:r>
              <a:rPr lang="en-US" sz="1900" dirty="0" smtClean="0"/>
              <a:t>Can create </a:t>
            </a:r>
            <a:r>
              <a:rPr lang="en-US" sz="1900" dirty="0" err="1"/>
              <a:t>ArrayList</a:t>
            </a:r>
            <a:r>
              <a:rPr lang="en-US" sz="1900" dirty="0"/>
              <a:t> as </a:t>
            </a:r>
            <a:r>
              <a:rPr lang="en-US" sz="1900" dirty="0" smtClean="0"/>
              <a:t>follow,</a:t>
            </a:r>
          </a:p>
          <a:p>
            <a:pPr marL="0" indent="0">
              <a:buNone/>
            </a:pPr>
            <a:r>
              <a:rPr lang="en-US" sz="1900" dirty="0" smtClean="0"/>
              <a:t>	List </a:t>
            </a:r>
            <a:r>
              <a:rPr lang="en-US" sz="1900" dirty="0" err="1"/>
              <a:t>myList</a:t>
            </a:r>
            <a:r>
              <a:rPr lang="en-US" sz="1900" dirty="0"/>
              <a:t> = new </a:t>
            </a:r>
            <a:r>
              <a:rPr lang="en-US" sz="1900" dirty="0" err="1" smtClean="0"/>
              <a:t>ArrayList</a:t>
            </a:r>
            <a:r>
              <a:rPr lang="en-US" sz="1900" dirty="0" smtClean="0"/>
              <a:t>();</a:t>
            </a:r>
            <a:r>
              <a:rPr lang="en-US" sz="1900" dirty="0"/>
              <a:t> 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List </a:t>
            </a:r>
            <a:r>
              <a:rPr lang="en-US" sz="1900" dirty="0" err="1"/>
              <a:t>myList</a:t>
            </a:r>
            <a:r>
              <a:rPr lang="en-US" sz="1900" dirty="0"/>
              <a:t> = new </a:t>
            </a:r>
            <a:r>
              <a:rPr lang="en-US" sz="1900" dirty="0" err="1" smtClean="0"/>
              <a:t>ArrayList</a:t>
            </a:r>
            <a:r>
              <a:rPr lang="en-US" sz="1900" dirty="0" smtClean="0"/>
              <a:t>(</a:t>
            </a:r>
            <a:r>
              <a:rPr lang="en-US" sz="1900" dirty="0" err="1"/>
              <a:t>int</a:t>
            </a:r>
            <a:r>
              <a:rPr lang="en-US" sz="1900" dirty="0"/>
              <a:t> </a:t>
            </a:r>
            <a:r>
              <a:rPr lang="en-US" sz="1900" dirty="0" err="1"/>
              <a:t>initialCapacity</a:t>
            </a:r>
            <a:r>
              <a:rPr lang="en-US" sz="1900" dirty="0" smtClean="0"/>
              <a:t>);</a:t>
            </a:r>
            <a:r>
              <a:rPr lang="en-US" sz="1900" dirty="0"/>
              <a:t> </a:t>
            </a:r>
            <a:endParaRPr lang="en-US" sz="1900" dirty="0" smtClean="0"/>
          </a:p>
          <a:p>
            <a:r>
              <a:rPr lang="en-US" sz="1900" dirty="0"/>
              <a:t>	</a:t>
            </a:r>
            <a:r>
              <a:rPr lang="en-US" sz="1900" dirty="0" smtClean="0"/>
              <a:t>Lis</a:t>
            </a:r>
            <a:r>
              <a:rPr lang="en-US" sz="1900" dirty="0"/>
              <a:t>t </a:t>
            </a:r>
            <a:r>
              <a:rPr lang="en-US" sz="1900" dirty="0" err="1"/>
              <a:t>myList</a:t>
            </a:r>
            <a:r>
              <a:rPr lang="en-US" sz="1900" dirty="0"/>
              <a:t> = new </a:t>
            </a:r>
            <a:r>
              <a:rPr lang="en-US" sz="2000" dirty="0" err="1"/>
              <a:t>ArrayList</a:t>
            </a:r>
            <a:r>
              <a:rPr lang="en-US" sz="2000" dirty="0"/>
              <a:t>(Collection c); </a:t>
            </a:r>
            <a:endParaRPr lang="en-US" sz="2000" dirty="0" smtClean="0"/>
          </a:p>
          <a:p>
            <a:endParaRPr lang="en-US" sz="1900" dirty="0"/>
          </a:p>
          <a:p>
            <a:r>
              <a:rPr lang="en-US" sz="1900" dirty="0" smtClean="0"/>
              <a:t>Internally use Array of specified size OR default size(10).</a:t>
            </a:r>
          </a:p>
          <a:p>
            <a:endParaRPr lang="en-US" sz="1900" dirty="0"/>
          </a:p>
          <a:p>
            <a:r>
              <a:rPr lang="en-US" sz="1900" dirty="0" smtClean="0"/>
              <a:t>When we try to add an element at the index greater than size of array, </a:t>
            </a:r>
            <a:r>
              <a:rPr lang="en-US" sz="1900" dirty="0"/>
              <a:t>new Array is created with size 1.5*</a:t>
            </a:r>
            <a:r>
              <a:rPr lang="en-US" sz="1900" dirty="0" err="1"/>
              <a:t>currentSize</a:t>
            </a:r>
            <a:r>
              <a:rPr lang="en-US" sz="1900" dirty="0"/>
              <a:t> and the data from old Array is copied into this new Array. </a:t>
            </a:r>
            <a:r>
              <a:rPr lang="en-US" sz="1900" dirty="0" smtClean="0"/>
              <a:t>	</a:t>
            </a:r>
          </a:p>
          <a:p>
            <a:r>
              <a:rPr lang="en-US" sz="1900" dirty="0" smtClean="0"/>
              <a:t>Fast random access based on index.</a:t>
            </a:r>
          </a:p>
          <a:p>
            <a:r>
              <a:rPr lang="en-US" sz="1900" dirty="0" smtClean="0"/>
              <a:t>Inserting or deleting an element is costly. (As index needs to be shifted.)</a:t>
            </a:r>
          </a:p>
          <a:p>
            <a:endParaRPr lang="en-US" sz="1800" dirty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2459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The Vector class implements a </a:t>
            </a:r>
            <a:r>
              <a:rPr lang="en-US" sz="1800" dirty="0" err="1"/>
              <a:t>growable</a:t>
            </a:r>
            <a:r>
              <a:rPr lang="en-US" sz="1800" dirty="0"/>
              <a:t> array of objects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Vector is </a:t>
            </a:r>
            <a:r>
              <a:rPr lang="en-US" sz="1800" dirty="0" smtClean="0"/>
              <a:t>synchronized.</a:t>
            </a:r>
          </a:p>
          <a:p>
            <a:r>
              <a:rPr lang="en-US" sz="1800" dirty="0"/>
              <a:t>Allows null value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/>
              <a:t>Can create Vector as follow,</a:t>
            </a:r>
          </a:p>
          <a:p>
            <a:pPr marL="0" indent="0">
              <a:buNone/>
            </a:pPr>
            <a:r>
              <a:rPr lang="en-US" sz="1800" dirty="0"/>
              <a:t>	List v = new Vector();</a:t>
            </a:r>
          </a:p>
          <a:p>
            <a:pPr marL="0" indent="0">
              <a:buNone/>
            </a:pPr>
            <a:r>
              <a:rPr lang="en-US" sz="1800" dirty="0"/>
              <a:t>	List v1 = new Vector(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initialCapacity</a:t>
            </a:r>
            <a:r>
              <a:rPr lang="en-US" sz="1800" dirty="0"/>
              <a:t>);</a:t>
            </a:r>
          </a:p>
          <a:p>
            <a:r>
              <a:rPr lang="en-US" sz="1800" dirty="0"/>
              <a:t>	List v2 = new Vector(Collection c);</a:t>
            </a:r>
          </a:p>
          <a:p>
            <a:pPr marL="0" indent="0">
              <a:buNone/>
            </a:pPr>
            <a:r>
              <a:rPr lang="en-US" sz="1800" dirty="0"/>
              <a:t>	List v3 = new Vector(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initialCapacity</a:t>
            </a:r>
            <a:r>
              <a:rPr lang="en-US" sz="1800" dirty="0"/>
              <a:t>,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capacityIncrement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Internally </a:t>
            </a:r>
            <a:r>
              <a:rPr lang="en-US" sz="1800" dirty="0"/>
              <a:t>use Array of specified size OR default size(10</a:t>
            </a:r>
            <a:r>
              <a:rPr lang="en-US" sz="1800" dirty="0" smtClean="0"/>
              <a:t>).</a:t>
            </a:r>
          </a:p>
          <a:p>
            <a:endParaRPr lang="en-US" sz="1800" dirty="0" smtClean="0"/>
          </a:p>
          <a:p>
            <a:r>
              <a:rPr lang="en-US" sz="1800" dirty="0"/>
              <a:t>When we try to add an element at the index greater than size of array, new Array is created with size </a:t>
            </a:r>
            <a:r>
              <a:rPr lang="en-US" sz="1800" dirty="0" smtClean="0"/>
              <a:t>double the </a:t>
            </a:r>
            <a:r>
              <a:rPr lang="en-US" sz="1800" dirty="0" err="1" smtClean="0"/>
              <a:t>currentSize</a:t>
            </a:r>
            <a:r>
              <a:rPr lang="en-US" sz="1800" dirty="0" smtClean="0"/>
              <a:t> </a:t>
            </a:r>
            <a:r>
              <a:rPr lang="en-US" sz="1800" dirty="0"/>
              <a:t>and the data from old Array is copied into this new Array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C</a:t>
            </a:r>
            <a:r>
              <a:rPr lang="en-US" sz="1800" dirty="0" smtClean="0"/>
              <a:t>ontains </a:t>
            </a:r>
            <a:r>
              <a:rPr lang="en-US" sz="1800" dirty="0"/>
              <a:t>components that can be accessed using an integer </a:t>
            </a:r>
            <a:r>
              <a:rPr lang="en-US" sz="1800" dirty="0" smtClean="0"/>
              <a:t>index</a:t>
            </a:r>
          </a:p>
          <a:p>
            <a:r>
              <a:rPr lang="en-US" sz="1800" dirty="0"/>
              <a:t>Inserting or deleting an element is costly. (As index needs to be shifted</a:t>
            </a:r>
            <a:r>
              <a:rPr lang="en-US" sz="1800" dirty="0" smtClean="0"/>
              <a:t>.)</a:t>
            </a:r>
            <a:endParaRPr lang="en-US" sz="1700" dirty="0" smtClean="0"/>
          </a:p>
          <a:p>
            <a:pPr marL="0" indent="0">
              <a:buNone/>
            </a:pPr>
            <a:endParaRPr lang="en-US" sz="17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8237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LinkedList</a:t>
            </a:r>
            <a:endParaRPr lang="en-US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029200"/>
          </a:xfrm>
        </p:spPr>
        <p:txBody>
          <a:bodyPr>
            <a:normAutofit/>
          </a:bodyPr>
          <a:lstStyle/>
          <a:p>
            <a:r>
              <a:rPr lang="en-US" sz="1800" dirty="0" err="1"/>
              <a:t>LinkedList</a:t>
            </a:r>
            <a:r>
              <a:rPr lang="en-US" sz="1800" dirty="0"/>
              <a:t> is a chain of entities in which every entity knows about next-one and </a:t>
            </a:r>
            <a:r>
              <a:rPr lang="en-US" sz="1800" dirty="0" smtClean="0"/>
              <a:t>Previous-one.</a:t>
            </a:r>
            <a:endParaRPr lang="en-US" sz="1800" dirty="0"/>
          </a:p>
          <a:p>
            <a:r>
              <a:rPr lang="en-US" sz="1800" dirty="0"/>
              <a:t>Doubly-linked list implementation</a:t>
            </a:r>
          </a:p>
          <a:p>
            <a:r>
              <a:rPr lang="en-US" sz="1800" dirty="0"/>
              <a:t>Searching an element is slow, as need to traverse the list from the beginning or the end.</a:t>
            </a:r>
          </a:p>
          <a:p>
            <a:r>
              <a:rPr lang="en-US" sz="1800" dirty="0"/>
              <a:t>Inserting or deleting an element is cost effective as compared to </a:t>
            </a:r>
            <a:r>
              <a:rPr lang="en-US" sz="1800" dirty="0" err="1"/>
              <a:t>ArrayList</a:t>
            </a:r>
            <a:r>
              <a:rPr lang="en-US" sz="1800" dirty="0"/>
              <a:t> and Vector</a:t>
            </a:r>
            <a:r>
              <a:rPr lang="en-US" sz="1800" dirty="0" smtClean="0"/>
              <a:t>. (?)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	Reason  No shift of index, just change in reference</a:t>
            </a:r>
            <a:r>
              <a:rPr lang="en-US" sz="18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N</a:t>
            </a:r>
            <a:r>
              <a:rPr lang="en-US" sz="1800" dirty="0" smtClean="0"/>
              <a:t>ot </a:t>
            </a:r>
            <a:r>
              <a:rPr lang="en-US" sz="1800" dirty="0"/>
              <a:t>synchronized.</a:t>
            </a:r>
          </a:p>
          <a:p>
            <a:r>
              <a:rPr lang="en-US" sz="1800" dirty="0"/>
              <a:t>Allows null value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Can create </a:t>
            </a:r>
            <a:r>
              <a:rPr lang="en-US" sz="1800" dirty="0" err="1" smtClean="0"/>
              <a:t>LinkedList</a:t>
            </a:r>
            <a:r>
              <a:rPr lang="en-US" sz="1800" dirty="0" smtClean="0"/>
              <a:t> as follow,</a:t>
            </a:r>
          </a:p>
          <a:p>
            <a:pPr marL="0" indent="0">
              <a:buNone/>
            </a:pPr>
            <a:r>
              <a:rPr lang="en-US" sz="1800" dirty="0"/>
              <a:t>	List </a:t>
            </a:r>
            <a:r>
              <a:rPr lang="en-US" sz="1800" dirty="0" smtClean="0"/>
              <a:t>l </a:t>
            </a:r>
            <a:r>
              <a:rPr lang="en-US" sz="1800" dirty="0"/>
              <a:t>= new </a:t>
            </a:r>
            <a:r>
              <a:rPr lang="en-US" sz="1800" dirty="0" err="1"/>
              <a:t>LinkedList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List l = new </a:t>
            </a:r>
            <a:r>
              <a:rPr lang="en-US" sz="1800" dirty="0" err="1" smtClean="0"/>
              <a:t>LinkedList</a:t>
            </a:r>
            <a:r>
              <a:rPr lang="en-US" sz="1800" dirty="0" smtClean="0"/>
              <a:t>(Collection </a:t>
            </a:r>
            <a:r>
              <a:rPr lang="en-US" sz="1800" dirty="0"/>
              <a:t>c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buNone/>
            </a:pPr>
            <a:endParaRPr lang="en-US" sz="1700" dirty="0"/>
          </a:p>
          <a:p>
            <a:endParaRPr lang="en-US" sz="1300" dirty="0"/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5054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When we want collection which don’t have duplicate, Set comes </a:t>
            </a:r>
            <a:r>
              <a:rPr lang="en-US" sz="1800" dirty="0" smtClean="0"/>
              <a:t>into </a:t>
            </a:r>
            <a:r>
              <a:rPr lang="en-US" sz="1800" dirty="0"/>
              <a:t>the picture.</a:t>
            </a:r>
          </a:p>
          <a:p>
            <a:r>
              <a:rPr lang="en-US" sz="1800" dirty="0"/>
              <a:t> Set </a:t>
            </a:r>
            <a:r>
              <a:rPr lang="en-US" sz="1800" dirty="0" smtClean="0"/>
              <a:t>won’t contain </a:t>
            </a:r>
            <a:r>
              <a:rPr lang="en-US" sz="1800" dirty="0"/>
              <a:t>duplicate elements</a:t>
            </a:r>
            <a:r>
              <a:rPr lang="en-US" sz="1800" dirty="0" smtClean="0"/>
              <a:t>.</a:t>
            </a:r>
            <a:endParaRPr lang="en-US" sz="1800" dirty="0" smtClean="0">
              <a:solidFill>
                <a:srgbClr val="FF0000"/>
              </a:solidFill>
            </a:endParaRPr>
          </a:p>
          <a:p>
            <a:endParaRPr lang="en-US" sz="1800" dirty="0"/>
          </a:p>
          <a:p>
            <a:pPr lvl="1"/>
            <a:r>
              <a:rPr lang="en-US" sz="1800" dirty="0" err="1"/>
              <a:t>HashSet</a:t>
            </a:r>
            <a:endParaRPr lang="en-US" sz="1800" dirty="0"/>
          </a:p>
          <a:p>
            <a:pPr lvl="1"/>
            <a:r>
              <a:rPr lang="en-US" sz="1800" dirty="0" err="1"/>
              <a:t>LinkedHashSet</a:t>
            </a:r>
            <a:endParaRPr lang="en-US" sz="1800" dirty="0"/>
          </a:p>
          <a:p>
            <a:pPr lvl="1"/>
            <a:r>
              <a:rPr lang="en-US" sz="1800" dirty="0" err="1"/>
              <a:t>Treeset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349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9E262434DD594481D8B5B7F0FCD4BE" ma:contentTypeVersion="" ma:contentTypeDescription="Create a new document." ma:contentTypeScope="" ma:versionID="d1fad2853e68ee6e902237a1746023f4">
  <xsd:schema xmlns:xsd="http://www.w3.org/2001/XMLSchema" xmlns:xs="http://www.w3.org/2001/XMLSchema" xmlns:p="http://schemas.microsoft.com/office/2006/metadata/properties" xmlns:ns2="952a6df7-b138-4f89-9bc4-e7a874ea3254" targetNamespace="http://schemas.microsoft.com/office/2006/metadata/properties" ma:root="true" ma:fieldsID="4e1787b51db6d8974ac4e9ada5885bff" ns2:_="">
    <xsd:import namespace="952a6df7-b138-4f89-9bc4-e7a874ea3254"/>
    <xsd:element name="properties">
      <xsd:complexType>
        <xsd:sequence>
          <xsd:element name="documentManagement">
            <xsd:complexType>
              <xsd:all>
                <xsd:element ref="ns2:Fold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8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Name xmlns="952a6df7-b138-4f89-9bc4-e7a874ea3254">CoreJava-Study-Material</FolderName>
  </documentManagement>
</p:properties>
</file>

<file path=customXml/itemProps1.xml><?xml version="1.0" encoding="utf-8"?>
<ds:datastoreItem xmlns:ds="http://schemas.openxmlformats.org/officeDocument/2006/customXml" ds:itemID="{D32BA2AC-A88D-43A9-B670-9FBE169C585B}"/>
</file>

<file path=customXml/itemProps2.xml><?xml version="1.0" encoding="utf-8"?>
<ds:datastoreItem xmlns:ds="http://schemas.openxmlformats.org/officeDocument/2006/customXml" ds:itemID="{F4DB8FB0-BE3F-4F62-B9D2-DF09212663E4}"/>
</file>

<file path=customXml/itemProps3.xml><?xml version="1.0" encoding="utf-8"?>
<ds:datastoreItem xmlns:ds="http://schemas.openxmlformats.org/officeDocument/2006/customXml" ds:itemID="{8D3FEAF2-32BC-4D05-AE83-CC76C48477A2}"/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394</Words>
  <Application>Microsoft Office PowerPoint</Application>
  <PresentationFormat>On-screen Show (4:3)</PresentationFormat>
  <Paragraphs>228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Java Collections Framework</vt:lpstr>
      <vt:lpstr>Ways to Store Data</vt:lpstr>
      <vt:lpstr> </vt:lpstr>
      <vt:lpstr>Collection Hierarchy </vt:lpstr>
      <vt:lpstr>List</vt:lpstr>
      <vt:lpstr>ArrayList</vt:lpstr>
      <vt:lpstr>Vector</vt:lpstr>
      <vt:lpstr>LinkedList</vt:lpstr>
      <vt:lpstr>Set</vt:lpstr>
      <vt:lpstr>HashSet</vt:lpstr>
      <vt:lpstr>HashSet Continued..</vt:lpstr>
      <vt:lpstr>LinkedHashSet</vt:lpstr>
      <vt:lpstr>TreeSet</vt:lpstr>
      <vt:lpstr>Comparator Example</vt:lpstr>
      <vt:lpstr>PowerPoint Presentation</vt:lpstr>
      <vt:lpstr>Queue</vt:lpstr>
      <vt:lpstr>LinkedList</vt:lpstr>
      <vt:lpstr>PriorityQueue</vt:lpstr>
      <vt:lpstr>Thank You..</vt:lpstr>
    </vt:vector>
  </TitlesOfParts>
  <Company>IGATECORP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Collections Framework</dc:title>
  <dc:creator>Hardik D Harnia</dc:creator>
  <cp:lastModifiedBy>Hardik D Harnia</cp:lastModifiedBy>
  <cp:revision>160</cp:revision>
  <dcterms:created xsi:type="dcterms:W3CDTF">2014-09-04T12:29:23Z</dcterms:created>
  <dcterms:modified xsi:type="dcterms:W3CDTF">2014-09-12T05:00:30Z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0x010100AF9E262434DD594481D8B5B7F0FCD4BE</vt:lpwstr>
  </property>
</Properties>
</file>