
<file path=[Content_Types].xml><?xml version="1.0" encoding="utf-8"?>
<Types xmlns="http://schemas.openxmlformats.org/package/2006/content-types">
  <Default Extension="png" ContentType="image/png"/>
  <Default Extension="rels" ContentType="application/vnd.openxmlformats-package.relationships+xml"/>
  <Default Extension="jpeg" ContentType="image/jpeg"/>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57.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4.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45.xml" ContentType="application/vnd.openxmlformats-officedocument.presentationml.slide+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1.xml" ContentType="application/vnd.openxmlformats-officedocument.presentationml.notesSlide+xml"/>
  <Override PartName="/ppt/slideLayouts/slideLayout11.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56" r:id="rId2"/>
    <p:sldId id="257" r:id="rId3"/>
    <p:sldId id="258" r:id="rId4"/>
    <p:sldId id="259" r:id="rId5"/>
    <p:sldId id="260" r:id="rId6"/>
    <p:sldId id="264" r:id="rId7"/>
    <p:sldId id="265" r:id="rId8"/>
    <p:sldId id="266" r:id="rId9"/>
    <p:sldId id="267" r:id="rId10"/>
    <p:sldId id="262" r:id="rId11"/>
    <p:sldId id="263" r:id="rId12"/>
    <p:sldId id="268" r:id="rId13"/>
    <p:sldId id="269" r:id="rId14"/>
    <p:sldId id="270" r:id="rId15"/>
    <p:sldId id="271" r:id="rId16"/>
    <p:sldId id="272" r:id="rId17"/>
    <p:sldId id="273" r:id="rId18"/>
    <p:sldId id="274" r:id="rId19"/>
    <p:sldId id="275" r:id="rId20"/>
    <p:sldId id="276" r:id="rId21"/>
    <p:sldId id="277"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8" r:id="rId51"/>
    <p:sldId id="307" r:id="rId52"/>
    <p:sldId id="309" r:id="rId53"/>
    <p:sldId id="311" r:id="rId54"/>
    <p:sldId id="312" r:id="rId55"/>
    <p:sldId id="310" r:id="rId56"/>
    <p:sldId id="313" r:id="rId57"/>
    <p:sldId id="314" r:id="rId58"/>
    <p:sldId id="315" r:id="rId59"/>
    <p:sldId id="278" r:id="rId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7" d="100"/>
          <a:sy n="67" d="100"/>
        </p:scale>
        <p:origin x="-1254" y="-90"/>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68"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customXml" Target="../customXml/item1.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customXml" Target="../customXml/item2.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A01781F-14F6-4795-8183-A181378D8916}" type="datetimeFigureOut">
              <a:rPr lang="en-US" smtClean="0"/>
              <a:pPr/>
              <a:t>12/8/2014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B0C162-37B8-4381-AE00-83DA143809B8}" type="slidenum">
              <a:rPr lang="en-US" smtClean="0"/>
              <a:pPr/>
              <a:t>‹#›</a:t>
            </a:fld>
            <a:endParaRPr lang="en-US" dirty="0"/>
          </a:p>
        </p:txBody>
      </p:sp>
    </p:spTree>
    <p:extLst>
      <p:ext uri="{BB962C8B-B14F-4D97-AF65-F5344CB8AC3E}">
        <p14:creationId xmlns:p14="http://schemas.microsoft.com/office/powerpoint/2010/main" xmlns="" val="2213125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B0C162-37B8-4381-AE00-83DA143809B8}" type="slidenum">
              <a:rPr lang="en-US" smtClean="0"/>
              <a:pPr/>
              <a:t>12</a:t>
            </a:fld>
            <a:endParaRPr lang="en-US" dirty="0"/>
          </a:p>
        </p:txBody>
      </p:sp>
    </p:spTree>
    <p:extLst>
      <p:ext uri="{BB962C8B-B14F-4D97-AF65-F5344CB8AC3E}">
        <p14:creationId xmlns:p14="http://schemas.microsoft.com/office/powerpoint/2010/main" xmlns="" val="217633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1879DA5-3A9D-450B-94CC-9BA430491A3D}" type="datetimeFigureOut">
              <a:rPr lang="en-US" smtClean="0"/>
              <a:pPr/>
              <a:t>12/8/2014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5F909F0-062A-4C1F-A9BE-347E897046D2}" type="slidenum">
              <a:rPr lang="en-US" smtClean="0"/>
              <a:pPr/>
              <a:t>‹#›</a:t>
            </a:fld>
            <a:endParaRPr lang="en-US" dirty="0"/>
          </a:p>
        </p:txBody>
      </p:sp>
    </p:spTree>
    <p:extLst>
      <p:ext uri="{BB962C8B-B14F-4D97-AF65-F5344CB8AC3E}">
        <p14:creationId xmlns:p14="http://schemas.microsoft.com/office/powerpoint/2010/main" xmlns="" val="3651200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879DA5-3A9D-450B-94CC-9BA430491A3D}" type="datetimeFigureOut">
              <a:rPr lang="en-US" smtClean="0"/>
              <a:pPr/>
              <a:t>12/8/2014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5F909F0-062A-4C1F-A9BE-347E897046D2}" type="slidenum">
              <a:rPr lang="en-US" smtClean="0"/>
              <a:pPr/>
              <a:t>‹#›</a:t>
            </a:fld>
            <a:endParaRPr lang="en-US" dirty="0"/>
          </a:p>
        </p:txBody>
      </p:sp>
    </p:spTree>
    <p:extLst>
      <p:ext uri="{BB962C8B-B14F-4D97-AF65-F5344CB8AC3E}">
        <p14:creationId xmlns:p14="http://schemas.microsoft.com/office/powerpoint/2010/main" xmlns="" val="300519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879DA5-3A9D-450B-94CC-9BA430491A3D}" type="datetimeFigureOut">
              <a:rPr lang="en-US" smtClean="0"/>
              <a:pPr/>
              <a:t>12/8/2014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5F909F0-062A-4C1F-A9BE-347E897046D2}" type="slidenum">
              <a:rPr lang="en-US" smtClean="0"/>
              <a:pPr/>
              <a:t>‹#›</a:t>
            </a:fld>
            <a:endParaRPr lang="en-US" dirty="0"/>
          </a:p>
        </p:txBody>
      </p:sp>
    </p:spTree>
    <p:extLst>
      <p:ext uri="{BB962C8B-B14F-4D97-AF65-F5344CB8AC3E}">
        <p14:creationId xmlns:p14="http://schemas.microsoft.com/office/powerpoint/2010/main" xmlns="" val="4234051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879DA5-3A9D-450B-94CC-9BA430491A3D}" type="datetimeFigureOut">
              <a:rPr lang="en-US" smtClean="0"/>
              <a:pPr/>
              <a:t>12/8/2014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5F909F0-062A-4C1F-A9BE-347E897046D2}" type="slidenum">
              <a:rPr lang="en-US" smtClean="0"/>
              <a:pPr/>
              <a:t>‹#›</a:t>
            </a:fld>
            <a:endParaRPr lang="en-US" dirty="0"/>
          </a:p>
        </p:txBody>
      </p:sp>
    </p:spTree>
    <p:extLst>
      <p:ext uri="{BB962C8B-B14F-4D97-AF65-F5344CB8AC3E}">
        <p14:creationId xmlns:p14="http://schemas.microsoft.com/office/powerpoint/2010/main" xmlns="" val="3865499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879DA5-3A9D-450B-94CC-9BA430491A3D}" type="datetimeFigureOut">
              <a:rPr lang="en-US" smtClean="0"/>
              <a:pPr/>
              <a:t>12/8/2014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5F909F0-062A-4C1F-A9BE-347E897046D2}" type="slidenum">
              <a:rPr lang="en-US" smtClean="0"/>
              <a:pPr/>
              <a:t>‹#›</a:t>
            </a:fld>
            <a:endParaRPr lang="en-US" dirty="0"/>
          </a:p>
        </p:txBody>
      </p:sp>
    </p:spTree>
    <p:extLst>
      <p:ext uri="{BB962C8B-B14F-4D97-AF65-F5344CB8AC3E}">
        <p14:creationId xmlns:p14="http://schemas.microsoft.com/office/powerpoint/2010/main" xmlns="" val="3843863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1879DA5-3A9D-450B-94CC-9BA430491A3D}" type="datetimeFigureOut">
              <a:rPr lang="en-US" smtClean="0"/>
              <a:pPr/>
              <a:t>12/8/2014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5F909F0-062A-4C1F-A9BE-347E897046D2}" type="slidenum">
              <a:rPr lang="en-US" smtClean="0"/>
              <a:pPr/>
              <a:t>‹#›</a:t>
            </a:fld>
            <a:endParaRPr lang="en-US" dirty="0"/>
          </a:p>
        </p:txBody>
      </p:sp>
    </p:spTree>
    <p:extLst>
      <p:ext uri="{BB962C8B-B14F-4D97-AF65-F5344CB8AC3E}">
        <p14:creationId xmlns:p14="http://schemas.microsoft.com/office/powerpoint/2010/main" xmlns="" val="190519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1879DA5-3A9D-450B-94CC-9BA430491A3D}" type="datetimeFigureOut">
              <a:rPr lang="en-US" smtClean="0"/>
              <a:pPr/>
              <a:t>12/8/2014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5F909F0-062A-4C1F-A9BE-347E897046D2}" type="slidenum">
              <a:rPr lang="en-US" smtClean="0"/>
              <a:pPr/>
              <a:t>‹#›</a:t>
            </a:fld>
            <a:endParaRPr lang="en-US" dirty="0"/>
          </a:p>
        </p:txBody>
      </p:sp>
    </p:spTree>
    <p:extLst>
      <p:ext uri="{BB962C8B-B14F-4D97-AF65-F5344CB8AC3E}">
        <p14:creationId xmlns:p14="http://schemas.microsoft.com/office/powerpoint/2010/main" xmlns="" val="78115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1879DA5-3A9D-450B-94CC-9BA430491A3D}" type="datetimeFigureOut">
              <a:rPr lang="en-US" smtClean="0"/>
              <a:pPr/>
              <a:t>12/8/2014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5F909F0-062A-4C1F-A9BE-347E897046D2}" type="slidenum">
              <a:rPr lang="en-US" smtClean="0"/>
              <a:pPr/>
              <a:t>‹#›</a:t>
            </a:fld>
            <a:endParaRPr lang="en-US" dirty="0"/>
          </a:p>
        </p:txBody>
      </p:sp>
    </p:spTree>
    <p:extLst>
      <p:ext uri="{BB962C8B-B14F-4D97-AF65-F5344CB8AC3E}">
        <p14:creationId xmlns:p14="http://schemas.microsoft.com/office/powerpoint/2010/main" xmlns="" val="2196585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879DA5-3A9D-450B-94CC-9BA430491A3D}" type="datetimeFigureOut">
              <a:rPr lang="en-US" smtClean="0"/>
              <a:pPr/>
              <a:t>12/8/2014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5F909F0-062A-4C1F-A9BE-347E897046D2}" type="slidenum">
              <a:rPr lang="en-US" smtClean="0"/>
              <a:pPr/>
              <a:t>‹#›</a:t>
            </a:fld>
            <a:endParaRPr lang="en-US" dirty="0"/>
          </a:p>
        </p:txBody>
      </p:sp>
    </p:spTree>
    <p:extLst>
      <p:ext uri="{BB962C8B-B14F-4D97-AF65-F5344CB8AC3E}">
        <p14:creationId xmlns:p14="http://schemas.microsoft.com/office/powerpoint/2010/main" xmlns="" val="3302972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879DA5-3A9D-450B-94CC-9BA430491A3D}" type="datetimeFigureOut">
              <a:rPr lang="en-US" smtClean="0"/>
              <a:pPr/>
              <a:t>12/8/2014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5F909F0-062A-4C1F-A9BE-347E897046D2}" type="slidenum">
              <a:rPr lang="en-US" smtClean="0"/>
              <a:pPr/>
              <a:t>‹#›</a:t>
            </a:fld>
            <a:endParaRPr lang="en-US" dirty="0"/>
          </a:p>
        </p:txBody>
      </p:sp>
    </p:spTree>
    <p:extLst>
      <p:ext uri="{BB962C8B-B14F-4D97-AF65-F5344CB8AC3E}">
        <p14:creationId xmlns:p14="http://schemas.microsoft.com/office/powerpoint/2010/main" xmlns="" val="3342767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879DA5-3A9D-450B-94CC-9BA430491A3D}" type="datetimeFigureOut">
              <a:rPr lang="en-US" smtClean="0"/>
              <a:pPr/>
              <a:t>12/8/2014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5F909F0-062A-4C1F-A9BE-347E897046D2}" type="slidenum">
              <a:rPr lang="en-US" smtClean="0"/>
              <a:pPr/>
              <a:t>‹#›</a:t>
            </a:fld>
            <a:endParaRPr lang="en-US" dirty="0"/>
          </a:p>
        </p:txBody>
      </p:sp>
    </p:spTree>
    <p:extLst>
      <p:ext uri="{BB962C8B-B14F-4D97-AF65-F5344CB8AC3E}">
        <p14:creationId xmlns:p14="http://schemas.microsoft.com/office/powerpoint/2010/main" xmlns="" val="1683416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879DA5-3A9D-450B-94CC-9BA430491A3D}" type="datetimeFigureOut">
              <a:rPr lang="en-US" smtClean="0"/>
              <a:pPr/>
              <a:t>12/8/2014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F909F0-062A-4C1F-A9BE-347E897046D2}" type="slidenum">
              <a:rPr lang="en-US" smtClean="0"/>
              <a:pPr/>
              <a:t>‹#›</a:t>
            </a:fld>
            <a:endParaRPr lang="en-US" dirty="0"/>
          </a:p>
        </p:txBody>
      </p:sp>
    </p:spTree>
    <p:extLst>
      <p:ext uri="{BB962C8B-B14F-4D97-AF65-F5344CB8AC3E}">
        <p14:creationId xmlns:p14="http://schemas.microsoft.com/office/powerpoint/2010/main" xmlns="" val="26110553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javahungry.blogspot.com/2013/08/hashing-how-hash-map-works-in-java-or.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javahungry.blogspot.com/2013/06/object-class-and-methods-in-java-example-explanation.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3.bp.blogspot.com/-ohpWRYtP3N8/UgVGHwEk3YI/AAAAAAAAAbQ/K5BKPJ8dfmQ/s1600/How+hash+map+works+.jpg"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en.wikipedia.org/wiki/Hash_function"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javaopensourcecode.blogspot.in/2012/06/linkednode.html"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3.bp.blogspot.com/-dXtXTrXBndE/T9sZUZXI2gI/AAAAAAAAA_o/F7CFxkyIzhA/s1600/HashMapCollision.png"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javaopensourcecode.blogspot.com/2012/06/hashmap.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4.bp.blogspot.com/-VRadR-OxLKk/T9sVWiXMxOI/AAAAAAAAA9Y/-dho6ItqV9I/s1600/ConcurrentHashMapClassDiagram.png" TargetMode="External"/><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java67.blogspot.com/2013/01/difference-between-synchronized-block-vs-method-java-example.html" TargetMode="External"/><Relationship Id="rId7" Type="http://schemas.openxmlformats.org/officeDocument/2006/relationships/hyperlink" Target="http://javarevisited.blogspot.sg/2013/02/concurrent-collections-from-jdk-56-java-example-tutorial.html" TargetMode="External"/><Relationship Id="rId2" Type="http://schemas.openxmlformats.org/officeDocument/2006/relationships/hyperlink" Target="http://java67.blogspot.sg/2012/08/5-difference-between-hashtable-hashmap-Java-collection.html" TargetMode="External"/><Relationship Id="rId1" Type="http://schemas.openxmlformats.org/officeDocument/2006/relationships/slideLayout" Target="../slideLayouts/slideLayout2.xml"/><Relationship Id="rId6" Type="http://schemas.openxmlformats.org/officeDocument/2006/relationships/hyperlink" Target="http://javarevisited.blogspot.com/2012/01/java-hashtable-example-tutorial-code.html" TargetMode="External"/><Relationship Id="rId5" Type="http://schemas.openxmlformats.org/officeDocument/2006/relationships/hyperlink" Target="http://javarevisited.blogspot.com/2011/04/difference-between-concurrenthashmap.html" TargetMode="External"/><Relationship Id="rId4" Type="http://schemas.openxmlformats.org/officeDocument/2006/relationships/hyperlink" Target="http://javarevisited.blogspot.com/2012/12/how-to-create-thread-safe-singleton-in-java-example.html"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javarevisited.blogspot.com/2012/02/fail-safe-vs-fail-fast-iterator-in-java.html" TargetMode="External"/><Relationship Id="rId2" Type="http://schemas.openxmlformats.org/officeDocument/2006/relationships/hyperlink" Target="http://javarevisited.blogspot.com/2012/12/how-to-create-thread-safe-singleton-in-java-example.html" TargetMode="External"/><Relationship Id="rId1" Type="http://schemas.openxmlformats.org/officeDocument/2006/relationships/slideLayout" Target="../slideLayouts/slideLayout2.xml"/><Relationship Id="rId4" Type="http://schemas.openxmlformats.org/officeDocument/2006/relationships/hyperlink" Target="http://javarevisited.blogspot.com/2010/10/difference-between-hashmap-and.html"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stackoverflow.com/questions/18472131/what-is-the-purpose-of-weakhashmap-when-there-is-hashmap-and-concurrent-hashmap"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974975"/>
          </a:xfrm>
        </p:spPr>
        <p:txBody>
          <a:bodyPr>
            <a:normAutofit fontScale="90000"/>
          </a:bodyPr>
          <a:lstStyle/>
          <a:p>
            <a:r>
              <a:rPr lang="en-US" b="1" i="1" u="sng" dirty="0" smtClean="0">
                <a:effectLst>
                  <a:outerShdw blurRad="38100" dist="38100" dir="2700000" algn="tl">
                    <a:srgbClr val="000000">
                      <a:alpha val="43137"/>
                    </a:srgbClr>
                  </a:outerShdw>
                </a:effectLst>
              </a:rPr>
              <a:t>Java Collections </a:t>
            </a:r>
            <a:r>
              <a:rPr lang="en-US" b="1" i="1" u="sng" dirty="0" smtClean="0">
                <a:effectLst>
                  <a:outerShdw blurRad="38100" dist="38100" dir="2700000" algn="tl">
                    <a:srgbClr val="000000">
                      <a:alpha val="43137"/>
                    </a:srgbClr>
                  </a:outerShdw>
                </a:effectLst>
              </a:rPr>
              <a:t>Framework</a:t>
            </a:r>
            <a:br>
              <a:rPr lang="en-US" b="1" i="1" u="sng" dirty="0" smtClean="0">
                <a:effectLst>
                  <a:outerShdw blurRad="38100" dist="38100" dir="2700000" algn="tl">
                    <a:srgbClr val="000000">
                      <a:alpha val="43137"/>
                    </a:srgbClr>
                  </a:outerShdw>
                </a:effectLst>
              </a:rPr>
            </a:br>
            <a:r>
              <a:rPr lang="en-US" b="1" i="1" u="sng" dirty="0" smtClean="0">
                <a:effectLst>
                  <a:outerShdw blurRad="38100" dist="38100" dir="2700000" algn="tl">
                    <a:srgbClr val="000000">
                      <a:alpha val="43137"/>
                    </a:srgbClr>
                  </a:outerShdw>
                </a:effectLst>
              </a:rPr>
              <a:t/>
            </a:r>
            <a:br>
              <a:rPr lang="en-US" b="1" i="1" u="sng" dirty="0" smtClean="0">
                <a:effectLst>
                  <a:outerShdw blurRad="38100" dist="38100" dir="2700000" algn="tl">
                    <a:srgbClr val="000000">
                      <a:alpha val="43137"/>
                    </a:srgbClr>
                  </a:outerShdw>
                </a:effectLst>
              </a:rPr>
            </a:br>
            <a:r>
              <a:rPr lang="en-US" b="1" i="1" u="sng" dirty="0" smtClean="0">
                <a:effectLst>
                  <a:outerShdw blurRad="38100" dist="38100" dir="2700000" algn="tl">
                    <a:srgbClr val="000000">
                      <a:alpha val="43137"/>
                    </a:srgbClr>
                  </a:outerShdw>
                </a:effectLst>
              </a:rPr>
              <a:t>Presented  By:</a:t>
            </a:r>
            <a:br>
              <a:rPr lang="en-US" b="1" i="1" u="sng" dirty="0" smtClean="0">
                <a:effectLst>
                  <a:outerShdw blurRad="38100" dist="38100" dir="2700000" algn="tl">
                    <a:srgbClr val="000000">
                      <a:alpha val="43137"/>
                    </a:srgbClr>
                  </a:outerShdw>
                </a:effectLst>
              </a:rPr>
            </a:br>
            <a:r>
              <a:rPr lang="en-US" b="1" i="1" u="sng" dirty="0" err="1" smtClean="0">
                <a:effectLst>
                  <a:outerShdw blurRad="38100" dist="38100" dir="2700000" algn="tl">
                    <a:srgbClr val="000000">
                      <a:alpha val="43137"/>
                    </a:srgbClr>
                  </a:outerShdw>
                </a:effectLst>
              </a:rPr>
              <a:t>Purushottam</a:t>
            </a:r>
            <a:r>
              <a:rPr lang="en-US" b="1" i="1" u="sng" dirty="0" smtClean="0">
                <a:effectLst>
                  <a:outerShdw blurRad="38100" dist="38100" dir="2700000" algn="tl">
                    <a:srgbClr val="000000">
                      <a:alpha val="43137"/>
                    </a:srgbClr>
                  </a:outerShdw>
                </a:effectLst>
              </a:rPr>
              <a:t> Kumar</a:t>
            </a:r>
            <a:br>
              <a:rPr lang="en-US" b="1" i="1" u="sng" dirty="0" smtClean="0">
                <a:effectLst>
                  <a:outerShdw blurRad="38100" dist="38100" dir="2700000" algn="tl">
                    <a:srgbClr val="000000">
                      <a:alpha val="43137"/>
                    </a:srgbClr>
                  </a:outerShdw>
                </a:effectLst>
              </a:rPr>
            </a:br>
            <a:endParaRPr lang="en-US" b="1" i="1" u="sng"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xmlns="" val="35778811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487362"/>
          </a:xfrm>
        </p:spPr>
        <p:txBody>
          <a:bodyPr>
            <a:normAutofit/>
          </a:bodyPr>
          <a:lstStyle/>
          <a:p>
            <a:r>
              <a:rPr lang="en-US" sz="2400" b="1" i="1" u="sng" dirty="0">
                <a:effectLst>
                  <a:outerShdw blurRad="38100" dist="38100" dir="2700000" algn="tl">
                    <a:srgbClr val="000000">
                      <a:alpha val="43137"/>
                    </a:srgbClr>
                  </a:outerShdw>
                </a:effectLst>
              </a:rPr>
              <a:t>HashMap Internal working..</a:t>
            </a:r>
          </a:p>
        </p:txBody>
      </p:sp>
      <p:sp>
        <p:nvSpPr>
          <p:cNvPr id="3" name="Content Placeholder 2"/>
          <p:cNvSpPr>
            <a:spLocks noGrp="1"/>
          </p:cNvSpPr>
          <p:nvPr>
            <p:ph idx="1"/>
          </p:nvPr>
        </p:nvSpPr>
        <p:spPr>
          <a:xfrm>
            <a:off x="457200" y="685800"/>
            <a:ext cx="8229600" cy="5943600"/>
          </a:xfrm>
        </p:spPr>
        <p:txBody>
          <a:bodyPr>
            <a:noAutofit/>
          </a:bodyPr>
          <a:lstStyle/>
          <a:p>
            <a:pPr marL="400050" lvl="1" indent="0">
              <a:buNone/>
            </a:pPr>
            <a:endParaRPr lang="en-US" sz="1800" b="1" i="1" u="sng" dirty="0">
              <a:effectLst>
                <a:outerShdw blurRad="38100" dist="38100" dir="2700000" algn="tl">
                  <a:srgbClr val="000000">
                    <a:alpha val="43137"/>
                  </a:srgbClr>
                </a:outerShdw>
              </a:effectLst>
            </a:endParaRPr>
          </a:p>
          <a:p>
            <a:pPr marL="400050" lvl="1" indent="0">
              <a:buNone/>
            </a:pPr>
            <a:r>
              <a:rPr lang="en-US" sz="1800" dirty="0" smtClean="0"/>
              <a:t>public </a:t>
            </a:r>
            <a:r>
              <a:rPr lang="en-US" sz="1800" dirty="0"/>
              <a:t>V put(K key, V value) </a:t>
            </a:r>
            <a:r>
              <a:rPr lang="en-US" sz="1800" dirty="0" smtClean="0"/>
              <a:t>{</a:t>
            </a:r>
          </a:p>
          <a:p>
            <a:pPr marL="400050" lvl="1" indent="0">
              <a:buNone/>
            </a:pPr>
            <a:endParaRPr lang="en-US" sz="1800" dirty="0"/>
          </a:p>
          <a:p>
            <a:pPr marL="400050" lvl="1" indent="0">
              <a:buNone/>
            </a:pPr>
            <a:r>
              <a:rPr lang="en-US" sz="1800" dirty="0"/>
              <a:t>	if (key == null)</a:t>
            </a:r>
          </a:p>
          <a:p>
            <a:pPr marL="0" indent="0">
              <a:buNone/>
            </a:pPr>
            <a:r>
              <a:rPr lang="en-US" sz="1800" dirty="0" smtClean="0"/>
              <a:t>	//</a:t>
            </a:r>
            <a:r>
              <a:rPr lang="en-US" sz="1800" dirty="0"/>
              <a:t>If key is null, then Null keys always map to hash 0, thus index 0.</a:t>
            </a:r>
          </a:p>
          <a:p>
            <a:pPr marL="400050" lvl="1" indent="0">
              <a:buNone/>
            </a:pPr>
            <a:r>
              <a:rPr lang="en-US" sz="1800" dirty="0"/>
              <a:t>	</a:t>
            </a:r>
          </a:p>
          <a:p>
            <a:pPr marL="400050" lvl="1" indent="0">
              <a:buNone/>
            </a:pPr>
            <a:r>
              <a:rPr lang="en-US" sz="1800" dirty="0"/>
              <a:t>	int hash = hash(key.hashCode());</a:t>
            </a:r>
          </a:p>
          <a:p>
            <a:pPr marL="400050" lvl="1" indent="0">
              <a:buNone/>
            </a:pPr>
            <a:r>
              <a:rPr lang="en-US" sz="1800" dirty="0"/>
              <a:t>	</a:t>
            </a:r>
            <a:endParaRPr lang="en-US" sz="1800" dirty="0" smtClean="0"/>
          </a:p>
          <a:p>
            <a:pPr marL="400050" lvl="1" indent="0">
              <a:buNone/>
            </a:pPr>
            <a:r>
              <a:rPr lang="en-US" sz="1800" dirty="0"/>
              <a:t>	</a:t>
            </a:r>
            <a:r>
              <a:rPr lang="en-US" sz="1800" dirty="0" smtClean="0"/>
              <a:t>// </a:t>
            </a:r>
            <a:r>
              <a:rPr lang="en-US" sz="1800" dirty="0"/>
              <a:t>Some code to check if key already </a:t>
            </a:r>
            <a:r>
              <a:rPr lang="en-US" sz="1800" dirty="0" smtClean="0"/>
              <a:t>exists</a:t>
            </a:r>
          </a:p>
          <a:p>
            <a:pPr marL="400050" lvl="1" indent="0">
              <a:buNone/>
            </a:pPr>
            <a:r>
              <a:rPr lang="en-US" sz="1800" dirty="0"/>
              <a:t>	</a:t>
            </a:r>
            <a:r>
              <a:rPr lang="en-US" sz="1800" dirty="0" smtClean="0"/>
              <a:t>//if key already exists will return value for the key, and duplicate entry wont be added.</a:t>
            </a:r>
            <a:endParaRPr lang="en-US" sz="1800" dirty="0"/>
          </a:p>
          <a:p>
            <a:pPr marL="400050" lvl="1" indent="0">
              <a:buNone/>
            </a:pPr>
            <a:r>
              <a:rPr lang="en-US" sz="1800" dirty="0" smtClean="0"/>
              <a:t>	//else </a:t>
            </a:r>
          </a:p>
          <a:p>
            <a:pPr marL="400050" lvl="1" indent="0">
              <a:buNone/>
            </a:pPr>
            <a:endParaRPr lang="en-US" sz="1800" dirty="0" smtClean="0"/>
          </a:p>
          <a:p>
            <a:pPr marL="400050" lvl="1" indent="0">
              <a:buNone/>
            </a:pPr>
            <a:r>
              <a:rPr lang="en-US" sz="1800" dirty="0"/>
              <a:t>	addEntry(hash, key, value, i</a:t>
            </a:r>
            <a:r>
              <a:rPr lang="en-US" sz="1800" dirty="0" smtClean="0"/>
              <a:t>);// value will be added to the bucket.</a:t>
            </a:r>
            <a:endParaRPr lang="en-US" sz="1800" dirty="0"/>
          </a:p>
          <a:p>
            <a:pPr marL="400050" lvl="1" indent="0">
              <a:buNone/>
            </a:pPr>
            <a:r>
              <a:rPr lang="en-US" sz="1800" dirty="0" smtClean="0"/>
              <a:t>	</a:t>
            </a:r>
          </a:p>
          <a:p>
            <a:pPr marL="400050" lvl="1" indent="0">
              <a:buNone/>
            </a:pPr>
            <a:r>
              <a:rPr lang="en-US" sz="1800" dirty="0"/>
              <a:t>	</a:t>
            </a:r>
            <a:r>
              <a:rPr lang="en-US" sz="1800" dirty="0" smtClean="0"/>
              <a:t>return </a:t>
            </a:r>
            <a:r>
              <a:rPr lang="en-US" sz="1800" dirty="0"/>
              <a:t>null</a:t>
            </a:r>
            <a:r>
              <a:rPr lang="en-US" sz="1800" dirty="0" smtClean="0"/>
              <a:t>;</a:t>
            </a:r>
          </a:p>
          <a:p>
            <a:pPr marL="400050" lvl="1" indent="0">
              <a:buNone/>
            </a:pPr>
            <a:r>
              <a:rPr lang="en-US" sz="1800" dirty="0" smtClean="0"/>
              <a:t> }</a:t>
            </a:r>
            <a:endParaRPr lang="en-US" sz="1800" dirty="0"/>
          </a:p>
        </p:txBody>
      </p:sp>
    </p:spTree>
    <p:extLst>
      <p:ext uri="{BB962C8B-B14F-4D97-AF65-F5344CB8AC3E}">
        <p14:creationId xmlns:p14="http://schemas.microsoft.com/office/powerpoint/2010/main" xmlns="" val="18131920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i="1" u="sng" dirty="0">
                <a:effectLst>
                  <a:outerShdw blurRad="38100" dist="38100" dir="2700000" algn="tl">
                    <a:srgbClr val="000000">
                      <a:alpha val="43137"/>
                    </a:srgbClr>
                  </a:outerShdw>
                </a:effectLst>
              </a:rPr>
              <a:t>HashMap Internal </a:t>
            </a:r>
            <a:r>
              <a:rPr lang="en-US" sz="2400" b="1" i="1" u="sng" dirty="0" smtClean="0">
                <a:effectLst>
                  <a:outerShdw blurRad="38100" dist="38100" dir="2700000" algn="tl">
                    <a:srgbClr val="000000">
                      <a:alpha val="43137"/>
                    </a:srgbClr>
                  </a:outerShdw>
                </a:effectLst>
              </a:rPr>
              <a:t>working continue..</a:t>
            </a:r>
            <a:endParaRPr lang="en-US" sz="2400" b="1" i="1" u="sng" dirty="0">
              <a:effectLst>
                <a:outerShdw blurRad="38100" dist="38100" dir="2700000" algn="tl">
                  <a:srgbClr val="000000">
                    <a:alpha val="43137"/>
                  </a:srgbClr>
                </a:outerShdw>
              </a:effectLst>
            </a:endParaRPr>
          </a:p>
        </p:txBody>
      </p:sp>
      <p:sp>
        <p:nvSpPr>
          <p:cNvPr id="4" name="Content Placeholder 3"/>
          <p:cNvSpPr>
            <a:spLocks noGrp="1"/>
          </p:cNvSpPr>
          <p:nvPr>
            <p:ph idx="1"/>
          </p:nvPr>
        </p:nvSpPr>
        <p:spPr/>
        <p:txBody>
          <a:bodyPr>
            <a:normAutofit/>
          </a:bodyPr>
          <a:lstStyle/>
          <a:p>
            <a:pPr marL="0" indent="0">
              <a:buNone/>
            </a:pPr>
            <a:r>
              <a:rPr lang="en-US" sz="1800" dirty="0"/>
              <a:t>1.  	Public V get(Object key)</a:t>
            </a:r>
          </a:p>
          <a:p>
            <a:pPr marL="0" indent="0">
              <a:buNone/>
            </a:pPr>
            <a:r>
              <a:rPr lang="en-US" sz="1800" dirty="0"/>
              <a:t>   	{</a:t>
            </a:r>
          </a:p>
          <a:p>
            <a:pPr marL="0" indent="0">
              <a:buNone/>
            </a:pPr>
            <a:r>
              <a:rPr lang="en-US" sz="1800" dirty="0"/>
              <a:t>2.     		if (key ==null)</a:t>
            </a:r>
          </a:p>
          <a:p>
            <a:pPr marL="0" indent="0">
              <a:buNone/>
            </a:pPr>
            <a:r>
              <a:rPr lang="en-US" sz="1800" dirty="0"/>
              <a:t>3.     		//Some code</a:t>
            </a:r>
          </a:p>
          <a:p>
            <a:pPr marL="0" indent="0">
              <a:buNone/>
            </a:pPr>
            <a:r>
              <a:rPr lang="en-US" sz="1800" dirty="0"/>
              <a:t>    </a:t>
            </a:r>
          </a:p>
          <a:p>
            <a:pPr marL="0" indent="0">
              <a:buNone/>
            </a:pPr>
            <a:r>
              <a:rPr lang="en-US" sz="1800" dirty="0"/>
              <a:t>4.     		int hash = hash(key.hashCode());</a:t>
            </a:r>
          </a:p>
          <a:p>
            <a:pPr marL="0" indent="0">
              <a:buNone/>
            </a:pPr>
            <a:r>
              <a:rPr lang="en-US" sz="1800" dirty="0"/>
              <a:t>    </a:t>
            </a:r>
          </a:p>
          <a:p>
            <a:pPr marL="0" indent="0">
              <a:buNone/>
            </a:pPr>
            <a:r>
              <a:rPr lang="en-US" sz="1800" dirty="0"/>
              <a:t>5.     		// if key found in hash table then return value</a:t>
            </a:r>
          </a:p>
          <a:p>
            <a:pPr marL="0" indent="0">
              <a:buNone/>
            </a:pPr>
            <a:r>
              <a:rPr lang="en-US" sz="1800" dirty="0"/>
              <a:t>6.     		//    else return null</a:t>
            </a:r>
          </a:p>
          <a:p>
            <a:pPr marL="0" indent="0">
              <a:buNone/>
            </a:pPr>
            <a:r>
              <a:rPr lang="en-US" sz="1800" dirty="0"/>
              <a:t>   	</a:t>
            </a:r>
            <a:r>
              <a:rPr lang="en-US" sz="1800" dirty="0" smtClean="0"/>
              <a:t>}</a:t>
            </a:r>
          </a:p>
          <a:p>
            <a:pPr marL="0" indent="0">
              <a:buNone/>
            </a:pPr>
            <a:endParaRPr lang="en-US" sz="1800" dirty="0" smtClean="0"/>
          </a:p>
          <a:p>
            <a:pPr marL="0" lvl="1" indent="0">
              <a:buNone/>
            </a:pPr>
            <a:r>
              <a:rPr lang="en-US" sz="1800" dirty="0"/>
              <a:t>For better understanding click </a:t>
            </a:r>
            <a:r>
              <a:rPr lang="en-US" sz="1800" b="1" i="1" u="sng" dirty="0">
                <a:effectLst>
                  <a:outerShdw blurRad="38100" dist="38100" dir="2700000" algn="tl">
                    <a:srgbClr val="000000">
                      <a:alpha val="43137"/>
                    </a:srgbClr>
                  </a:outerShdw>
                </a:effectLst>
                <a:hlinkClick r:id="rId2"/>
              </a:rPr>
              <a:t>http://javahungry.blogspot.com/2013/08/hashing-how-hash-map-works-in-java-or.html</a:t>
            </a:r>
            <a:endParaRPr lang="en-US" sz="1800" b="1" i="1" u="sng" dirty="0">
              <a:effectLst>
                <a:outerShdw blurRad="38100" dist="38100" dir="2700000" algn="tl">
                  <a:srgbClr val="000000">
                    <a:alpha val="43137"/>
                  </a:srgbClr>
                </a:outerShdw>
              </a:effectLst>
            </a:endParaRPr>
          </a:p>
          <a:p>
            <a:pPr marL="0" indent="0">
              <a:buNone/>
            </a:pPr>
            <a:endParaRPr lang="en-US" sz="1800" dirty="0"/>
          </a:p>
        </p:txBody>
      </p:sp>
    </p:spTree>
    <p:extLst>
      <p:ext uri="{BB962C8B-B14F-4D97-AF65-F5344CB8AC3E}">
        <p14:creationId xmlns:p14="http://schemas.microsoft.com/office/powerpoint/2010/main" xmlns="" val="6184747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i="1" u="sng" dirty="0" smtClean="0">
                <a:effectLst>
                  <a:outerShdw blurRad="38100" dist="38100" dir="2700000" algn="tl">
                    <a:srgbClr val="000000">
                      <a:alpha val="43137"/>
                    </a:srgbClr>
                  </a:outerShdw>
                </a:effectLst>
              </a:rPr>
              <a:t>LinkedHashMap</a:t>
            </a:r>
            <a:endParaRPr lang="en-US" sz="2400" b="1" i="1"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r>
              <a:rPr lang="en-US" sz="1800" dirty="0"/>
              <a:t>Hash table and linked list implementation of the Map interface, with predictable iteration order</a:t>
            </a:r>
            <a:r>
              <a:rPr lang="en-US" sz="1800" dirty="0" smtClean="0"/>
              <a:t>.</a:t>
            </a:r>
          </a:p>
          <a:p>
            <a:r>
              <a:rPr lang="en-US" sz="1800" dirty="0"/>
              <a:t>Permits null values and the null key</a:t>
            </a:r>
            <a:r>
              <a:rPr lang="en-US" sz="1800" dirty="0" smtClean="0"/>
              <a:t>.</a:t>
            </a:r>
            <a:endParaRPr lang="en-US" sz="1800" dirty="0"/>
          </a:p>
          <a:p>
            <a:r>
              <a:rPr lang="en-US" sz="1800" dirty="0"/>
              <a:t>maintains a doubly-linked.</a:t>
            </a:r>
          </a:p>
          <a:p>
            <a:r>
              <a:rPr lang="en-US" sz="1800" dirty="0" smtClean="0"/>
              <a:t>not synchronized</a:t>
            </a:r>
          </a:p>
          <a:p>
            <a:endParaRPr lang="en-US" sz="1800" dirty="0" smtClean="0"/>
          </a:p>
          <a:p>
            <a:r>
              <a:rPr lang="en-US" sz="1800" dirty="0"/>
              <a:t>Can create LinkedHashMap in following ways,</a:t>
            </a:r>
          </a:p>
          <a:p>
            <a:pPr marL="914400" lvl="2" indent="0">
              <a:buNone/>
            </a:pPr>
            <a:r>
              <a:rPr lang="en-US" sz="1800" dirty="0"/>
              <a:t>Map h = new </a:t>
            </a:r>
            <a:r>
              <a:rPr lang="en-US" sz="1800" dirty="0" smtClean="0"/>
              <a:t>LinkedHashMap </a:t>
            </a:r>
            <a:r>
              <a:rPr lang="en-US" sz="1800" dirty="0"/>
              <a:t>();</a:t>
            </a:r>
          </a:p>
          <a:p>
            <a:pPr marL="457200" lvl="1" indent="0">
              <a:buNone/>
            </a:pPr>
            <a:r>
              <a:rPr lang="en-US" sz="1800" dirty="0"/>
              <a:t>	Map h = new </a:t>
            </a:r>
            <a:r>
              <a:rPr lang="en-US" sz="1800" dirty="0" smtClean="0"/>
              <a:t>LinkedHashMap(int </a:t>
            </a:r>
            <a:r>
              <a:rPr lang="en-US" sz="1800" dirty="0"/>
              <a:t>initialCapacity) ;</a:t>
            </a:r>
          </a:p>
          <a:p>
            <a:pPr marL="457200" lvl="1" indent="0">
              <a:buNone/>
            </a:pPr>
            <a:r>
              <a:rPr lang="en-US" sz="1800" dirty="0"/>
              <a:t>	Map h = new </a:t>
            </a:r>
            <a:r>
              <a:rPr lang="en-US" sz="1800" dirty="0" smtClean="0"/>
              <a:t>LinkedHashMap(int </a:t>
            </a:r>
            <a:r>
              <a:rPr lang="en-US" sz="1800" dirty="0"/>
              <a:t>initialCapacity, float loadFactor) ;</a:t>
            </a:r>
          </a:p>
          <a:p>
            <a:endParaRPr lang="en-US" sz="1800" dirty="0"/>
          </a:p>
        </p:txBody>
      </p:sp>
    </p:spTree>
    <p:extLst>
      <p:ext uri="{BB962C8B-B14F-4D97-AF65-F5344CB8AC3E}">
        <p14:creationId xmlns:p14="http://schemas.microsoft.com/office/powerpoint/2010/main" xmlns="" val="2294284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i="1" u="sng" dirty="0">
                <a:effectLst>
                  <a:outerShdw blurRad="38100" dist="38100" dir="2700000" algn="tl">
                    <a:srgbClr val="000000">
                      <a:alpha val="43137"/>
                    </a:srgbClr>
                  </a:outerShdw>
                </a:effectLst>
              </a:rPr>
              <a:t>TreeMap</a:t>
            </a:r>
          </a:p>
        </p:txBody>
      </p:sp>
      <p:sp>
        <p:nvSpPr>
          <p:cNvPr id="3" name="Content Placeholder 2"/>
          <p:cNvSpPr>
            <a:spLocks noGrp="1"/>
          </p:cNvSpPr>
          <p:nvPr>
            <p:ph idx="1"/>
          </p:nvPr>
        </p:nvSpPr>
        <p:spPr/>
        <p:txBody>
          <a:bodyPr>
            <a:normAutofit/>
          </a:bodyPr>
          <a:lstStyle/>
          <a:p>
            <a:r>
              <a:rPr lang="en-US" sz="1800" dirty="0"/>
              <a:t>The map is sorted according to the natural ordering of its keys, or by a Comparator provided at map creation time.</a:t>
            </a:r>
          </a:p>
          <a:p>
            <a:r>
              <a:rPr lang="en-US" sz="1800" dirty="0"/>
              <a:t>not </a:t>
            </a:r>
            <a:r>
              <a:rPr lang="en-US" sz="1800" dirty="0" smtClean="0"/>
              <a:t>synchronized.</a:t>
            </a:r>
          </a:p>
          <a:p>
            <a:r>
              <a:rPr lang="en-US" sz="1800" dirty="0" smtClean="0"/>
              <a:t>Null key not allowed.</a:t>
            </a:r>
          </a:p>
          <a:p>
            <a:r>
              <a:rPr lang="en-US" sz="1800" dirty="0" smtClean="0"/>
              <a:t>Slow.</a:t>
            </a:r>
          </a:p>
          <a:p>
            <a:endParaRPr lang="en-US" sz="1800" dirty="0" smtClean="0"/>
          </a:p>
          <a:p>
            <a:r>
              <a:rPr lang="en-US" sz="1800" dirty="0"/>
              <a:t>Can create </a:t>
            </a:r>
            <a:r>
              <a:rPr lang="en-US" sz="1800" dirty="0" smtClean="0"/>
              <a:t>TreeMap </a:t>
            </a:r>
            <a:r>
              <a:rPr lang="en-US" sz="1800" dirty="0"/>
              <a:t>in following ways,</a:t>
            </a:r>
          </a:p>
          <a:p>
            <a:pPr marL="914400" lvl="2" indent="0">
              <a:buNone/>
            </a:pPr>
            <a:r>
              <a:rPr lang="en-US" sz="1800" dirty="0"/>
              <a:t>Map h = new </a:t>
            </a:r>
            <a:r>
              <a:rPr lang="en-US" sz="1800" dirty="0" smtClean="0"/>
              <a:t>TreeMap();</a:t>
            </a:r>
            <a:endParaRPr lang="en-US" sz="1800" dirty="0"/>
          </a:p>
          <a:p>
            <a:pPr marL="457200" lvl="1" indent="0">
              <a:buNone/>
            </a:pPr>
            <a:r>
              <a:rPr lang="en-US" sz="1800" dirty="0"/>
              <a:t>	Map h = new TreeMap(Comparator c) </a:t>
            </a:r>
            <a:r>
              <a:rPr lang="en-US" sz="1800" dirty="0" smtClean="0"/>
              <a:t>;</a:t>
            </a:r>
            <a:endParaRPr lang="en-US" sz="1800" dirty="0"/>
          </a:p>
          <a:p>
            <a:pPr marL="457200" lvl="1" indent="0">
              <a:buNone/>
            </a:pPr>
            <a:r>
              <a:rPr lang="en-US" sz="1800" dirty="0"/>
              <a:t>	Map h = </a:t>
            </a:r>
            <a:r>
              <a:rPr lang="en-US" sz="1800" dirty="0" smtClean="0"/>
              <a:t>new TreeMap(Map m);</a:t>
            </a:r>
            <a:endParaRPr lang="en-US" sz="1800" dirty="0"/>
          </a:p>
        </p:txBody>
      </p:sp>
    </p:spTree>
    <p:extLst>
      <p:ext uri="{BB962C8B-B14F-4D97-AF65-F5344CB8AC3E}">
        <p14:creationId xmlns:p14="http://schemas.microsoft.com/office/powerpoint/2010/main" xmlns="" val="9819929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i="1" u="sng" dirty="0" smtClean="0">
                <a:effectLst>
                  <a:outerShdw blurRad="38100" dist="38100" dir="2700000" algn="tl">
                    <a:srgbClr val="000000">
                      <a:alpha val="43137"/>
                    </a:srgbClr>
                  </a:outerShdw>
                </a:effectLst>
              </a:rPr>
              <a:t>Generics</a:t>
            </a:r>
            <a:endParaRPr lang="en-US" sz="2400" b="1" i="1"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lnSpcReduction="10000"/>
          </a:bodyPr>
          <a:lstStyle/>
          <a:p>
            <a:r>
              <a:rPr lang="en-US" sz="1800" dirty="0"/>
              <a:t>Generics provide compile - time type safety for collections by allowing your Collection objects to specify what types they contain. </a:t>
            </a:r>
            <a:endParaRPr lang="en-US" sz="1800" dirty="0" smtClean="0"/>
          </a:p>
          <a:p>
            <a:pPr marL="0" indent="0">
              <a:buNone/>
            </a:pPr>
            <a:r>
              <a:rPr lang="en-US" sz="1800" dirty="0" smtClean="0"/>
              <a:t>	</a:t>
            </a:r>
          </a:p>
          <a:p>
            <a:pPr marL="0" indent="0">
              <a:buNone/>
            </a:pPr>
            <a:r>
              <a:rPr lang="en-US" sz="1800" dirty="0">
                <a:latin typeface="+mj-lt"/>
                <a:ea typeface="+mj-ea"/>
                <a:cs typeface="+mj-cs"/>
              </a:rPr>
              <a:t>	</a:t>
            </a:r>
            <a:r>
              <a:rPr lang="en-US" sz="1800" b="1" i="1" u="sng" dirty="0" smtClean="0">
                <a:effectLst>
                  <a:outerShdw blurRad="38100" dist="38100" dir="2700000" algn="tl">
                    <a:srgbClr val="000000">
                      <a:alpha val="43137"/>
                    </a:srgbClr>
                  </a:outerShdw>
                </a:effectLst>
                <a:latin typeface="+mj-lt"/>
                <a:ea typeface="+mj-ea"/>
                <a:cs typeface="+mj-cs"/>
              </a:rPr>
              <a:t>Do you see what the problem is? </a:t>
            </a:r>
          </a:p>
          <a:p>
            <a:pPr marL="0" indent="0">
              <a:buNone/>
            </a:pPr>
            <a:endParaRPr lang="en-US" sz="2400" b="1" i="1" u="sng" dirty="0" smtClean="0">
              <a:effectLst>
                <a:outerShdw blurRad="38100" dist="38100" dir="2700000" algn="tl">
                  <a:srgbClr val="000000">
                    <a:alpha val="43137"/>
                  </a:srgbClr>
                </a:outerShdw>
              </a:effectLst>
              <a:latin typeface="+mj-lt"/>
              <a:ea typeface="+mj-ea"/>
              <a:cs typeface="+mj-cs"/>
            </a:endParaRPr>
          </a:p>
          <a:p>
            <a:pPr marL="800100" lvl="2" indent="0">
              <a:buNone/>
            </a:pPr>
            <a:r>
              <a:rPr lang="en-US" sz="1800" dirty="0" smtClean="0"/>
              <a:t>ArrayList </a:t>
            </a:r>
            <a:r>
              <a:rPr lang="en-US" sz="1800" dirty="0"/>
              <a:t>keywords = new ArrayList();</a:t>
            </a:r>
          </a:p>
          <a:p>
            <a:pPr marL="800100" lvl="2" indent="0">
              <a:buNone/>
            </a:pPr>
            <a:r>
              <a:rPr lang="en-US" sz="1800" dirty="0"/>
              <a:t>keywords.add(“java”);</a:t>
            </a:r>
          </a:p>
          <a:p>
            <a:pPr marL="800100" lvl="2" indent="0">
              <a:buNone/>
            </a:pPr>
            <a:r>
              <a:rPr lang="en-US" sz="1800" dirty="0"/>
              <a:t>keywords.add(“certification”);</a:t>
            </a:r>
          </a:p>
          <a:p>
            <a:pPr marL="800100" lvl="2" indent="0">
              <a:buNone/>
            </a:pPr>
            <a:r>
              <a:rPr lang="en-US" sz="1800" dirty="0"/>
              <a:t>keywords.add(new java.util.Date());</a:t>
            </a:r>
          </a:p>
          <a:p>
            <a:pPr marL="800100" lvl="2" indent="0">
              <a:buNone/>
            </a:pPr>
            <a:endParaRPr lang="en-US" sz="1800" dirty="0"/>
          </a:p>
          <a:p>
            <a:pPr marL="800100" lvl="2" indent="0">
              <a:buNone/>
            </a:pPr>
            <a:r>
              <a:rPr lang="en-US" sz="1800" dirty="0"/>
              <a:t>for(Object x : keywords) {</a:t>
            </a:r>
          </a:p>
          <a:p>
            <a:pPr marL="800100" lvl="2" indent="0">
              <a:buNone/>
            </a:pPr>
            <a:r>
              <a:rPr lang="en-US" sz="1800" dirty="0"/>
              <a:t>String temp = (String) x;</a:t>
            </a:r>
          </a:p>
          <a:p>
            <a:pPr marL="800100" lvl="2" indent="0">
              <a:buNone/>
            </a:pPr>
            <a:r>
              <a:rPr lang="en-US" sz="1800" dirty="0"/>
              <a:t>System.out.println(temp.toUpperCase());</a:t>
            </a:r>
          </a:p>
          <a:p>
            <a:pPr marL="800100" lvl="2" indent="0">
              <a:buNone/>
            </a:pPr>
            <a:r>
              <a:rPr lang="en-US" sz="1800" dirty="0"/>
              <a:t>} </a:t>
            </a:r>
          </a:p>
          <a:p>
            <a:pPr marL="0" indent="0">
              <a:buNone/>
            </a:pPr>
            <a:endParaRPr lang="en-US" sz="2400" b="1" i="1" u="sng" dirty="0">
              <a:effectLst>
                <a:outerShdw blurRad="38100" dist="38100" dir="2700000" algn="tl">
                  <a:srgbClr val="000000">
                    <a:alpha val="43137"/>
                  </a:srgbClr>
                </a:outerShdw>
              </a:effectLst>
              <a:latin typeface="+mj-lt"/>
              <a:ea typeface="+mj-ea"/>
              <a:cs typeface="+mj-cs"/>
            </a:endParaRPr>
          </a:p>
        </p:txBody>
      </p:sp>
    </p:spTree>
    <p:extLst>
      <p:ext uri="{BB962C8B-B14F-4D97-AF65-F5344CB8AC3E}">
        <p14:creationId xmlns:p14="http://schemas.microsoft.com/office/powerpoint/2010/main" xmlns="" val="14222477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i="1" u="sng" dirty="0">
                <a:effectLst>
                  <a:outerShdw blurRad="38100" dist="38100" dir="2700000" algn="tl">
                    <a:srgbClr val="000000">
                      <a:alpha val="43137"/>
                    </a:srgbClr>
                  </a:outerShdw>
                </a:effectLst>
              </a:rPr>
              <a:t>O/P</a:t>
            </a:r>
          </a:p>
        </p:txBody>
      </p:sp>
      <p:sp>
        <p:nvSpPr>
          <p:cNvPr id="3" name="Content Placeholder 2"/>
          <p:cNvSpPr>
            <a:spLocks noGrp="1"/>
          </p:cNvSpPr>
          <p:nvPr>
            <p:ph idx="1"/>
          </p:nvPr>
        </p:nvSpPr>
        <p:spPr/>
        <p:txBody>
          <a:bodyPr>
            <a:normAutofit/>
          </a:bodyPr>
          <a:lstStyle/>
          <a:p>
            <a:pPr marL="0" indent="0">
              <a:buNone/>
            </a:pPr>
            <a:r>
              <a:rPr lang="en-US" sz="1800" dirty="0"/>
              <a:t>JAVA</a:t>
            </a:r>
          </a:p>
          <a:p>
            <a:pPr marL="0" indent="0">
              <a:buNone/>
            </a:pPr>
            <a:r>
              <a:rPr lang="en-US" sz="1800" dirty="0" smtClean="0"/>
              <a:t>CERTIFICATION</a:t>
            </a:r>
            <a:endParaRPr lang="en-US" sz="1800" dirty="0"/>
          </a:p>
          <a:p>
            <a:pPr marL="0" indent="0">
              <a:buNone/>
            </a:pPr>
            <a:r>
              <a:rPr lang="en-US" sz="1800" dirty="0"/>
              <a:t>Exception in thread “main” java.lang.ClassCastException: </a:t>
            </a:r>
            <a:r>
              <a:rPr lang="en-US" sz="1800" dirty="0" smtClean="0"/>
              <a:t>java.util.Date</a:t>
            </a:r>
            <a:r>
              <a:rPr lang="en-US" sz="1800" dirty="0"/>
              <a:t> </a:t>
            </a:r>
            <a:r>
              <a:rPr lang="en-US" sz="1800" dirty="0" smtClean="0"/>
              <a:t>cannot </a:t>
            </a:r>
            <a:r>
              <a:rPr lang="en-US" sz="1800" dirty="0"/>
              <a:t>be cast to java.lang.String</a:t>
            </a:r>
          </a:p>
        </p:txBody>
      </p:sp>
    </p:spTree>
    <p:extLst>
      <p:ext uri="{BB962C8B-B14F-4D97-AF65-F5344CB8AC3E}">
        <p14:creationId xmlns:p14="http://schemas.microsoft.com/office/powerpoint/2010/main" xmlns="" val="14366554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i="1" u="sng" dirty="0">
                <a:effectLst>
                  <a:outerShdw blurRad="38100" dist="38100" dir="2700000" algn="tl">
                    <a:srgbClr val="000000">
                      <a:alpha val="43137"/>
                    </a:srgbClr>
                  </a:outerShdw>
                </a:effectLst>
              </a:rPr>
              <a:t>Using Generics </a:t>
            </a:r>
          </a:p>
        </p:txBody>
      </p:sp>
      <p:sp>
        <p:nvSpPr>
          <p:cNvPr id="3" name="Content Placeholder 2"/>
          <p:cNvSpPr>
            <a:spLocks noGrp="1"/>
          </p:cNvSpPr>
          <p:nvPr>
            <p:ph idx="1"/>
          </p:nvPr>
        </p:nvSpPr>
        <p:spPr/>
        <p:txBody>
          <a:bodyPr>
            <a:normAutofit/>
          </a:bodyPr>
          <a:lstStyle/>
          <a:p>
            <a:pPr marL="0" indent="0">
              <a:buNone/>
            </a:pPr>
            <a:r>
              <a:rPr lang="en-US" sz="1800" dirty="0" smtClean="0"/>
              <a:t>1.	ArrayList </a:t>
            </a:r>
            <a:r>
              <a:rPr lang="en-US" sz="1800" dirty="0"/>
              <a:t>&lt; String &gt; keywords2 = new ArrayList &lt; String &gt; </a:t>
            </a:r>
            <a:r>
              <a:rPr lang="en-US" sz="1800" dirty="0" smtClean="0"/>
              <a:t>();</a:t>
            </a:r>
          </a:p>
          <a:p>
            <a:pPr marL="0" indent="0">
              <a:buNone/>
            </a:pPr>
            <a:r>
              <a:rPr lang="en-US" sz="1800" dirty="0" smtClean="0"/>
              <a:t>2.	keywords.add</a:t>
            </a:r>
            <a:r>
              <a:rPr lang="en-US" sz="1800" dirty="0"/>
              <a:t>(“java</a:t>
            </a:r>
            <a:r>
              <a:rPr lang="en-US" sz="1800" dirty="0" smtClean="0"/>
              <a:t>”);</a:t>
            </a:r>
          </a:p>
          <a:p>
            <a:pPr marL="0" indent="0">
              <a:buNone/>
            </a:pPr>
            <a:r>
              <a:rPr lang="en-US" sz="1800" dirty="0" smtClean="0"/>
              <a:t>3.	keywords.add</a:t>
            </a:r>
            <a:r>
              <a:rPr lang="en-US" sz="1800" dirty="0"/>
              <a:t>(“certification</a:t>
            </a:r>
            <a:r>
              <a:rPr lang="en-US" sz="1800" dirty="0" smtClean="0"/>
              <a:t>”);</a:t>
            </a:r>
          </a:p>
          <a:p>
            <a:pPr marL="0" indent="0">
              <a:buNone/>
            </a:pPr>
            <a:r>
              <a:rPr lang="en-US" sz="1800" dirty="0" smtClean="0"/>
              <a:t>4.	keywords.add(new </a:t>
            </a:r>
            <a:r>
              <a:rPr lang="en-US" sz="1800" dirty="0"/>
              <a:t>java.util.Date</a:t>
            </a:r>
            <a:r>
              <a:rPr lang="en-US" sz="1800" dirty="0" smtClean="0"/>
              <a:t>());</a:t>
            </a:r>
            <a:endParaRPr lang="en-US" sz="1800" dirty="0"/>
          </a:p>
          <a:p>
            <a:pPr marL="800100" lvl="2" indent="0">
              <a:buNone/>
            </a:pPr>
            <a:endParaRPr lang="en-US" sz="1800" dirty="0"/>
          </a:p>
          <a:p>
            <a:pPr marL="800100" lvl="2" indent="0">
              <a:buNone/>
            </a:pPr>
            <a:r>
              <a:rPr lang="en-US" sz="1800" dirty="0" smtClean="0"/>
              <a:t>	for(Object </a:t>
            </a:r>
            <a:r>
              <a:rPr lang="en-US" sz="1800" dirty="0"/>
              <a:t>x : keywords) {</a:t>
            </a:r>
          </a:p>
          <a:p>
            <a:pPr marL="800100" lvl="2" indent="0">
              <a:buNone/>
            </a:pPr>
            <a:r>
              <a:rPr lang="en-US" sz="1800" dirty="0" smtClean="0"/>
              <a:t>	String </a:t>
            </a:r>
            <a:r>
              <a:rPr lang="en-US" sz="1800" dirty="0"/>
              <a:t>temp = (String) x;</a:t>
            </a:r>
          </a:p>
          <a:p>
            <a:pPr marL="800100" lvl="2" indent="0">
              <a:buNone/>
            </a:pPr>
            <a:r>
              <a:rPr lang="en-US" sz="1800" dirty="0" smtClean="0"/>
              <a:t>	System.out.println(temp.toUpperCase</a:t>
            </a:r>
            <a:r>
              <a:rPr lang="en-US" sz="1800" dirty="0"/>
              <a:t>());</a:t>
            </a:r>
          </a:p>
          <a:p>
            <a:pPr marL="800100" lvl="2" indent="0">
              <a:buNone/>
            </a:pPr>
            <a:r>
              <a:rPr lang="en-US" sz="1800" dirty="0" smtClean="0"/>
              <a:t>	}		</a:t>
            </a:r>
          </a:p>
          <a:p>
            <a:pPr marL="800100" lvl="2" indent="0">
              <a:buNone/>
            </a:pPr>
            <a:endParaRPr lang="en-US" sz="1800" dirty="0"/>
          </a:p>
          <a:p>
            <a:pPr marL="800100" lvl="2" indent="0">
              <a:buNone/>
            </a:pPr>
            <a:r>
              <a:rPr lang="en-US" sz="1800" dirty="0" smtClean="0"/>
              <a:t>Error:  </a:t>
            </a:r>
            <a:r>
              <a:rPr lang="en-US" sz="1800" dirty="0"/>
              <a:t>cannot find </a:t>
            </a:r>
            <a:r>
              <a:rPr lang="en-US" sz="1800" dirty="0" smtClean="0"/>
              <a:t>symbol at 4: </a:t>
            </a:r>
            <a:r>
              <a:rPr lang="en-US" sz="1800" dirty="0"/>
              <a:t>method add(java.util.Date) </a:t>
            </a:r>
          </a:p>
          <a:p>
            <a:pPr marL="0" indent="0">
              <a:buNone/>
            </a:pPr>
            <a:endParaRPr lang="en-US" sz="1800" dirty="0"/>
          </a:p>
        </p:txBody>
      </p:sp>
    </p:spTree>
    <p:extLst>
      <p:ext uri="{BB962C8B-B14F-4D97-AF65-F5344CB8AC3E}">
        <p14:creationId xmlns:p14="http://schemas.microsoft.com/office/powerpoint/2010/main" xmlns="" val="36794880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i="1" u="sng" dirty="0">
                <a:effectLst>
                  <a:outerShdw blurRad="38100" dist="38100" dir="2700000" algn="tl">
                    <a:srgbClr val="000000">
                      <a:alpha val="43137"/>
                    </a:srgbClr>
                  </a:outerShdw>
                </a:effectLst>
              </a:rPr>
              <a:t>Generic Wildcards</a:t>
            </a:r>
          </a:p>
        </p:txBody>
      </p:sp>
      <p:sp>
        <p:nvSpPr>
          <p:cNvPr id="3" name="Content Placeholder 2"/>
          <p:cNvSpPr>
            <a:spLocks noGrp="1"/>
          </p:cNvSpPr>
          <p:nvPr>
            <p:ph idx="1"/>
          </p:nvPr>
        </p:nvSpPr>
        <p:spPr/>
        <p:txBody>
          <a:bodyPr>
            <a:normAutofit/>
          </a:bodyPr>
          <a:lstStyle/>
          <a:p>
            <a:r>
              <a:rPr lang="en-US" sz="1800" dirty="0"/>
              <a:t>A wildcard generic type is an unknown generic represented with a question mark, ? . </a:t>
            </a:r>
            <a:endParaRPr lang="en-US" sz="1800" dirty="0" smtClean="0"/>
          </a:p>
          <a:p>
            <a:r>
              <a:rPr lang="en-US" sz="1800" dirty="0"/>
              <a:t>You can use generic wildcards in three ways: </a:t>
            </a:r>
          </a:p>
          <a:p>
            <a:pPr lvl="1">
              <a:buAutoNum type="arabicPeriod"/>
            </a:pPr>
            <a:r>
              <a:rPr lang="en-US" sz="1800" dirty="0"/>
              <a:t>?, an unbounded wildcard</a:t>
            </a:r>
          </a:p>
          <a:p>
            <a:pPr lvl="1">
              <a:buAutoNum type="arabicPeriod"/>
            </a:pPr>
            <a:r>
              <a:rPr lang="en-US" sz="1800" dirty="0"/>
              <a:t>? extends type, a wildcard with an upper bound </a:t>
            </a:r>
          </a:p>
          <a:p>
            <a:pPr lvl="1">
              <a:buAutoNum type="arabicPeriod"/>
            </a:pPr>
            <a:r>
              <a:rPr lang="en-US" sz="1800" dirty="0"/>
              <a:t>? super type, a wildcard with a lower bound</a:t>
            </a:r>
          </a:p>
        </p:txBody>
      </p:sp>
    </p:spTree>
    <p:extLst>
      <p:ext uri="{BB962C8B-B14F-4D97-AF65-F5344CB8AC3E}">
        <p14:creationId xmlns:p14="http://schemas.microsoft.com/office/powerpoint/2010/main" xmlns="" val="12564706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ctr" rtl="0">
              <a:spcBef>
                <a:spcPct val="0"/>
              </a:spcBef>
            </a:pPr>
            <a:r>
              <a:rPr lang="en-US" sz="2400" b="1" i="1" u="sng" kern="1200" dirty="0" smtClean="0">
                <a:solidFill>
                  <a:schemeClr val="tx1"/>
                </a:solidFill>
                <a:effectLst>
                  <a:outerShdw blurRad="38100" dist="38100" dir="2700000" algn="tl">
                    <a:srgbClr val="000000">
                      <a:alpha val="43137"/>
                    </a:srgbClr>
                  </a:outerShdw>
                </a:effectLst>
                <a:latin typeface="+mj-lt"/>
                <a:ea typeface="+mj-ea"/>
                <a:cs typeface="+mj-cs"/>
              </a:rPr>
              <a:t>1. ?, </a:t>
            </a:r>
            <a:r>
              <a:rPr lang="en-US" sz="2400" b="1" i="1" u="sng" kern="1200" dirty="0">
                <a:solidFill>
                  <a:schemeClr val="tx1"/>
                </a:solidFill>
                <a:effectLst>
                  <a:outerShdw blurRad="38100" dist="38100" dir="2700000" algn="tl">
                    <a:srgbClr val="000000">
                      <a:alpha val="43137"/>
                    </a:srgbClr>
                  </a:outerShdw>
                </a:effectLst>
                <a:latin typeface="+mj-lt"/>
                <a:ea typeface="+mj-ea"/>
                <a:cs typeface="+mj-cs"/>
              </a:rPr>
              <a:t>an unbounded wildcard</a:t>
            </a:r>
            <a:br>
              <a:rPr lang="en-US" sz="2400" b="1" i="1" u="sng" kern="1200" dirty="0">
                <a:solidFill>
                  <a:schemeClr val="tx1"/>
                </a:solidFill>
                <a:effectLst>
                  <a:outerShdw blurRad="38100" dist="38100" dir="2700000" algn="tl">
                    <a:srgbClr val="000000">
                      <a:alpha val="43137"/>
                    </a:srgbClr>
                  </a:outerShdw>
                </a:effectLst>
                <a:latin typeface="+mj-lt"/>
                <a:ea typeface="+mj-ea"/>
                <a:cs typeface="+mj-cs"/>
              </a:rPr>
            </a:br>
            <a:endParaRPr lang="en-US" sz="2400" b="1" i="1" u="sng" kern="1200" dirty="0">
              <a:solidFill>
                <a:schemeClr val="tx1"/>
              </a:solidFill>
              <a:effectLst>
                <a:outerShdw blurRad="38100" dist="38100" dir="2700000" algn="tl">
                  <a:srgbClr val="000000">
                    <a:alpha val="43137"/>
                  </a:srgbClr>
                </a:outerShdw>
              </a:effectLst>
              <a:latin typeface="+mj-lt"/>
              <a:ea typeface="+mj-ea"/>
              <a:cs typeface="+mj-cs"/>
            </a:endParaRPr>
          </a:p>
        </p:txBody>
      </p:sp>
      <p:sp>
        <p:nvSpPr>
          <p:cNvPr id="3" name="Content Placeholder 2"/>
          <p:cNvSpPr>
            <a:spLocks noGrp="1"/>
          </p:cNvSpPr>
          <p:nvPr>
            <p:ph idx="1"/>
          </p:nvPr>
        </p:nvSpPr>
        <p:spPr/>
        <p:txBody>
          <a:bodyPr>
            <a:normAutofit lnSpcReduction="10000"/>
          </a:bodyPr>
          <a:lstStyle/>
          <a:p>
            <a:r>
              <a:rPr lang="en-US" sz="1800" dirty="0" smtClean="0"/>
              <a:t>The </a:t>
            </a:r>
            <a:r>
              <a:rPr lang="en-US" sz="1800" dirty="0"/>
              <a:t>unbounded wildcard </a:t>
            </a:r>
            <a:r>
              <a:rPr lang="en-US" sz="1800" dirty="0" smtClean="0"/>
              <a:t>represents </a:t>
            </a:r>
            <a:r>
              <a:rPr lang="en-US" sz="1800" dirty="0"/>
              <a:t>any data </a:t>
            </a:r>
            <a:r>
              <a:rPr lang="en-US" sz="1800" dirty="0" smtClean="0"/>
              <a:t>type.</a:t>
            </a:r>
          </a:p>
          <a:p>
            <a:r>
              <a:rPr lang="en-US" sz="1800" dirty="0"/>
              <a:t> Use the </a:t>
            </a:r>
            <a:r>
              <a:rPr lang="en-US" sz="1800" dirty="0" smtClean="0"/>
              <a:t>? in </a:t>
            </a:r>
            <a:r>
              <a:rPr lang="en-US" sz="1800" dirty="0"/>
              <a:t>situations where you do not need a formal </a:t>
            </a:r>
            <a:r>
              <a:rPr lang="en-US" sz="1800" dirty="0" smtClean="0"/>
              <a:t>parameter</a:t>
            </a:r>
            <a:endParaRPr lang="en-US" sz="1800" dirty="0"/>
          </a:p>
          <a:p>
            <a:r>
              <a:rPr lang="en-US" sz="1800" dirty="0" smtClean="0"/>
              <a:t>Example,</a:t>
            </a:r>
          </a:p>
          <a:p>
            <a:pPr marL="1257300" lvl="3" indent="0">
              <a:buNone/>
            </a:pPr>
            <a:r>
              <a:rPr lang="en-US" sz="1800" dirty="0"/>
              <a:t>public static void printList(List &lt; ? &gt;list) {</a:t>
            </a:r>
          </a:p>
          <a:p>
            <a:pPr marL="1257300" lvl="3" indent="0">
              <a:buNone/>
            </a:pPr>
            <a:r>
              <a:rPr lang="en-US" sz="1800" dirty="0"/>
              <a:t> for(Object x : list) {</a:t>
            </a:r>
          </a:p>
          <a:p>
            <a:pPr marL="1257300" lvl="3" indent="0">
              <a:buNone/>
            </a:pPr>
            <a:r>
              <a:rPr lang="en-US" sz="1800" dirty="0"/>
              <a:t> System.out.println(x.toString());</a:t>
            </a:r>
          </a:p>
          <a:p>
            <a:pPr marL="1257300" lvl="3" indent="0">
              <a:buNone/>
            </a:pPr>
            <a:r>
              <a:rPr lang="en-US" sz="1800" dirty="0"/>
              <a:t> }</a:t>
            </a:r>
          </a:p>
          <a:p>
            <a:pPr marL="1257300" lvl="3" indent="0">
              <a:buNone/>
            </a:pPr>
            <a:r>
              <a:rPr lang="en-US" sz="1800" dirty="0"/>
              <a:t>} </a:t>
            </a:r>
            <a:endParaRPr lang="en-US" sz="1800" dirty="0" smtClean="0"/>
          </a:p>
          <a:p>
            <a:pPr marL="1257300" lvl="3" indent="0">
              <a:buNone/>
            </a:pPr>
            <a:endParaRPr lang="en-US" sz="1800" dirty="0" smtClean="0"/>
          </a:p>
          <a:p>
            <a:pPr marL="1257300" lvl="3" indent="0">
              <a:buNone/>
            </a:pPr>
            <a:r>
              <a:rPr lang="en-US" sz="1800" dirty="0"/>
              <a:t>ArrayList &lt; String &gt; keywords = new ArrayList &lt; String &gt; ();</a:t>
            </a:r>
          </a:p>
          <a:p>
            <a:pPr marL="1257300" lvl="3" indent="0">
              <a:buNone/>
            </a:pPr>
            <a:r>
              <a:rPr lang="en-US" sz="1800" dirty="0"/>
              <a:t>keywords.add(“java”);</a:t>
            </a:r>
          </a:p>
          <a:p>
            <a:pPr marL="1257300" lvl="3" indent="0">
              <a:buNone/>
            </a:pPr>
            <a:r>
              <a:rPr lang="en-US" sz="1800" dirty="0"/>
              <a:t>keywords.add(“generics”);</a:t>
            </a:r>
          </a:p>
          <a:p>
            <a:pPr marL="1257300" lvl="3" indent="0">
              <a:buNone/>
            </a:pPr>
            <a:r>
              <a:rPr lang="en-US" sz="1800" dirty="0"/>
              <a:t>keywords.add(“collections”);</a:t>
            </a:r>
          </a:p>
          <a:p>
            <a:pPr marL="1257300" lvl="3" indent="0">
              <a:buNone/>
            </a:pPr>
            <a:r>
              <a:rPr lang="en-US" sz="1800" dirty="0"/>
              <a:t>printList(keywords); </a:t>
            </a:r>
          </a:p>
        </p:txBody>
      </p:sp>
    </p:spTree>
    <p:extLst>
      <p:ext uri="{BB962C8B-B14F-4D97-AF65-F5344CB8AC3E}">
        <p14:creationId xmlns:p14="http://schemas.microsoft.com/office/powerpoint/2010/main" xmlns="" val="30775045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i="1" u="sng" dirty="0" smtClean="0">
                <a:effectLst>
                  <a:outerShdw blurRad="38100" dist="38100" dir="2700000" algn="tl">
                    <a:srgbClr val="000000">
                      <a:alpha val="43137"/>
                    </a:srgbClr>
                  </a:outerShdw>
                </a:effectLst>
              </a:rPr>
              <a:t>2. ? </a:t>
            </a:r>
            <a:r>
              <a:rPr lang="en-US" sz="2400" b="1" i="1" u="sng" dirty="0">
                <a:effectLst>
                  <a:outerShdw blurRad="38100" dist="38100" dir="2700000" algn="tl">
                    <a:srgbClr val="000000">
                      <a:alpha val="43137"/>
                    </a:srgbClr>
                  </a:outerShdw>
                </a:effectLst>
              </a:rPr>
              <a:t>extends type, a wildcard with an upper bound </a:t>
            </a:r>
          </a:p>
        </p:txBody>
      </p:sp>
      <p:sp>
        <p:nvSpPr>
          <p:cNvPr id="3" name="Content Placeholder 2"/>
          <p:cNvSpPr>
            <a:spLocks noGrp="1"/>
          </p:cNvSpPr>
          <p:nvPr>
            <p:ph idx="1"/>
          </p:nvPr>
        </p:nvSpPr>
        <p:spPr/>
        <p:txBody>
          <a:bodyPr>
            <a:normAutofit/>
          </a:bodyPr>
          <a:lstStyle/>
          <a:p>
            <a:r>
              <a:rPr lang="en-US" sz="1800" dirty="0" smtClean="0"/>
              <a:t>To understand this, we first need </a:t>
            </a:r>
            <a:r>
              <a:rPr lang="en-US" sz="1800" dirty="0"/>
              <a:t>to understand “Polymorphism and Generics</a:t>
            </a:r>
            <a:r>
              <a:rPr lang="en-US" sz="1800" dirty="0" smtClean="0"/>
              <a:t>”</a:t>
            </a:r>
          </a:p>
          <a:p>
            <a:endParaRPr lang="en-US" sz="1800" dirty="0" smtClean="0"/>
          </a:p>
          <a:p>
            <a:pPr marL="914400" lvl="2" indent="0">
              <a:buNone/>
            </a:pPr>
            <a:r>
              <a:rPr lang="en-US" sz="1000" dirty="0" smtClean="0"/>
              <a:t>		</a:t>
            </a:r>
            <a:r>
              <a:rPr lang="en-US" b="1" i="1" u="sng" dirty="0">
                <a:effectLst>
                  <a:outerShdw blurRad="38100" dist="38100" dir="2700000" algn="tl">
                    <a:srgbClr val="000000">
                      <a:alpha val="43137"/>
                    </a:srgbClr>
                  </a:outerShdw>
                </a:effectLst>
                <a:latin typeface="+mj-lt"/>
                <a:ea typeface="+mj-ea"/>
                <a:cs typeface="+mj-cs"/>
              </a:rPr>
              <a:t>“Polymorphism and Generics”</a:t>
            </a:r>
          </a:p>
          <a:p>
            <a:pPr lvl="2"/>
            <a:endParaRPr lang="en-US" sz="1000" dirty="0"/>
          </a:p>
          <a:p>
            <a:r>
              <a:rPr lang="en-US" sz="1800" dirty="0" smtClean="0"/>
              <a:t>Is the below declaration valid  ? </a:t>
            </a:r>
          </a:p>
          <a:p>
            <a:pPr marL="457200" lvl="1" indent="0">
              <a:buNone/>
            </a:pPr>
            <a:endParaRPr lang="en-US" sz="1800" dirty="0" smtClean="0"/>
          </a:p>
          <a:p>
            <a:pPr marL="457200" lvl="1" indent="0">
              <a:buNone/>
            </a:pPr>
            <a:r>
              <a:rPr lang="en-US" sz="1800" dirty="0" smtClean="0"/>
              <a:t>ArrayList </a:t>
            </a:r>
            <a:r>
              <a:rPr lang="en-US" sz="1800" dirty="0"/>
              <a:t>&lt; </a:t>
            </a:r>
            <a:r>
              <a:rPr lang="en-US" sz="1800" b="1" dirty="0"/>
              <a:t>Number</a:t>
            </a:r>
            <a:r>
              <a:rPr lang="en-US" sz="1800" dirty="0"/>
              <a:t> &gt; </a:t>
            </a:r>
            <a:r>
              <a:rPr lang="en-US" sz="1800" dirty="0" smtClean="0"/>
              <a:t> al = </a:t>
            </a:r>
            <a:r>
              <a:rPr lang="en-US" sz="1800" dirty="0"/>
              <a:t>new ArrayList &lt; </a:t>
            </a:r>
            <a:r>
              <a:rPr lang="en-US" sz="1800" b="1" dirty="0"/>
              <a:t>Double</a:t>
            </a:r>
            <a:r>
              <a:rPr lang="en-US" sz="1800" dirty="0"/>
              <a:t> &gt; ();</a:t>
            </a:r>
          </a:p>
          <a:p>
            <a:pPr marL="457200" lvl="1" indent="0">
              <a:buNone/>
            </a:pPr>
            <a:endParaRPr lang="en-US" sz="1400" dirty="0" smtClean="0"/>
          </a:p>
          <a:p>
            <a:r>
              <a:rPr lang="en-US" sz="1800" dirty="0" smtClean="0"/>
              <a:t>Even </a:t>
            </a:r>
            <a:r>
              <a:rPr lang="en-US" sz="1800" dirty="0"/>
              <a:t>though Double is a child of Number , the compiler complains that ArrayList &lt; Double &gt; is incompatible with ArrayList &lt; Number &gt; . An ArrayList &lt; Number </a:t>
            </a:r>
            <a:r>
              <a:rPr lang="en-US" sz="1800" dirty="0" smtClean="0"/>
              <a:t>&gt; reference </a:t>
            </a:r>
            <a:r>
              <a:rPr lang="en-US" sz="1800" dirty="0"/>
              <a:t>can only point to an ArrayList object whose generic is a Number </a:t>
            </a:r>
          </a:p>
          <a:p>
            <a:endParaRPr lang="en-US" sz="1800" dirty="0" smtClean="0"/>
          </a:p>
          <a:p>
            <a:endParaRPr lang="en-US" sz="1800" dirty="0" smtClean="0"/>
          </a:p>
          <a:p>
            <a:pPr marL="457200" lvl="1" indent="0">
              <a:buNone/>
            </a:pPr>
            <a:endParaRPr lang="en-US" sz="1800" dirty="0"/>
          </a:p>
        </p:txBody>
      </p:sp>
    </p:spTree>
    <p:extLst>
      <p:ext uri="{BB962C8B-B14F-4D97-AF65-F5344CB8AC3E}">
        <p14:creationId xmlns:p14="http://schemas.microsoft.com/office/powerpoint/2010/main" xmlns="" val="6168520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hh801946\Desktop\collections hirarchy.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6200" y="761999"/>
            <a:ext cx="8896350" cy="6109855"/>
          </a:xfrm>
          <a:prstGeom prst="rect">
            <a:avLst/>
          </a:prstGeom>
          <a:noFill/>
          <a:extLst>
            <a:ext uri="{909E8E84-426E-40DD-AFC4-6F175D3DCCD1}">
              <a14:hiddenFill xmlns:a14="http://schemas.microsoft.com/office/drawing/2010/main" xmlns="">
                <a:solidFill>
                  <a:srgbClr val="FFFFFF"/>
                </a:solidFill>
              </a14:hiddenFill>
            </a:ext>
          </a:extLst>
        </p:spPr>
      </p:pic>
      <p:sp>
        <p:nvSpPr>
          <p:cNvPr id="6" name="Title 5"/>
          <p:cNvSpPr>
            <a:spLocks noGrp="1"/>
          </p:cNvSpPr>
          <p:nvPr>
            <p:ph type="title"/>
          </p:nvPr>
        </p:nvSpPr>
        <p:spPr>
          <a:xfrm>
            <a:off x="457200" y="274638"/>
            <a:ext cx="8229600" cy="301191"/>
          </a:xfrm>
        </p:spPr>
        <p:txBody>
          <a:bodyPr>
            <a:normAutofit fontScale="90000"/>
          </a:bodyPr>
          <a:lstStyle/>
          <a:p>
            <a:r>
              <a:rPr lang="en-US" sz="2700" b="1" i="1" u="sng" dirty="0">
                <a:effectLst>
                  <a:outerShdw blurRad="38100" dist="38100" dir="2700000" algn="tl">
                    <a:srgbClr val="000000">
                      <a:alpha val="43137"/>
                    </a:srgbClr>
                  </a:outerShdw>
                </a:effectLst>
              </a:rPr>
              <a:t>Collection Hierarchy</a:t>
            </a:r>
            <a:r>
              <a:rPr lang="en-US" dirty="0"/>
              <a:t> </a:t>
            </a:r>
          </a:p>
        </p:txBody>
      </p:sp>
    </p:spTree>
    <p:extLst>
      <p:ext uri="{BB962C8B-B14F-4D97-AF65-F5344CB8AC3E}">
        <p14:creationId xmlns:p14="http://schemas.microsoft.com/office/powerpoint/2010/main" xmlns="" val="24447333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i="1" u="sng" dirty="0" smtClean="0">
                <a:effectLst>
                  <a:outerShdw blurRad="38100" dist="38100" dir="2700000" algn="tl">
                    <a:srgbClr val="000000">
                      <a:alpha val="43137"/>
                    </a:srgbClr>
                  </a:outerShdw>
                </a:effectLst>
              </a:rPr>
              <a:t>2. ? </a:t>
            </a:r>
            <a:r>
              <a:rPr lang="en-US" sz="2400" b="1" i="1" u="sng" dirty="0">
                <a:effectLst>
                  <a:outerShdw blurRad="38100" dist="38100" dir="2700000" algn="tl">
                    <a:srgbClr val="000000">
                      <a:alpha val="43137"/>
                    </a:srgbClr>
                  </a:outerShdw>
                </a:effectLst>
              </a:rPr>
              <a:t>extends type, a wildcard with an upper bound </a:t>
            </a:r>
            <a:r>
              <a:rPr lang="en-US" sz="2400" b="1" i="1" u="sng" dirty="0" smtClean="0">
                <a:effectLst>
                  <a:outerShdw blurRad="38100" dist="38100" dir="2700000" algn="tl">
                    <a:srgbClr val="000000">
                      <a:alpha val="43137"/>
                    </a:srgbClr>
                  </a:outerShdw>
                </a:effectLst>
              </a:rPr>
              <a:t> continued..</a:t>
            </a:r>
            <a:endParaRPr lang="en-US" sz="2400" dirty="0"/>
          </a:p>
        </p:txBody>
      </p:sp>
      <p:sp>
        <p:nvSpPr>
          <p:cNvPr id="3" name="Content Placeholder 2"/>
          <p:cNvSpPr>
            <a:spLocks noGrp="1"/>
          </p:cNvSpPr>
          <p:nvPr>
            <p:ph idx="1"/>
          </p:nvPr>
        </p:nvSpPr>
        <p:spPr/>
        <p:txBody>
          <a:bodyPr>
            <a:normAutofit/>
          </a:bodyPr>
          <a:lstStyle/>
          <a:p>
            <a:r>
              <a:rPr lang="en-US" sz="1800" dirty="0"/>
              <a:t> If you want </a:t>
            </a:r>
            <a:r>
              <a:rPr lang="en-US" sz="1800" dirty="0" smtClean="0"/>
              <a:t>a </a:t>
            </a:r>
            <a:r>
              <a:rPr lang="en-US" sz="1800" dirty="0"/>
              <a:t>reference that can refer to an ArrayList whose generic is any Number (including subclasses </a:t>
            </a:r>
            <a:r>
              <a:rPr lang="en-US" sz="1800" dirty="0" smtClean="0"/>
              <a:t>of </a:t>
            </a:r>
            <a:r>
              <a:rPr lang="en-US" sz="1800" dirty="0"/>
              <a:t>Number ), you need to use the </a:t>
            </a:r>
            <a:r>
              <a:rPr lang="en-US" sz="1800" dirty="0" smtClean="0"/>
              <a:t>wildcard.</a:t>
            </a:r>
          </a:p>
          <a:p>
            <a:endParaRPr lang="en-US" sz="1800" dirty="0"/>
          </a:p>
          <a:p>
            <a:pPr marL="457200" lvl="1" indent="0">
              <a:buNone/>
            </a:pPr>
            <a:r>
              <a:rPr lang="en-US" sz="1400" dirty="0" smtClean="0"/>
              <a:t>	</a:t>
            </a:r>
            <a:r>
              <a:rPr lang="en-US" sz="1800" dirty="0" smtClean="0"/>
              <a:t>ArrayList </a:t>
            </a:r>
            <a:r>
              <a:rPr lang="en-US" sz="1800" dirty="0"/>
              <a:t>&lt; </a:t>
            </a:r>
            <a:r>
              <a:rPr lang="en-US" sz="1800" b="1" dirty="0"/>
              <a:t>? extends Number </a:t>
            </a:r>
            <a:r>
              <a:rPr lang="en-US" sz="1800" dirty="0"/>
              <a:t>&gt; list2 = new ArrayList &lt; </a:t>
            </a:r>
            <a:r>
              <a:rPr lang="en-US" sz="1800" b="1" dirty="0"/>
              <a:t>Double</a:t>
            </a:r>
            <a:r>
              <a:rPr lang="en-US" sz="1800" dirty="0"/>
              <a:t> &gt; (); </a:t>
            </a:r>
            <a:endParaRPr lang="en-US" sz="1800" dirty="0" smtClean="0"/>
          </a:p>
          <a:p>
            <a:pPr marL="457200" lvl="1" indent="0">
              <a:buNone/>
            </a:pPr>
            <a:r>
              <a:rPr lang="en-US" sz="1800" dirty="0"/>
              <a:t>				 </a:t>
            </a:r>
            <a:r>
              <a:rPr lang="en-US" sz="1800" dirty="0" smtClean="0"/>
              <a:t>            =new </a:t>
            </a:r>
            <a:r>
              <a:rPr lang="en-US" sz="1800" dirty="0"/>
              <a:t>ArrayList &lt; </a:t>
            </a:r>
            <a:r>
              <a:rPr lang="en-US" sz="1800" b="1" dirty="0"/>
              <a:t>Integer</a:t>
            </a:r>
            <a:r>
              <a:rPr lang="en-US" sz="1800" dirty="0"/>
              <a:t> &gt; ();</a:t>
            </a:r>
          </a:p>
        </p:txBody>
      </p:sp>
    </p:spTree>
    <p:extLst>
      <p:ext uri="{BB962C8B-B14F-4D97-AF65-F5344CB8AC3E}">
        <p14:creationId xmlns:p14="http://schemas.microsoft.com/office/powerpoint/2010/main" xmlns="" val="29562024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i="1" u="sng" dirty="0" smtClean="0">
                <a:effectLst>
                  <a:outerShdw blurRad="38100" dist="38100" dir="2700000" algn="tl">
                    <a:srgbClr val="000000">
                      <a:alpha val="43137"/>
                    </a:srgbClr>
                  </a:outerShdw>
                </a:effectLst>
              </a:rPr>
              <a:t>3. ? </a:t>
            </a:r>
            <a:r>
              <a:rPr lang="en-US" sz="2400" b="1" i="1" u="sng" dirty="0">
                <a:effectLst>
                  <a:outerShdw blurRad="38100" dist="38100" dir="2700000" algn="tl">
                    <a:srgbClr val="000000">
                      <a:alpha val="43137"/>
                    </a:srgbClr>
                  </a:outerShdw>
                </a:effectLst>
              </a:rPr>
              <a:t>super type, a wildcard with a lower bound</a:t>
            </a:r>
          </a:p>
        </p:txBody>
      </p:sp>
      <p:sp>
        <p:nvSpPr>
          <p:cNvPr id="3" name="Content Placeholder 2"/>
          <p:cNvSpPr>
            <a:spLocks noGrp="1"/>
          </p:cNvSpPr>
          <p:nvPr>
            <p:ph idx="1"/>
          </p:nvPr>
        </p:nvSpPr>
        <p:spPr/>
        <p:txBody>
          <a:bodyPr>
            <a:normAutofit/>
          </a:bodyPr>
          <a:lstStyle/>
          <a:p>
            <a:r>
              <a:rPr lang="en-US" sz="1800" dirty="0"/>
              <a:t>Similar to using the extends keyword for creating an upper - bound wildcard, you can </a:t>
            </a:r>
            <a:r>
              <a:rPr lang="en-US" sz="1800" dirty="0" smtClean="0"/>
              <a:t>use </a:t>
            </a:r>
            <a:r>
              <a:rPr lang="en-US" sz="1800" dirty="0"/>
              <a:t>the super keyword to create a lower - bound wildcard with a wildcard </a:t>
            </a:r>
            <a:r>
              <a:rPr lang="en-US" sz="1800" dirty="0" smtClean="0"/>
              <a:t>generic.</a:t>
            </a:r>
          </a:p>
          <a:p>
            <a:r>
              <a:rPr lang="en-US" sz="1800" dirty="0"/>
              <a:t>For </a:t>
            </a:r>
            <a:r>
              <a:rPr lang="en-US" sz="1800" dirty="0" smtClean="0"/>
              <a:t>example</a:t>
            </a:r>
            <a:r>
              <a:rPr lang="en-US" sz="1800" dirty="0"/>
              <a:t>, the following statement declares a generic type that must be an IOException or </a:t>
            </a:r>
            <a:r>
              <a:rPr lang="en-US" sz="1800" dirty="0" smtClean="0"/>
              <a:t>parent </a:t>
            </a:r>
            <a:r>
              <a:rPr lang="en-US" sz="1800" dirty="0"/>
              <a:t>of </a:t>
            </a:r>
            <a:r>
              <a:rPr lang="en-US" sz="1800" dirty="0" smtClean="0"/>
              <a:t>IOException.</a:t>
            </a:r>
          </a:p>
          <a:p>
            <a:pPr marL="457200" lvl="1" indent="0">
              <a:buNone/>
            </a:pPr>
            <a:r>
              <a:rPr lang="en-US" sz="1800" dirty="0" smtClean="0"/>
              <a:t>	&lt; </a:t>
            </a:r>
            <a:r>
              <a:rPr lang="en-US" sz="1800" b="1" dirty="0"/>
              <a:t>? super IOException </a:t>
            </a:r>
            <a:r>
              <a:rPr lang="en-US" sz="1800" dirty="0" smtClean="0"/>
              <a:t>&gt;</a:t>
            </a:r>
          </a:p>
          <a:p>
            <a:pPr marL="457200" lvl="1" indent="0">
              <a:buNone/>
            </a:pPr>
            <a:endParaRPr lang="en-US" sz="1800" dirty="0"/>
          </a:p>
          <a:p>
            <a:pPr marL="800100" lvl="1" indent="-342900">
              <a:buAutoNum type="arabicPeriod"/>
            </a:pPr>
            <a:r>
              <a:rPr lang="en-US" sz="1600" dirty="0" smtClean="0"/>
              <a:t>ArrayList </a:t>
            </a:r>
            <a:r>
              <a:rPr lang="en-US" sz="1600" dirty="0"/>
              <a:t>&lt; </a:t>
            </a:r>
            <a:r>
              <a:rPr lang="en-US" sz="1600" b="1" dirty="0"/>
              <a:t>? super IOException </a:t>
            </a:r>
            <a:r>
              <a:rPr lang="en-US" sz="1600" dirty="0"/>
              <a:t>&gt; alist1 = new ArrayList &lt; </a:t>
            </a:r>
            <a:r>
              <a:rPr lang="en-US" sz="1600" b="1" dirty="0"/>
              <a:t>Exception</a:t>
            </a:r>
            <a:r>
              <a:rPr lang="en-US" sz="1600" dirty="0"/>
              <a:t> &gt; </a:t>
            </a:r>
            <a:r>
              <a:rPr lang="en-US" sz="1600" dirty="0" smtClean="0"/>
              <a:t>();</a:t>
            </a:r>
          </a:p>
          <a:p>
            <a:pPr marL="800100" lvl="1" indent="-342900">
              <a:buAutoNum type="arabicPeriod"/>
            </a:pPr>
            <a:endParaRPr lang="en-US" sz="1600" dirty="0" smtClean="0"/>
          </a:p>
          <a:p>
            <a:pPr marL="457200" lvl="1" indent="0">
              <a:buNone/>
            </a:pPr>
            <a:r>
              <a:rPr lang="en-US" sz="1600" dirty="0"/>
              <a:t>2</a:t>
            </a:r>
            <a:r>
              <a:rPr lang="en-US" sz="1600" dirty="0" smtClean="0"/>
              <a:t>. </a:t>
            </a:r>
            <a:r>
              <a:rPr lang="en-US" sz="1600" dirty="0"/>
              <a:t>ArrayList &lt; </a:t>
            </a:r>
            <a:r>
              <a:rPr lang="en-US" sz="1600" b="1" dirty="0"/>
              <a:t>? super IOException </a:t>
            </a:r>
            <a:r>
              <a:rPr lang="en-US" sz="1600" dirty="0"/>
              <a:t>&gt; alist2 = </a:t>
            </a:r>
            <a:r>
              <a:rPr lang="en-US" sz="1600" dirty="0" smtClean="0"/>
              <a:t>new </a:t>
            </a:r>
            <a:r>
              <a:rPr lang="en-US" sz="1600" dirty="0"/>
              <a:t>ArrayList &lt; </a:t>
            </a:r>
            <a:r>
              <a:rPr lang="en-US" sz="1600" b="1" dirty="0"/>
              <a:t>IOException</a:t>
            </a:r>
            <a:r>
              <a:rPr lang="en-US" sz="1600" dirty="0"/>
              <a:t> &gt; </a:t>
            </a:r>
            <a:r>
              <a:rPr lang="en-US" sz="1600" dirty="0" smtClean="0"/>
              <a:t>();</a:t>
            </a:r>
          </a:p>
          <a:p>
            <a:pPr marL="457200" lvl="1" indent="0">
              <a:buNone/>
            </a:pPr>
            <a:endParaRPr lang="en-US" sz="1600" dirty="0" smtClean="0"/>
          </a:p>
          <a:p>
            <a:pPr marL="457200" lvl="1" indent="0">
              <a:buNone/>
            </a:pPr>
            <a:r>
              <a:rPr lang="en-US" sz="1600" dirty="0" smtClean="0"/>
              <a:t>3. </a:t>
            </a:r>
            <a:r>
              <a:rPr lang="en-US" sz="1600" dirty="0"/>
              <a:t>ArrayList &lt; </a:t>
            </a:r>
            <a:r>
              <a:rPr lang="en-US" sz="1600" b="1" dirty="0"/>
              <a:t>? super IOException </a:t>
            </a:r>
            <a:r>
              <a:rPr lang="en-US" sz="1600" dirty="0"/>
              <a:t>&gt; alist3 </a:t>
            </a:r>
            <a:r>
              <a:rPr lang="en-US" sz="1600" dirty="0" smtClean="0"/>
              <a:t>= new </a:t>
            </a:r>
            <a:r>
              <a:rPr lang="en-US" sz="1600" dirty="0"/>
              <a:t>ArrayList &lt; </a:t>
            </a:r>
            <a:r>
              <a:rPr lang="en-US" sz="1600" b="1" dirty="0"/>
              <a:t>FileNotFoundException</a:t>
            </a:r>
            <a:r>
              <a:rPr lang="en-US" sz="1600" dirty="0"/>
              <a:t> &gt; (); </a:t>
            </a:r>
            <a:r>
              <a:rPr lang="en-US" sz="1600" dirty="0" smtClean="0"/>
              <a:t> </a:t>
            </a:r>
          </a:p>
          <a:p>
            <a:pPr marL="457200" lvl="1" indent="0">
              <a:buNone/>
            </a:pPr>
            <a:r>
              <a:rPr lang="en-US" sz="1600" dirty="0" smtClean="0"/>
              <a:t>// won’t compile.</a:t>
            </a:r>
            <a:endParaRPr lang="en-US" sz="1600" dirty="0"/>
          </a:p>
        </p:txBody>
      </p:sp>
    </p:spTree>
    <p:extLst>
      <p:ext uri="{BB962C8B-B14F-4D97-AF65-F5344CB8AC3E}">
        <p14:creationId xmlns:p14="http://schemas.microsoft.com/office/powerpoint/2010/main" xmlns="" val="2133951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39762"/>
          </a:xfrm>
        </p:spPr>
        <p:txBody>
          <a:bodyPr>
            <a:normAutofit fontScale="90000"/>
          </a:bodyPr>
          <a:lstStyle/>
          <a:p>
            <a:r>
              <a:rPr lang="en-US" b="1" dirty="0" smtClean="0"/>
              <a:t/>
            </a:r>
            <a:br>
              <a:rPr lang="en-US" b="1" dirty="0" smtClean="0"/>
            </a:br>
            <a:r>
              <a:rPr lang="en-US" sz="2200" b="1" dirty="0" smtClean="0"/>
              <a:t>Introduction to </a:t>
            </a:r>
            <a:r>
              <a:rPr lang="en-US" sz="2200" b="1" i="1" dirty="0" smtClean="0"/>
              <a:t>hashing</a:t>
            </a:r>
            <a:r>
              <a:rPr lang="en-US" b="1" dirty="0" smtClean="0"/>
              <a:t/>
            </a:r>
            <a:br>
              <a:rPr lang="en-US" b="1" dirty="0" smtClean="0"/>
            </a:br>
            <a:endParaRPr lang="en-US" dirty="0"/>
          </a:p>
        </p:txBody>
      </p:sp>
      <p:sp>
        <p:nvSpPr>
          <p:cNvPr id="3" name="Content Placeholder 2"/>
          <p:cNvSpPr>
            <a:spLocks noGrp="1"/>
          </p:cNvSpPr>
          <p:nvPr>
            <p:ph idx="1"/>
          </p:nvPr>
        </p:nvSpPr>
        <p:spPr>
          <a:xfrm>
            <a:off x="304800" y="838200"/>
            <a:ext cx="8610600" cy="5791200"/>
          </a:xfrm>
        </p:spPr>
        <p:txBody>
          <a:bodyPr>
            <a:normAutofit/>
          </a:bodyPr>
          <a:lstStyle/>
          <a:p>
            <a:r>
              <a:rPr lang="en-US" sz="2000" dirty="0" smtClean="0"/>
              <a:t>Hashing is designed to solve the problem of needing to </a:t>
            </a:r>
            <a:r>
              <a:rPr lang="en-US" sz="2000" b="1" dirty="0" smtClean="0"/>
              <a:t>efficiently</a:t>
            </a:r>
            <a:r>
              <a:rPr lang="en-US" sz="2000" dirty="0" smtClean="0"/>
              <a:t> find or store an item in a collection. </a:t>
            </a:r>
          </a:p>
          <a:p>
            <a:r>
              <a:rPr lang="en-US" sz="2000" dirty="0" smtClean="0"/>
              <a:t>For example, if we have a list of 10,000 words of English and we want to check if a given word is in the list, it would be inefficient to successively compare the word with all 10,000 items until we find a match. </a:t>
            </a:r>
          </a:p>
          <a:p>
            <a:r>
              <a:rPr lang="en-US" sz="2000" dirty="0" smtClean="0"/>
              <a:t>Hashing is a technique to make things more efficient by effectively narrowing down the search at the outset</a:t>
            </a:r>
            <a:r>
              <a:rPr lang="en-US" dirty="0" smtClean="0"/>
              <a:t>. </a:t>
            </a:r>
          </a:p>
          <a:p>
            <a:r>
              <a:rPr lang="en-US" sz="2400" b="1" dirty="0" smtClean="0"/>
              <a:t>What is hashing?</a:t>
            </a:r>
          </a:p>
          <a:p>
            <a:r>
              <a:rPr lang="en-US" sz="1800" dirty="0" smtClean="0"/>
              <a:t>Hashing means using some function or algorithm to map object data to some representative integer value. This so-called </a:t>
            </a:r>
            <a:r>
              <a:rPr lang="en-US" sz="1800" b="1" dirty="0" smtClean="0"/>
              <a:t>hash code</a:t>
            </a:r>
            <a:r>
              <a:rPr lang="en-US" sz="1800" dirty="0" smtClean="0"/>
              <a:t> (or simply</a:t>
            </a:r>
            <a:r>
              <a:rPr lang="en-US" sz="1800" b="1" dirty="0" smtClean="0"/>
              <a:t>hash</a:t>
            </a:r>
            <a:r>
              <a:rPr lang="en-US" sz="1800" dirty="0" smtClean="0"/>
              <a:t>) can then be used as a way to </a:t>
            </a:r>
            <a:r>
              <a:rPr lang="en-US" sz="1800" b="1" dirty="0" smtClean="0"/>
              <a:t>narrow down our search</a:t>
            </a:r>
            <a:r>
              <a:rPr lang="en-US" sz="1800" dirty="0" smtClean="0"/>
              <a:t> when looking for the item in the map.</a:t>
            </a:r>
          </a:p>
          <a:p>
            <a:endParaRPr lang="en-US" dirty="0"/>
          </a:p>
        </p:txBody>
      </p:sp>
      <p:pic>
        <p:nvPicPr>
          <p:cNvPr id="4" name="Picture 3" descr="http://www.cs.cmu.edu/~adamchik/15-121/lectures/Hashing/pix/hashing0.bmp"/>
          <p:cNvPicPr/>
          <p:nvPr/>
        </p:nvPicPr>
        <p:blipFill>
          <a:blip r:embed="rId2"/>
          <a:srcRect/>
          <a:stretch>
            <a:fillRect/>
          </a:stretch>
        </p:blipFill>
        <p:spPr bwMode="auto">
          <a:xfrm>
            <a:off x="1295400" y="4648200"/>
            <a:ext cx="7772400" cy="2133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57200"/>
          </a:xfrm>
        </p:spPr>
        <p:txBody>
          <a:bodyPr>
            <a:normAutofit fontScale="90000"/>
          </a:bodyPr>
          <a:lstStyle/>
          <a:p>
            <a:r>
              <a:rPr lang="en-US" b="1" dirty="0" smtClean="0"/>
              <a:t/>
            </a:r>
            <a:br>
              <a:rPr lang="en-US" b="1" dirty="0" smtClean="0"/>
            </a:br>
            <a:r>
              <a:rPr lang="en-US" sz="3100" b="1" dirty="0" smtClean="0"/>
              <a:t>How hashing works</a:t>
            </a:r>
            <a:r>
              <a:rPr lang="en-US" b="1" dirty="0" smtClean="0"/>
              <a:t/>
            </a:r>
            <a:br>
              <a:rPr lang="en-US" b="1" dirty="0" smtClean="0"/>
            </a:br>
            <a:endParaRPr lang="en-US" dirty="0"/>
          </a:p>
        </p:txBody>
      </p:sp>
      <p:sp>
        <p:nvSpPr>
          <p:cNvPr id="3" name="Content Placeholder 2"/>
          <p:cNvSpPr>
            <a:spLocks noGrp="1"/>
          </p:cNvSpPr>
          <p:nvPr>
            <p:ph idx="1"/>
          </p:nvPr>
        </p:nvSpPr>
        <p:spPr>
          <a:xfrm>
            <a:off x="457200" y="762000"/>
            <a:ext cx="8458200" cy="5867400"/>
          </a:xfrm>
        </p:spPr>
        <p:txBody>
          <a:bodyPr>
            <a:normAutofit lnSpcReduction="10000"/>
          </a:bodyPr>
          <a:lstStyle/>
          <a:p>
            <a:r>
              <a:rPr lang="en-US" sz="2000" dirty="0" smtClean="0"/>
              <a:t>To understand Hashing , we should understand the three terms first   i.e  </a:t>
            </a:r>
          </a:p>
          <a:p>
            <a:r>
              <a:rPr lang="en-US" sz="2000" i="1" dirty="0" smtClean="0"/>
              <a:t>Hash Function , </a:t>
            </a:r>
          </a:p>
          <a:p>
            <a:r>
              <a:rPr lang="en-US" sz="2000" i="1" dirty="0" smtClean="0"/>
              <a:t>Hash Value and </a:t>
            </a:r>
          </a:p>
          <a:p>
            <a:r>
              <a:rPr lang="en-US" sz="2000" i="1" dirty="0" smtClean="0"/>
              <a:t>Bucket </a:t>
            </a:r>
            <a:endParaRPr lang="en-US" dirty="0" smtClean="0"/>
          </a:p>
          <a:p>
            <a:r>
              <a:rPr lang="en-US" sz="2000" dirty="0" smtClean="0"/>
              <a:t>A hash function is a function which when given a key, generates an address in the table.</a:t>
            </a:r>
          </a:p>
          <a:p>
            <a:r>
              <a:rPr lang="en-US" sz="2000" dirty="0" smtClean="0"/>
              <a:t>hashCode() function  which returns an integer value is the </a:t>
            </a:r>
            <a:r>
              <a:rPr lang="en-US" sz="2000" b="1" dirty="0" smtClean="0"/>
              <a:t>Hash function</a:t>
            </a:r>
            <a:r>
              <a:rPr lang="en-US" sz="2000" dirty="0" smtClean="0"/>
              <a:t>. The important point to note that ,  this method is present in </a:t>
            </a:r>
            <a:r>
              <a:rPr lang="en-US" sz="2000" dirty="0" smtClean="0">
                <a:hlinkClick r:id="rId2"/>
              </a:rPr>
              <a:t>Object class ( Mother of all class )</a:t>
            </a:r>
            <a:r>
              <a:rPr lang="en-US" sz="2000" dirty="0" smtClean="0"/>
              <a:t> .</a:t>
            </a:r>
            <a:br>
              <a:rPr lang="en-US" sz="2000" dirty="0" smtClean="0"/>
            </a:br>
            <a:r>
              <a:rPr lang="en-US" sz="2000" dirty="0" smtClean="0"/>
              <a:t/>
            </a:r>
            <a:br>
              <a:rPr lang="en-US" sz="2000" dirty="0" smtClean="0"/>
            </a:br>
            <a:r>
              <a:rPr lang="en-US" sz="2000" dirty="0" smtClean="0"/>
              <a:t>This is the code for the hash function(also known as hashCode method) in Object Class :</a:t>
            </a:r>
            <a:br>
              <a:rPr lang="en-US" sz="2000" dirty="0" smtClean="0"/>
            </a:br>
            <a:r>
              <a:rPr lang="en-US" sz="2000" dirty="0" smtClean="0"/>
              <a:t/>
            </a:r>
            <a:br>
              <a:rPr lang="en-US" sz="2000" dirty="0" smtClean="0"/>
            </a:br>
            <a:r>
              <a:rPr lang="en-US" sz="2000" dirty="0" smtClean="0"/>
              <a:t>    public native int hashCode();</a:t>
            </a:r>
          </a:p>
          <a:p>
            <a:r>
              <a:rPr lang="en-US" sz="2000" dirty="0" smtClean="0"/>
              <a:t>The most important point to note from the above line :  hashCode method return  int value .</a:t>
            </a:r>
            <a:br>
              <a:rPr lang="en-US" sz="2000" dirty="0" smtClean="0"/>
            </a:br>
            <a:r>
              <a:rPr lang="en-US" sz="2000" dirty="0" smtClean="0"/>
              <a:t>So the </a:t>
            </a:r>
            <a:r>
              <a:rPr lang="en-US" sz="2000" b="1" dirty="0" smtClean="0"/>
              <a:t>Hash value </a:t>
            </a:r>
            <a:r>
              <a:rPr lang="en-US" sz="2000" dirty="0" smtClean="0"/>
              <a:t>is</a:t>
            </a:r>
            <a:r>
              <a:rPr lang="en-US" sz="2000" b="1" dirty="0" smtClean="0"/>
              <a:t> </a:t>
            </a:r>
            <a:r>
              <a:rPr lang="en-US" sz="2000" dirty="0" smtClean="0"/>
              <a:t>the int value returned by the hash function</a:t>
            </a:r>
            <a:r>
              <a:rPr lang="en-US" sz="2000" b="1" dirty="0" smtClean="0"/>
              <a:t> .</a:t>
            </a:r>
            <a:r>
              <a:rPr lang="en-US" sz="2000" dirty="0" smtClean="0"/>
              <a:t/>
            </a:r>
            <a:br>
              <a:rPr lang="en-US" sz="2000" dirty="0" smtClean="0"/>
            </a:br>
            <a:endParaRPr lang="en-US" sz="2000" dirty="0"/>
          </a:p>
        </p:txBody>
      </p:sp>
      <p:sp>
        <p:nvSpPr>
          <p:cNvPr id="4" name="Rectangle 3"/>
          <p:cNvSpPr/>
          <p:nvPr/>
        </p:nvSpPr>
        <p:spPr>
          <a:xfrm>
            <a:off x="2286000" y="2967335"/>
            <a:ext cx="4572000" cy="369332"/>
          </a:xfrm>
          <a:prstGeom prst="rect">
            <a:avLst/>
          </a:prstGeom>
        </p:spPr>
        <p:txBody>
          <a:bodyPr>
            <a:spAutoFit/>
          </a:bodyPr>
          <a:lstStyle/>
          <a:p>
            <a:r>
              <a:rPr lang="en-US" i="1" dirty="0" smtClean="0"/>
              <a:t>.</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how hash  map works in java ">
            <a:hlinkClick r:id="rId2"/>
          </p:cNvPr>
          <p:cNvPicPr>
            <a:picLocks noGrp="1"/>
          </p:cNvPicPr>
          <p:nvPr>
            <p:ph idx="1"/>
          </p:nvPr>
        </p:nvPicPr>
        <p:blipFill>
          <a:blip r:embed="rId3">
            <a:extLst>
              <a:ext uri="{28A0092B-C50C-407E-A947-70E740481C1C}">
                <a14:useLocalDpi xmlns:lc="http://schemas.openxmlformats.org/drawingml/2006/lockedCanvas" xmlns:pic="http://schemas.openxmlformats.org/drawingml/2006/picture"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381000" y="1066800"/>
            <a:ext cx="6096000" cy="2839244"/>
          </a:xfrm>
          <a:prstGeom prst="rect">
            <a:avLst/>
          </a:prstGeom>
          <a:noFill/>
          <a:ln>
            <a:noFill/>
          </a:ln>
        </p:spPr>
      </p:pic>
      <p:sp>
        <p:nvSpPr>
          <p:cNvPr id="5" name="Rectangle 4"/>
          <p:cNvSpPr/>
          <p:nvPr/>
        </p:nvSpPr>
        <p:spPr>
          <a:xfrm>
            <a:off x="609600" y="609600"/>
            <a:ext cx="6067558" cy="461665"/>
          </a:xfrm>
          <a:prstGeom prst="rect">
            <a:avLst/>
          </a:prstGeom>
        </p:spPr>
        <p:txBody>
          <a:bodyPr wrap="none">
            <a:spAutoFit/>
          </a:bodyPr>
          <a:lstStyle/>
          <a:p>
            <a:r>
              <a:rPr lang="en-US" sz="2400" dirty="0" smtClean="0"/>
              <a:t>So summarize the terms in the diagram below :</a:t>
            </a:r>
            <a:endParaRPr lang="en-US" sz="2400" dirty="0"/>
          </a:p>
        </p:txBody>
      </p:sp>
      <p:sp>
        <p:nvSpPr>
          <p:cNvPr id="6" name="Rectangle 5"/>
          <p:cNvSpPr/>
          <p:nvPr/>
        </p:nvSpPr>
        <p:spPr>
          <a:xfrm>
            <a:off x="152400" y="3891677"/>
            <a:ext cx="8763000" cy="2031325"/>
          </a:xfrm>
          <a:prstGeom prst="rect">
            <a:avLst/>
          </a:prstGeom>
        </p:spPr>
        <p:txBody>
          <a:bodyPr wrap="square">
            <a:spAutoFit/>
          </a:bodyPr>
          <a:lstStyle/>
          <a:p>
            <a:r>
              <a:rPr lang="en-US" dirty="0" smtClean="0"/>
              <a:t>A hash function that returns a unique hash number is called a </a:t>
            </a:r>
            <a:r>
              <a:rPr lang="en-US" b="1" dirty="0" smtClean="0"/>
              <a:t>universal hash function</a:t>
            </a:r>
            <a:r>
              <a:rPr lang="en-US" dirty="0" smtClean="0"/>
              <a:t>. In practice it is extremely hard to assign unique numbers to objects. The later is always possible only if you know (or approximate) the number of objects to be proccessed.</a:t>
            </a:r>
          </a:p>
          <a:p>
            <a:r>
              <a:rPr lang="en-US" dirty="0" smtClean="0"/>
              <a:t>Thus, we say that our hash function has the following properties</a:t>
            </a:r>
          </a:p>
          <a:p>
            <a:r>
              <a:rPr lang="en-US" dirty="0" smtClean="0"/>
              <a:t>it always returns a number for an object.</a:t>
            </a:r>
          </a:p>
          <a:p>
            <a:r>
              <a:rPr lang="en-US" dirty="0" smtClean="0"/>
              <a:t>two equal objects will always have the same number</a:t>
            </a:r>
          </a:p>
          <a:p>
            <a:r>
              <a:rPr lang="en-US" dirty="0" smtClean="0"/>
              <a:t>two unequal objects not always have different numbers</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81000"/>
            <a:ext cx="8763000" cy="5745163"/>
          </a:xfrm>
        </p:spPr>
        <p:txBody>
          <a:bodyPr>
            <a:normAutofit/>
          </a:bodyPr>
          <a:lstStyle/>
          <a:p>
            <a:r>
              <a:rPr lang="en-US" sz="2000" dirty="0" smtClean="0"/>
              <a:t>The precedure of storing objets using a hash function is the following.</a:t>
            </a:r>
          </a:p>
          <a:p>
            <a:r>
              <a:rPr lang="en-US" sz="2000" dirty="0" smtClean="0"/>
              <a:t>Create an array of size </a:t>
            </a:r>
            <a:r>
              <a:rPr lang="en-US" sz="2000" i="1" dirty="0" smtClean="0"/>
              <a:t>M</a:t>
            </a:r>
            <a:r>
              <a:rPr lang="en-US" sz="2000" dirty="0" smtClean="0"/>
              <a:t>. Choose a hash function </a:t>
            </a:r>
            <a:r>
              <a:rPr lang="en-US" sz="2000" i="1" dirty="0" smtClean="0"/>
              <a:t>h</a:t>
            </a:r>
            <a:r>
              <a:rPr lang="en-US" sz="2000" dirty="0" smtClean="0"/>
              <a:t>, that is a mapping from objects into integers </a:t>
            </a:r>
            <a:r>
              <a:rPr lang="en-US" sz="2000" i="1" dirty="0" smtClean="0"/>
              <a:t>0, 1, ..., M-1</a:t>
            </a:r>
            <a:r>
              <a:rPr lang="en-US" sz="2000" dirty="0" smtClean="0"/>
              <a:t>. Put these objects into an array at indexes computed via the hash function </a:t>
            </a:r>
            <a:r>
              <a:rPr lang="en-US" sz="2000" i="1" dirty="0" smtClean="0"/>
              <a:t>index = h(object)</a:t>
            </a:r>
            <a:r>
              <a:rPr lang="en-US" sz="2000" dirty="0" smtClean="0"/>
              <a:t>. Such array is called a </a:t>
            </a:r>
            <a:r>
              <a:rPr lang="en-US" sz="2000" b="1" dirty="0" smtClean="0"/>
              <a:t>hash table</a:t>
            </a:r>
            <a:r>
              <a:rPr lang="en-US" sz="2000" dirty="0" smtClean="0"/>
              <a:t>.</a:t>
            </a:r>
            <a:endParaRPr lang="en-US" sz="2000" dirty="0"/>
          </a:p>
        </p:txBody>
      </p:sp>
      <p:pic>
        <p:nvPicPr>
          <p:cNvPr id="4" name="Picture 3" descr="http://www.cs.cmu.edu/~adamchik/15-121/lectures/Hashing/pix/hashing1.bmp"/>
          <p:cNvPicPr/>
          <p:nvPr/>
        </p:nvPicPr>
        <p:blipFill>
          <a:blip r:embed="rId2"/>
          <a:srcRect/>
          <a:stretch>
            <a:fillRect/>
          </a:stretch>
        </p:blipFill>
        <p:spPr bwMode="auto">
          <a:xfrm>
            <a:off x="2133600" y="2667000"/>
            <a:ext cx="4114800" cy="304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848600" cy="762000"/>
          </a:xfrm>
        </p:spPr>
        <p:txBody>
          <a:bodyPr/>
          <a:lstStyle/>
          <a:p>
            <a:r>
              <a:rPr lang="en-US" dirty="0" smtClean="0"/>
              <a:t>How to choose a hash function</a:t>
            </a:r>
            <a:endParaRPr lang="en-US" dirty="0"/>
          </a:p>
        </p:txBody>
      </p:sp>
      <p:sp>
        <p:nvSpPr>
          <p:cNvPr id="3" name="Content Placeholder 2"/>
          <p:cNvSpPr>
            <a:spLocks noGrp="1"/>
          </p:cNvSpPr>
          <p:nvPr>
            <p:ph idx="1"/>
          </p:nvPr>
        </p:nvSpPr>
        <p:spPr>
          <a:xfrm>
            <a:off x="457200" y="685800"/>
            <a:ext cx="8229600" cy="5943600"/>
          </a:xfrm>
        </p:spPr>
        <p:txBody>
          <a:bodyPr>
            <a:normAutofit/>
          </a:bodyPr>
          <a:lstStyle/>
          <a:p>
            <a:r>
              <a:rPr lang="en-US" dirty="0" smtClean="0"/>
              <a:t> </a:t>
            </a:r>
            <a:r>
              <a:rPr lang="en-US" sz="2000" b="1" dirty="0" smtClean="0"/>
              <a:t>One approach of creating a hash function is to use </a:t>
            </a:r>
            <a:r>
              <a:rPr lang="en-US" sz="2000" dirty="0" smtClean="0"/>
              <a:t>Java's </a:t>
            </a:r>
            <a:r>
              <a:rPr lang="en-US" sz="2000" i="1" dirty="0" smtClean="0"/>
              <a:t>hashCode()</a:t>
            </a:r>
            <a:r>
              <a:rPr lang="en-US" sz="2000" dirty="0" smtClean="0"/>
              <a:t> method. The hashCode() method is implemented in the Object class and therefore each class in Java inherits it. </a:t>
            </a:r>
          </a:p>
          <a:p>
            <a:r>
              <a:rPr lang="en-US" sz="2000" dirty="0" smtClean="0"/>
              <a:t>The hash code provides a numeric representation of an object (this is somewhat similar to the toString method that gives a text representation of an object). </a:t>
            </a:r>
          </a:p>
          <a:p>
            <a:r>
              <a:rPr lang="en-US" sz="2000" dirty="0" smtClean="0"/>
              <a:t>Conside the following code example</a:t>
            </a:r>
          </a:p>
          <a:p>
            <a:r>
              <a:rPr lang="en-US" sz="2000" b="1" dirty="0" smtClean="0"/>
              <a:t>Integer obj1 = new Integer(2009); String obj2 = new String("2009"); System.out.println("hashCode for an integer is " + obj1.hashCode()); System.out.println("hashCode for a string is " + obj2.hashCode());</a:t>
            </a:r>
          </a:p>
          <a:p>
            <a:r>
              <a:rPr lang="en-US" sz="2000" dirty="0" smtClean="0"/>
              <a:t>It will printhashCode for an integer is 2009 hashCode for a string is 1537223</a:t>
            </a:r>
          </a:p>
          <a:p>
            <a:r>
              <a:rPr lang="en-US" sz="2000" dirty="0" smtClean="0"/>
              <a:t>The method hasCode has different implementation in different classes. In the String class, hashCode is computed by the following formula</a:t>
            </a:r>
          </a:p>
          <a:p>
            <a:r>
              <a:rPr lang="en-US" sz="2000" b="1" dirty="0" smtClean="0"/>
              <a:t>s.charAt(0) * 31</a:t>
            </a:r>
            <a:r>
              <a:rPr lang="en-US" sz="2000" b="1" baseline="30000" dirty="0" smtClean="0"/>
              <a:t>n-1</a:t>
            </a:r>
            <a:r>
              <a:rPr lang="en-US" sz="2000" b="1" dirty="0" smtClean="0"/>
              <a:t> + s.charAt(1) * 31</a:t>
            </a:r>
            <a:r>
              <a:rPr lang="en-US" sz="2000" b="1" baseline="30000" dirty="0" smtClean="0"/>
              <a:t>n-2</a:t>
            </a:r>
            <a:r>
              <a:rPr lang="en-US" sz="2000" b="1" dirty="0" smtClean="0"/>
              <a:t> + ... + s.charAt(n-1)</a:t>
            </a:r>
          </a:p>
          <a:p>
            <a:r>
              <a:rPr lang="en-US" sz="2000" b="1" dirty="0" smtClean="0"/>
              <a:t>where </a:t>
            </a:r>
            <a:r>
              <a:rPr lang="en-US" sz="2000" b="1" i="1" dirty="0" smtClean="0"/>
              <a:t>s</a:t>
            </a:r>
            <a:r>
              <a:rPr lang="en-US" sz="2000" b="1" dirty="0" smtClean="0"/>
              <a:t> is a string and </a:t>
            </a:r>
            <a:r>
              <a:rPr lang="en-US" sz="2000" b="1" i="1" dirty="0" smtClean="0"/>
              <a:t>n</a:t>
            </a:r>
            <a:r>
              <a:rPr lang="en-US" sz="2000" b="1" dirty="0" smtClean="0"/>
              <a:t> is its length. An example"ABC" = 'A' * 31</a:t>
            </a:r>
            <a:r>
              <a:rPr lang="en-US" sz="2000" b="1" baseline="30000" dirty="0" smtClean="0"/>
              <a:t>2</a:t>
            </a:r>
            <a:r>
              <a:rPr lang="en-US" sz="2000" b="1" dirty="0" smtClean="0"/>
              <a:t> + 'B' * 31 + 'C' = 65 * 31</a:t>
            </a:r>
            <a:r>
              <a:rPr lang="en-US" sz="2000" b="1" baseline="30000" dirty="0" smtClean="0"/>
              <a:t>2</a:t>
            </a:r>
            <a:r>
              <a:rPr lang="en-US" sz="2000" b="1" dirty="0" smtClean="0"/>
              <a:t> + 66 * 31 + 67 = 64578</a:t>
            </a:r>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382000" cy="6400800"/>
          </a:xfrm>
        </p:spPr>
        <p:txBody>
          <a:bodyPr>
            <a:normAutofit fontScale="92500" lnSpcReduction="10000"/>
          </a:bodyPr>
          <a:lstStyle/>
          <a:p>
            <a:r>
              <a:rPr lang="en-US" sz="2000" dirty="0" smtClean="0"/>
              <a:t>Note that Java's </a:t>
            </a:r>
            <a:r>
              <a:rPr lang="en-US" sz="2000" i="1" dirty="0" smtClean="0"/>
              <a:t>hashCode</a:t>
            </a:r>
            <a:r>
              <a:rPr lang="en-US" sz="2000" dirty="0" smtClean="0"/>
              <a:t> method might return a negative integer. If a string is long enough, its hashcode will be bigger than the largest integer we can store on 32 bits CPU. In this case, due to integer overflow, the value returned by </a:t>
            </a:r>
            <a:r>
              <a:rPr lang="en-US" sz="2000" i="1" dirty="0" smtClean="0"/>
              <a:t>hashCode</a:t>
            </a:r>
            <a:r>
              <a:rPr lang="en-US" sz="2000" dirty="0" smtClean="0"/>
              <a:t> can be negative</a:t>
            </a:r>
            <a:r>
              <a:rPr lang="en-US" dirty="0" smtClean="0"/>
              <a:t>.</a:t>
            </a:r>
          </a:p>
          <a:p>
            <a:r>
              <a:rPr lang="en-US" b="1" dirty="0" smtClean="0"/>
              <a:t>What is bucket ?</a:t>
            </a:r>
            <a:r>
              <a:rPr lang="en-US" dirty="0" smtClean="0"/>
              <a:t> </a:t>
            </a:r>
            <a:br>
              <a:rPr lang="en-US" dirty="0" smtClean="0"/>
            </a:br>
            <a:r>
              <a:rPr lang="en-US" sz="2000" dirty="0" smtClean="0"/>
              <a:t>A bucket is used to store key value pairs . A bucket can have multiple key-value pairs . In hash map, bucket used simple linked list to store objects .</a:t>
            </a:r>
          </a:p>
          <a:p>
            <a:r>
              <a:rPr lang="en-US" sz="2000" dirty="0" smtClean="0"/>
              <a:t>1. What are these Buckets ? </a:t>
            </a:r>
            <a:br>
              <a:rPr lang="en-US" sz="2000" dirty="0" smtClean="0"/>
            </a:br>
            <a:r>
              <a:rPr lang="en-US" sz="2000" dirty="0" smtClean="0"/>
              <a:t>Ans: The Buckets are placeholders for the keyValue pairs or objects. </a:t>
            </a:r>
            <a:br>
              <a:rPr lang="en-US" sz="2000" dirty="0" smtClean="0"/>
            </a:br>
            <a:r>
              <a:rPr lang="en-US" sz="2000" dirty="0" smtClean="0"/>
              <a:t/>
            </a:r>
            <a:br>
              <a:rPr lang="en-US" sz="2000" dirty="0" smtClean="0"/>
            </a:br>
            <a:r>
              <a:rPr lang="en-US" sz="2000" dirty="0" smtClean="0"/>
              <a:t>2. who determines how many have to be created and whether the count is static or it can increase along with the collection? </a:t>
            </a:r>
            <a:br>
              <a:rPr lang="en-US" sz="2000" dirty="0" smtClean="0"/>
            </a:br>
            <a:r>
              <a:rPr lang="en-US" sz="2000" dirty="0" smtClean="0"/>
              <a:t>Ans : The initial size of the Collection determines the number of buckets that are created and its not static and the number of buckets gets almost doubled if the current size reaches 0.75% of the load and it could be modified. </a:t>
            </a:r>
            <a:br>
              <a:rPr lang="en-US" sz="2000" dirty="0" smtClean="0"/>
            </a:br>
            <a:r>
              <a:rPr lang="en-US" sz="2000" dirty="0" smtClean="0"/>
              <a:t/>
            </a:r>
            <a:br>
              <a:rPr lang="en-US" sz="2000" dirty="0" smtClean="0"/>
            </a:br>
            <a:r>
              <a:rPr lang="en-US" sz="2000" dirty="0" smtClean="0"/>
              <a:t>3. Where are they stored ? </a:t>
            </a:r>
            <a:br>
              <a:rPr lang="en-US" sz="2000" dirty="0" smtClean="0"/>
            </a:br>
            <a:r>
              <a:rPr lang="en-US" sz="2000" dirty="0" smtClean="0"/>
              <a:t>Ans : They are stored on Heap along with the other objects. </a:t>
            </a:r>
            <a:br>
              <a:rPr lang="en-US" sz="2000" dirty="0" smtClean="0"/>
            </a:br>
            <a:r>
              <a:rPr lang="en-US" sz="2000" dirty="0" smtClean="0"/>
              <a:t/>
            </a:r>
            <a:br>
              <a:rPr lang="en-US" sz="2000" dirty="0" smtClean="0"/>
            </a:br>
            <a:r>
              <a:rPr lang="en-US" sz="2000" dirty="0" smtClean="0"/>
              <a:t>4. Who creates them and how do they look like ie any datatype associated with them ? </a:t>
            </a:r>
            <a:br>
              <a:rPr lang="en-US" sz="2000" dirty="0" smtClean="0"/>
            </a:br>
            <a:r>
              <a:rPr lang="en-US" sz="2000" dirty="0" smtClean="0"/>
              <a:t>Ans : JVM creates them along with the creation of collection..</a:t>
            </a:r>
            <a:endParaRPr lang="en-US" sz="20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rmAutofit fontScale="90000"/>
          </a:bodyPr>
          <a:lstStyle/>
          <a:p>
            <a:r>
              <a:rPr lang="en-US" b="1" dirty="0" smtClean="0"/>
              <a:t/>
            </a:r>
            <a:br>
              <a:rPr lang="en-US" b="1" dirty="0" smtClean="0"/>
            </a:br>
            <a:r>
              <a:rPr lang="en-US" b="1" dirty="0" smtClean="0"/>
              <a:t>Collisions</a:t>
            </a:r>
            <a:br>
              <a:rPr lang="en-US" b="1" dirty="0" smtClean="0"/>
            </a:br>
            <a:endParaRPr lang="en-US" dirty="0"/>
          </a:p>
        </p:txBody>
      </p:sp>
      <p:sp>
        <p:nvSpPr>
          <p:cNvPr id="3" name="Content Placeholder 2"/>
          <p:cNvSpPr>
            <a:spLocks noGrp="1"/>
          </p:cNvSpPr>
          <p:nvPr>
            <p:ph idx="1"/>
          </p:nvPr>
        </p:nvSpPr>
        <p:spPr>
          <a:xfrm>
            <a:off x="457200" y="685800"/>
            <a:ext cx="8229600" cy="5943600"/>
          </a:xfrm>
        </p:spPr>
        <p:txBody>
          <a:bodyPr>
            <a:normAutofit/>
          </a:bodyPr>
          <a:lstStyle/>
          <a:p>
            <a:r>
              <a:rPr lang="en-US" sz="2000" dirty="0" smtClean="0"/>
              <a:t>When we put objects into a hashtable, it is possible that different objects (by the </a:t>
            </a:r>
            <a:r>
              <a:rPr lang="en-US" sz="2000" i="1" dirty="0" smtClean="0"/>
              <a:t>equals()</a:t>
            </a:r>
            <a:r>
              <a:rPr lang="en-US" sz="2000" dirty="0" smtClean="0"/>
              <a:t> method) might have the same hashcode. This is called a </a:t>
            </a:r>
            <a:r>
              <a:rPr lang="en-US" sz="2000" b="1" dirty="0" smtClean="0"/>
              <a:t>collision</a:t>
            </a:r>
            <a:r>
              <a:rPr lang="en-US" sz="2000" dirty="0" smtClean="0"/>
              <a:t>. </a:t>
            </a:r>
          </a:p>
          <a:p>
            <a:r>
              <a:rPr lang="en-US" sz="2000" dirty="0" smtClean="0"/>
              <a:t>Here is the example of collision. Two different strings ""Aa" and "BB" have the same key: .</a:t>
            </a:r>
          </a:p>
          <a:p>
            <a:r>
              <a:rPr lang="en-US" sz="2000" dirty="0" smtClean="0"/>
              <a:t>"Aa" = 'A' * 31 + 'a' = 2112</a:t>
            </a:r>
            <a:br>
              <a:rPr lang="en-US" sz="2000" dirty="0" smtClean="0"/>
            </a:br>
            <a:r>
              <a:rPr lang="en-US" sz="2000" dirty="0" smtClean="0"/>
              <a:t>"BB" = 'B' * 31 + 'B' = 2112</a:t>
            </a:r>
          </a:p>
          <a:p>
            <a:pPr>
              <a:buNone/>
            </a:pPr>
            <a:r>
              <a:rPr lang="en-US" sz="2800" dirty="0" smtClean="0"/>
              <a:t>How to resolve collisions? </a:t>
            </a:r>
          </a:p>
          <a:p>
            <a:r>
              <a:rPr lang="en-US" sz="2000" dirty="0" smtClean="0"/>
              <a:t>Where do we put the second and subsequent values that hash to this same location? There are several approaches in dealing with collisions. One of them is based on idea of putting the keys that collide in a linked list! A hash table then is an array of lists!! </a:t>
            </a:r>
          </a:p>
          <a:p>
            <a:r>
              <a:rPr lang="en-US" sz="2000" dirty="0" smtClean="0"/>
              <a:t>This technique is called a </a:t>
            </a:r>
            <a:r>
              <a:rPr lang="en-US" sz="2000" i="1" dirty="0" smtClean="0"/>
              <a:t>separate chaining</a:t>
            </a:r>
            <a:r>
              <a:rPr lang="en-US" sz="2000" dirty="0" smtClean="0"/>
              <a:t> collision resolution.</a:t>
            </a:r>
            <a:endParaRPr lang="en-US" sz="20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http://www.cs.cmu.edu/~adamchik/15-121/lectures/Hashing/pix/hashing2.bmp"/>
          <p:cNvPicPr>
            <a:picLocks noGrp="1"/>
          </p:cNvPicPr>
          <p:nvPr>
            <p:ph idx="1"/>
          </p:nvPr>
        </p:nvPicPr>
        <p:blipFill>
          <a:blip r:embed="rId2"/>
          <a:srcRect/>
          <a:stretch>
            <a:fillRect/>
          </a:stretch>
        </p:blipFill>
        <p:spPr bwMode="auto">
          <a:xfrm>
            <a:off x="6781800" y="685800"/>
            <a:ext cx="2209800" cy="3657600"/>
          </a:xfrm>
          <a:prstGeom prst="rect">
            <a:avLst/>
          </a:prstGeom>
          <a:noFill/>
          <a:ln w="9525">
            <a:noFill/>
            <a:miter lim="800000"/>
            <a:headEnd/>
            <a:tailEnd/>
          </a:ln>
        </p:spPr>
      </p:pic>
      <p:sp>
        <p:nvSpPr>
          <p:cNvPr id="5" name="Rectangle 4"/>
          <p:cNvSpPr/>
          <p:nvPr/>
        </p:nvSpPr>
        <p:spPr>
          <a:xfrm>
            <a:off x="304800" y="381000"/>
            <a:ext cx="6477000" cy="5878532"/>
          </a:xfrm>
          <a:prstGeom prst="rect">
            <a:avLst/>
          </a:prstGeom>
        </p:spPr>
        <p:txBody>
          <a:bodyPr wrap="square">
            <a:spAutoFit/>
          </a:bodyPr>
          <a:lstStyle/>
          <a:p>
            <a:r>
              <a:rPr lang="en-US" sz="2000" dirty="0" smtClean="0"/>
              <a:t>Another technique of collision resolution is a </a:t>
            </a:r>
            <a:r>
              <a:rPr lang="en-US" sz="2000" i="1" dirty="0" smtClean="0"/>
              <a:t>linear probing</a:t>
            </a:r>
            <a:r>
              <a:rPr lang="en-US" sz="2000" dirty="0" smtClean="0"/>
              <a:t>. If we cannoit insert at index k, we try the next slot k+1. If that one is occupied, we go to k+2, and so on. This is quite simple approach but it requires new thinking about hash tables. Do you always find an empty slot? What do you do when you reach the end of the table?</a:t>
            </a:r>
          </a:p>
          <a:p>
            <a:endParaRPr lang="en-US" sz="2000" b="1" dirty="0" smtClean="0"/>
          </a:p>
          <a:p>
            <a:r>
              <a:rPr lang="en-US" sz="2800" b="1" dirty="0" smtClean="0"/>
              <a:t>Conclusion</a:t>
            </a:r>
          </a:p>
          <a:p>
            <a:endParaRPr lang="en-US" sz="2000" b="1" dirty="0" smtClean="0"/>
          </a:p>
          <a:p>
            <a:r>
              <a:rPr lang="en-US" sz="2000" b="1" dirty="0" smtClean="0">
                <a:hlinkClick r:id="rId3" tooltip="Hashing"/>
              </a:rPr>
              <a:t>Hashing</a:t>
            </a:r>
            <a:r>
              <a:rPr lang="en-US" sz="2000" dirty="0" smtClean="0"/>
              <a:t> in its simplest form, is a way to assigning a unique code for any variable/object after applying any formula/algorithm on its properties. </a:t>
            </a:r>
          </a:p>
          <a:p>
            <a:r>
              <a:rPr lang="en-US" sz="2000" dirty="0" smtClean="0"/>
              <a:t>A true Hashing function must follow this rule:</a:t>
            </a:r>
          </a:p>
          <a:p>
            <a:r>
              <a:rPr lang="en-US" sz="2000" dirty="0" smtClean="0"/>
              <a:t>Hash function should return the same hash code each and every time, when function is applied on same or equal objects. In other words, two equal objects must produce same hash code consistently.</a:t>
            </a:r>
          </a:p>
          <a:p>
            <a:endParaRPr lang="en-US" sz="2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400" b="1" i="1" u="sng" dirty="0">
                <a:effectLst>
                  <a:outerShdw blurRad="38100" dist="38100" dir="2700000" algn="tl">
                    <a:srgbClr val="000000">
                      <a:alpha val="43137"/>
                    </a:srgbClr>
                  </a:outerShdw>
                </a:effectLst>
              </a:rPr>
              <a:t>Map</a:t>
            </a:r>
          </a:p>
        </p:txBody>
      </p:sp>
      <p:sp>
        <p:nvSpPr>
          <p:cNvPr id="4" name="Content Placeholder 3"/>
          <p:cNvSpPr>
            <a:spLocks noGrp="1"/>
          </p:cNvSpPr>
          <p:nvPr>
            <p:ph idx="1"/>
          </p:nvPr>
        </p:nvSpPr>
        <p:spPr/>
        <p:txBody>
          <a:bodyPr>
            <a:normAutofit/>
          </a:bodyPr>
          <a:lstStyle/>
          <a:p>
            <a:r>
              <a:rPr lang="en-US" sz="1800" dirty="0"/>
              <a:t>A  </a:t>
            </a:r>
            <a:r>
              <a:rPr lang="en-US" sz="1800" dirty="0" smtClean="0"/>
              <a:t>Map</a:t>
            </a:r>
            <a:r>
              <a:rPr lang="en-US" sz="1800" dirty="0"/>
              <a:t> is an object that maps keys to values</a:t>
            </a:r>
            <a:r>
              <a:rPr lang="en-US" sz="1800" dirty="0" smtClean="0"/>
              <a:t>.</a:t>
            </a:r>
          </a:p>
          <a:p>
            <a:r>
              <a:rPr lang="en-US" sz="1800" dirty="0"/>
              <a:t>A map cannot contain duplicate </a:t>
            </a:r>
            <a:r>
              <a:rPr lang="en-US" sz="1800" dirty="0" smtClean="0"/>
              <a:t>keys.</a:t>
            </a:r>
          </a:p>
          <a:p>
            <a:r>
              <a:rPr lang="en-US" sz="1800" dirty="0"/>
              <a:t>Each key can map to at most one </a:t>
            </a:r>
            <a:r>
              <a:rPr lang="en-US" sz="1800" dirty="0" smtClean="0"/>
              <a:t>value.</a:t>
            </a:r>
          </a:p>
          <a:p>
            <a:endParaRPr lang="en-US" sz="1800" dirty="0"/>
          </a:p>
          <a:p>
            <a:pPr lvl="1"/>
            <a:r>
              <a:rPr lang="en-US" sz="1800" dirty="0"/>
              <a:t>HashTable</a:t>
            </a:r>
          </a:p>
          <a:p>
            <a:pPr lvl="1"/>
            <a:r>
              <a:rPr lang="en-US" sz="1800" dirty="0"/>
              <a:t>HashMap</a:t>
            </a:r>
          </a:p>
          <a:p>
            <a:pPr lvl="1"/>
            <a:r>
              <a:rPr lang="en-US" sz="1800" dirty="0"/>
              <a:t>LinkedHashMap</a:t>
            </a:r>
          </a:p>
          <a:p>
            <a:pPr lvl="1"/>
            <a:r>
              <a:rPr lang="en-US" sz="1800" dirty="0"/>
              <a:t>TreeMap</a:t>
            </a:r>
          </a:p>
        </p:txBody>
      </p:sp>
    </p:spTree>
    <p:extLst>
      <p:ext uri="{BB962C8B-B14F-4D97-AF65-F5344CB8AC3E}">
        <p14:creationId xmlns:p14="http://schemas.microsoft.com/office/powerpoint/2010/main" xmlns="" val="30115665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63562"/>
          </a:xfrm>
        </p:spPr>
        <p:txBody>
          <a:bodyPr>
            <a:normAutofit fontScale="90000"/>
          </a:bodyPr>
          <a:lstStyle/>
          <a:p>
            <a:r>
              <a:rPr lang="en-US" dirty="0" smtClean="0"/>
              <a:t>Internally </a:t>
            </a:r>
            <a:r>
              <a:rPr lang="en-US" dirty="0" smtClean="0"/>
              <a:t>Working of Hashmap</a:t>
            </a:r>
            <a:endParaRPr lang="en-US" dirty="0"/>
          </a:p>
        </p:txBody>
      </p:sp>
      <p:sp>
        <p:nvSpPr>
          <p:cNvPr id="3" name="Content Placeholder 2"/>
          <p:cNvSpPr>
            <a:spLocks noGrp="1"/>
          </p:cNvSpPr>
          <p:nvPr>
            <p:ph idx="1"/>
          </p:nvPr>
        </p:nvSpPr>
        <p:spPr>
          <a:xfrm>
            <a:off x="228600" y="762000"/>
            <a:ext cx="8458200" cy="4525963"/>
          </a:xfrm>
        </p:spPr>
        <p:txBody>
          <a:bodyPr/>
          <a:lstStyle/>
          <a:p>
            <a:r>
              <a:rPr lang="en-US" sz="2000" dirty="0" smtClean="0"/>
              <a:t>HashMap works on the principle of Hashing</a:t>
            </a:r>
            <a:r>
              <a:rPr lang="en-US" dirty="0" smtClean="0"/>
              <a:t>.</a:t>
            </a:r>
          </a:p>
          <a:p>
            <a:r>
              <a:rPr lang="en-US" sz="2000" dirty="0" smtClean="0"/>
              <a:t>In HashMap, the data structure is based on </a:t>
            </a:r>
            <a:r>
              <a:rPr lang="en-US" sz="2000" b="1" dirty="0" smtClean="0"/>
              <a:t>array </a:t>
            </a:r>
            <a:r>
              <a:rPr lang="en-US" sz="2000" dirty="0" smtClean="0"/>
              <a:t>and </a:t>
            </a:r>
            <a:r>
              <a:rPr lang="en-US" sz="2000" b="1" dirty="0" smtClean="0">
                <a:hlinkClick r:id="rId2"/>
              </a:rPr>
              <a:t>linked list</a:t>
            </a:r>
            <a:r>
              <a:rPr lang="en-US" sz="2000" dirty="0" smtClean="0"/>
              <a:t>. </a:t>
            </a:r>
          </a:p>
          <a:p>
            <a:r>
              <a:rPr lang="en-US" sz="2000" dirty="0" smtClean="0"/>
              <a:t>An entry finds its location in the array based on its hash value.</a:t>
            </a:r>
          </a:p>
          <a:p>
            <a:r>
              <a:rPr lang="en-US" sz="2000" dirty="0" smtClean="0"/>
              <a:t>If an array element is already occupied, the new entry replaces the old entry and the old entry is linked to the new one. Below is an example of the entries in the data structure. </a:t>
            </a:r>
            <a:endParaRPr lang="en-US" sz="2000" dirty="0"/>
          </a:p>
        </p:txBody>
      </p:sp>
      <p:pic>
        <p:nvPicPr>
          <p:cNvPr id="4" name="Picture 3" descr="Hash Map Data Structure"/>
          <p:cNvPicPr/>
          <p:nvPr/>
        </p:nvPicPr>
        <p:blipFill>
          <a:blip r:embed="rId3"/>
          <a:srcRect/>
          <a:stretch>
            <a:fillRect/>
          </a:stretch>
        </p:blipFill>
        <p:spPr bwMode="auto">
          <a:xfrm>
            <a:off x="685800" y="3619500"/>
            <a:ext cx="7467600" cy="2171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334962"/>
          </a:xfrm>
        </p:spPr>
        <p:txBody>
          <a:bodyPr>
            <a:normAutofit fontScale="90000"/>
          </a:bodyPr>
          <a:lstStyle/>
          <a:p>
            <a:r>
              <a:rPr lang="en-US" b="1" dirty="0" smtClean="0"/>
              <a:t/>
            </a:r>
            <a:br>
              <a:rPr lang="en-US" b="1" dirty="0" smtClean="0"/>
            </a:br>
            <a:r>
              <a:rPr lang="en-US" b="1" dirty="0" smtClean="0"/>
              <a:t>Key points to Remeber:</a:t>
            </a:r>
            <a:br>
              <a:rPr lang="en-US" b="1" dirty="0" smtClean="0"/>
            </a:br>
            <a:endParaRPr lang="en-US" dirty="0"/>
          </a:p>
        </p:txBody>
      </p:sp>
      <p:sp>
        <p:nvSpPr>
          <p:cNvPr id="3" name="Content Placeholder 2"/>
          <p:cNvSpPr>
            <a:spLocks noGrp="1"/>
          </p:cNvSpPr>
          <p:nvPr>
            <p:ph idx="1"/>
          </p:nvPr>
        </p:nvSpPr>
        <p:spPr>
          <a:xfrm>
            <a:off x="228600" y="762000"/>
            <a:ext cx="8458200" cy="5364163"/>
          </a:xfrm>
        </p:spPr>
        <p:txBody>
          <a:bodyPr>
            <a:normAutofit/>
          </a:bodyPr>
          <a:lstStyle/>
          <a:p>
            <a:r>
              <a:rPr lang="en-US" sz="2000" dirty="0" smtClean="0"/>
              <a:t>HashMap is a collection class that is designed to store elements as key-value pairs. Maps provide a way of looking up one thing based on the value of another.</a:t>
            </a:r>
          </a:p>
          <a:p>
            <a:r>
              <a:rPr lang="en-US" sz="2000" dirty="0" smtClean="0"/>
              <a:t>HashMap has a inner class called Entry which stores key-value pairs.</a:t>
            </a:r>
          </a:p>
          <a:p>
            <a:r>
              <a:rPr lang="en-US" sz="2000" dirty="0" smtClean="0"/>
              <a:t>Above Entry object is stored in Entry[ ](Array) called table</a:t>
            </a:r>
          </a:p>
          <a:p>
            <a:r>
              <a:rPr lang="en-US" sz="2000" dirty="0" smtClean="0"/>
              <a:t>An index of table is logically known as bucket and it stores first element of linkedlist</a:t>
            </a:r>
          </a:p>
          <a:p>
            <a:r>
              <a:rPr lang="en-US" sz="2000" dirty="0" smtClean="0"/>
              <a:t>Key object’s hashcode() is used to find bucket of that Entry object.</a:t>
            </a:r>
          </a:p>
          <a:p>
            <a:r>
              <a:rPr lang="en-US" sz="2000" dirty="0" smtClean="0"/>
              <a:t>If two key object ‘s have same hashcode , they will go in same bucket of table array.</a:t>
            </a:r>
          </a:p>
          <a:p>
            <a:r>
              <a:rPr lang="en-US" sz="2000" dirty="0" smtClean="0"/>
              <a:t>Key object ‘s equals() method is used to ensure uniqueness of key object.</a:t>
            </a:r>
          </a:p>
          <a:p>
            <a:r>
              <a:rPr lang="en-US" sz="2000" dirty="0" smtClean="0"/>
              <a:t>Value object  ‘s equals() and hashcode() method is not used at all</a:t>
            </a:r>
          </a:p>
          <a:p>
            <a:endParaRPr lang="en-US" sz="20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33400"/>
          </a:xfrm>
        </p:spPr>
        <p:txBody>
          <a:bodyPr>
            <a:normAutofit fontScale="90000"/>
          </a:bodyPr>
          <a:lstStyle/>
          <a:p>
            <a:r>
              <a:rPr lang="en-US" b="1" dirty="0" smtClean="0"/>
              <a:t/>
            </a:r>
            <a:br>
              <a:rPr lang="en-US" b="1" dirty="0" smtClean="0"/>
            </a:br>
            <a:r>
              <a:rPr lang="en-US" b="1" dirty="0" smtClean="0"/>
              <a:t>Entry class</a:t>
            </a:r>
            <a:br>
              <a:rPr lang="en-US" b="1" dirty="0" smtClean="0"/>
            </a:br>
            <a:endParaRPr lang="en-US" dirty="0"/>
          </a:p>
        </p:txBody>
      </p:sp>
      <p:sp>
        <p:nvSpPr>
          <p:cNvPr id="3" name="Content Placeholder 2"/>
          <p:cNvSpPr>
            <a:spLocks noGrp="1"/>
          </p:cNvSpPr>
          <p:nvPr>
            <p:ph idx="1"/>
          </p:nvPr>
        </p:nvSpPr>
        <p:spPr>
          <a:xfrm>
            <a:off x="152400" y="838200"/>
            <a:ext cx="8763000" cy="5715000"/>
          </a:xfrm>
        </p:spPr>
        <p:txBody>
          <a:bodyPr>
            <a:noAutofit/>
          </a:bodyPr>
          <a:lstStyle/>
          <a:p>
            <a:r>
              <a:rPr lang="en-US" sz="1800" dirty="0" smtClean="0"/>
              <a:t>A map by definition is :</a:t>
            </a:r>
            <a:r>
              <a:rPr lang="en-US" sz="1800" b="1" dirty="0" smtClean="0"/>
              <a:t> “An object that maps keys to values”</a:t>
            </a:r>
            <a:r>
              <a:rPr lang="en-US" sz="1800" dirty="0" smtClean="0"/>
              <a:t>. </a:t>
            </a:r>
          </a:p>
          <a:p>
            <a:r>
              <a:rPr lang="en-US" sz="1800" dirty="0" smtClean="0"/>
              <a:t>So, there must be some mechanism in HashMap to store this key value pair. HashMap has an inner class Entry, which looks like this:</a:t>
            </a:r>
          </a:p>
          <a:p>
            <a:r>
              <a:rPr lang="en-US" sz="1800" dirty="0" smtClean="0"/>
              <a:t>static class Entry&lt;K ,V&gt; implements Map.Entry&lt;K ,V&gt;</a:t>
            </a:r>
          </a:p>
          <a:p>
            <a:r>
              <a:rPr lang="en-US" sz="1800" dirty="0" smtClean="0"/>
              <a:t>{</a:t>
            </a:r>
          </a:p>
          <a:p>
            <a:r>
              <a:rPr lang="en-US" sz="1800" dirty="0" smtClean="0"/>
              <a:t>    final K key;</a:t>
            </a:r>
          </a:p>
          <a:p>
            <a:r>
              <a:rPr lang="en-US" sz="1800" dirty="0" smtClean="0"/>
              <a:t>    V value;</a:t>
            </a:r>
          </a:p>
          <a:p>
            <a:r>
              <a:rPr lang="en-US" sz="1800" dirty="0" smtClean="0"/>
              <a:t>    Entry&lt;K ,V&gt; next;</a:t>
            </a:r>
          </a:p>
          <a:p>
            <a:r>
              <a:rPr lang="en-US" sz="1800" dirty="0" smtClean="0"/>
              <a:t>    final int hash;</a:t>
            </a:r>
          </a:p>
          <a:p>
            <a:r>
              <a:rPr lang="en-US" sz="1800" dirty="0" smtClean="0"/>
              <a:t>    ...//More code goes here</a:t>
            </a:r>
          </a:p>
          <a:p>
            <a:r>
              <a:rPr lang="en-US" sz="1800" dirty="0" smtClean="0"/>
              <a:t>}</a:t>
            </a:r>
          </a:p>
          <a:p>
            <a:r>
              <a:rPr lang="en-US" sz="1800" dirty="0" smtClean="0"/>
              <a:t>Surely Entry class has key and value mapping stored as attributes. Key has been marked as final and two more fields are there: next and hash.</a:t>
            </a:r>
          </a:p>
          <a:p>
            <a:r>
              <a:rPr lang="en-US" sz="1800" dirty="0" smtClean="0"/>
              <a:t>HashMap get(Key k) method calls hashCode method on the key object and applies returned hashValue to its own static hash function to find a bucket location(backing array) where keys and values are stored in form of a</a:t>
            </a:r>
            <a:r>
              <a:rPr lang="en-US" sz="1800" b="1" dirty="0" smtClean="0"/>
              <a:t>nested class called Entry (Map.Entry) </a:t>
            </a:r>
            <a:r>
              <a:rPr lang="en-US" sz="1800" dirty="0" smtClean="0"/>
              <a:t>. So you have concluded that from the previous line that</a:t>
            </a:r>
            <a:r>
              <a:rPr lang="en-US" sz="1800" b="1" dirty="0" smtClean="0"/>
              <a:t> Both key and value is stored in the bucket as a form of  Entry object </a:t>
            </a:r>
            <a:endParaRPr lang="en-US" sz="18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What put() method actually does</a:t>
            </a:r>
            <a:br>
              <a:rPr lang="en-US" b="1" dirty="0" smtClean="0"/>
            </a:br>
            <a:endParaRPr lang="en-US" dirty="0"/>
          </a:p>
        </p:txBody>
      </p:sp>
      <p:sp>
        <p:nvSpPr>
          <p:cNvPr id="3" name="Content Placeholder 2"/>
          <p:cNvSpPr>
            <a:spLocks noGrp="1"/>
          </p:cNvSpPr>
          <p:nvPr>
            <p:ph idx="1"/>
          </p:nvPr>
        </p:nvSpPr>
        <p:spPr>
          <a:xfrm>
            <a:off x="457200" y="609600"/>
            <a:ext cx="8229600" cy="6019800"/>
          </a:xfrm>
        </p:spPr>
        <p:txBody>
          <a:bodyPr>
            <a:normAutofit fontScale="77500" lnSpcReduction="20000"/>
          </a:bodyPr>
          <a:lstStyle/>
          <a:p>
            <a:r>
              <a:rPr lang="en-US" sz="2000" dirty="0" smtClean="0"/>
              <a:t>Instances of Entry class are stored in an array. HashMap class defines this variable as:</a:t>
            </a:r>
          </a:p>
          <a:p>
            <a:r>
              <a:rPr lang="en-US" sz="2000" dirty="0" smtClean="0"/>
              <a:t> * The table, resized as necessary. Length MUST Always be a power of two.</a:t>
            </a:r>
          </a:p>
          <a:p>
            <a:r>
              <a:rPr lang="en-US" sz="2000" dirty="0" smtClean="0"/>
              <a:t> */</a:t>
            </a:r>
          </a:p>
          <a:p>
            <a:r>
              <a:rPr lang="en-US" sz="2000" dirty="0" smtClean="0"/>
              <a:t>transient Entry[] table;</a:t>
            </a:r>
          </a:p>
          <a:p>
            <a:r>
              <a:rPr lang="en-US" sz="2600" b="1" dirty="0" smtClean="0"/>
              <a:t>Now look at code implementation of put() method:</a:t>
            </a:r>
          </a:p>
          <a:p>
            <a:r>
              <a:rPr lang="en-US" sz="2000" dirty="0" smtClean="0"/>
              <a:t>public V put(K key, V value) {</a:t>
            </a:r>
          </a:p>
          <a:p>
            <a:r>
              <a:rPr lang="en-US" sz="2000" dirty="0" smtClean="0"/>
              <a:t>    if (key == null)</a:t>
            </a:r>
          </a:p>
          <a:p>
            <a:r>
              <a:rPr lang="en-US" sz="2000" dirty="0" smtClean="0"/>
              <a:t>    return putForNullKey(value);</a:t>
            </a:r>
          </a:p>
          <a:p>
            <a:r>
              <a:rPr lang="en-US" sz="2000" dirty="0" smtClean="0"/>
              <a:t>    int hash = hash(key.hashCode());</a:t>
            </a:r>
          </a:p>
          <a:p>
            <a:r>
              <a:rPr lang="en-US" sz="2000" dirty="0" smtClean="0"/>
              <a:t>    int i = indexFor(hash, table.length);</a:t>
            </a:r>
          </a:p>
          <a:p>
            <a:r>
              <a:rPr lang="en-US" sz="2000" dirty="0" smtClean="0"/>
              <a:t>    for (Entry&lt;K , V&gt; e = table[i]; e != null; e = e.next) {</a:t>
            </a:r>
          </a:p>
          <a:p>
            <a:r>
              <a:rPr lang="en-US" sz="2000" dirty="0" smtClean="0"/>
              <a:t>        Object k;</a:t>
            </a:r>
          </a:p>
          <a:p>
            <a:r>
              <a:rPr lang="en-US" sz="2000" dirty="0" smtClean="0"/>
              <a:t>        if (e.hash == hash &amp;&amp; ((k = e.key) == key || key.equals(k))) {</a:t>
            </a:r>
          </a:p>
          <a:p>
            <a:r>
              <a:rPr lang="en-US" sz="2000" dirty="0" smtClean="0"/>
              <a:t>            V oldValue = e.value;</a:t>
            </a:r>
          </a:p>
          <a:p>
            <a:r>
              <a:rPr lang="en-US" sz="2000" dirty="0" smtClean="0"/>
              <a:t>            e.value = value;</a:t>
            </a:r>
          </a:p>
          <a:p>
            <a:r>
              <a:rPr lang="en-US" sz="2000" dirty="0" smtClean="0"/>
              <a:t>            e.recordAccess(this);</a:t>
            </a:r>
          </a:p>
          <a:p>
            <a:r>
              <a:rPr lang="en-US" sz="2000" dirty="0" smtClean="0"/>
              <a:t>            return oldValue;</a:t>
            </a:r>
          </a:p>
          <a:p>
            <a:r>
              <a:rPr lang="en-US" sz="2000" dirty="0" smtClean="0"/>
              <a:t>        }</a:t>
            </a:r>
          </a:p>
          <a:p>
            <a:r>
              <a:rPr lang="en-US" sz="2000" dirty="0" smtClean="0"/>
              <a:t>    }</a:t>
            </a:r>
          </a:p>
          <a:p>
            <a:r>
              <a:rPr lang="en-US" sz="2000" dirty="0" smtClean="0"/>
              <a:t> </a:t>
            </a:r>
          </a:p>
          <a:p>
            <a:r>
              <a:rPr lang="en-US" sz="2000" dirty="0" smtClean="0"/>
              <a:t>    modCount++;</a:t>
            </a:r>
          </a:p>
          <a:p>
            <a:r>
              <a:rPr lang="en-US" sz="2000" dirty="0" smtClean="0"/>
              <a:t>    addEntry(hash, key, value, i);</a:t>
            </a:r>
          </a:p>
          <a:p>
            <a:r>
              <a:rPr lang="en-US" sz="2000" dirty="0" smtClean="0"/>
              <a:t>    return null;</a:t>
            </a:r>
          </a:p>
          <a:p>
            <a:r>
              <a:rPr lang="en-US" sz="2000" dirty="0" smtClean="0"/>
              <a:t>}</a:t>
            </a:r>
          </a:p>
          <a:p>
            <a:endParaRPr lang="en-US" sz="2000" dirty="0" smtClean="0"/>
          </a:p>
          <a:p>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11162"/>
          </a:xfrm>
        </p:spPr>
        <p:txBody>
          <a:bodyPr>
            <a:normAutofit fontScale="90000"/>
          </a:bodyPr>
          <a:lstStyle/>
          <a:p>
            <a:r>
              <a:rPr lang="en-US" dirty="0" smtClean="0"/>
              <a:t/>
            </a:r>
            <a:br>
              <a:rPr lang="en-US" dirty="0" smtClean="0"/>
            </a:br>
            <a:r>
              <a:rPr lang="en-US" dirty="0" smtClean="0"/>
              <a:t>Lets </a:t>
            </a:r>
            <a:r>
              <a:rPr lang="en-US" dirty="0" smtClean="0"/>
              <a:t>note down </a:t>
            </a:r>
            <a:r>
              <a:rPr lang="en-US" dirty="0" smtClean="0"/>
              <a:t>steps by Step:</a:t>
            </a:r>
            <a:r>
              <a:rPr lang="en-US" dirty="0" smtClean="0"/>
              <a:t/>
            </a:r>
            <a:br>
              <a:rPr lang="en-US" dirty="0" smtClean="0"/>
            </a:br>
            <a:endParaRPr lang="en-US" dirty="0"/>
          </a:p>
        </p:txBody>
      </p:sp>
      <p:sp>
        <p:nvSpPr>
          <p:cNvPr id="3" name="Content Placeholder 2"/>
          <p:cNvSpPr>
            <a:spLocks noGrp="1"/>
          </p:cNvSpPr>
          <p:nvPr>
            <p:ph idx="1"/>
          </p:nvPr>
        </p:nvSpPr>
        <p:spPr>
          <a:xfrm>
            <a:off x="228600" y="685800"/>
            <a:ext cx="8915400" cy="5440363"/>
          </a:xfrm>
        </p:spPr>
        <p:txBody>
          <a:bodyPr>
            <a:normAutofit/>
          </a:bodyPr>
          <a:lstStyle/>
          <a:p>
            <a:r>
              <a:rPr lang="en-US" sz="2000" dirty="0" smtClean="0"/>
              <a:t>1) First of all, key object is checked for null. If key is null, value is stored in table[0] position. Because hash code for null is always 0.</a:t>
            </a:r>
          </a:p>
          <a:p>
            <a:r>
              <a:rPr lang="en-US" sz="2000" dirty="0" smtClean="0"/>
              <a:t>2) Then on next step, a hash value is calculated using key’s hash code by calling its hashCode() method. This hash value is used to calculate index in array for storing Entry object.</a:t>
            </a:r>
          </a:p>
          <a:p>
            <a:r>
              <a:rPr lang="en-US" sz="2000" dirty="0" smtClean="0"/>
              <a:t>3) Now </a:t>
            </a:r>
            <a:r>
              <a:rPr lang="en-US" sz="2000" i="1" dirty="0" smtClean="0"/>
              <a:t>indexFor(hash, table.length)</a:t>
            </a:r>
            <a:r>
              <a:rPr lang="en-US" sz="2000" dirty="0" smtClean="0"/>
              <a:t> function is called to calculate exact index position for storing the Entry object.</a:t>
            </a:r>
          </a:p>
          <a:p>
            <a:r>
              <a:rPr lang="en-US" sz="2000" dirty="0" smtClean="0"/>
              <a:t>Now, as we know that two unequal objects can have same hash code value, how two different objects will be stored in same array location [</a:t>
            </a:r>
            <a:r>
              <a:rPr lang="en-US" sz="2000" b="1" dirty="0" smtClean="0"/>
              <a:t>called bucket</a:t>
            </a:r>
            <a:r>
              <a:rPr lang="en-US" sz="2000" dirty="0" smtClean="0"/>
              <a:t>].</a:t>
            </a:r>
            <a:br>
              <a:rPr lang="en-US" sz="2000" dirty="0" smtClean="0"/>
            </a:br>
            <a:r>
              <a:rPr lang="en-US" sz="2000" dirty="0" smtClean="0"/>
              <a:t>Answer is LinkedList. If you remember, Entry class had an attribute </a:t>
            </a:r>
            <a:r>
              <a:rPr lang="en-US" sz="2000" b="1" dirty="0" smtClean="0"/>
              <a:t>“next”</a:t>
            </a:r>
            <a:r>
              <a:rPr lang="en-US" sz="2000" dirty="0" smtClean="0"/>
              <a:t>. This attribute always points to next object in chain. This is exactly the behavior of LinkedList.</a:t>
            </a:r>
          </a:p>
          <a:p>
            <a:r>
              <a:rPr lang="en-US" sz="2000" dirty="0" smtClean="0"/>
              <a:t>So, in case of collision, Entry objects are stored in LinkedList form. </a:t>
            </a:r>
          </a:p>
          <a:p>
            <a:r>
              <a:rPr lang="en-US" sz="2000" dirty="0" smtClean="0"/>
              <a:t>When an Entry object needs to be stored in particular index, HashMap checks whether there is already an entry?? If there is no entry already present, Entry object is stored in this location.</a:t>
            </a:r>
          </a:p>
          <a:p>
            <a:endParaRPr lang="en-US" sz="2000" dirty="0" smtClean="0"/>
          </a:p>
          <a:p>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How get() methods works internally</a:t>
            </a:r>
            <a:br>
              <a:rPr lang="en-US" b="1" dirty="0" smtClean="0"/>
            </a:br>
            <a:endParaRPr lang="en-US" dirty="0"/>
          </a:p>
        </p:txBody>
      </p:sp>
      <p:sp>
        <p:nvSpPr>
          <p:cNvPr id="3" name="Content Placeholder 2"/>
          <p:cNvSpPr>
            <a:spLocks noGrp="1"/>
          </p:cNvSpPr>
          <p:nvPr>
            <p:ph idx="1"/>
          </p:nvPr>
        </p:nvSpPr>
        <p:spPr>
          <a:xfrm>
            <a:off x="457200" y="609600"/>
            <a:ext cx="8229600" cy="6019800"/>
          </a:xfrm>
        </p:spPr>
        <p:txBody>
          <a:bodyPr>
            <a:normAutofit fontScale="92500" lnSpcReduction="10000"/>
          </a:bodyPr>
          <a:lstStyle/>
          <a:p>
            <a:r>
              <a:rPr lang="en-US" sz="2000" dirty="0" smtClean="0"/>
              <a:t>what happens when an object is passed in get method of HashMap? How the value object is determined?</a:t>
            </a:r>
          </a:p>
          <a:p>
            <a:r>
              <a:rPr lang="en-US" sz="2000" dirty="0" smtClean="0"/>
              <a:t>We already know that the way key uniqueness is determined in put() method , same logic is applied in get() method also. The moment HashMap identify exact match for the key object passed as argument, it simply returns the value object stored in current Entry object.</a:t>
            </a:r>
          </a:p>
          <a:p>
            <a:r>
              <a:rPr lang="en-US" sz="2000" dirty="0" smtClean="0"/>
              <a:t>If no match is found, get() method returns null.</a:t>
            </a:r>
          </a:p>
          <a:p>
            <a:r>
              <a:rPr lang="en-US" sz="2000" dirty="0" smtClean="0"/>
              <a:t>Let have a look at code:</a:t>
            </a:r>
          </a:p>
          <a:p>
            <a:r>
              <a:rPr lang="en-US" sz="2000" dirty="0" smtClean="0"/>
              <a:t>public V get(Object key) {</a:t>
            </a:r>
          </a:p>
          <a:p>
            <a:r>
              <a:rPr lang="en-US" sz="2000" dirty="0" smtClean="0"/>
              <a:t>    if (key == null)</a:t>
            </a:r>
          </a:p>
          <a:p>
            <a:r>
              <a:rPr lang="en-US" sz="2000" dirty="0" smtClean="0"/>
              <a:t>    return getForNullKey();</a:t>
            </a:r>
          </a:p>
          <a:p>
            <a:r>
              <a:rPr lang="en-US" sz="2000" dirty="0" smtClean="0"/>
              <a:t>    int hash = hash(key.hashCode());</a:t>
            </a:r>
          </a:p>
          <a:p>
            <a:r>
              <a:rPr lang="en-US" sz="2000" dirty="0" smtClean="0"/>
              <a:t>    for (Entry&lt;K , V&gt; e = table[indexFor(hash, table.length)]; e != null; e = e.next) {</a:t>
            </a:r>
          </a:p>
          <a:p>
            <a:r>
              <a:rPr lang="en-US" sz="2000" dirty="0" smtClean="0"/>
              <a:t>        Object k;</a:t>
            </a:r>
          </a:p>
          <a:p>
            <a:r>
              <a:rPr lang="en-US" sz="2000" dirty="0" smtClean="0"/>
              <a:t>        if (e.hash == hash &amp;&amp; ((k = e.key) == key || key.equals(k)))</a:t>
            </a:r>
          </a:p>
          <a:p>
            <a:r>
              <a:rPr lang="en-US" sz="2000" dirty="0" smtClean="0"/>
              <a:t>            return e.value;</a:t>
            </a:r>
          </a:p>
          <a:p>
            <a:r>
              <a:rPr lang="en-US" sz="2000" dirty="0" smtClean="0"/>
              <a:t>    }</a:t>
            </a:r>
          </a:p>
          <a:p>
            <a:r>
              <a:rPr lang="en-US" sz="2000" dirty="0" smtClean="0"/>
              <a:t>    return null;</a:t>
            </a:r>
          </a:p>
          <a:p>
            <a:endParaRPr lang="en-US" sz="2000" dirty="0" smtClean="0"/>
          </a:p>
          <a:p>
            <a:endParaRPr lang="en-US" sz="20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Collision</a:t>
            </a:r>
            <a:br>
              <a:rPr lang="en-US" dirty="0" smtClean="0"/>
            </a:br>
            <a:endParaRPr lang="en-US" dirty="0"/>
          </a:p>
        </p:txBody>
      </p:sp>
      <p:sp>
        <p:nvSpPr>
          <p:cNvPr id="3" name="Content Placeholder 2"/>
          <p:cNvSpPr>
            <a:spLocks noGrp="1"/>
          </p:cNvSpPr>
          <p:nvPr>
            <p:ph idx="1"/>
          </p:nvPr>
        </p:nvSpPr>
        <p:spPr>
          <a:xfrm>
            <a:off x="457200" y="838200"/>
            <a:ext cx="8229600" cy="5287963"/>
          </a:xfrm>
        </p:spPr>
        <p:txBody>
          <a:bodyPr>
            <a:normAutofit/>
          </a:bodyPr>
          <a:lstStyle/>
          <a:p>
            <a:r>
              <a:rPr lang="en-US" sz="2000" dirty="0" smtClean="0"/>
              <a:t>If two different key objects return the </a:t>
            </a:r>
            <a:r>
              <a:rPr lang="en-US" sz="2000" b="1" dirty="0" smtClean="0"/>
              <a:t>same hashcode</a:t>
            </a:r>
            <a:r>
              <a:rPr lang="en-US" sz="2000" dirty="0" smtClean="0"/>
              <a:t>, it will result in collision as the bucket location would be same. The new entry will replace the previous entry and the next reference of the new entry will point to the previous entry. For hash tables, this means that the second table insertion will be slower as the links have to be adjusted. </a:t>
            </a:r>
            <a:br>
              <a:rPr lang="en-US" sz="2000" dirty="0" smtClean="0"/>
            </a:br>
            <a:endParaRPr lang="en-US" sz="2000" dirty="0"/>
          </a:p>
        </p:txBody>
      </p:sp>
      <p:graphicFrame>
        <p:nvGraphicFramePr>
          <p:cNvPr id="4" name="Table 3"/>
          <p:cNvGraphicFramePr>
            <a:graphicFrameLocks noGrp="1"/>
          </p:cNvGraphicFramePr>
          <p:nvPr/>
        </p:nvGraphicFramePr>
        <p:xfrm>
          <a:off x="2514600" y="5943600"/>
          <a:ext cx="4114800" cy="701040"/>
        </p:xfrm>
        <a:graphic>
          <a:graphicData uri="http://schemas.openxmlformats.org/drawingml/2006/table">
            <a:tbl>
              <a:tblPr/>
              <a:tblGrid>
                <a:gridCol w="4114800"/>
              </a:tblGrid>
              <a:tr h="0">
                <a:tc>
                  <a:txBody>
                    <a:bodyPr/>
                    <a:lstStyle/>
                    <a:p>
                      <a:pPr algn="ctr" rtl="0"/>
                      <a:endParaRPr lang="en-US" dirty="0"/>
                    </a:p>
                  </a:txBody>
                  <a:tcPr marL="38100" marR="38100" marT="38100" marB="38100" anchor="ctr">
                    <a:lnL w="9525" cap="flat" cmpd="sng" algn="ctr">
                      <a:solidFill>
                        <a:srgbClr val="E9E9E9"/>
                      </a:solidFill>
                      <a:prstDash val="solid"/>
                      <a:round/>
                      <a:headEnd type="none" w="med" len="med"/>
                      <a:tailEnd type="none" w="med" len="med"/>
                    </a:lnL>
                    <a:lnR w="9525" cap="flat" cmpd="sng" algn="ctr">
                      <a:solidFill>
                        <a:srgbClr val="E9E9E9"/>
                      </a:solidFill>
                      <a:prstDash val="solid"/>
                      <a:round/>
                      <a:headEnd type="none" w="med" len="med"/>
                      <a:tailEnd type="none" w="med" len="med"/>
                    </a:lnR>
                    <a:lnT w="9525" cap="flat" cmpd="sng" algn="ctr">
                      <a:solidFill>
                        <a:srgbClr val="E9E9E9"/>
                      </a:solidFill>
                      <a:prstDash val="solid"/>
                      <a:round/>
                      <a:headEnd type="none" w="med" len="med"/>
                      <a:tailEnd type="none" w="med" len="med"/>
                    </a:lnT>
                    <a:lnB w="9525" cap="flat" cmpd="sng" algn="ctr">
                      <a:solidFill>
                        <a:srgbClr val="E9E9E9"/>
                      </a:solidFill>
                      <a:prstDash val="solid"/>
                      <a:round/>
                      <a:headEnd type="none" w="med" len="med"/>
                      <a:tailEnd type="none" w="med" len="med"/>
                    </a:lnB>
                    <a:solidFill>
                      <a:srgbClr val="FFFFFF"/>
                    </a:solidFill>
                  </a:tcPr>
                </a:tc>
              </a:tr>
              <a:tr h="0">
                <a:tc>
                  <a:txBody>
                    <a:bodyPr/>
                    <a:lstStyle/>
                    <a:p>
                      <a:pPr algn="ctr" rtl="0"/>
                      <a:r>
                        <a:rPr lang="en-US" dirty="0"/>
                        <a:t>Hashmap Collision</a:t>
                      </a:r>
                    </a:p>
                  </a:txBody>
                  <a:tcPr marL="38100" marR="38100" marT="38100" marB="38100" anchor="ctr">
                    <a:lnL w="9525" cap="flat" cmpd="sng" algn="ctr">
                      <a:solidFill>
                        <a:srgbClr val="E9E9E9"/>
                      </a:solidFill>
                      <a:prstDash val="solid"/>
                      <a:round/>
                      <a:headEnd type="none" w="med" len="med"/>
                      <a:tailEnd type="none" w="med" len="med"/>
                    </a:lnL>
                    <a:lnR w="9525" cap="flat" cmpd="sng" algn="ctr">
                      <a:solidFill>
                        <a:srgbClr val="E9E9E9"/>
                      </a:solidFill>
                      <a:prstDash val="solid"/>
                      <a:round/>
                      <a:headEnd type="none" w="med" len="med"/>
                      <a:tailEnd type="none" w="med" len="med"/>
                    </a:lnR>
                    <a:lnT w="9525" cap="flat" cmpd="sng" algn="ctr">
                      <a:solidFill>
                        <a:srgbClr val="E9E9E9"/>
                      </a:solidFill>
                      <a:prstDash val="solid"/>
                      <a:round/>
                      <a:headEnd type="none" w="med" len="med"/>
                      <a:tailEnd type="none" w="med" len="med"/>
                    </a:lnT>
                    <a:lnB w="9525" cap="flat" cmpd="sng" algn="ctr">
                      <a:solidFill>
                        <a:srgbClr val="E9E9E9"/>
                      </a:solidFill>
                      <a:prstDash val="solid"/>
                      <a:round/>
                      <a:headEnd type="none" w="med" len="med"/>
                      <a:tailEnd type="none" w="med" len="med"/>
                    </a:lnB>
                    <a:solidFill>
                      <a:srgbClr val="FFFFFF"/>
                    </a:solidFill>
                  </a:tcPr>
                </a:tc>
              </a:tr>
            </a:tbl>
          </a:graphicData>
        </a:graphic>
      </p:graphicFrame>
      <p:pic>
        <p:nvPicPr>
          <p:cNvPr id="1026" name="Picture 2" descr="Hash Map Collision">
            <a:hlinkClick r:id="rId2"/>
          </p:cNvPr>
          <p:cNvPicPr>
            <a:picLocks noChangeAspect="1" noChangeArrowheads="1"/>
          </p:cNvPicPr>
          <p:nvPr/>
        </p:nvPicPr>
        <p:blipFill>
          <a:blip r:embed="rId3"/>
          <a:srcRect/>
          <a:stretch>
            <a:fillRect/>
          </a:stretch>
        </p:blipFill>
        <p:spPr bwMode="auto">
          <a:xfrm>
            <a:off x="1476375" y="2619375"/>
            <a:ext cx="4772025" cy="3095625"/>
          </a:xfrm>
          <a:prstGeom prst="rect">
            <a:avLst/>
          </a:prstGeom>
          <a:noFill/>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fontScale="90000"/>
          </a:bodyPr>
          <a:lstStyle/>
          <a:p>
            <a:r>
              <a:rPr lang="en-US" dirty="0" smtClean="0"/>
              <a:t/>
            </a:r>
            <a:br>
              <a:rPr lang="en-US" dirty="0" smtClean="0"/>
            </a:br>
            <a:r>
              <a:rPr lang="en-US" dirty="0" smtClean="0"/>
              <a:t>Capacity</a:t>
            </a:r>
            <a:br>
              <a:rPr lang="en-US" dirty="0" smtClean="0"/>
            </a:br>
            <a:endParaRPr lang="en-US" dirty="0"/>
          </a:p>
        </p:txBody>
      </p:sp>
      <p:sp>
        <p:nvSpPr>
          <p:cNvPr id="3" name="Content Placeholder 2"/>
          <p:cNvSpPr>
            <a:spLocks noGrp="1"/>
          </p:cNvSpPr>
          <p:nvPr>
            <p:ph idx="1"/>
          </p:nvPr>
        </p:nvSpPr>
        <p:spPr>
          <a:xfrm>
            <a:off x="457200" y="762000"/>
            <a:ext cx="8229600" cy="5791200"/>
          </a:xfrm>
        </p:spPr>
        <p:txBody>
          <a:bodyPr>
            <a:normAutofit/>
          </a:bodyPr>
          <a:lstStyle/>
          <a:p>
            <a:r>
              <a:rPr lang="en-US" sz="2000" dirty="0" smtClean="0"/>
              <a:t>The default initial capacity MUST be a </a:t>
            </a:r>
            <a:r>
              <a:rPr lang="en-US" sz="2000" b="1" dirty="0" smtClean="0"/>
              <a:t>power-of-two</a:t>
            </a:r>
            <a:r>
              <a:rPr lang="en-US" sz="2000" dirty="0" smtClean="0"/>
              <a:t>. Even if the caller provides a capacity c which is 2</a:t>
            </a:r>
            <a:r>
              <a:rPr lang="en-US" sz="2000" baseline="30000" dirty="0" smtClean="0"/>
              <a:t>x-1</a:t>
            </a:r>
            <a:r>
              <a:rPr lang="en-US" sz="2000" dirty="0" smtClean="0"/>
              <a:t> &gt; c &lt; 2</a:t>
            </a:r>
            <a:r>
              <a:rPr lang="en-US" sz="2000" baseline="30000" dirty="0" smtClean="0"/>
              <a:t>x</a:t>
            </a:r>
            <a:r>
              <a:rPr lang="en-US" sz="2000" dirty="0" smtClean="0"/>
              <a:t>, the capacity is converted to 2</a:t>
            </a:r>
            <a:r>
              <a:rPr lang="en-US" sz="2000" baseline="30000" dirty="0" smtClean="0"/>
              <a:t>x</a:t>
            </a:r>
            <a:r>
              <a:rPr lang="en-US" sz="2000" dirty="0" smtClean="0"/>
              <a:t> to create the internal array.</a:t>
            </a:r>
            <a:r>
              <a:rPr lang="en-US" dirty="0" smtClean="0"/>
              <a:t> </a:t>
            </a:r>
          </a:p>
          <a:p>
            <a:r>
              <a:rPr lang="en-US" sz="2000" dirty="0" smtClean="0"/>
              <a:t>If the capacity of array is in power-of-two, the hash code can be easily converted to the index based on a simple AND operation</a:t>
            </a:r>
            <a:r>
              <a:rPr lang="en-US" dirty="0" smtClean="0"/>
              <a:t>: </a:t>
            </a:r>
          </a:p>
          <a:p>
            <a:pPr>
              <a:buNone/>
            </a:pPr>
            <a:r>
              <a:rPr lang="en-US" sz="2000" dirty="0" smtClean="0"/>
              <a:t>      index =  hashCode &amp; (length-1).</a:t>
            </a:r>
          </a:p>
          <a:p>
            <a:pPr>
              <a:buNone/>
            </a:pPr>
            <a:r>
              <a:rPr lang="en-US" sz="2000" dirty="0" smtClean="0"/>
              <a:t/>
            </a:r>
            <a:br>
              <a:rPr lang="en-US" sz="2000" dirty="0" smtClean="0"/>
            </a:br>
            <a:r>
              <a:rPr lang="en-US" sz="2000" dirty="0" smtClean="0"/>
              <a:t>Here length = 2</a:t>
            </a:r>
            <a:r>
              <a:rPr lang="en-US" sz="2000" baseline="30000" dirty="0" smtClean="0"/>
              <a:t>x.</a:t>
            </a:r>
            <a:r>
              <a:rPr lang="en-US" sz="2000" dirty="0" smtClean="0"/>
              <a:t> </a:t>
            </a:r>
            <a:br>
              <a:rPr lang="en-US" sz="2000" dirty="0" smtClean="0"/>
            </a:br>
            <a:r>
              <a:rPr lang="en-US" sz="2000" dirty="0" smtClean="0"/>
              <a:t/>
            </a:r>
            <a:br>
              <a:rPr lang="en-US" sz="2000" dirty="0" smtClean="0"/>
            </a:br>
            <a:r>
              <a:rPr lang="en-US" sz="2000" dirty="0" smtClean="0"/>
              <a:t>In Hashtable, the capacity doesn't need to be in power of 2 and the internal array is created for whatever capacity is provided but the index calculation is based on modulus operand: </a:t>
            </a:r>
            <a:br>
              <a:rPr lang="en-US" sz="2000" dirty="0" smtClean="0"/>
            </a:br>
            <a:r>
              <a:rPr lang="en-US" sz="2000" dirty="0" smtClean="0"/>
              <a:t/>
            </a:r>
            <a:br>
              <a:rPr lang="en-US" sz="2000" dirty="0" smtClean="0"/>
            </a:br>
            <a:r>
              <a:rPr lang="en-US" sz="2000" dirty="0" smtClean="0"/>
              <a:t>index = (hashCode &amp; 0x7FFFFFFF) % length.Since the capacity is in power of 2, a simple AND operation is able to return us the index. </a:t>
            </a:r>
            <a:endParaRPr lang="en-US" sz="20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9144000" cy="6705600"/>
          </a:xfrm>
        </p:spPr>
        <p:txBody>
          <a:bodyPr>
            <a:noAutofit/>
          </a:bodyPr>
          <a:lstStyle/>
          <a:p>
            <a:endParaRPr lang="en-US" sz="2000" dirty="0" smtClean="0"/>
          </a:p>
          <a:p>
            <a:r>
              <a:rPr lang="en-US" sz="2000" dirty="0" smtClean="0"/>
              <a:t>Lets see how it works using an example. </a:t>
            </a:r>
            <a:br>
              <a:rPr lang="en-US" sz="2000" dirty="0" smtClean="0"/>
            </a:br>
            <a:r>
              <a:rPr lang="en-US" sz="2000" dirty="0" smtClean="0"/>
              <a:t>Suppose the hash=311 and length=16, applying the modulus operation we get:</a:t>
            </a:r>
            <a:br>
              <a:rPr lang="en-US" sz="2000" dirty="0" smtClean="0"/>
            </a:br>
            <a:r>
              <a:rPr lang="en-US" sz="2000" dirty="0" smtClean="0"/>
              <a:t>hash = 16 * 19 + 7 (length*quotient + index), thus index = 7. </a:t>
            </a:r>
            <a:br>
              <a:rPr lang="en-US" sz="2000" dirty="0" smtClean="0"/>
            </a:br>
            <a:r>
              <a:rPr lang="en-US" sz="2000" dirty="0" smtClean="0"/>
              <a:t/>
            </a:r>
            <a:br>
              <a:rPr lang="en-US" sz="2000" dirty="0" smtClean="0"/>
            </a:br>
            <a:r>
              <a:rPr lang="en-US" sz="2000" b="1" dirty="0" smtClean="0"/>
              <a:t>Let us convert the hash to binary.</a:t>
            </a:r>
            <a:r>
              <a:rPr lang="en-US" sz="2000" dirty="0" smtClean="0"/>
              <a:t/>
            </a:r>
            <a:br>
              <a:rPr lang="en-US" sz="2000" dirty="0" smtClean="0"/>
            </a:br>
            <a:r>
              <a:rPr lang="en-US" sz="2000" dirty="0" smtClean="0"/>
              <a:t>311 = 1 0011 0111 in binary</a:t>
            </a:r>
            <a:br>
              <a:rPr lang="en-US" sz="2000" dirty="0" smtClean="0"/>
            </a:br>
            <a:r>
              <a:rPr lang="en-US" sz="2000" dirty="0" smtClean="0"/>
              <a:t>= 1 0011 0111 = 1 0011 0000 + 0111</a:t>
            </a:r>
            <a:br>
              <a:rPr lang="en-US" sz="2000" dirty="0" smtClean="0"/>
            </a:br>
            <a:r>
              <a:rPr lang="en-US" sz="2000" dirty="0" smtClean="0"/>
              <a:t>= 2</a:t>
            </a:r>
            <a:r>
              <a:rPr lang="en-US" sz="2000" baseline="30000" dirty="0" smtClean="0"/>
              <a:t>4</a:t>
            </a:r>
            <a:r>
              <a:rPr lang="en-US" sz="2000" dirty="0" smtClean="0"/>
              <a:t>*1 + 2</a:t>
            </a:r>
            <a:r>
              <a:rPr lang="en-US" sz="2000" baseline="30000" dirty="0" smtClean="0"/>
              <a:t>5</a:t>
            </a:r>
            <a:r>
              <a:rPr lang="en-US" sz="2000" dirty="0" smtClean="0"/>
              <a:t>*1 + 2</a:t>
            </a:r>
            <a:r>
              <a:rPr lang="en-US" sz="2000" baseline="30000" dirty="0" smtClean="0"/>
              <a:t>6</a:t>
            </a:r>
            <a:r>
              <a:rPr lang="en-US" sz="2000" dirty="0" smtClean="0"/>
              <a:t>*0 + 2</a:t>
            </a:r>
            <a:r>
              <a:rPr lang="en-US" sz="2000" baseline="30000" dirty="0" smtClean="0"/>
              <a:t>7</a:t>
            </a:r>
            <a:r>
              <a:rPr lang="en-US" sz="2000" dirty="0" smtClean="0"/>
              <a:t>*0 + 2</a:t>
            </a:r>
            <a:r>
              <a:rPr lang="en-US" sz="2000" baseline="30000" dirty="0" smtClean="0"/>
              <a:t>8</a:t>
            </a:r>
            <a:r>
              <a:rPr lang="en-US" sz="2000" dirty="0" smtClean="0"/>
              <a:t>*1 + 0111</a:t>
            </a:r>
            <a:br>
              <a:rPr lang="en-US" sz="2000" dirty="0" smtClean="0"/>
            </a:br>
            <a:r>
              <a:rPr lang="en-US" sz="2000" dirty="0" smtClean="0"/>
              <a:t>= 2</a:t>
            </a:r>
            <a:r>
              <a:rPr lang="en-US" sz="2000" baseline="30000" dirty="0" smtClean="0"/>
              <a:t>4</a:t>
            </a:r>
            <a:r>
              <a:rPr lang="en-US" sz="2000" dirty="0" smtClean="0"/>
              <a:t>(2</a:t>
            </a:r>
            <a:r>
              <a:rPr lang="en-US" sz="2000" baseline="30000" dirty="0" smtClean="0"/>
              <a:t>0</a:t>
            </a:r>
            <a:r>
              <a:rPr lang="en-US" sz="2000" dirty="0" smtClean="0"/>
              <a:t>*1 + 2</a:t>
            </a:r>
            <a:r>
              <a:rPr lang="en-US" sz="2000" baseline="30000" dirty="0" smtClean="0"/>
              <a:t>1</a:t>
            </a:r>
            <a:r>
              <a:rPr lang="en-US" sz="2000" dirty="0" smtClean="0"/>
              <a:t>*1 + 2</a:t>
            </a:r>
            <a:r>
              <a:rPr lang="en-US" sz="2000" baseline="30000" dirty="0" smtClean="0"/>
              <a:t>2</a:t>
            </a:r>
            <a:r>
              <a:rPr lang="en-US" sz="2000" dirty="0" smtClean="0"/>
              <a:t>*0 + 2</a:t>
            </a:r>
            <a:r>
              <a:rPr lang="en-US" sz="2000" baseline="30000" dirty="0" smtClean="0"/>
              <a:t>3</a:t>
            </a:r>
            <a:r>
              <a:rPr lang="en-US" sz="2000" dirty="0" smtClean="0"/>
              <a:t>*0 + 2</a:t>
            </a:r>
            <a:r>
              <a:rPr lang="en-US" sz="2000" baseline="30000" dirty="0" smtClean="0"/>
              <a:t>4</a:t>
            </a:r>
            <a:r>
              <a:rPr lang="en-US" sz="2000" dirty="0" smtClean="0"/>
              <a:t>*1) + 0111</a:t>
            </a:r>
            <a:br>
              <a:rPr lang="en-US" sz="2000" dirty="0" smtClean="0"/>
            </a:br>
            <a:r>
              <a:rPr lang="en-US" sz="2000" dirty="0" smtClean="0"/>
              <a:t>= 2</a:t>
            </a:r>
            <a:r>
              <a:rPr lang="en-US" sz="2000" baseline="30000" dirty="0" smtClean="0"/>
              <a:t>4</a:t>
            </a:r>
            <a:r>
              <a:rPr lang="en-US" sz="2000" dirty="0" smtClean="0"/>
              <a:t>(10011) + 0111 </a:t>
            </a:r>
            <a:br>
              <a:rPr lang="en-US" sz="2000" dirty="0" smtClean="0"/>
            </a:br>
            <a:r>
              <a:rPr lang="en-US" sz="2000" dirty="0" smtClean="0"/>
              <a:t>This is in the same form as </a:t>
            </a:r>
            <a:r>
              <a:rPr lang="en-US" sz="2000" b="1" dirty="0" smtClean="0"/>
              <a:t>the length*quotient + index, here index = 0111</a:t>
            </a:r>
            <a:r>
              <a:rPr lang="en-US" sz="2000" dirty="0" smtClean="0"/>
              <a:t>, thus if </a:t>
            </a:r>
            <a:r>
              <a:rPr lang="en-US" sz="2000" b="1" dirty="0" smtClean="0"/>
              <a:t>length=2</a:t>
            </a:r>
            <a:r>
              <a:rPr lang="en-US" sz="2000" b="1" baseline="30000" dirty="0" smtClean="0"/>
              <a:t>x</a:t>
            </a:r>
            <a:r>
              <a:rPr lang="en-US" sz="2000" dirty="0" smtClean="0"/>
              <a:t>, index is nothing but the lower x bits of hash code.</a:t>
            </a:r>
            <a:br>
              <a:rPr lang="en-US" sz="2000" dirty="0" smtClean="0"/>
            </a:br>
            <a:r>
              <a:rPr lang="en-US" sz="2000" dirty="0" smtClean="0"/>
              <a:t/>
            </a:r>
            <a:br>
              <a:rPr lang="en-US" sz="2000" dirty="0" smtClean="0"/>
            </a:br>
            <a:r>
              <a:rPr lang="en-US" sz="2000" dirty="0" smtClean="0"/>
              <a:t>We can obtain these lower bits by doing &amp; operation. </a:t>
            </a:r>
            <a:br>
              <a:rPr lang="en-US" sz="2000" dirty="0" smtClean="0"/>
            </a:br>
            <a:r>
              <a:rPr lang="en-US" sz="2000" dirty="0" smtClean="0"/>
              <a:t/>
            </a:r>
            <a:br>
              <a:rPr lang="en-US" sz="2000" dirty="0" smtClean="0"/>
            </a:br>
            <a:r>
              <a:rPr lang="en-US" sz="2000" dirty="0" smtClean="0"/>
              <a:t>index = 0111 = 1 0111 0111 &amp; 1111 </a:t>
            </a:r>
            <a:br>
              <a:rPr lang="en-US" sz="2000" dirty="0" smtClean="0"/>
            </a:br>
            <a:r>
              <a:rPr lang="en-US" sz="2000" dirty="0" smtClean="0"/>
              <a:t/>
            </a:r>
            <a:br>
              <a:rPr lang="en-US" sz="2000" dirty="0" smtClean="0"/>
            </a:br>
            <a:r>
              <a:rPr lang="en-US" sz="2000" dirty="0" smtClean="0"/>
              <a:t>Thus index = hash &amp; (2</a:t>
            </a:r>
            <a:r>
              <a:rPr lang="en-US" sz="2000" baseline="30000" dirty="0" smtClean="0"/>
              <a:t>length</a:t>
            </a:r>
            <a:r>
              <a:rPr lang="en-US" sz="2000" dirty="0" smtClean="0"/>
              <a:t> - 1). </a:t>
            </a:r>
          </a:p>
          <a:p>
            <a:r>
              <a:rPr lang="en-US" sz="2000" b="1" dirty="0" smtClean="0"/>
              <a:t>public void testFindModulusByAND() { int n = 311; int d = 1 &lt;&lt; 4; int m = 7; assertEquals(m, n &amp; (d -1)); }</a:t>
            </a:r>
            <a:endParaRPr lang="en-US" sz="2000" b="1"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0"/>
            <a:ext cx="6248400" cy="609600"/>
          </a:xfrm>
        </p:spPr>
        <p:txBody>
          <a:bodyPr>
            <a:normAutofit fontScale="90000"/>
          </a:bodyPr>
          <a:lstStyle/>
          <a:p>
            <a:r>
              <a:rPr lang="en-US" dirty="0" smtClean="0"/>
              <a:t>ConcurrentHashMap</a:t>
            </a:r>
            <a:endParaRPr lang="en-US" dirty="0"/>
          </a:p>
        </p:txBody>
      </p:sp>
      <p:sp>
        <p:nvSpPr>
          <p:cNvPr id="3" name="Content Placeholder 2"/>
          <p:cNvSpPr>
            <a:spLocks noGrp="1"/>
          </p:cNvSpPr>
          <p:nvPr>
            <p:ph idx="1"/>
          </p:nvPr>
        </p:nvSpPr>
        <p:spPr>
          <a:xfrm>
            <a:off x="457200" y="533400"/>
            <a:ext cx="8229600" cy="6172200"/>
          </a:xfrm>
        </p:spPr>
        <p:txBody>
          <a:bodyPr>
            <a:noAutofit/>
          </a:bodyPr>
          <a:lstStyle/>
          <a:p>
            <a:r>
              <a:rPr lang="en-US" sz="2400" dirty="0" smtClean="0"/>
              <a:t>ConcurrentHashMap main motive is to allow concurrent access to the map. </a:t>
            </a:r>
            <a:endParaRPr lang="en-US" sz="2400" dirty="0" smtClean="0"/>
          </a:p>
          <a:p>
            <a:r>
              <a:rPr lang="en-US" sz="2400" dirty="0" err="1" smtClean="0">
                <a:hlinkClick r:id="rId2"/>
              </a:rPr>
              <a:t>HashTable</a:t>
            </a:r>
            <a:r>
              <a:rPr lang="en-US" sz="2400" dirty="0" smtClean="0"/>
              <a:t> offers synchronized access to the map but the entire map is locked to perform any sort of operation.</a:t>
            </a:r>
          </a:p>
          <a:p>
            <a:r>
              <a:rPr lang="en-US" sz="2400" dirty="0" smtClean="0"/>
              <a:t>In ConcurrentHashMap, the basic strategy is to subdivide the table among segments so that the lock is applied only on a segment rather than the entire table. Each segment manages its own internal hash table in size 2</a:t>
            </a:r>
            <a:r>
              <a:rPr lang="en-US" sz="2400" baseline="30000" dirty="0" smtClean="0"/>
              <a:t>x</a:t>
            </a:r>
            <a:r>
              <a:rPr lang="en-US" sz="2400" dirty="0" smtClean="0"/>
              <a:t> &gt;=(capacity/no. of segments).</a:t>
            </a:r>
          </a:p>
          <a:p>
            <a:r>
              <a:rPr lang="en-US" sz="2400" dirty="0" smtClean="0"/>
              <a:t>Locking is applied only for updates. In case of of retrievals, it allows full concurrency, retrievals reflect the results of the most recently </a:t>
            </a:r>
            <a:r>
              <a:rPr lang="en-US" sz="2400" i="1" dirty="0" smtClean="0"/>
              <a:t>completed</a:t>
            </a:r>
            <a:r>
              <a:rPr lang="en-US" sz="2400" dirty="0" smtClean="0"/>
              <a:t> update operations.</a:t>
            </a:r>
          </a:p>
          <a:p>
            <a:r>
              <a:rPr lang="en-US" sz="2400" dirty="0" smtClean="0"/>
              <a:t>If we assume four threads are going to concurrently work on a map of initial capacity 32, we would want the table to be partitioned into four segments, each managing a hash table of capacity 8. </a:t>
            </a:r>
            <a:endParaRPr lang="en-US"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i="1" u="sng" dirty="0">
                <a:effectLst>
                  <a:outerShdw blurRad="38100" dist="38100" dir="2700000" algn="tl">
                    <a:srgbClr val="000000">
                      <a:alpha val="43137"/>
                    </a:srgbClr>
                  </a:outerShdw>
                </a:effectLst>
              </a:rPr>
              <a:t>HashTable</a:t>
            </a:r>
          </a:p>
        </p:txBody>
      </p:sp>
      <p:sp>
        <p:nvSpPr>
          <p:cNvPr id="3" name="Content Placeholder 2"/>
          <p:cNvSpPr>
            <a:spLocks noGrp="1"/>
          </p:cNvSpPr>
          <p:nvPr>
            <p:ph idx="1"/>
          </p:nvPr>
        </p:nvSpPr>
        <p:spPr/>
        <p:txBody>
          <a:bodyPr>
            <a:normAutofit/>
          </a:bodyPr>
          <a:lstStyle/>
          <a:p>
            <a:r>
              <a:rPr lang="en-US" sz="1800" dirty="0"/>
              <a:t>This class implements a hashtable, which maps keys to values</a:t>
            </a:r>
            <a:r>
              <a:rPr lang="en-US" sz="1800" dirty="0" smtClean="0"/>
              <a:t>.</a:t>
            </a:r>
          </a:p>
          <a:p>
            <a:r>
              <a:rPr lang="en-US" sz="1800" dirty="0"/>
              <a:t>Any non-null object can be used as a key or as a value</a:t>
            </a:r>
            <a:r>
              <a:rPr lang="en-US" sz="1800" dirty="0" smtClean="0"/>
              <a:t>.</a:t>
            </a:r>
          </a:p>
          <a:p>
            <a:r>
              <a:rPr lang="en-US" sz="1800" dirty="0" smtClean="0"/>
              <a:t>Is synchronized.</a:t>
            </a:r>
          </a:p>
          <a:p>
            <a:r>
              <a:rPr lang="en-US" sz="1800" dirty="0"/>
              <a:t>To successfully store and retrieve objects from a hashtable, the objects used as keys must implement the hashCode method and the equals method</a:t>
            </a:r>
            <a:r>
              <a:rPr lang="en-US" sz="1800" dirty="0" smtClean="0"/>
              <a:t>. </a:t>
            </a:r>
            <a:r>
              <a:rPr lang="en-US" sz="1800" b="1" dirty="0" smtClean="0"/>
              <a:t>(Will cover hashCode and equals methods in coming slides)</a:t>
            </a:r>
          </a:p>
          <a:p>
            <a:r>
              <a:rPr lang="en-US" sz="1800" dirty="0" smtClean="0"/>
              <a:t>Default initialCapacity is 11 and default loadFactor is 0.75.</a:t>
            </a:r>
          </a:p>
          <a:p>
            <a:endParaRPr lang="en-US" sz="1800" dirty="0"/>
          </a:p>
          <a:p>
            <a:r>
              <a:rPr lang="en-US" sz="1800" dirty="0"/>
              <a:t>Can create HashTable in following ways,</a:t>
            </a:r>
          </a:p>
          <a:p>
            <a:pPr marL="457200" lvl="1" indent="0">
              <a:buNone/>
            </a:pPr>
            <a:r>
              <a:rPr lang="en-US" sz="1800" dirty="0"/>
              <a:t>	 Map h = new Hashtable();</a:t>
            </a:r>
          </a:p>
          <a:p>
            <a:pPr marL="457200" lvl="1" indent="0">
              <a:buNone/>
            </a:pPr>
            <a:r>
              <a:rPr lang="en-US" sz="1800" dirty="0"/>
              <a:t>	 Map h = new Hashtable(int initialCapacity) ;</a:t>
            </a:r>
          </a:p>
          <a:p>
            <a:pPr marL="457200" lvl="1" indent="0">
              <a:buNone/>
            </a:pPr>
            <a:r>
              <a:rPr lang="en-US" sz="1800" dirty="0"/>
              <a:t>	 Map h = new Hashtable(int initialCapacity, float loadFactor) ;</a:t>
            </a:r>
          </a:p>
        </p:txBody>
      </p:sp>
    </p:spTree>
    <p:extLst>
      <p:ext uri="{BB962C8B-B14F-4D97-AF65-F5344CB8AC3E}">
        <p14:creationId xmlns:p14="http://schemas.microsoft.com/office/powerpoint/2010/main" xmlns="" val="269499977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457200"/>
            <a:ext cx="8534400" cy="6172200"/>
          </a:xfrm>
        </p:spPr>
        <p:txBody>
          <a:bodyPr>
            <a:normAutofit fontScale="70000" lnSpcReduction="20000"/>
          </a:bodyPr>
          <a:lstStyle/>
          <a:p>
            <a:r>
              <a:rPr lang="en-US" dirty="0" smtClean="0"/>
              <a:t>ConcurrentHashMap is a concurrent Collection class introduced in Java 5 Concurrency API. </a:t>
            </a:r>
          </a:p>
          <a:p>
            <a:r>
              <a:rPr lang="en-US" dirty="0" smtClean="0"/>
              <a:t>ConcurrentHashMap implements Map interface like, HashMap and Hashtable but it is thread-safe collection and it achieves its thread-safety in a slightly different way than Hashtable and other thread-safe Collection class. </a:t>
            </a:r>
          </a:p>
          <a:p>
            <a:r>
              <a:rPr lang="en-US" dirty="0" smtClean="0"/>
              <a:t>As ConcurrentHashMap allows concurred read operations and same time, maintains integrity by synchronizing write operations.</a:t>
            </a:r>
          </a:p>
          <a:p>
            <a:r>
              <a:rPr lang="en-US" dirty="0" smtClean="0"/>
              <a:t>ConcurrentHashMap performs better than earlier two because it only locks a portion of Map, instead of whole Map, which is the case with Hashtable and synchronized Map. </a:t>
            </a:r>
          </a:p>
          <a:p>
            <a:r>
              <a:rPr lang="en-US" dirty="0" smtClean="0"/>
              <a:t>HashMap class is fail-fast which means that if the HashMap will be changed while some thread is traversing over it using iterator, the iterator.next() will throw a ConcurrentModificationException. </a:t>
            </a:r>
          </a:p>
          <a:p>
            <a:r>
              <a:rPr lang="en-US" dirty="0" smtClean="0"/>
              <a:t>But Iterator of ConcurrentHashMap is fail-safe and doesn’t throw ConcurrentModificationException even if underlying ConcurrentHashMap is modified once Iteration begins. Consequently all the updates made on ConcurrentHashMap is not available to Iterator.</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Autofit/>
          </a:bodyPr>
          <a:lstStyle/>
          <a:p>
            <a:r>
              <a:rPr lang="en-US" sz="2800" dirty="0" smtClean="0"/>
              <a:t>ConcurrentHashMap Data Structure would be:</a:t>
            </a:r>
            <a:endParaRPr lang="en-US" sz="2800" dirty="0"/>
          </a:p>
        </p:txBody>
      </p:sp>
      <p:pic>
        <p:nvPicPr>
          <p:cNvPr id="4" name="Content Placeholder 3" descr="http://4.bp.blogspot.com/-bC-jGRWvehA/T9sUqE1-hZI/AAAAAAAAA9A/Oypuh4H_Apc/s1600/ConcurrentHashMapDataSructure.png"/>
          <p:cNvPicPr>
            <a:picLocks noGrp="1"/>
          </p:cNvPicPr>
          <p:nvPr>
            <p:ph idx="1"/>
          </p:nvPr>
        </p:nvPicPr>
        <p:blipFill>
          <a:blip r:embed="rId2"/>
          <a:srcRect/>
          <a:stretch>
            <a:fillRect/>
          </a:stretch>
        </p:blipFill>
        <p:spPr bwMode="auto">
          <a:xfrm>
            <a:off x="304800" y="914401"/>
            <a:ext cx="8382000" cy="2133599"/>
          </a:xfrm>
          <a:prstGeom prst="rect">
            <a:avLst/>
          </a:prstGeom>
          <a:noFill/>
          <a:ln w="9525">
            <a:noFill/>
            <a:miter lim="800000"/>
            <a:headEnd/>
            <a:tailEnd/>
          </a:ln>
        </p:spPr>
      </p:pic>
      <p:pic>
        <p:nvPicPr>
          <p:cNvPr id="8" name="Picture 7" descr="ConcurrentHashMap">
            <a:hlinkClick r:id="rId3"/>
          </p:cNvPr>
          <p:cNvPicPr/>
          <p:nvPr/>
        </p:nvPicPr>
        <p:blipFill>
          <a:blip r:embed="rId4"/>
          <a:srcRect/>
          <a:stretch>
            <a:fillRect/>
          </a:stretch>
        </p:blipFill>
        <p:spPr bwMode="auto">
          <a:xfrm>
            <a:off x="609600" y="3200400"/>
            <a:ext cx="8077199" cy="3581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33400"/>
          </a:xfrm>
        </p:spPr>
        <p:txBody>
          <a:bodyPr>
            <a:normAutofit fontScale="90000"/>
          </a:bodyPr>
          <a:lstStyle/>
          <a:p>
            <a:r>
              <a:rPr lang="en-US" dirty="0" smtClean="0"/>
              <a:t/>
            </a:r>
            <a:br>
              <a:rPr lang="en-US" dirty="0" smtClean="0"/>
            </a:br>
            <a:r>
              <a:rPr lang="en-US" dirty="0" smtClean="0"/>
              <a:t>Segment</a:t>
            </a:r>
            <a:br>
              <a:rPr lang="en-US" dirty="0" smtClean="0"/>
            </a:br>
            <a:endParaRPr lang="en-US" dirty="0"/>
          </a:p>
        </p:txBody>
      </p:sp>
      <p:sp>
        <p:nvSpPr>
          <p:cNvPr id="3" name="Content Placeholder 2"/>
          <p:cNvSpPr>
            <a:spLocks noGrp="1"/>
          </p:cNvSpPr>
          <p:nvPr>
            <p:ph idx="1"/>
          </p:nvPr>
        </p:nvSpPr>
        <p:spPr>
          <a:xfrm>
            <a:off x="152400" y="685800"/>
            <a:ext cx="8991600" cy="6019800"/>
          </a:xfrm>
        </p:spPr>
        <p:txBody>
          <a:bodyPr>
            <a:normAutofit fontScale="77500" lnSpcReduction="20000"/>
          </a:bodyPr>
          <a:lstStyle/>
          <a:p>
            <a:r>
              <a:rPr lang="en-US" sz="2400" dirty="0" smtClean="0"/>
              <a:t>The collection maintains a list of 16 segments by default, each of which is used to guard (or lock on) a single bucket of the map. This effectively means that 16 threads can modify the collection at a single time (as long as they’re all working on different buckets). This level of concurrency can be increased using the optional concurrencyLevel constructor argument.</a:t>
            </a:r>
          </a:p>
          <a:p>
            <a:r>
              <a:rPr lang="en-US" sz="2400" dirty="0" smtClean="0"/>
              <a:t>public ConcurrentHashMap(int initialCapacity, float loadFactor, int concurrencyLevel)</a:t>
            </a:r>
          </a:p>
          <a:p>
            <a:r>
              <a:rPr lang="en-US" sz="2400" dirty="0" smtClean="0"/>
              <a:t>The maximum size it can go up to is 2</a:t>
            </a:r>
            <a:r>
              <a:rPr lang="en-US" sz="2400" baseline="30000" dirty="0" smtClean="0"/>
              <a:t>16</a:t>
            </a:r>
            <a:r>
              <a:rPr lang="en-US" sz="2400" dirty="0" smtClean="0"/>
              <a:t>. Greater the concurrency level, greater would be the no. of segments and lesser the size of hash table that the segment manages. Using a significantly higher value than you need can waste space and time, and a significantly lower value can lead to thread contention.</a:t>
            </a:r>
          </a:p>
          <a:p>
            <a:r>
              <a:rPr lang="en-US" sz="3800" b="1" dirty="0" smtClean="0"/>
              <a:t>Put If Absent</a:t>
            </a:r>
          </a:p>
          <a:p>
            <a:r>
              <a:rPr lang="en-US" sz="2400" dirty="0" smtClean="0"/>
              <a:t>ConcurrentMap offers new method putIfAbsent() which is similar to put except that the value will not be overridden if key already exists. This is equivalent to </a:t>
            </a:r>
          </a:p>
          <a:p>
            <a:r>
              <a:rPr lang="en-US" sz="2400" b="1" dirty="0" smtClean="0"/>
              <a:t>if (!</a:t>
            </a:r>
            <a:r>
              <a:rPr lang="en-US" sz="2400" b="1" dirty="0" err="1" smtClean="0"/>
              <a:t>map.containsKey</a:t>
            </a:r>
            <a:r>
              <a:rPr lang="en-US" sz="2400" b="1" dirty="0" smtClean="0"/>
              <a:t>(key</a:t>
            </a:r>
            <a:r>
              <a:rPr lang="en-US" sz="2400" b="1" dirty="0" smtClean="0"/>
              <a:t>))</a:t>
            </a:r>
          </a:p>
          <a:p>
            <a:r>
              <a:rPr lang="en-US" sz="2400" b="1" dirty="0" smtClean="0"/>
              <a:t> </a:t>
            </a:r>
            <a:r>
              <a:rPr lang="en-US" sz="2400" b="1" dirty="0" smtClean="0"/>
              <a:t>return map.put(key, value</a:t>
            </a:r>
            <a:r>
              <a:rPr lang="en-US" sz="2400" b="1" dirty="0" smtClean="0"/>
              <a:t>);</a:t>
            </a:r>
          </a:p>
          <a:p>
            <a:r>
              <a:rPr lang="en-US" sz="2400" b="1" dirty="0" smtClean="0"/>
              <a:t> </a:t>
            </a:r>
            <a:r>
              <a:rPr lang="en-US" sz="2400" b="1" dirty="0" smtClean="0"/>
              <a:t>else return map.get(key); </a:t>
            </a:r>
          </a:p>
          <a:p>
            <a:r>
              <a:rPr lang="en-US" sz="2400" dirty="0" smtClean="0"/>
              <a:t>except that the action is performed atomically.  </a:t>
            </a:r>
          </a:p>
          <a:p>
            <a:r>
              <a:rPr lang="en-US" sz="2400" dirty="0" smtClean="0"/>
              <a:t>The new method putIfAbsent is a bit faster as it avoids double traversing. It goes through the same internal flow as put, avoids overriding the old value if key already exists and simply returns the old value.  </a:t>
            </a:r>
            <a:br>
              <a:rPr lang="en-US" sz="2400" dirty="0" smtClean="0"/>
            </a:br>
            <a:endParaRPr lang="en-US" sz="2400" b="1" dirty="0" smtClean="0"/>
          </a:p>
          <a:p>
            <a:endParaRPr lang="en-US" sz="200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534400" cy="6553200"/>
          </a:xfrm>
        </p:spPr>
        <p:txBody>
          <a:bodyPr>
            <a:normAutofit fontScale="85000" lnSpcReduction="20000"/>
          </a:bodyPr>
          <a:lstStyle/>
          <a:p>
            <a:r>
              <a:rPr lang="en-US" sz="2400" dirty="0" smtClean="0"/>
              <a:t>Though this code will work fine in </a:t>
            </a:r>
            <a:r>
              <a:rPr lang="en-US" sz="2400" u="sng" dirty="0" smtClean="0">
                <a:hlinkClick r:id="rId2"/>
              </a:rPr>
              <a:t>HashMap and Hashtable</a:t>
            </a:r>
            <a:r>
              <a:rPr lang="en-US" sz="2400" dirty="0" smtClean="0"/>
              <a:t>, </a:t>
            </a:r>
          </a:p>
          <a:p>
            <a:r>
              <a:rPr lang="en-US" sz="2400" dirty="0" smtClean="0"/>
              <a:t>This won't work in ConcurrentHashMap; because, during put operation whole map is not locked, and while one thread is putting value, other thread's get() call can still return null which result in one thread overriding value inserted by other thread. </a:t>
            </a:r>
          </a:p>
          <a:p>
            <a:r>
              <a:rPr lang="en-US" sz="2400" dirty="0" smtClean="0"/>
              <a:t>Ofcourse, you can wrap whole code in </a:t>
            </a:r>
            <a:r>
              <a:rPr lang="en-US" sz="2400" u="sng" dirty="0" smtClean="0">
                <a:hlinkClick r:id="rId3"/>
              </a:rPr>
              <a:t>synchronized block</a:t>
            </a:r>
            <a:r>
              <a:rPr lang="en-US" sz="2400" dirty="0" smtClean="0"/>
              <a:t> and make it </a:t>
            </a:r>
            <a:r>
              <a:rPr lang="en-US" sz="2400" u="sng" dirty="0" smtClean="0">
                <a:hlinkClick r:id="rId4"/>
              </a:rPr>
              <a:t>thread-safe</a:t>
            </a:r>
            <a:r>
              <a:rPr lang="en-US" sz="2400" dirty="0" smtClean="0"/>
              <a:t> but that will only make your code single threaded. </a:t>
            </a:r>
          </a:p>
          <a:p>
            <a:r>
              <a:rPr lang="en-US" sz="2400" dirty="0" smtClean="0"/>
              <a:t>ConcurrentHashMap provides putIfAbsent(key, value) which does same thing but atomically and thus eliminates above race condition.</a:t>
            </a:r>
          </a:p>
          <a:p>
            <a:r>
              <a:rPr lang="en-US" sz="3300" b="1" u="sng" dirty="0" smtClean="0"/>
              <a:t>When to use ConcurrentHashMap in Java</a:t>
            </a:r>
          </a:p>
          <a:p>
            <a:r>
              <a:rPr lang="en-US" sz="2400" dirty="0" smtClean="0"/>
              <a:t>ConcurrentHashMap is best suited when you have multiple readers and few writers. </a:t>
            </a:r>
          </a:p>
          <a:p>
            <a:r>
              <a:rPr lang="en-US" sz="2400" dirty="0" smtClean="0"/>
              <a:t>If writers outnumber reader, or writer is equal to reader, than performance of ConcurrentHashMap effectively reduces to </a:t>
            </a:r>
            <a:r>
              <a:rPr lang="en-US" sz="2400" u="sng" dirty="0" smtClean="0">
                <a:hlinkClick r:id="rId5"/>
              </a:rPr>
              <a:t>synchronized map</a:t>
            </a:r>
            <a:r>
              <a:rPr lang="en-US" sz="2400" dirty="0" smtClean="0"/>
              <a:t> or </a:t>
            </a:r>
            <a:r>
              <a:rPr lang="en-US" sz="2400" u="sng" dirty="0" smtClean="0">
                <a:hlinkClick r:id="rId6"/>
              </a:rPr>
              <a:t>Hashtable</a:t>
            </a:r>
            <a:r>
              <a:rPr lang="en-US" sz="2400" dirty="0" smtClean="0"/>
              <a:t>. </a:t>
            </a:r>
          </a:p>
          <a:p>
            <a:r>
              <a:rPr lang="en-US" sz="2400" dirty="0" smtClean="0"/>
              <a:t>Performance of CHM drops, because you got to lock all portion of Map, and effectively each reader will wait for another writer, operating on that portion of Map.</a:t>
            </a:r>
          </a:p>
          <a:p>
            <a:r>
              <a:rPr lang="en-US" sz="2400" dirty="0" smtClean="0"/>
              <a:t> ConcurrentHashMap is a good choice for caches, which can be initialized during application start up and later accessed my many request processing threads. </a:t>
            </a:r>
          </a:p>
          <a:p>
            <a:r>
              <a:rPr lang="en-US" sz="2400" dirty="0" smtClean="0"/>
              <a:t>As javadoc states, CHM is also a </a:t>
            </a:r>
            <a:r>
              <a:rPr lang="en-US" sz="2400" u="sng" dirty="0" smtClean="0">
                <a:hlinkClick r:id="rId7"/>
              </a:rPr>
              <a:t>good replacement of Hashtable</a:t>
            </a:r>
            <a:r>
              <a:rPr lang="en-US" sz="2400" dirty="0" smtClean="0"/>
              <a:t> and should be used whenever possible, keeping in mind, that CHM provides slightly weaker form of synchronization than Hashtable.</a:t>
            </a:r>
          </a:p>
          <a:p>
            <a:endParaRPr lang="en-US" sz="2400" b="1" dirty="0" smtClean="0"/>
          </a:p>
          <a:p>
            <a:endParaRPr lang="en-US" sz="2200" dirty="0" smtClean="0"/>
          </a:p>
          <a:p>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85800"/>
          </a:xfrm>
        </p:spPr>
        <p:txBody>
          <a:bodyPr>
            <a:normAutofit fontScale="90000"/>
          </a:bodyPr>
          <a:lstStyle/>
          <a:p>
            <a:r>
              <a:rPr lang="en-US" sz="3100" b="1" dirty="0" smtClean="0"/>
              <a:t>Complete code example of the ConcurrentHashMap</a:t>
            </a:r>
            <a:r>
              <a:rPr lang="en-US" b="1" dirty="0" smtClean="0"/>
              <a:t>:</a:t>
            </a:r>
            <a:br>
              <a:rPr lang="en-US" b="1" dirty="0" smtClean="0"/>
            </a:br>
            <a:endParaRPr lang="en-US" dirty="0"/>
          </a:p>
        </p:txBody>
      </p:sp>
      <p:sp>
        <p:nvSpPr>
          <p:cNvPr id="3" name="Content Placeholder 2"/>
          <p:cNvSpPr>
            <a:spLocks noGrp="1"/>
          </p:cNvSpPr>
          <p:nvPr>
            <p:ph idx="1"/>
          </p:nvPr>
        </p:nvSpPr>
        <p:spPr>
          <a:xfrm>
            <a:off x="228600" y="381000"/>
            <a:ext cx="8763000" cy="6172200"/>
          </a:xfrm>
        </p:spPr>
        <p:txBody>
          <a:bodyPr>
            <a:normAutofit fontScale="92500" lnSpcReduction="20000"/>
          </a:bodyPr>
          <a:lstStyle/>
          <a:p>
            <a:r>
              <a:rPr lang="en-US" sz="2000" dirty="0" smtClean="0"/>
              <a:t>import java.util.Iterator; </a:t>
            </a:r>
          </a:p>
          <a:p>
            <a:r>
              <a:rPr lang="en-US" sz="2000" dirty="0" smtClean="0"/>
              <a:t>import java.util.concurrent.ConcurrentHashMap; </a:t>
            </a:r>
          </a:p>
          <a:p>
            <a:r>
              <a:rPr lang="en-US" sz="2000" dirty="0" smtClean="0"/>
              <a:t>public class ConcurrentHashMapIterator { public static void main(String[] args) { ConcurrentHashMap myMap = new ConcurrentHashMap(); </a:t>
            </a:r>
          </a:p>
          <a:p>
            <a:pPr>
              <a:buNone/>
            </a:pPr>
            <a:r>
              <a:rPr lang="en-US" sz="2000" dirty="0" smtClean="0"/>
              <a:t>myMap.put("1", "One"); </a:t>
            </a:r>
          </a:p>
          <a:p>
            <a:pPr>
              <a:buNone/>
            </a:pPr>
            <a:r>
              <a:rPr lang="en-US" sz="2000" dirty="0" smtClean="0"/>
              <a:t>myMap.put("2", "Two"); </a:t>
            </a:r>
          </a:p>
          <a:p>
            <a:pPr>
              <a:buNone/>
            </a:pPr>
            <a:r>
              <a:rPr lang="en-US" sz="2000" dirty="0" smtClean="0"/>
              <a:t>myMap.put("3", "Three"); </a:t>
            </a:r>
          </a:p>
          <a:p>
            <a:pPr>
              <a:buNone/>
            </a:pPr>
            <a:r>
              <a:rPr lang="en-US" sz="2000" dirty="0" smtClean="0"/>
              <a:t>myMap.put("4", "Four"); </a:t>
            </a:r>
          </a:p>
          <a:p>
            <a:pPr>
              <a:buNone/>
            </a:pPr>
            <a:r>
              <a:rPr lang="en-US" sz="2000" dirty="0" smtClean="0"/>
              <a:t>myMap.put("5", "Five");</a:t>
            </a:r>
          </a:p>
          <a:p>
            <a:pPr>
              <a:buNone/>
            </a:pPr>
            <a:r>
              <a:rPr lang="en-US" sz="2000" dirty="0" smtClean="0"/>
              <a:t>Iterator it = myMap.keySet().iterator(); </a:t>
            </a:r>
          </a:p>
          <a:p>
            <a:pPr>
              <a:buNone/>
            </a:pPr>
            <a:r>
              <a:rPr lang="en-US" sz="2000" dirty="0" smtClean="0"/>
              <a:t>while (it.hasNext()) { String key = it.next(); </a:t>
            </a:r>
          </a:p>
          <a:p>
            <a:pPr>
              <a:buNone/>
            </a:pPr>
            <a:r>
              <a:rPr lang="en-US" sz="2000" dirty="0" smtClean="0"/>
              <a:t>if (key.equals("3")) { myMap.put("6", "Six"); } } } }</a:t>
            </a:r>
          </a:p>
          <a:p>
            <a:pPr>
              <a:buNone/>
            </a:pPr>
            <a:r>
              <a:rPr lang="en-US" sz="2000" dirty="0" smtClean="0"/>
              <a:t>In the above code, we are not getting ConcurrentModificationException, because ConcurrentHashMap allows multiple readers to read concurrently without any blocking. </a:t>
            </a:r>
          </a:p>
          <a:p>
            <a:pPr>
              <a:buNone/>
            </a:pPr>
            <a:r>
              <a:rPr lang="en-US" sz="2000" dirty="0" smtClean="0"/>
              <a:t>This is achieved by partitioning Map into different parts based on concurrency level and locking only a portion of Map during updates. </a:t>
            </a:r>
          </a:p>
          <a:p>
            <a:pPr>
              <a:buNone/>
            </a:pPr>
            <a:r>
              <a:rPr lang="en-US" sz="2000" dirty="0" smtClean="0"/>
              <a:t>Default concurrency level is 16, and accordingly Map is divided into 16 part and each part is goverened with different lock. </a:t>
            </a:r>
          </a:p>
          <a:p>
            <a:pPr>
              <a:buNone/>
            </a:pPr>
            <a:r>
              <a:rPr lang="en-US" sz="2000" dirty="0" smtClean="0"/>
              <a:t>This means, 16 thread can operate on Map simulteneously, until they are operating on different part of Map. </a:t>
            </a:r>
          </a:p>
          <a:p>
            <a:pPr>
              <a:buNone/>
            </a:pPr>
            <a:r>
              <a:rPr lang="en-US" sz="2000" dirty="0" smtClean="0"/>
              <a:t>This makes ConcurrentHashMap high performant despite keeping thread-safety intact.</a:t>
            </a:r>
            <a:endParaRPr lang="en-US" sz="2000"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r>
              <a:rPr lang="en-US" dirty="0" smtClean="0"/>
              <a:t/>
            </a:r>
            <a:br>
              <a:rPr lang="en-US" dirty="0" smtClean="0"/>
            </a:br>
            <a:r>
              <a:rPr lang="en-US" dirty="0" smtClean="0"/>
              <a:t>Summary</a:t>
            </a:r>
            <a:r>
              <a:rPr lang="en-US" b="1" dirty="0" smtClean="0"/>
              <a:t/>
            </a:r>
            <a:br>
              <a:rPr lang="en-US" b="1" dirty="0" smtClean="0"/>
            </a:br>
            <a:endParaRPr lang="en-US" dirty="0"/>
          </a:p>
        </p:txBody>
      </p:sp>
      <p:sp>
        <p:nvSpPr>
          <p:cNvPr id="3" name="Content Placeholder 2"/>
          <p:cNvSpPr>
            <a:spLocks noGrp="1"/>
          </p:cNvSpPr>
          <p:nvPr>
            <p:ph idx="1"/>
          </p:nvPr>
        </p:nvSpPr>
        <p:spPr>
          <a:xfrm>
            <a:off x="152400" y="457200"/>
            <a:ext cx="8839200" cy="6248400"/>
          </a:xfrm>
        </p:spPr>
        <p:txBody>
          <a:bodyPr>
            <a:normAutofit fontScale="25000" lnSpcReduction="20000"/>
          </a:bodyPr>
          <a:lstStyle/>
          <a:p>
            <a:r>
              <a:rPr lang="en-US" sz="8000" dirty="0" smtClean="0"/>
              <a:t>Now we know What is ConcurrentHashMap in Java and when to use ConcurrentHashMap, it’s time to know and revise some important points about CHM in Java</a:t>
            </a:r>
            <a:r>
              <a:rPr lang="en-US" sz="8000" dirty="0" smtClean="0"/>
              <a:t>.</a:t>
            </a:r>
            <a:r>
              <a:rPr lang="en-US" sz="8000" dirty="0" smtClean="0"/>
              <a:t> </a:t>
            </a:r>
          </a:p>
          <a:p>
            <a:r>
              <a:rPr lang="en-US" sz="8000" dirty="0" smtClean="0"/>
              <a:t>1. ConcurrentHashMap allows concurrent read and thread-safe update operation.</a:t>
            </a:r>
          </a:p>
          <a:p>
            <a:r>
              <a:rPr lang="en-US" sz="8000" dirty="0" smtClean="0"/>
              <a:t> 2. During update operation, ConcurrentHashMap only lock a portion of Map instead of whole Map.</a:t>
            </a:r>
          </a:p>
          <a:p>
            <a:r>
              <a:rPr lang="en-US" sz="8000" dirty="0" smtClean="0"/>
              <a:t> 3. Concurrent update is achieved by internally dividing Map into small portion which is defined by concurrency level.</a:t>
            </a:r>
          </a:p>
          <a:p>
            <a:r>
              <a:rPr lang="en-US" sz="8000" dirty="0" smtClean="0"/>
              <a:t> 4. Choose concurrency level carefully as a significant higher number can be waste of time and space and lower number may introduce thread contention in case writers over number concurrency level.</a:t>
            </a:r>
          </a:p>
          <a:p>
            <a:r>
              <a:rPr lang="en-US" sz="8000" dirty="0" smtClean="0"/>
              <a:t> 5. All operations of ConcurrentHashMap are </a:t>
            </a:r>
            <a:r>
              <a:rPr lang="en-US" sz="8000" u="sng" dirty="0" smtClean="0">
                <a:hlinkClick r:id="rId2"/>
              </a:rPr>
              <a:t>thread-safe</a:t>
            </a:r>
            <a:r>
              <a:rPr lang="en-US" sz="8000" dirty="0" smtClean="0"/>
              <a:t>.</a:t>
            </a:r>
          </a:p>
          <a:p>
            <a:r>
              <a:rPr lang="en-US" sz="8000" dirty="0" smtClean="0"/>
              <a:t> 6. Since ConcurrentHashMap implementation doesn't lock whole Map, there is chance of read overlapping with update operations like put() and remove(). In that case result returned by get() method will reflect most recently completed operation from there start.</a:t>
            </a:r>
          </a:p>
          <a:p>
            <a:r>
              <a:rPr lang="en-US" sz="8000" dirty="0" smtClean="0"/>
              <a:t> 7. Iterator returned by ConcurrentHashMap is weekly consistent, </a:t>
            </a:r>
            <a:r>
              <a:rPr lang="en-US" sz="8000" u="sng" dirty="0" smtClean="0">
                <a:hlinkClick r:id="rId3"/>
              </a:rPr>
              <a:t>fail safe</a:t>
            </a:r>
            <a:r>
              <a:rPr lang="en-US" sz="8000" dirty="0" smtClean="0"/>
              <a:t> and never throw ConcurrentModificationException. In Java.</a:t>
            </a:r>
          </a:p>
          <a:p>
            <a:r>
              <a:rPr lang="en-US" sz="8000" dirty="0" smtClean="0"/>
              <a:t> 8. ConcurrentHashMap doesn't allow null as key or value.</a:t>
            </a:r>
          </a:p>
          <a:p>
            <a:r>
              <a:rPr lang="en-US" sz="8000" dirty="0" smtClean="0"/>
              <a:t> 9. You can use ConcurrentHashMap in place of </a:t>
            </a:r>
            <a:r>
              <a:rPr lang="en-US" sz="8000" u="sng" dirty="0" smtClean="0">
                <a:hlinkClick r:id="rId4"/>
              </a:rPr>
              <a:t>Hashtable</a:t>
            </a:r>
            <a:r>
              <a:rPr lang="en-US" sz="8000" dirty="0" smtClean="0"/>
              <a:t> but with caution as CHM doesn't lock whole Map.</a:t>
            </a:r>
          </a:p>
          <a:p>
            <a:endParaRPr lang="en-US" sz="8000" dirty="0" smtClean="0"/>
          </a:p>
          <a:p>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rmAutofit/>
          </a:bodyPr>
          <a:lstStyle/>
          <a:p>
            <a:r>
              <a:rPr lang="en-US" sz="2800" dirty="0" smtClean="0"/>
              <a:t>Weak  hash map</a:t>
            </a:r>
            <a:endParaRPr lang="en-US" sz="2800" dirty="0"/>
          </a:p>
        </p:txBody>
      </p:sp>
      <p:sp>
        <p:nvSpPr>
          <p:cNvPr id="3" name="Content Placeholder 2"/>
          <p:cNvSpPr>
            <a:spLocks noGrp="1"/>
          </p:cNvSpPr>
          <p:nvPr>
            <p:ph idx="1"/>
          </p:nvPr>
        </p:nvSpPr>
        <p:spPr>
          <a:xfrm>
            <a:off x="457200" y="457200"/>
            <a:ext cx="8458200" cy="6400800"/>
          </a:xfrm>
        </p:spPr>
        <p:txBody>
          <a:bodyPr>
            <a:noAutofit/>
          </a:bodyPr>
          <a:lstStyle/>
          <a:p>
            <a:r>
              <a:rPr lang="en-US" sz="2000" dirty="0" smtClean="0"/>
              <a:t>WeakHashMap is designed based on hashtable implementation with weak keys.</a:t>
            </a:r>
          </a:p>
          <a:p>
            <a:r>
              <a:rPr lang="en-US" sz="2000" dirty="0" smtClean="0"/>
              <a:t>Elements of WeakHashMap will be removed when its key is no longer in use,once key is discared it cannot be recreated</a:t>
            </a:r>
          </a:p>
          <a:p>
            <a:r>
              <a:rPr lang="en-US" sz="2000" dirty="0" smtClean="0"/>
              <a:t>The keys of WeakHashMap stored as the reference of a weak reference,keys will discarded only after key refers as the weak references to it, inside and outside of the map have been cleared by garbage collector</a:t>
            </a:r>
          </a:p>
          <a:p>
            <a:r>
              <a:rPr lang="en-US" sz="2000" dirty="0" smtClean="0"/>
              <a:t>A WeakHashMap is a special Map implementation where the keys of the map are stored in ajava.lang.ref.WeakReference. By storing the keys in a weak reference, key-value pairs can dynamically be dropped from the map when the only reference to the key is from the weak reference. This makes the WeakHashMap an excellent implementation for a weakly referenced list, where entries that aren't used elsewhere may be dropped with no side effects. Also, just because a key may be dropped, doesn't mean it will immediately be dropped. If the system has sufficient resources, the weak key reference that isn't externally referenced could stay around for a long time.</a:t>
            </a:r>
          </a:p>
          <a:p>
            <a:r>
              <a:rPr lang="en-US" sz="2000" dirty="0" smtClean="0"/>
              <a:t>You can use a WeakHashmap to reduce the chance of a memory leak as a result of caching some object. The WeakHashMap will automatically remove entries whenever all references to the key are removed.</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915400" cy="6629400"/>
          </a:xfrm>
        </p:spPr>
        <p:txBody>
          <a:bodyPr>
            <a:normAutofit fontScale="92500" lnSpcReduction="20000"/>
          </a:bodyPr>
          <a:lstStyle/>
          <a:p>
            <a:r>
              <a:rPr lang="en-US" sz="2000" dirty="0" smtClean="0"/>
              <a:t>Elements in a weak hashmap can be reclaimed by the garbage collector if there are no other strong references to the object, this makes them useful for caches/lookup storage.</a:t>
            </a:r>
          </a:p>
          <a:p>
            <a:r>
              <a:rPr lang="en-US" sz="2000" dirty="0" smtClean="0"/>
              <a:t>import java.util.Map; </a:t>
            </a:r>
          </a:p>
          <a:p>
            <a:r>
              <a:rPr lang="en-US" sz="2000" dirty="0" smtClean="0"/>
              <a:t>import java.util.WeakHashMap; </a:t>
            </a:r>
          </a:p>
          <a:p>
            <a:r>
              <a:rPr lang="en-US" sz="2000" dirty="0" smtClean="0"/>
              <a:t>public class WeakHashMapExample { public static void main(String[] args) { Map&lt;String, String&gt; weakHashMap = new WeakHashMap&lt;String, String&gt;(); String key1 = new String("1"); </a:t>
            </a:r>
          </a:p>
          <a:p>
            <a:r>
              <a:rPr lang="en-US" sz="2000" dirty="0" smtClean="0"/>
              <a:t>String key2 = new String("2"); </a:t>
            </a:r>
          </a:p>
          <a:p>
            <a:r>
              <a:rPr lang="en-US" sz="2000" dirty="0" smtClean="0"/>
              <a:t>String key3 = new String("3");</a:t>
            </a:r>
          </a:p>
          <a:p>
            <a:r>
              <a:rPr lang="en-US" sz="2000" dirty="0" smtClean="0"/>
              <a:t> String key4 = "4"; String key5 = "5";</a:t>
            </a:r>
          </a:p>
          <a:p>
            <a:r>
              <a:rPr lang="en-US" sz="2000" dirty="0" smtClean="0"/>
              <a:t> weakHashMap.put(key1, "One"); </a:t>
            </a:r>
          </a:p>
          <a:p>
            <a:r>
              <a:rPr lang="en-US" sz="2000" dirty="0" smtClean="0"/>
              <a:t>weakHashMap.put(key2, "Two");</a:t>
            </a:r>
          </a:p>
          <a:p>
            <a:r>
              <a:rPr lang="en-US" sz="2000" dirty="0" smtClean="0"/>
              <a:t> weakHashMap.put(key3, "Three"); </a:t>
            </a:r>
          </a:p>
          <a:p>
            <a:r>
              <a:rPr lang="en-US" sz="2000" dirty="0" smtClean="0"/>
              <a:t>weakHashMap.put(key4, "Four"); </a:t>
            </a:r>
          </a:p>
          <a:p>
            <a:r>
              <a:rPr lang="en-US" sz="2000" dirty="0" smtClean="0"/>
              <a:t>weakHashMap.put(key5, "Five"); </a:t>
            </a:r>
          </a:p>
          <a:p>
            <a:r>
              <a:rPr lang="en-US" sz="2000" dirty="0" smtClean="0"/>
              <a:t>System.gc(); </a:t>
            </a:r>
          </a:p>
          <a:p>
            <a:r>
              <a:rPr lang="en-US" sz="2000" dirty="0" smtClean="0"/>
              <a:t>System.out.println(weakHashMap); </a:t>
            </a:r>
          </a:p>
          <a:p>
            <a:r>
              <a:rPr lang="en-US" sz="2000" dirty="0" smtClean="0"/>
              <a:t>key2 = null; System.gc(); </a:t>
            </a:r>
          </a:p>
          <a:p>
            <a:r>
              <a:rPr lang="en-US" sz="2000" dirty="0" smtClean="0"/>
              <a:t>System.out.println(weakHashMap); } }</a:t>
            </a:r>
          </a:p>
          <a:p>
            <a:pPr>
              <a:buNone/>
            </a:pPr>
            <a:r>
              <a:rPr lang="en-US" sz="2000" b="1" dirty="0" smtClean="0"/>
              <a:t>WeakHashMapExample.java</a:t>
            </a:r>
          </a:p>
          <a:p>
            <a:r>
              <a:rPr lang="en-US" sz="2000" dirty="0" smtClean="0"/>
              <a:t>{4=Four, 5=Five, 1=One, 2=Two, 3=Three}</a:t>
            </a:r>
            <a:br>
              <a:rPr lang="en-US" sz="2000" dirty="0" smtClean="0"/>
            </a:br>
            <a:r>
              <a:rPr lang="en-US" sz="2000" dirty="0" smtClean="0"/>
              <a:t>{4=Four, 5=Five, 1=One, 3=Three}</a:t>
            </a:r>
          </a:p>
          <a:p>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normAutofit fontScale="90000"/>
          </a:bodyPr>
          <a:lstStyle/>
          <a:p>
            <a:r>
              <a:rPr lang="en-US" sz="3100" b="1" dirty="0" smtClean="0">
                <a:hlinkClick r:id="rId2"/>
              </a:rPr>
              <a:t/>
            </a:r>
            <a:br>
              <a:rPr lang="en-US" sz="3100" b="1" dirty="0" smtClean="0">
                <a:hlinkClick r:id="rId2"/>
              </a:rPr>
            </a:br>
            <a:r>
              <a:rPr lang="en-US" sz="3100" b="1" dirty="0" smtClean="0">
                <a:hlinkClick r:id="rId2"/>
              </a:rPr>
              <a:t>What is the purpose of WeakHashMap when there is HashMap and Concurrent HashMap?</a:t>
            </a:r>
            <a:r>
              <a:rPr lang="en-US" dirty="0" smtClean="0"/>
              <a:t/>
            </a:r>
            <a:br>
              <a:rPr lang="en-US" dirty="0" smtClean="0"/>
            </a:br>
            <a:endParaRPr lang="en-US" dirty="0"/>
          </a:p>
        </p:txBody>
      </p:sp>
      <p:sp>
        <p:nvSpPr>
          <p:cNvPr id="3" name="Content Placeholder 2"/>
          <p:cNvSpPr>
            <a:spLocks noGrp="1"/>
          </p:cNvSpPr>
          <p:nvPr>
            <p:ph idx="1"/>
          </p:nvPr>
        </p:nvSpPr>
        <p:spPr>
          <a:xfrm>
            <a:off x="457200" y="990600"/>
            <a:ext cx="8229600" cy="5638800"/>
          </a:xfrm>
        </p:spPr>
        <p:txBody>
          <a:bodyPr>
            <a:normAutofit lnSpcReduction="10000"/>
          </a:bodyPr>
          <a:lstStyle/>
          <a:p>
            <a:pPr fontAlgn="base"/>
            <a:r>
              <a:rPr lang="en-US" sz="2400" dirty="0" smtClean="0"/>
              <a:t>WeakHashMap is an implementation of Map interface where the memory of the value object can be reclaimed by Grabage Collector if the corresponding key is no longer referred by any section of program. So if key is no longer used in program. its Entry object will be garbage collected irrespective of its usage. Its clear till here</a:t>
            </a:r>
          </a:p>
          <a:p>
            <a:pPr fontAlgn="base"/>
            <a:r>
              <a:rPr lang="en-US" sz="2400" dirty="0" smtClean="0"/>
              <a:t>This is different from HashMap where the value object remain in HashMap even if key is no longer referred. We need to explicitly call remove() method on HashMap object to remove the value. calling remove will just remove the entry from map. Its readyness for GC will depend whether it is still used somewhere in program or not.</a:t>
            </a:r>
          </a:p>
          <a:p>
            <a:pPr fontAlgn="base"/>
            <a:r>
              <a:rPr lang="en-US" sz="2400" dirty="0" smtClean="0"/>
              <a:t>We should go for WeakHashMap only when we want to ensure that key-value pair is removed from map on GC run when key is no longer in ordinary use other than map itself.</a:t>
            </a:r>
          </a:p>
          <a:p>
            <a:pPr fontAlgn="base"/>
            <a:endParaRPr lang="en-US" sz="2400" dirty="0" smtClean="0"/>
          </a:p>
          <a:p>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fontScale="90000"/>
          </a:bodyPr>
          <a:lstStyle/>
          <a:p>
            <a:r>
              <a:rPr lang="en-US" sz="2800" b="1" dirty="0" smtClean="0"/>
              <a:t>IdentityHashMap</a:t>
            </a:r>
            <a:br>
              <a:rPr lang="en-US" sz="2800" b="1" dirty="0" smtClean="0"/>
            </a:br>
            <a:endParaRPr lang="en-US" sz="2800" dirty="0"/>
          </a:p>
        </p:txBody>
      </p:sp>
      <p:sp>
        <p:nvSpPr>
          <p:cNvPr id="3" name="Content Placeholder 2"/>
          <p:cNvSpPr>
            <a:spLocks noGrp="1"/>
          </p:cNvSpPr>
          <p:nvPr>
            <p:ph idx="1"/>
          </p:nvPr>
        </p:nvSpPr>
        <p:spPr>
          <a:xfrm>
            <a:off x="457200" y="533400"/>
            <a:ext cx="8458200" cy="6096000"/>
          </a:xfrm>
        </p:spPr>
        <p:txBody>
          <a:bodyPr>
            <a:normAutofit fontScale="47500" lnSpcReduction="20000"/>
          </a:bodyPr>
          <a:lstStyle/>
          <a:p>
            <a:r>
              <a:rPr lang="en-US" sz="4200" dirty="0" smtClean="0"/>
              <a:t>IdentityHashMap uses equality operator (==) to compare keys and values</a:t>
            </a:r>
          </a:p>
          <a:p>
            <a:r>
              <a:rPr lang="en-US" sz="4200" dirty="0" smtClean="0"/>
              <a:t>IdentityHashMap occupies less memory when compared hashmap</a:t>
            </a:r>
          </a:p>
          <a:p>
            <a:r>
              <a:rPr lang="en-US" sz="4200" b="1" dirty="0" smtClean="0"/>
              <a:t>IdentityHashMap Example Program</a:t>
            </a:r>
          </a:p>
          <a:p>
            <a:r>
              <a:rPr lang="en-US" sz="4200" dirty="0" smtClean="0"/>
              <a:t>import java.util.HashMap; </a:t>
            </a:r>
          </a:p>
          <a:p>
            <a:r>
              <a:rPr lang="en-US" sz="4200" dirty="0" smtClean="0"/>
              <a:t>import java.util.IdentityHashMap; </a:t>
            </a:r>
          </a:p>
          <a:p>
            <a:r>
              <a:rPr lang="en-US" sz="4200" dirty="0" smtClean="0"/>
              <a:t>import java.util.Map; </a:t>
            </a:r>
          </a:p>
          <a:p>
            <a:r>
              <a:rPr lang="en-US" sz="4200" dirty="0" smtClean="0"/>
              <a:t>public class IdentityHashMapExample { public static void main(String[] args) { Map&lt;String,String&gt; hashMap = new HashMap&lt;String,String&gt;(); Map&lt;String,String&gt; identityHashMap = new IdentityHashMap&lt;String,String&gt;(); </a:t>
            </a:r>
          </a:p>
          <a:p>
            <a:r>
              <a:rPr lang="en-US" sz="4200" dirty="0" smtClean="0"/>
              <a:t>String key[] = {"1","2","3","4","5"}; </a:t>
            </a:r>
          </a:p>
          <a:p>
            <a:r>
              <a:rPr lang="en-US" sz="4200" dirty="0" smtClean="0"/>
              <a:t>String val[] = {"One","Two","Three","Four","Five"}; </a:t>
            </a:r>
          </a:p>
          <a:p>
            <a:r>
              <a:rPr lang="en-US" sz="4200" dirty="0" smtClean="0"/>
              <a:t>for (int i = 0; i &lt;key.length; i++) { hashMap.put(new String(key[i]), val[i]); identityHashMap.put(new String(key[i]), val[i]); } System.out.println("HashMap---&gt;"+hashMap); System.out.println("IdentityHashMap---&gt;"+identityHashMap); for (int i = 0; i &lt;key.length; i++)</a:t>
            </a:r>
          </a:p>
          <a:p>
            <a:r>
              <a:rPr lang="en-US" sz="4200" dirty="0" smtClean="0"/>
              <a:t> { hashMap.put(key[i], val[i]); </a:t>
            </a:r>
          </a:p>
          <a:p>
            <a:r>
              <a:rPr lang="en-US" sz="4200" dirty="0" smtClean="0"/>
              <a:t>identityHashMap.put(new String(key[i]), val[i]); } System.out.println("HashMap---&gt;"+hashMap); System.out.println("IdentityHashMap---&gt;"+identityHashMap); } } </a:t>
            </a:r>
            <a:r>
              <a:rPr lang="en-US" dirty="0" smtClean="0"/>
              <a:t/>
            </a:r>
            <a:br>
              <a:rPr lang="en-US" dirty="0" smtClean="0"/>
            </a:b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i="1" u="sng" dirty="0">
                <a:effectLst>
                  <a:outerShdw blurRad="38100" dist="38100" dir="2700000" algn="tl">
                    <a:srgbClr val="000000">
                      <a:alpha val="43137"/>
                    </a:srgbClr>
                  </a:outerShdw>
                </a:effectLst>
              </a:rPr>
              <a:t>HashMap</a:t>
            </a:r>
          </a:p>
        </p:txBody>
      </p:sp>
      <p:sp>
        <p:nvSpPr>
          <p:cNvPr id="3" name="Content Placeholder 2"/>
          <p:cNvSpPr>
            <a:spLocks noGrp="1"/>
          </p:cNvSpPr>
          <p:nvPr>
            <p:ph idx="1"/>
          </p:nvPr>
        </p:nvSpPr>
        <p:spPr/>
        <p:txBody>
          <a:bodyPr>
            <a:normAutofit/>
          </a:bodyPr>
          <a:lstStyle/>
          <a:p>
            <a:r>
              <a:rPr lang="en-US" sz="1800" dirty="0"/>
              <a:t>Hash table based implementation of the Map interface.</a:t>
            </a:r>
          </a:p>
          <a:p>
            <a:r>
              <a:rPr lang="en-US" sz="1800" dirty="0"/>
              <a:t>Permits null values and the null key.</a:t>
            </a:r>
          </a:p>
          <a:p>
            <a:r>
              <a:rPr lang="en-US" sz="1800" dirty="0"/>
              <a:t>not </a:t>
            </a:r>
            <a:r>
              <a:rPr lang="en-US" sz="1800" dirty="0" smtClean="0"/>
              <a:t>synchronized</a:t>
            </a:r>
          </a:p>
          <a:p>
            <a:r>
              <a:rPr lang="en-US" sz="1800" dirty="0"/>
              <a:t>Default initialCapacity is </a:t>
            </a:r>
            <a:r>
              <a:rPr lang="en-US" sz="1800" dirty="0" smtClean="0"/>
              <a:t>16 </a:t>
            </a:r>
            <a:r>
              <a:rPr lang="en-US" sz="1800" dirty="0"/>
              <a:t>and default loadFactor is 0.75</a:t>
            </a:r>
            <a:r>
              <a:rPr lang="en-US" sz="1800" dirty="0" smtClean="0"/>
              <a:t>.</a:t>
            </a:r>
          </a:p>
          <a:p>
            <a:r>
              <a:rPr lang="en-US" sz="1800" dirty="0" smtClean="0"/>
              <a:t>Internally useus hashCode() and equals() method. </a:t>
            </a:r>
            <a:r>
              <a:rPr lang="en-US" sz="1800" b="1" dirty="0"/>
              <a:t>(Will cover hashCode and equals methods in coming slides</a:t>
            </a:r>
            <a:r>
              <a:rPr lang="en-US" sz="1800" b="1" dirty="0" smtClean="0"/>
              <a:t>)</a:t>
            </a:r>
            <a:endParaRPr lang="en-US" sz="1800" dirty="0"/>
          </a:p>
          <a:p>
            <a:endParaRPr lang="en-US" sz="1800" dirty="0" smtClean="0"/>
          </a:p>
          <a:p>
            <a:r>
              <a:rPr lang="en-US" sz="1800" dirty="0"/>
              <a:t>Can create </a:t>
            </a:r>
            <a:r>
              <a:rPr lang="en-US" sz="1800" dirty="0" smtClean="0"/>
              <a:t>HashMap </a:t>
            </a:r>
            <a:r>
              <a:rPr lang="en-US" sz="1800" dirty="0"/>
              <a:t>in following ways,</a:t>
            </a:r>
          </a:p>
          <a:p>
            <a:pPr marL="914400" lvl="2" indent="0">
              <a:buNone/>
            </a:pPr>
            <a:r>
              <a:rPr lang="en-US" sz="1800" dirty="0" smtClean="0"/>
              <a:t>Map h </a:t>
            </a:r>
            <a:r>
              <a:rPr lang="en-US" sz="1800" dirty="0"/>
              <a:t>= new HashMap </a:t>
            </a:r>
            <a:r>
              <a:rPr lang="en-US" sz="1800" dirty="0" smtClean="0"/>
              <a:t>();</a:t>
            </a:r>
            <a:endParaRPr lang="en-US" sz="1800" dirty="0"/>
          </a:p>
          <a:p>
            <a:pPr marL="457200" lvl="1" indent="0">
              <a:buNone/>
            </a:pPr>
            <a:r>
              <a:rPr lang="en-US" sz="1800" dirty="0"/>
              <a:t>	</a:t>
            </a:r>
            <a:r>
              <a:rPr lang="en-US" sz="1800" dirty="0" smtClean="0"/>
              <a:t>Map h </a:t>
            </a:r>
            <a:r>
              <a:rPr lang="en-US" sz="1800" dirty="0"/>
              <a:t>= new </a:t>
            </a:r>
            <a:r>
              <a:rPr lang="en-US" sz="1800" dirty="0" smtClean="0"/>
              <a:t>HashMap(int </a:t>
            </a:r>
            <a:r>
              <a:rPr lang="en-US" sz="1800" dirty="0"/>
              <a:t>initialCapacity) ;</a:t>
            </a:r>
          </a:p>
          <a:p>
            <a:pPr marL="457200" lvl="1" indent="0">
              <a:buNone/>
            </a:pPr>
            <a:r>
              <a:rPr lang="en-US" sz="1800" dirty="0"/>
              <a:t>	</a:t>
            </a:r>
            <a:r>
              <a:rPr lang="en-US" sz="1800" dirty="0" smtClean="0"/>
              <a:t>Map h </a:t>
            </a:r>
            <a:r>
              <a:rPr lang="en-US" sz="1800" dirty="0"/>
              <a:t>= new </a:t>
            </a:r>
            <a:r>
              <a:rPr lang="en-US" sz="1800" dirty="0" smtClean="0"/>
              <a:t>HashMap(int </a:t>
            </a:r>
            <a:r>
              <a:rPr lang="en-US" sz="1800" dirty="0"/>
              <a:t>initialCapacity, float loadFactor) ;</a:t>
            </a:r>
          </a:p>
          <a:p>
            <a:pPr lvl="1"/>
            <a:endParaRPr lang="en-US" sz="1400" dirty="0"/>
          </a:p>
        </p:txBody>
      </p:sp>
    </p:spTree>
    <p:extLst>
      <p:ext uri="{BB962C8B-B14F-4D97-AF65-F5344CB8AC3E}">
        <p14:creationId xmlns:p14="http://schemas.microsoft.com/office/powerpoint/2010/main" xmlns="" val="227074228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9144000" cy="6400800"/>
          </a:xfrm>
        </p:spPr>
        <p:txBody>
          <a:bodyPr>
            <a:normAutofit fontScale="92500" lnSpcReduction="20000"/>
          </a:bodyPr>
          <a:lstStyle/>
          <a:p>
            <a:r>
              <a:rPr lang="en-US" sz="2000" b="1" dirty="0" smtClean="0"/>
              <a:t>IdentityHashMapExample.java</a:t>
            </a:r>
          </a:p>
          <a:p>
            <a:r>
              <a:rPr lang="en-US" sz="2000" dirty="0" smtClean="0"/>
              <a:t>HashMap---&gt;{3=Three, 2=Two, 1=One, 5=Five, 4=Four}</a:t>
            </a:r>
            <a:br>
              <a:rPr lang="en-US" sz="2000" dirty="0" smtClean="0"/>
            </a:br>
            <a:r>
              <a:rPr lang="en-US" sz="2000" dirty="0" smtClean="0"/>
              <a:t>IdentityHashMap---&gt;{1=One, 3=Three, 5=Five, 4=Four, 2=Two}</a:t>
            </a:r>
            <a:br>
              <a:rPr lang="en-US" sz="2000" dirty="0" smtClean="0"/>
            </a:br>
            <a:r>
              <a:rPr lang="en-US" sz="2000" dirty="0" smtClean="0"/>
              <a:t>HashMap---&gt;{3=Three, 2=Two, 1=One, 5=Five, 4=Four}</a:t>
            </a:r>
            <a:br>
              <a:rPr lang="en-US" sz="2000" dirty="0" smtClean="0"/>
            </a:br>
            <a:r>
              <a:rPr lang="en-US" sz="2000" dirty="0" smtClean="0"/>
              <a:t>IdentityHashMap---&gt;{5=Five, 4=Four, 1=One, 3=Three, 3=Three, 5=Five, 1=One, 2=Two, 4=Four, 2=Two}</a:t>
            </a:r>
          </a:p>
          <a:p>
            <a:r>
              <a:rPr lang="en-US" sz="2200" dirty="0" smtClean="0"/>
              <a:t>This class implements AbstractMap. It is similar to HashMap except that it uses reference equality when comparing elements.</a:t>
            </a:r>
          </a:p>
          <a:p>
            <a:r>
              <a:rPr lang="en-US" sz="2200" dirty="0" smtClean="0"/>
              <a:t>This class is not a general-purpose Map implementation. While this class implements the Map interface, it intentionally violates Map's general contract, which mandates the use of the equals method when comparing objects.</a:t>
            </a:r>
          </a:p>
          <a:p>
            <a:r>
              <a:rPr lang="en-US" sz="2200" dirty="0" smtClean="0"/>
              <a:t>This class is designed for use only in the rare cases wherein reference-equality semantics are required.</a:t>
            </a:r>
          </a:p>
          <a:p>
            <a:r>
              <a:rPr lang="en-US" sz="2200" dirty="0" smtClean="0"/>
              <a:t>This class provides constant-time performance for the basic operations (get and put), assuming the system identity hash function (System.identityHashCode(Object)) disperses elements properly among the buckets.</a:t>
            </a:r>
          </a:p>
          <a:p>
            <a:r>
              <a:rPr lang="en-US" sz="2200" dirty="0" smtClean="0"/>
              <a:t>This class has one tuning parameter (which affects performance but not semantics): expected maximum size. This parameter is the maximum number of key-value mappings that the map is expected to hold.</a:t>
            </a:r>
          </a:p>
          <a:p>
            <a:r>
              <a:rPr lang="en-US" sz="2200" dirty="0" smtClean="0"/>
              <a:t>The IdentityHashMap class supports three constructors. The first form constructs a new, empty identity hash map with a default expected maximum size (21):</a:t>
            </a:r>
          </a:p>
          <a:p>
            <a:endParaRPr lang="en-US" sz="20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76200"/>
            <a:ext cx="4648200" cy="563562"/>
          </a:xfrm>
        </p:spPr>
        <p:txBody>
          <a:bodyPr>
            <a:noAutofit/>
          </a:bodyPr>
          <a:lstStyle/>
          <a:p>
            <a:r>
              <a:rPr lang="en-US" sz="2800" b="1" dirty="0" err="1" smtClean="0"/>
              <a:t>CopyOnWriteArrayList</a:t>
            </a:r>
            <a:r>
              <a:rPr lang="en-US" sz="2800" b="1" dirty="0" smtClean="0"/>
              <a:t/>
            </a:r>
            <a:br>
              <a:rPr lang="en-US" sz="2800" b="1" dirty="0" smtClean="0"/>
            </a:br>
            <a:endParaRPr lang="en-US" sz="2800" dirty="0"/>
          </a:p>
        </p:txBody>
      </p:sp>
      <p:sp>
        <p:nvSpPr>
          <p:cNvPr id="3" name="Content Placeholder 2"/>
          <p:cNvSpPr>
            <a:spLocks noGrp="1"/>
          </p:cNvSpPr>
          <p:nvPr>
            <p:ph idx="1"/>
          </p:nvPr>
        </p:nvSpPr>
        <p:spPr>
          <a:xfrm>
            <a:off x="457200" y="457200"/>
            <a:ext cx="8229600" cy="5668963"/>
          </a:xfrm>
        </p:spPr>
        <p:txBody>
          <a:bodyPr>
            <a:normAutofit/>
          </a:bodyPr>
          <a:lstStyle/>
          <a:p>
            <a:r>
              <a:rPr lang="en-US" sz="2000" dirty="0" err="1" smtClean="0"/>
              <a:t>CopyOnWriteArrayList</a:t>
            </a:r>
            <a:r>
              <a:rPr lang="en-US" sz="2000" dirty="0" smtClean="0"/>
              <a:t> is a thread safe </a:t>
            </a:r>
            <a:r>
              <a:rPr lang="en-US" sz="2000" dirty="0" err="1" smtClean="0"/>
              <a:t>arraylist</a:t>
            </a:r>
            <a:r>
              <a:rPr lang="en-US" sz="2000" dirty="0" smtClean="0"/>
              <a:t>.</a:t>
            </a:r>
          </a:p>
          <a:p>
            <a:r>
              <a:rPr lang="en-US" sz="2000" b="1" dirty="0" smtClean="0"/>
              <a:t>Writing elements in </a:t>
            </a:r>
            <a:r>
              <a:rPr lang="en-US" sz="2000" b="1" dirty="0" err="1" smtClean="0"/>
              <a:t>CopyOnWriteArrayList</a:t>
            </a:r>
            <a:endParaRPr lang="en-US" sz="2000" b="1" dirty="0" smtClean="0"/>
          </a:p>
          <a:p>
            <a:r>
              <a:rPr lang="en-US" sz="2000" dirty="0" smtClean="0"/>
              <a:t>Make Copy of whole list whenever element is inserted or updated to the list, so list too costlier for write operations.</a:t>
            </a:r>
          </a:p>
          <a:p>
            <a:r>
              <a:rPr lang="en-US" sz="2000" dirty="0" err="1" smtClean="0"/>
              <a:t>CopyOnWriteArrayList</a:t>
            </a:r>
            <a:r>
              <a:rPr lang="en-US" sz="2000" dirty="0" smtClean="0"/>
              <a:t> will be useful when list size is small and when the list is not require to be synchronized.</a:t>
            </a:r>
          </a:p>
          <a:p>
            <a:r>
              <a:rPr lang="en-US" sz="2000" dirty="0" smtClean="0"/>
              <a:t>List elements cannot be changed while iterating elements using iterator, iterator do not add/modify the list during iteration. Iterator will not throw </a:t>
            </a:r>
            <a:r>
              <a:rPr lang="en-US" sz="2000" dirty="0" err="1" smtClean="0"/>
              <a:t>ConcurrentModificationException,since</a:t>
            </a:r>
            <a:r>
              <a:rPr lang="en-US" sz="2000" dirty="0" smtClean="0"/>
              <a:t> it uses copy of the list.</a:t>
            </a:r>
          </a:p>
          <a:p>
            <a:r>
              <a:rPr lang="en-US" sz="2000" dirty="0" err="1" smtClean="0"/>
              <a:t>CopyOnWriteArrayList</a:t>
            </a:r>
            <a:r>
              <a:rPr lang="en-US" sz="2000" dirty="0" smtClean="0"/>
              <a:t> allows duplicates and null values.</a:t>
            </a:r>
          </a:p>
          <a:p>
            <a:r>
              <a:rPr lang="en-US" sz="2000" dirty="0" smtClean="0"/>
              <a:t>In below example, ArrayList uses iterator and iterator throws </a:t>
            </a:r>
            <a:r>
              <a:rPr lang="en-US" sz="2000" dirty="0" err="1" smtClean="0"/>
              <a:t>concurrentModificationException</a:t>
            </a:r>
            <a:r>
              <a:rPr lang="en-US" sz="2000" dirty="0" smtClean="0"/>
              <a:t>.</a:t>
            </a:r>
          </a:p>
          <a:p>
            <a:r>
              <a:rPr lang="en-US" sz="2000" b="1" dirty="0" smtClean="0"/>
              <a:t>ArrayList throws ConcurrentModificationException</a:t>
            </a:r>
          </a:p>
          <a:p>
            <a:endParaRPr lang="en-US" sz="20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a:bodyPr>
          <a:lstStyle/>
          <a:p>
            <a:r>
              <a:rPr lang="en-US" sz="2000" dirty="0" smtClean="0"/>
              <a:t>import </a:t>
            </a:r>
            <a:r>
              <a:rPr lang="en-US" sz="2000" dirty="0" err="1" smtClean="0"/>
              <a:t>java.util.ArrayList</a:t>
            </a:r>
            <a:r>
              <a:rPr lang="en-US" sz="2000" dirty="0" smtClean="0"/>
              <a:t>; </a:t>
            </a:r>
          </a:p>
          <a:p>
            <a:r>
              <a:rPr lang="en-US" sz="2000" dirty="0" smtClean="0"/>
              <a:t>import java.util.Iterator; </a:t>
            </a:r>
          </a:p>
          <a:p>
            <a:r>
              <a:rPr lang="en-US" sz="2000" dirty="0" err="1" smtClean="0"/>
              <a:t>java.util.List</a:t>
            </a:r>
            <a:r>
              <a:rPr lang="en-US" sz="2000" dirty="0" smtClean="0"/>
              <a:t>; </a:t>
            </a:r>
          </a:p>
          <a:p>
            <a:r>
              <a:rPr lang="en-US" sz="2000" dirty="0" smtClean="0"/>
              <a:t>class </a:t>
            </a:r>
            <a:r>
              <a:rPr lang="en-US" sz="2000" dirty="0" err="1" smtClean="0"/>
              <a:t>ArrayListConcurrentModificimport</a:t>
            </a:r>
            <a:r>
              <a:rPr lang="en-US" sz="2000" dirty="0" smtClean="0"/>
              <a:t> </a:t>
            </a:r>
            <a:r>
              <a:rPr lang="en-US" sz="2000" dirty="0" err="1" smtClean="0"/>
              <a:t>ationExceptiopublic</a:t>
            </a:r>
            <a:r>
              <a:rPr lang="en-US" sz="2000" dirty="0" smtClean="0"/>
              <a:t> n { </a:t>
            </a:r>
          </a:p>
          <a:p>
            <a:r>
              <a:rPr lang="en-US" sz="2000" dirty="0" smtClean="0"/>
              <a:t>public static void main(String[] args) { </a:t>
            </a:r>
          </a:p>
          <a:p>
            <a:r>
              <a:rPr lang="en-US" sz="2000" dirty="0" smtClean="0"/>
              <a:t>List&lt;Integer&gt; list = new ArrayList&lt;Integer&gt;();</a:t>
            </a:r>
          </a:p>
          <a:p>
            <a:r>
              <a:rPr lang="en-US" sz="2000" dirty="0" smtClean="0"/>
              <a:t> </a:t>
            </a:r>
            <a:r>
              <a:rPr lang="en-US" sz="2000" dirty="0" err="1" smtClean="0"/>
              <a:t>list.add</a:t>
            </a:r>
            <a:r>
              <a:rPr lang="en-US" sz="2000" dirty="0" smtClean="0"/>
              <a:t>(1); </a:t>
            </a:r>
            <a:r>
              <a:rPr lang="en-US" sz="2000" dirty="0" err="1" smtClean="0"/>
              <a:t>list.add</a:t>
            </a:r>
            <a:r>
              <a:rPr lang="en-US" sz="2000" dirty="0" smtClean="0"/>
              <a:t>(2);</a:t>
            </a:r>
          </a:p>
          <a:p>
            <a:r>
              <a:rPr lang="en-US" sz="2000" dirty="0" smtClean="0"/>
              <a:t> </a:t>
            </a:r>
            <a:r>
              <a:rPr lang="en-US" sz="2000" dirty="0" err="1" smtClean="0"/>
              <a:t>list.add</a:t>
            </a:r>
            <a:r>
              <a:rPr lang="en-US" sz="2000" dirty="0" smtClean="0"/>
              <a:t>(3); </a:t>
            </a:r>
            <a:r>
              <a:rPr lang="en-US" sz="2000" dirty="0" err="1" smtClean="0"/>
              <a:t>list.add</a:t>
            </a:r>
            <a:r>
              <a:rPr lang="en-US" sz="2000" dirty="0" smtClean="0"/>
              <a:t>(4); </a:t>
            </a:r>
          </a:p>
          <a:p>
            <a:r>
              <a:rPr lang="en-US" sz="2000" dirty="0" smtClean="0"/>
              <a:t>); </a:t>
            </a:r>
          </a:p>
          <a:p>
            <a:r>
              <a:rPr lang="en-US" sz="2000" dirty="0" smtClean="0"/>
              <a:t>Iterator&lt;Integer&gt; it = </a:t>
            </a:r>
            <a:r>
              <a:rPr lang="en-US" sz="2000" dirty="0" err="1" smtClean="0"/>
              <a:t>list.iterator</a:t>
            </a:r>
            <a:r>
              <a:rPr lang="en-US" sz="2000" dirty="0" smtClean="0"/>
              <a:t>(); </a:t>
            </a:r>
          </a:p>
          <a:p>
            <a:r>
              <a:rPr lang="en-US" sz="2000" smtClean="0"/>
              <a:t>int </a:t>
            </a:r>
            <a:r>
              <a:rPr lang="en-US" sz="2000" dirty="0" smtClean="0"/>
              <a:t>i = 6; while(it.hasNext</a:t>
            </a:r>
            <a:r>
              <a:rPr lang="en-US" sz="2000" smtClean="0"/>
              <a:t>()){ </a:t>
            </a:r>
          </a:p>
          <a:p>
            <a:r>
              <a:rPr lang="en-US" sz="2000" smtClean="0"/>
              <a:t>int </a:t>
            </a:r>
            <a:r>
              <a:rPr lang="en-US" sz="2000" dirty="0" smtClean="0"/>
              <a:t>val = it.next(); </a:t>
            </a:r>
            <a:r>
              <a:rPr lang="en-US" sz="2000" dirty="0" err="1" smtClean="0"/>
              <a:t>list.add</a:t>
            </a:r>
            <a:r>
              <a:rPr lang="en-US" sz="2000" dirty="0" smtClean="0"/>
              <a:t>(i); //Throws ConcurrentModificationException System.out.println(val); i++; } System.out.println(list); } }</a:t>
            </a:r>
            <a:endParaRPr lang="en-US" sz="20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848600" cy="715962"/>
          </a:xfrm>
        </p:spPr>
        <p:txBody>
          <a:bodyPr>
            <a:normAutofit fontScale="90000"/>
          </a:bodyPr>
          <a:lstStyle/>
          <a:p>
            <a:r>
              <a:rPr lang="en-US" dirty="0" smtClean="0"/>
              <a:t>fail safe and fail fast </a:t>
            </a:r>
            <a:r>
              <a:rPr lang="en-US" dirty="0" err="1" smtClean="0"/>
              <a:t>iterator</a:t>
            </a:r>
            <a:endParaRPr lang="en-US" dirty="0"/>
          </a:p>
        </p:txBody>
      </p:sp>
      <p:sp>
        <p:nvSpPr>
          <p:cNvPr id="3" name="Content Placeholder 2"/>
          <p:cNvSpPr>
            <a:spLocks noGrp="1"/>
          </p:cNvSpPr>
          <p:nvPr>
            <p:ph idx="1"/>
          </p:nvPr>
        </p:nvSpPr>
        <p:spPr>
          <a:xfrm>
            <a:off x="152400" y="685800"/>
            <a:ext cx="8839200" cy="6019800"/>
          </a:xfrm>
        </p:spPr>
        <p:txBody>
          <a:bodyPr>
            <a:normAutofit/>
          </a:bodyPr>
          <a:lstStyle/>
          <a:p>
            <a:r>
              <a:rPr lang="en-US" sz="2000" dirty="0" smtClean="0"/>
              <a:t>"Fail safe" means: it won't fail.</a:t>
            </a:r>
          </a:p>
          <a:p>
            <a:r>
              <a:rPr lang="en-US" sz="2000" dirty="0" smtClean="0"/>
              <a:t>"Fail fast" means: it </a:t>
            </a:r>
            <a:r>
              <a:rPr lang="en-US" sz="2000" i="1" dirty="0" smtClean="0"/>
              <a:t>may</a:t>
            </a:r>
            <a:r>
              <a:rPr lang="en-US" sz="2000" dirty="0" smtClean="0"/>
              <a:t> fail ... and the failure condition is checked aggressively so that the failure condition is detected </a:t>
            </a:r>
            <a:r>
              <a:rPr lang="en-US" sz="2000" i="1" dirty="0" smtClean="0"/>
              <a:t>before</a:t>
            </a:r>
            <a:r>
              <a:rPr lang="en-US" sz="2000" dirty="0" smtClean="0"/>
              <a:t> damage can be done.</a:t>
            </a:r>
          </a:p>
          <a:p>
            <a:r>
              <a:rPr lang="en-US" sz="2000" dirty="0" smtClean="0"/>
              <a:t>As name suggest </a:t>
            </a:r>
            <a:r>
              <a:rPr lang="en-US" sz="2000" b="1" dirty="0" smtClean="0"/>
              <a:t>fail-fast </a:t>
            </a:r>
            <a:r>
              <a:rPr lang="en-US" sz="2000" b="1" dirty="0" err="1" smtClean="0"/>
              <a:t>Iterators</a:t>
            </a:r>
            <a:r>
              <a:rPr lang="en-US" sz="2000" dirty="0" smtClean="0"/>
              <a:t> fail as soon as they realized that </a:t>
            </a:r>
            <a:r>
              <a:rPr lang="en-US" sz="2000" i="1" dirty="0" smtClean="0"/>
              <a:t>structure of Collection has been changed since iteration has begun</a:t>
            </a:r>
            <a:r>
              <a:rPr lang="en-US" sz="2000" dirty="0" smtClean="0"/>
              <a:t>. Structural changes means adding, removing or updating any element from collection while one thread is Iterating over that collection.</a:t>
            </a:r>
          </a:p>
          <a:p>
            <a:r>
              <a:rPr lang="en-US" sz="2000" dirty="0" smtClean="0"/>
              <a:t> fail-fast behavior is implemented by keeping a modification count and if iteration thread realizes the change in modification count it </a:t>
            </a:r>
            <a:r>
              <a:rPr lang="en-US" sz="2000" dirty="0" err="1" smtClean="0"/>
              <a:t>throwsConcurrentModificationException</a:t>
            </a:r>
            <a:r>
              <a:rPr lang="en-US" sz="2000" dirty="0" smtClean="0"/>
              <a:t>.</a:t>
            </a:r>
          </a:p>
          <a:p>
            <a:r>
              <a:rPr lang="en-US" sz="2000" dirty="0" smtClean="0"/>
              <a:t>The only difference is fail-safe </a:t>
            </a:r>
            <a:r>
              <a:rPr lang="en-US" sz="2000" dirty="0" err="1" smtClean="0"/>
              <a:t>iterator</a:t>
            </a:r>
            <a:r>
              <a:rPr lang="en-US" sz="2000" dirty="0" smtClean="0"/>
              <a:t> doesn't throw any Exception, contrary to fail-fast </a:t>
            </a:r>
            <a:r>
              <a:rPr lang="en-US" sz="2000" dirty="0" err="1" smtClean="0"/>
              <a:t>Iterator</a:t>
            </a:r>
            <a:r>
              <a:rPr lang="en-US" sz="2000" dirty="0" smtClean="0"/>
              <a:t>, if Collection is modified structurally while one thread is iterating over it. </a:t>
            </a:r>
          </a:p>
          <a:p>
            <a:r>
              <a:rPr lang="en-US" sz="2000" dirty="0" smtClean="0"/>
              <a:t>This is because they work on clone of Collection instead of original collection and that’s why they are called as fail-safe </a:t>
            </a:r>
            <a:r>
              <a:rPr lang="en-US" sz="2000" dirty="0" err="1" smtClean="0"/>
              <a:t>iterator</a:t>
            </a:r>
            <a:r>
              <a:rPr lang="en-US" sz="2000" dirty="0" smtClean="0"/>
              <a:t>. </a:t>
            </a:r>
          </a:p>
          <a:p>
            <a:r>
              <a:rPr lang="en-US" sz="2000" dirty="0" err="1" smtClean="0"/>
              <a:t>Iterator</a:t>
            </a:r>
            <a:r>
              <a:rPr lang="en-US" sz="2000" dirty="0" smtClean="0"/>
              <a:t> of </a:t>
            </a:r>
            <a:r>
              <a:rPr lang="en-US" sz="2000" dirty="0" err="1" smtClean="0"/>
              <a:t>CopyOnWriteArrayList</a:t>
            </a:r>
            <a:r>
              <a:rPr lang="en-US" sz="2000" dirty="0" smtClean="0"/>
              <a:t> is an example of fail-safe </a:t>
            </a:r>
            <a:r>
              <a:rPr lang="en-US" sz="2000" dirty="0" err="1" smtClean="0"/>
              <a:t>Iterator</a:t>
            </a:r>
            <a:r>
              <a:rPr lang="en-US" sz="2000" dirty="0" smtClean="0"/>
              <a:t> also </a:t>
            </a:r>
            <a:r>
              <a:rPr lang="en-US" sz="2000" dirty="0" err="1" smtClean="0"/>
              <a:t>iterator</a:t>
            </a:r>
            <a:r>
              <a:rPr lang="en-US" sz="2000" dirty="0" smtClean="0"/>
              <a:t> written by </a:t>
            </a:r>
            <a:r>
              <a:rPr lang="en-US" sz="2000" dirty="0" err="1" smtClean="0"/>
              <a:t>ConcurrentHashMap</a:t>
            </a:r>
            <a:r>
              <a:rPr lang="en-US" sz="2000" dirty="0" smtClean="0"/>
              <a:t> </a:t>
            </a:r>
            <a:r>
              <a:rPr lang="en-US" sz="2000" dirty="0" err="1" smtClean="0"/>
              <a:t>keySet</a:t>
            </a:r>
            <a:r>
              <a:rPr lang="en-US" sz="2000" dirty="0" smtClean="0"/>
              <a:t> is also fail-safe </a:t>
            </a:r>
            <a:r>
              <a:rPr lang="en-US" sz="2000" dirty="0" err="1" smtClean="0"/>
              <a:t>iterator</a:t>
            </a:r>
            <a:r>
              <a:rPr lang="en-US" sz="2000" dirty="0" smtClean="0"/>
              <a:t> and never throw </a:t>
            </a:r>
            <a:r>
              <a:rPr lang="en-US" sz="2000" dirty="0" err="1" smtClean="0"/>
              <a:t>ConcurrentModificationException</a:t>
            </a:r>
            <a:r>
              <a:rPr lang="en-US" sz="2000" dirty="0" smtClean="0"/>
              <a:t> in Java.</a:t>
            </a:r>
            <a:endParaRPr lang="en-US" sz="20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57200"/>
          </a:xfrm>
        </p:spPr>
        <p:txBody>
          <a:bodyPr>
            <a:normAutofit/>
          </a:bodyPr>
          <a:lstStyle/>
          <a:p>
            <a:pPr algn="l"/>
            <a:r>
              <a:rPr lang="en-US" sz="2000" dirty="0" smtClean="0"/>
              <a:t>continued</a:t>
            </a:r>
            <a:endParaRPr lang="en-US" sz="2000" dirty="0"/>
          </a:p>
        </p:txBody>
      </p:sp>
      <p:sp>
        <p:nvSpPr>
          <p:cNvPr id="3" name="Content Placeholder 2"/>
          <p:cNvSpPr>
            <a:spLocks noGrp="1"/>
          </p:cNvSpPr>
          <p:nvPr>
            <p:ph idx="1"/>
          </p:nvPr>
        </p:nvSpPr>
        <p:spPr>
          <a:xfrm>
            <a:off x="152400" y="0"/>
            <a:ext cx="8991600" cy="6858000"/>
          </a:xfrm>
        </p:spPr>
        <p:txBody>
          <a:bodyPr>
            <a:noAutofit/>
          </a:bodyPr>
          <a:lstStyle/>
          <a:p>
            <a:r>
              <a:rPr lang="en-US" sz="2000" u="sng" dirty="0" smtClean="0"/>
              <a:t>fail-safe </a:t>
            </a:r>
            <a:r>
              <a:rPr lang="en-US" sz="2000" u="sng" dirty="0" err="1" smtClean="0"/>
              <a:t>Iterator</a:t>
            </a:r>
            <a:r>
              <a:rPr lang="en-US" sz="2000" u="sng" dirty="0" smtClean="0"/>
              <a:t> in java</a:t>
            </a:r>
            <a:endParaRPr lang="en-US" sz="2000" b="1" dirty="0" smtClean="0"/>
          </a:p>
          <a:p>
            <a:r>
              <a:rPr lang="en-US" sz="2000" dirty="0" smtClean="0"/>
              <a:t>Contrary to fail-fast </a:t>
            </a:r>
            <a:r>
              <a:rPr lang="en-US" sz="2000" dirty="0" err="1" smtClean="0"/>
              <a:t>Iterator</a:t>
            </a:r>
            <a:r>
              <a:rPr lang="en-US" sz="2000" dirty="0" smtClean="0"/>
              <a:t>, </a:t>
            </a:r>
            <a:r>
              <a:rPr lang="en-US" sz="2000" b="1" dirty="0" smtClean="0"/>
              <a:t>fail-safe </a:t>
            </a:r>
            <a:r>
              <a:rPr lang="en-US" sz="2000" b="1" dirty="0" err="1" smtClean="0"/>
              <a:t>iterator</a:t>
            </a:r>
            <a:r>
              <a:rPr lang="en-US" sz="2000" dirty="0" smtClean="0"/>
              <a:t> doesn't throw any Exception if Collection is modified structurally</a:t>
            </a:r>
          </a:p>
          <a:p>
            <a:r>
              <a:rPr lang="en-US" sz="2000" dirty="0" smtClean="0"/>
              <a:t>while one thread is Iterating over it because they work on clone of Collection instead of original collection and that’s why they are called as fail-safe </a:t>
            </a:r>
            <a:r>
              <a:rPr lang="en-US" sz="2000" dirty="0" err="1" smtClean="0"/>
              <a:t>iterator</a:t>
            </a:r>
            <a:r>
              <a:rPr lang="en-US" sz="2000" dirty="0" smtClean="0"/>
              <a:t>. </a:t>
            </a:r>
          </a:p>
          <a:p>
            <a:r>
              <a:rPr lang="en-US" sz="2000" dirty="0" err="1" smtClean="0"/>
              <a:t>Iterator</a:t>
            </a:r>
            <a:r>
              <a:rPr lang="en-US" sz="2000" dirty="0" smtClean="0"/>
              <a:t> of </a:t>
            </a:r>
            <a:r>
              <a:rPr lang="en-US" sz="2000" dirty="0" err="1" smtClean="0"/>
              <a:t>CopyOnWriteArrayList</a:t>
            </a:r>
            <a:r>
              <a:rPr lang="en-US" sz="2000" dirty="0" smtClean="0"/>
              <a:t> is an example of fail-safe </a:t>
            </a:r>
            <a:r>
              <a:rPr lang="en-US" sz="2000" dirty="0" err="1" smtClean="0"/>
              <a:t>Iterator</a:t>
            </a:r>
            <a:r>
              <a:rPr lang="en-US" sz="2000" dirty="0" smtClean="0"/>
              <a:t> also </a:t>
            </a:r>
            <a:r>
              <a:rPr lang="en-US" sz="2000" dirty="0" err="1" smtClean="0"/>
              <a:t>iterator</a:t>
            </a:r>
            <a:r>
              <a:rPr lang="en-US" sz="2000" dirty="0" smtClean="0"/>
              <a:t> written by </a:t>
            </a:r>
            <a:r>
              <a:rPr lang="en-US" sz="2000" dirty="0" err="1" smtClean="0"/>
              <a:t>ConcurrentHashMap</a:t>
            </a:r>
            <a:r>
              <a:rPr lang="en-US" sz="2000" dirty="0" smtClean="0"/>
              <a:t> </a:t>
            </a:r>
            <a:r>
              <a:rPr lang="en-US" sz="2000" dirty="0" err="1" smtClean="0"/>
              <a:t>keySet</a:t>
            </a:r>
            <a:r>
              <a:rPr lang="en-US" sz="2000" dirty="0" smtClean="0"/>
              <a:t> is also fail-safe </a:t>
            </a:r>
            <a:r>
              <a:rPr lang="en-US" sz="2000" dirty="0" err="1" smtClean="0"/>
              <a:t>iterator</a:t>
            </a:r>
            <a:r>
              <a:rPr lang="en-US" sz="2000" dirty="0" smtClean="0"/>
              <a:t> and never throw </a:t>
            </a:r>
            <a:r>
              <a:rPr lang="en-US" sz="2000" dirty="0" err="1" smtClean="0"/>
              <a:t>ConcurrentModificationException</a:t>
            </a:r>
            <a:r>
              <a:rPr lang="en-US" sz="2000" dirty="0" smtClean="0"/>
              <a:t> in Java.</a:t>
            </a:r>
          </a:p>
          <a:p>
            <a:pPr fontAlgn="base"/>
            <a:r>
              <a:rPr lang="en-US" sz="2000" dirty="0" err="1" smtClean="0"/>
              <a:t>Iterators</a:t>
            </a:r>
            <a:r>
              <a:rPr lang="en-US" sz="2000" dirty="0" smtClean="0"/>
              <a:t> from </a:t>
            </a:r>
            <a:r>
              <a:rPr lang="en-US" sz="2000" dirty="0" err="1" smtClean="0"/>
              <a:t>java.util</a:t>
            </a:r>
            <a:r>
              <a:rPr lang="en-US" sz="2000" dirty="0" smtClean="0"/>
              <a:t> package throw </a:t>
            </a:r>
            <a:r>
              <a:rPr lang="en-US" sz="2000" dirty="0" err="1" smtClean="0"/>
              <a:t>ConcurrentModificationException</a:t>
            </a:r>
            <a:r>
              <a:rPr lang="en-US" sz="2000" dirty="0" smtClean="0"/>
              <a:t> if collection was modified by collection's methods (add / remove) while iterating</a:t>
            </a:r>
          </a:p>
          <a:p>
            <a:pPr fontAlgn="base"/>
            <a:r>
              <a:rPr lang="en-US" sz="2000" dirty="0" err="1" smtClean="0"/>
              <a:t>Iterators</a:t>
            </a:r>
            <a:r>
              <a:rPr lang="en-US" sz="2000" dirty="0" smtClean="0"/>
              <a:t> from </a:t>
            </a:r>
            <a:r>
              <a:rPr lang="en-US" sz="2000" dirty="0" err="1" smtClean="0"/>
              <a:t>java.util.concurrent</a:t>
            </a:r>
            <a:r>
              <a:rPr lang="en-US" sz="2000" dirty="0" smtClean="0"/>
              <a:t> package typically iterate over a snapshot and allow concurrent modifications but may not reflect collection updates after the </a:t>
            </a:r>
            <a:r>
              <a:rPr lang="en-US" sz="2000" dirty="0" err="1" smtClean="0"/>
              <a:t>iterator</a:t>
            </a:r>
            <a:r>
              <a:rPr lang="en-US" sz="2000" dirty="0" smtClean="0"/>
              <a:t> was created.</a:t>
            </a:r>
          </a:p>
          <a:p>
            <a:r>
              <a:rPr lang="en-US" sz="2000" b="1" dirty="0" smtClean="0"/>
              <a:t>Java docs of fail-fast </a:t>
            </a:r>
            <a:r>
              <a:rPr lang="en-US" sz="2000" b="1" dirty="0" err="1" smtClean="0"/>
              <a:t>iterators</a:t>
            </a:r>
            <a:r>
              <a:rPr lang="en-US" sz="2000" b="1" dirty="0" smtClean="0"/>
              <a:t> says</a:t>
            </a:r>
            <a:r>
              <a:rPr lang="en-US" sz="2000" dirty="0" smtClean="0"/>
              <a:t/>
            </a:r>
            <a:br>
              <a:rPr lang="en-US" sz="2000" dirty="0" smtClean="0"/>
            </a:br>
            <a:r>
              <a:rPr lang="en-US" sz="2000" dirty="0" smtClean="0"/>
              <a:t>“</a:t>
            </a:r>
            <a:r>
              <a:rPr lang="en-US" sz="2000" i="1" dirty="0" smtClean="0"/>
              <a:t>Note that the fail-fast behavior of an </a:t>
            </a:r>
            <a:r>
              <a:rPr lang="en-US" sz="2000" i="1" dirty="0" err="1" smtClean="0"/>
              <a:t>iterator</a:t>
            </a:r>
            <a:r>
              <a:rPr lang="en-US" sz="2000" i="1" dirty="0" smtClean="0"/>
              <a:t> cannot be guaranteed as it is, generally speaking, impossible to make any hard guarantees in the presence of unsynchronized concurrent modification. Fail-fast </a:t>
            </a:r>
            <a:r>
              <a:rPr lang="en-US" sz="2000" i="1" dirty="0" err="1" smtClean="0"/>
              <a:t>iterators</a:t>
            </a:r>
            <a:r>
              <a:rPr lang="en-US" sz="2000" i="1" dirty="0" smtClean="0"/>
              <a:t> throw {@code </a:t>
            </a:r>
            <a:r>
              <a:rPr lang="en-US" sz="2000" i="1" dirty="0" err="1" smtClean="0"/>
              <a:t>ConcurrentModificationException</a:t>
            </a:r>
            <a:r>
              <a:rPr lang="en-US" sz="2000" i="1" dirty="0" smtClean="0"/>
              <a:t>} on a best-effort basis. Therefore, it would be wrong to write a program that depended on this exception for its correctness: the fail-fast behavior of </a:t>
            </a:r>
            <a:r>
              <a:rPr lang="en-US" sz="2000" i="1" dirty="0" err="1" smtClean="0"/>
              <a:t>iterators</a:t>
            </a:r>
            <a:r>
              <a:rPr lang="en-US" sz="2000" i="1" dirty="0" smtClean="0"/>
              <a:t> should be used only to detect bugs.</a:t>
            </a:r>
            <a:r>
              <a:rPr lang="en-US" sz="2000" dirty="0" smtClean="0"/>
              <a:t>”</a:t>
            </a:r>
            <a:br>
              <a:rPr lang="en-US" sz="2000" dirty="0" smtClean="0"/>
            </a:br>
            <a:r>
              <a:rPr lang="en-US" sz="1600" dirty="0" smtClean="0"/>
              <a:t/>
            </a:r>
            <a:br>
              <a:rPr lang="en-US" sz="1600" dirty="0" smtClean="0"/>
            </a:br>
            <a:endParaRPr lang="en-US" sz="16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686800" cy="6629400"/>
          </a:xfrm>
        </p:spPr>
        <p:txBody>
          <a:bodyPr>
            <a:normAutofit/>
          </a:bodyPr>
          <a:lstStyle/>
          <a:p>
            <a:r>
              <a:rPr lang="en-US" sz="2400" dirty="0" smtClean="0"/>
              <a:t>j</a:t>
            </a:r>
            <a:r>
              <a:rPr lang="en-US" sz="2400" b="1" dirty="0" smtClean="0"/>
              <a:t>ava docs of fail-safe </a:t>
            </a:r>
            <a:r>
              <a:rPr lang="en-US" sz="2400" b="1" dirty="0" err="1" smtClean="0"/>
              <a:t>iterators</a:t>
            </a:r>
            <a:r>
              <a:rPr lang="en-US" sz="2400" b="1" dirty="0" smtClean="0"/>
              <a:t> says</a:t>
            </a:r>
            <a:r>
              <a:rPr lang="en-US" sz="2000" dirty="0" smtClean="0"/>
              <a:t/>
            </a:r>
            <a:br>
              <a:rPr lang="en-US" sz="2000" dirty="0" smtClean="0"/>
            </a:br>
            <a:r>
              <a:rPr lang="en-US" sz="2000" dirty="0" smtClean="0"/>
              <a:t>“</a:t>
            </a:r>
            <a:r>
              <a:rPr lang="en-US" sz="2000" i="1" dirty="0" smtClean="0"/>
              <a:t>This is ordinarily too costly, but may be more efficient than alternatives when traversal operations vastly outnumber mutations, and is useful when you cannot or don’t want to synchronize traversals, yet need to preclude interference among concurrent threads. The “snapshot” style </a:t>
            </a:r>
            <a:r>
              <a:rPr lang="en-US" sz="2000" i="1" dirty="0" err="1" smtClean="0"/>
              <a:t>iterator</a:t>
            </a:r>
            <a:r>
              <a:rPr lang="en-US" sz="2000" i="1" dirty="0" smtClean="0"/>
              <a:t> method uses a reference to the state of the array at the point that the </a:t>
            </a:r>
            <a:r>
              <a:rPr lang="en-US" sz="2000" i="1" dirty="0" err="1" smtClean="0"/>
              <a:t>iterator</a:t>
            </a:r>
            <a:r>
              <a:rPr lang="en-US" sz="2000" i="1" dirty="0" smtClean="0"/>
              <a:t> was created. This array never changes during the lifetime of the </a:t>
            </a:r>
            <a:r>
              <a:rPr lang="en-US" sz="2000" i="1" dirty="0" err="1" smtClean="0"/>
              <a:t>iterator</a:t>
            </a:r>
            <a:r>
              <a:rPr lang="en-US" sz="2000" i="1" dirty="0" smtClean="0"/>
              <a:t>, so interference is impossible and the </a:t>
            </a:r>
            <a:r>
              <a:rPr lang="en-US" sz="2000" i="1" dirty="0" err="1" smtClean="0"/>
              <a:t>iterator</a:t>
            </a:r>
            <a:r>
              <a:rPr lang="en-US" sz="2000" i="1" dirty="0" smtClean="0"/>
              <a:t> is guaranteed not to </a:t>
            </a:r>
            <a:r>
              <a:rPr lang="en-US" sz="2000" i="1" dirty="0" err="1" smtClean="0"/>
              <a:t>throwConcurrentModificationException.The</a:t>
            </a:r>
            <a:r>
              <a:rPr lang="en-US" sz="2000" i="1" dirty="0" smtClean="0"/>
              <a:t> </a:t>
            </a:r>
            <a:r>
              <a:rPr lang="en-US" sz="2000" i="1" dirty="0" err="1" smtClean="0"/>
              <a:t>iterator</a:t>
            </a:r>
            <a:r>
              <a:rPr lang="en-US" sz="2000" i="1" dirty="0" smtClean="0"/>
              <a:t> will not reflect additions, removals, or changes to the list since the </a:t>
            </a:r>
            <a:r>
              <a:rPr lang="en-US" sz="2000" i="1" dirty="0" err="1" smtClean="0"/>
              <a:t>iterator</a:t>
            </a:r>
            <a:r>
              <a:rPr lang="en-US" sz="2000" i="1" dirty="0" smtClean="0"/>
              <a:t> was created. Element-changing operations on </a:t>
            </a:r>
            <a:r>
              <a:rPr lang="en-US" sz="2000" i="1" dirty="0" err="1" smtClean="0"/>
              <a:t>iterators</a:t>
            </a:r>
            <a:r>
              <a:rPr lang="en-US" sz="2000" i="1" dirty="0" smtClean="0"/>
              <a:t> themselves (remove(), set(), and add()) are not supported. These methods throw </a:t>
            </a:r>
            <a:r>
              <a:rPr lang="en-US" sz="2000" i="1" dirty="0" err="1" smtClean="0"/>
              <a:t>UnsupportedOperationException</a:t>
            </a:r>
            <a:r>
              <a:rPr lang="en-US" sz="2000" i="1" dirty="0" smtClean="0"/>
              <a:t>.</a:t>
            </a:r>
            <a:r>
              <a:rPr lang="en-US" sz="2000" dirty="0" smtClean="0"/>
              <a:t>”</a:t>
            </a:r>
            <a:endParaRPr lang="en-US" sz="20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33400"/>
          </a:xfrm>
        </p:spPr>
        <p:txBody>
          <a:bodyPr>
            <a:normAutofit/>
          </a:bodyPr>
          <a:lstStyle/>
          <a:p>
            <a:r>
              <a:rPr lang="en-US" sz="2800" b="1" dirty="0" smtClean="0"/>
              <a:t>Example of Fail Fast </a:t>
            </a:r>
            <a:r>
              <a:rPr lang="en-US" sz="2800" b="1" dirty="0" err="1" smtClean="0"/>
              <a:t>Iterator</a:t>
            </a:r>
            <a:r>
              <a:rPr lang="en-US" sz="2800" b="1" dirty="0" smtClean="0"/>
              <a:t> and Fail Safe </a:t>
            </a:r>
            <a:r>
              <a:rPr lang="en-US" sz="2800" b="1" dirty="0" err="1" smtClean="0"/>
              <a:t>Iterator</a:t>
            </a:r>
            <a:endParaRPr lang="en-US" sz="2800" dirty="0"/>
          </a:p>
        </p:txBody>
      </p:sp>
      <p:sp>
        <p:nvSpPr>
          <p:cNvPr id="3" name="Content Placeholder 2"/>
          <p:cNvSpPr>
            <a:spLocks noGrp="1"/>
          </p:cNvSpPr>
          <p:nvPr>
            <p:ph idx="1"/>
          </p:nvPr>
        </p:nvSpPr>
        <p:spPr>
          <a:xfrm>
            <a:off x="152400" y="533400"/>
            <a:ext cx="8763000" cy="6096000"/>
          </a:xfrm>
        </p:spPr>
        <p:txBody>
          <a:bodyPr>
            <a:normAutofit lnSpcReduction="10000"/>
          </a:bodyPr>
          <a:lstStyle/>
          <a:p>
            <a:r>
              <a:rPr lang="en-US" sz="1800" b="1" dirty="0" smtClean="0"/>
              <a:t>import</a:t>
            </a:r>
            <a:r>
              <a:rPr lang="en-US" sz="1800" dirty="0" smtClean="0"/>
              <a:t> </a:t>
            </a:r>
            <a:r>
              <a:rPr lang="en-US" sz="1800" b="1" dirty="0" err="1" smtClean="0"/>
              <a:t>java.util.HashMap</a:t>
            </a:r>
            <a:r>
              <a:rPr lang="en-US" sz="1800" dirty="0" smtClean="0"/>
              <a:t>; </a:t>
            </a:r>
          </a:p>
          <a:p>
            <a:r>
              <a:rPr lang="en-US" sz="1800" b="1" dirty="0" smtClean="0"/>
              <a:t>import</a:t>
            </a:r>
            <a:r>
              <a:rPr lang="en-US" sz="1800" dirty="0" smtClean="0"/>
              <a:t> </a:t>
            </a:r>
            <a:r>
              <a:rPr lang="en-US" sz="1800" b="1" dirty="0" err="1" smtClean="0"/>
              <a:t>java.util.Iterator</a:t>
            </a:r>
            <a:r>
              <a:rPr lang="en-US" sz="1800" dirty="0" smtClean="0"/>
              <a:t>; </a:t>
            </a:r>
          </a:p>
          <a:p>
            <a:r>
              <a:rPr lang="en-US" sz="1800" b="1" dirty="0" smtClean="0"/>
              <a:t>import</a:t>
            </a:r>
            <a:r>
              <a:rPr lang="en-US" sz="1800" dirty="0" smtClean="0"/>
              <a:t> </a:t>
            </a:r>
            <a:r>
              <a:rPr lang="en-US" sz="1800" b="1" dirty="0" err="1" smtClean="0"/>
              <a:t>java.util.Map</a:t>
            </a:r>
            <a:r>
              <a:rPr lang="en-US" sz="1800" dirty="0" smtClean="0"/>
              <a:t>; </a:t>
            </a:r>
          </a:p>
          <a:p>
            <a:r>
              <a:rPr lang="en-US" sz="1800" b="1" dirty="0" smtClean="0"/>
              <a:t>public</a:t>
            </a:r>
            <a:r>
              <a:rPr lang="en-US" sz="1800" dirty="0" smtClean="0"/>
              <a:t> </a:t>
            </a:r>
            <a:r>
              <a:rPr lang="en-US" sz="1800" b="1" dirty="0" smtClean="0"/>
              <a:t>class</a:t>
            </a:r>
            <a:r>
              <a:rPr lang="en-US" sz="1800" dirty="0" smtClean="0"/>
              <a:t> </a:t>
            </a:r>
            <a:r>
              <a:rPr lang="en-US" sz="1800" b="1" dirty="0" err="1" smtClean="0"/>
              <a:t>FailFastExample</a:t>
            </a:r>
            <a:r>
              <a:rPr lang="en-US" sz="1800" dirty="0" smtClean="0"/>
              <a:t> {</a:t>
            </a:r>
          </a:p>
          <a:p>
            <a:r>
              <a:rPr lang="en-US" sz="1800" dirty="0" smtClean="0"/>
              <a:t> </a:t>
            </a:r>
            <a:r>
              <a:rPr lang="en-US" sz="1800" b="1" dirty="0" smtClean="0"/>
              <a:t>public</a:t>
            </a:r>
            <a:r>
              <a:rPr lang="en-US" sz="1800" dirty="0" smtClean="0"/>
              <a:t> </a:t>
            </a:r>
            <a:r>
              <a:rPr lang="en-US" sz="1800" b="1" dirty="0" smtClean="0"/>
              <a:t>static</a:t>
            </a:r>
            <a:r>
              <a:rPr lang="en-US" sz="1800" dirty="0" smtClean="0"/>
              <a:t> </a:t>
            </a:r>
            <a:r>
              <a:rPr lang="en-US" sz="1800" b="1" dirty="0" smtClean="0"/>
              <a:t>void</a:t>
            </a:r>
            <a:r>
              <a:rPr lang="en-US" sz="1800" dirty="0" smtClean="0"/>
              <a:t> </a:t>
            </a:r>
            <a:r>
              <a:rPr lang="en-US" sz="1800" b="1" dirty="0" smtClean="0"/>
              <a:t>main</a:t>
            </a:r>
            <a:r>
              <a:rPr lang="en-US" sz="1800" dirty="0" smtClean="0"/>
              <a:t>(String[] </a:t>
            </a:r>
            <a:r>
              <a:rPr lang="en-US" sz="1800" dirty="0" err="1" smtClean="0"/>
              <a:t>args</a:t>
            </a:r>
            <a:r>
              <a:rPr lang="en-US" sz="1800" dirty="0" smtClean="0"/>
              <a:t>) {</a:t>
            </a:r>
          </a:p>
          <a:p>
            <a:r>
              <a:rPr lang="en-US" sz="1800" dirty="0" smtClean="0"/>
              <a:t> Map&lt;</a:t>
            </a:r>
            <a:r>
              <a:rPr lang="en-US" sz="1800" dirty="0" err="1" smtClean="0"/>
              <a:t>String,String</a:t>
            </a:r>
            <a:r>
              <a:rPr lang="en-US" sz="1800" dirty="0" smtClean="0"/>
              <a:t>&gt; </a:t>
            </a:r>
            <a:r>
              <a:rPr lang="en-US" sz="1800" dirty="0" err="1" smtClean="0"/>
              <a:t>premiumPhone</a:t>
            </a:r>
            <a:r>
              <a:rPr lang="en-US" sz="1800" dirty="0" smtClean="0"/>
              <a:t> = </a:t>
            </a:r>
            <a:r>
              <a:rPr lang="en-US" sz="1800" b="1" dirty="0" smtClean="0"/>
              <a:t>new</a:t>
            </a:r>
            <a:r>
              <a:rPr lang="en-US" sz="1800" dirty="0" smtClean="0"/>
              <a:t> </a:t>
            </a:r>
            <a:r>
              <a:rPr lang="en-US" sz="1800" dirty="0" err="1" smtClean="0"/>
              <a:t>HashMap</a:t>
            </a:r>
            <a:r>
              <a:rPr lang="en-US" sz="1800" dirty="0" smtClean="0"/>
              <a:t>&lt;</a:t>
            </a:r>
            <a:r>
              <a:rPr lang="en-US" sz="1800" dirty="0" err="1" smtClean="0"/>
              <a:t>String,String</a:t>
            </a:r>
            <a:r>
              <a:rPr lang="en-US" sz="1800" dirty="0" smtClean="0"/>
              <a:t>&gt;(); </a:t>
            </a:r>
            <a:r>
              <a:rPr lang="en-US" sz="1800" dirty="0" err="1" smtClean="0"/>
              <a:t>premiumPhone.put</a:t>
            </a:r>
            <a:r>
              <a:rPr lang="en-US" sz="1800" dirty="0" smtClean="0"/>
              <a:t>("Apple", "</a:t>
            </a:r>
            <a:r>
              <a:rPr lang="en-US" sz="1800" dirty="0" err="1" smtClean="0"/>
              <a:t>iPhone</a:t>
            </a:r>
            <a:r>
              <a:rPr lang="en-US" sz="1800" dirty="0" smtClean="0"/>
              <a:t>"); </a:t>
            </a:r>
          </a:p>
          <a:p>
            <a:r>
              <a:rPr lang="en-US" sz="1800" dirty="0" err="1" smtClean="0"/>
              <a:t>premiumPhone.put</a:t>
            </a:r>
            <a:r>
              <a:rPr lang="en-US" sz="1800" dirty="0" smtClean="0"/>
              <a:t>("HTC", "HTC one"); </a:t>
            </a:r>
          </a:p>
          <a:p>
            <a:r>
              <a:rPr lang="en-US" sz="1800" dirty="0" err="1" smtClean="0"/>
              <a:t>premiumPhone.put</a:t>
            </a:r>
            <a:r>
              <a:rPr lang="en-US" sz="1800" dirty="0" smtClean="0"/>
              <a:t>("Samsung","S5");</a:t>
            </a:r>
          </a:p>
          <a:p>
            <a:r>
              <a:rPr lang="en-US" sz="1800" dirty="0" smtClean="0"/>
              <a:t> </a:t>
            </a:r>
            <a:r>
              <a:rPr lang="en-US" sz="1800" dirty="0" err="1" smtClean="0"/>
              <a:t>Iterator</a:t>
            </a:r>
            <a:r>
              <a:rPr lang="en-US" sz="1800" dirty="0" smtClean="0"/>
              <a:t> </a:t>
            </a:r>
            <a:r>
              <a:rPr lang="en-US" sz="1800" dirty="0" err="1" smtClean="0"/>
              <a:t>iterator</a:t>
            </a:r>
            <a:r>
              <a:rPr lang="en-US" sz="1800" dirty="0" smtClean="0"/>
              <a:t> = </a:t>
            </a:r>
            <a:r>
              <a:rPr lang="en-US" sz="1800" dirty="0" err="1" smtClean="0"/>
              <a:t>premiumPhone.keySet</a:t>
            </a:r>
            <a:r>
              <a:rPr lang="en-US" sz="1800" dirty="0" smtClean="0"/>
              <a:t>().</a:t>
            </a:r>
            <a:r>
              <a:rPr lang="en-US" sz="1800" dirty="0" err="1" smtClean="0"/>
              <a:t>iterator</a:t>
            </a:r>
            <a:r>
              <a:rPr lang="en-US" sz="1800" dirty="0" smtClean="0"/>
              <a:t>(); </a:t>
            </a:r>
          </a:p>
          <a:p>
            <a:r>
              <a:rPr lang="en-US" sz="1800" b="1" dirty="0" smtClean="0"/>
              <a:t>while</a:t>
            </a:r>
            <a:r>
              <a:rPr lang="en-US" sz="1800" dirty="0" smtClean="0"/>
              <a:t> (</a:t>
            </a:r>
            <a:r>
              <a:rPr lang="en-US" sz="1800" dirty="0" err="1" smtClean="0"/>
              <a:t>iterator.hasNext</a:t>
            </a:r>
            <a:r>
              <a:rPr lang="en-US" sz="1800" dirty="0" smtClean="0"/>
              <a:t>()) { </a:t>
            </a:r>
            <a:r>
              <a:rPr lang="en-US" sz="1800" dirty="0" err="1" smtClean="0"/>
              <a:t>System.out.println</a:t>
            </a:r>
            <a:r>
              <a:rPr lang="en-US" sz="1800" dirty="0" smtClean="0"/>
              <a:t>(</a:t>
            </a:r>
            <a:r>
              <a:rPr lang="en-US" sz="1800" dirty="0" err="1" smtClean="0"/>
              <a:t>premiumPhone.get</a:t>
            </a:r>
            <a:r>
              <a:rPr lang="en-US" sz="1800" dirty="0" smtClean="0"/>
              <a:t>(</a:t>
            </a:r>
            <a:r>
              <a:rPr lang="en-US" sz="1800" dirty="0" err="1" smtClean="0"/>
              <a:t>iterator.next</a:t>
            </a:r>
            <a:r>
              <a:rPr lang="en-US" sz="1800" dirty="0" smtClean="0"/>
              <a:t>())); </a:t>
            </a:r>
            <a:r>
              <a:rPr lang="en-US" sz="1800" dirty="0" err="1" smtClean="0"/>
              <a:t>premiumPhone.put</a:t>
            </a:r>
            <a:r>
              <a:rPr lang="en-US" sz="1800" dirty="0" smtClean="0"/>
              <a:t>("Sony", "</a:t>
            </a:r>
            <a:r>
              <a:rPr lang="en-US" sz="1800" dirty="0" err="1" smtClean="0"/>
              <a:t>Xperia</a:t>
            </a:r>
            <a:r>
              <a:rPr lang="en-US" sz="1800" dirty="0" smtClean="0"/>
              <a:t> Z"); } } }</a:t>
            </a:r>
          </a:p>
          <a:p>
            <a:r>
              <a:rPr lang="en-US" sz="1800" b="1" dirty="0" smtClean="0"/>
              <a:t>Output :</a:t>
            </a:r>
            <a:r>
              <a:rPr lang="en-US" sz="1800" dirty="0" smtClean="0"/>
              <a:t/>
            </a:r>
            <a:br>
              <a:rPr lang="en-US" sz="1800" dirty="0" smtClean="0"/>
            </a:br>
            <a:r>
              <a:rPr lang="en-US" sz="1800" dirty="0" smtClean="0"/>
              <a:t/>
            </a:r>
            <a:br>
              <a:rPr lang="en-US" sz="1800" dirty="0" smtClean="0"/>
            </a:br>
            <a:r>
              <a:rPr lang="en-US" sz="1800" dirty="0" smtClean="0"/>
              <a:t/>
            </a:r>
            <a:br>
              <a:rPr lang="en-US" sz="1800" dirty="0" smtClean="0"/>
            </a:br>
            <a:r>
              <a:rPr lang="en-US" sz="1800" dirty="0" err="1" smtClean="0"/>
              <a:t>iPhone</a:t>
            </a:r>
            <a:r>
              <a:rPr lang="en-US" sz="1800" dirty="0" smtClean="0"/>
              <a:t> Exception in thread "main" </a:t>
            </a:r>
            <a:r>
              <a:rPr lang="en-US" sz="1800" dirty="0" err="1" smtClean="0"/>
              <a:t>java.util.ConcurrentModificationException</a:t>
            </a:r>
            <a:r>
              <a:rPr lang="en-US" sz="1800" dirty="0" smtClean="0"/>
              <a:t> at </a:t>
            </a:r>
            <a:r>
              <a:rPr lang="en-US" sz="1800" dirty="0" err="1" smtClean="0"/>
              <a:t>java.util.HashMap$HashIterator.nextEntry</a:t>
            </a:r>
            <a:r>
              <a:rPr lang="en-US" sz="1800" dirty="0" smtClean="0"/>
              <a:t>(Unknown Source) at </a:t>
            </a:r>
            <a:r>
              <a:rPr lang="en-US" sz="1800" dirty="0" err="1" smtClean="0"/>
              <a:t>java.util.HashMap$KeyIterator.next</a:t>
            </a:r>
            <a:r>
              <a:rPr lang="en-US" sz="1800" dirty="0" smtClean="0"/>
              <a:t>(Unknown Source) at </a:t>
            </a:r>
            <a:r>
              <a:rPr lang="en-US" sz="1800" dirty="0" err="1" smtClean="0"/>
              <a:t>FailFastExample.main</a:t>
            </a:r>
            <a:r>
              <a:rPr lang="en-US" sz="1800" dirty="0" smtClean="0"/>
              <a:t>(FailFastExample.java:</a:t>
            </a:r>
            <a:r>
              <a:rPr lang="en-US" sz="1800" b="1" dirty="0" smtClean="0"/>
              <a:t>20</a:t>
            </a:r>
            <a:r>
              <a:rPr lang="en-US" sz="1800" dirty="0" smtClean="0"/>
              <a:t>) </a:t>
            </a:r>
          </a:p>
          <a:p>
            <a:r>
              <a:rPr lang="en-US" sz="1800" dirty="0" smtClean="0"/>
              <a:t/>
            </a:r>
            <a:br>
              <a:rPr lang="en-US" sz="1800" dirty="0" smtClean="0"/>
            </a:br>
            <a:endParaRPr lang="en-US" sz="18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0"/>
            <a:ext cx="6705600" cy="685800"/>
          </a:xfrm>
        </p:spPr>
        <p:txBody>
          <a:bodyPr>
            <a:normAutofit/>
          </a:bodyPr>
          <a:lstStyle/>
          <a:p>
            <a:r>
              <a:rPr lang="en-US" sz="2800" b="1" dirty="0" smtClean="0"/>
              <a:t>Fail Safe </a:t>
            </a:r>
            <a:r>
              <a:rPr lang="en-US" sz="2800" b="1" dirty="0" err="1" smtClean="0"/>
              <a:t>Iterator</a:t>
            </a:r>
            <a:r>
              <a:rPr lang="en-US" sz="2800" b="1" dirty="0" smtClean="0"/>
              <a:t> Example :</a:t>
            </a:r>
            <a:endParaRPr lang="en-US" sz="2800" dirty="0"/>
          </a:p>
        </p:txBody>
      </p:sp>
      <p:sp>
        <p:nvSpPr>
          <p:cNvPr id="3" name="Content Placeholder 2"/>
          <p:cNvSpPr>
            <a:spLocks noGrp="1"/>
          </p:cNvSpPr>
          <p:nvPr>
            <p:ph idx="1"/>
          </p:nvPr>
        </p:nvSpPr>
        <p:spPr>
          <a:xfrm>
            <a:off x="152400" y="609600"/>
            <a:ext cx="8839200" cy="6019800"/>
          </a:xfrm>
        </p:spPr>
        <p:txBody>
          <a:bodyPr>
            <a:normAutofit lnSpcReduction="10000"/>
          </a:bodyPr>
          <a:lstStyle/>
          <a:p>
            <a:r>
              <a:rPr lang="en-US" sz="2000" b="1" dirty="0" smtClean="0"/>
              <a:t>import</a:t>
            </a:r>
            <a:r>
              <a:rPr lang="en-US" sz="2000" dirty="0" smtClean="0"/>
              <a:t> </a:t>
            </a:r>
            <a:r>
              <a:rPr lang="en-US" sz="2000" b="1" dirty="0" err="1" smtClean="0"/>
              <a:t>java.util.concurrent.ConcurrentHashMap</a:t>
            </a:r>
            <a:r>
              <a:rPr lang="en-US" sz="2000" dirty="0" smtClean="0"/>
              <a:t>;</a:t>
            </a:r>
          </a:p>
          <a:p>
            <a:r>
              <a:rPr lang="en-US" sz="2000" dirty="0" smtClean="0"/>
              <a:t> </a:t>
            </a:r>
            <a:r>
              <a:rPr lang="en-US" sz="2000" b="1" dirty="0" smtClean="0"/>
              <a:t>import</a:t>
            </a:r>
            <a:r>
              <a:rPr lang="en-US" sz="2000" dirty="0" smtClean="0"/>
              <a:t> </a:t>
            </a:r>
            <a:r>
              <a:rPr lang="en-US" sz="2000" b="1" dirty="0" err="1" smtClean="0"/>
              <a:t>java.util.Iterator</a:t>
            </a:r>
            <a:r>
              <a:rPr lang="en-US" sz="2000" dirty="0" smtClean="0"/>
              <a:t>; </a:t>
            </a:r>
          </a:p>
          <a:p>
            <a:r>
              <a:rPr lang="en-US" sz="2000" b="1" dirty="0" smtClean="0"/>
              <a:t>public</a:t>
            </a:r>
            <a:r>
              <a:rPr lang="en-US" sz="2000" dirty="0" smtClean="0"/>
              <a:t> </a:t>
            </a:r>
            <a:r>
              <a:rPr lang="en-US" sz="2000" b="1" dirty="0" smtClean="0"/>
              <a:t>class</a:t>
            </a:r>
            <a:r>
              <a:rPr lang="en-US" sz="2000" dirty="0" smtClean="0"/>
              <a:t> </a:t>
            </a:r>
            <a:r>
              <a:rPr lang="en-US" sz="2000" b="1" dirty="0" err="1" smtClean="0"/>
              <a:t>FailSafeExample</a:t>
            </a:r>
            <a:r>
              <a:rPr lang="en-US" sz="2000" dirty="0" smtClean="0"/>
              <a:t> {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a:t>
            </a:r>
            <a:r>
              <a:rPr lang="en-US" sz="2000" b="1" dirty="0" smtClean="0"/>
              <a:t>main</a:t>
            </a:r>
            <a:r>
              <a:rPr lang="en-US" sz="2000" dirty="0" smtClean="0"/>
              <a:t>(String[] </a:t>
            </a:r>
            <a:r>
              <a:rPr lang="en-US" sz="2000" dirty="0" err="1" smtClean="0"/>
              <a:t>args</a:t>
            </a:r>
            <a:r>
              <a:rPr lang="en-US" sz="2000" dirty="0" smtClean="0"/>
              <a:t>) { </a:t>
            </a:r>
            <a:r>
              <a:rPr lang="en-US" sz="2000" dirty="0" err="1" smtClean="0"/>
              <a:t>ConcurrentHashMap</a:t>
            </a:r>
            <a:r>
              <a:rPr lang="en-US" sz="2000" dirty="0" smtClean="0"/>
              <a:t>&lt;</a:t>
            </a:r>
            <a:r>
              <a:rPr lang="en-US" sz="2000" dirty="0" err="1" smtClean="0"/>
              <a:t>String,String</a:t>
            </a:r>
            <a:r>
              <a:rPr lang="en-US" sz="2000" dirty="0" smtClean="0"/>
              <a:t>&gt; </a:t>
            </a:r>
            <a:r>
              <a:rPr lang="en-US" sz="2000" dirty="0" err="1" smtClean="0"/>
              <a:t>premiumPhone</a:t>
            </a:r>
            <a:r>
              <a:rPr lang="en-US" sz="2000" dirty="0" smtClean="0"/>
              <a:t> = </a:t>
            </a:r>
            <a:r>
              <a:rPr lang="en-US" sz="2000" b="1" dirty="0" smtClean="0"/>
              <a:t>new</a:t>
            </a:r>
            <a:r>
              <a:rPr lang="en-US" sz="2000" dirty="0" smtClean="0"/>
              <a:t> </a:t>
            </a:r>
            <a:r>
              <a:rPr lang="en-US" sz="2000" dirty="0" err="1" smtClean="0"/>
              <a:t>ConcurrentHashMap</a:t>
            </a:r>
            <a:r>
              <a:rPr lang="en-US" sz="2000" dirty="0" smtClean="0"/>
              <a:t>&lt;</a:t>
            </a:r>
            <a:r>
              <a:rPr lang="en-US" sz="2000" dirty="0" err="1" smtClean="0"/>
              <a:t>String,String</a:t>
            </a:r>
            <a:r>
              <a:rPr lang="en-US" sz="2000" dirty="0" smtClean="0"/>
              <a:t>&gt;(); </a:t>
            </a:r>
          </a:p>
          <a:p>
            <a:r>
              <a:rPr lang="en-US" sz="2000" dirty="0" err="1" smtClean="0"/>
              <a:t>premiumPhone.put</a:t>
            </a:r>
            <a:r>
              <a:rPr lang="en-US" sz="2000" dirty="0" smtClean="0"/>
              <a:t>("Apple", "</a:t>
            </a:r>
            <a:r>
              <a:rPr lang="en-US" sz="2000" dirty="0" err="1" smtClean="0"/>
              <a:t>iPhone</a:t>
            </a:r>
            <a:r>
              <a:rPr lang="en-US" sz="2000" dirty="0" smtClean="0"/>
              <a:t>");</a:t>
            </a:r>
          </a:p>
          <a:p>
            <a:r>
              <a:rPr lang="en-US" sz="2000" dirty="0" smtClean="0"/>
              <a:t> </a:t>
            </a:r>
            <a:r>
              <a:rPr lang="en-US" sz="2000" dirty="0" err="1" smtClean="0"/>
              <a:t>premiumPhone.put</a:t>
            </a:r>
            <a:r>
              <a:rPr lang="en-US" sz="2000" dirty="0" smtClean="0"/>
              <a:t>("HTC", "HTC one"); </a:t>
            </a:r>
          </a:p>
          <a:p>
            <a:r>
              <a:rPr lang="en-US" sz="2000" dirty="0" err="1" smtClean="0"/>
              <a:t>premiumPhone.put</a:t>
            </a:r>
            <a:r>
              <a:rPr lang="en-US" sz="2000" dirty="0" smtClean="0"/>
              <a:t>("Samsung","S5");</a:t>
            </a:r>
          </a:p>
          <a:p>
            <a:r>
              <a:rPr lang="en-US" sz="2000" dirty="0" smtClean="0"/>
              <a:t> </a:t>
            </a:r>
            <a:r>
              <a:rPr lang="en-US" sz="2000" dirty="0" err="1" smtClean="0"/>
              <a:t>Iterator</a:t>
            </a:r>
            <a:r>
              <a:rPr lang="en-US" sz="2000" dirty="0" smtClean="0"/>
              <a:t> </a:t>
            </a:r>
            <a:r>
              <a:rPr lang="en-US" sz="2000" dirty="0" err="1" smtClean="0"/>
              <a:t>iterator</a:t>
            </a:r>
            <a:r>
              <a:rPr lang="en-US" sz="2000" dirty="0" smtClean="0"/>
              <a:t> = </a:t>
            </a:r>
            <a:r>
              <a:rPr lang="en-US" sz="2000" dirty="0" err="1" smtClean="0"/>
              <a:t>premiumPhone.keySet</a:t>
            </a:r>
            <a:r>
              <a:rPr lang="en-US" sz="2000" dirty="0" smtClean="0"/>
              <a:t>().</a:t>
            </a:r>
            <a:r>
              <a:rPr lang="en-US" sz="2000" dirty="0" err="1" smtClean="0"/>
              <a:t>iterator</a:t>
            </a:r>
            <a:r>
              <a:rPr lang="en-US" sz="2000" dirty="0" smtClean="0"/>
              <a:t>(); </a:t>
            </a:r>
          </a:p>
          <a:p>
            <a:r>
              <a:rPr lang="en-US" sz="2000" b="1" dirty="0" smtClean="0"/>
              <a:t>while</a:t>
            </a:r>
            <a:r>
              <a:rPr lang="en-US" sz="2000" dirty="0" smtClean="0"/>
              <a:t> (</a:t>
            </a:r>
            <a:r>
              <a:rPr lang="en-US" sz="2000" dirty="0" err="1" smtClean="0"/>
              <a:t>iterator.hasNext</a:t>
            </a:r>
            <a:r>
              <a:rPr lang="en-US" sz="2000" dirty="0" smtClean="0"/>
              <a:t>()) { </a:t>
            </a:r>
            <a:r>
              <a:rPr lang="en-US" sz="2000" dirty="0" err="1" smtClean="0"/>
              <a:t>System.out.println</a:t>
            </a:r>
            <a:r>
              <a:rPr lang="en-US" sz="2000" dirty="0" smtClean="0"/>
              <a:t>(</a:t>
            </a:r>
            <a:r>
              <a:rPr lang="en-US" sz="2000" dirty="0" err="1" smtClean="0"/>
              <a:t>premiumPhone.get</a:t>
            </a:r>
            <a:r>
              <a:rPr lang="en-US" sz="2000" dirty="0" smtClean="0"/>
              <a:t>(</a:t>
            </a:r>
            <a:r>
              <a:rPr lang="en-US" sz="2000" dirty="0" err="1" smtClean="0"/>
              <a:t>iterator.next</a:t>
            </a:r>
            <a:r>
              <a:rPr lang="en-US" sz="2000" dirty="0" smtClean="0"/>
              <a:t>())); </a:t>
            </a:r>
            <a:r>
              <a:rPr lang="en-US" sz="2000" dirty="0" err="1" smtClean="0"/>
              <a:t>premiumPhone.put</a:t>
            </a:r>
            <a:r>
              <a:rPr lang="en-US" sz="2000" dirty="0" smtClean="0"/>
              <a:t>("Sony", "</a:t>
            </a:r>
            <a:r>
              <a:rPr lang="en-US" sz="2000" dirty="0" err="1" smtClean="0"/>
              <a:t>Xperia</a:t>
            </a:r>
            <a:r>
              <a:rPr lang="en-US" sz="2000" dirty="0" smtClean="0"/>
              <a:t> Z"); } } }</a:t>
            </a:r>
          </a:p>
          <a:p>
            <a:r>
              <a:rPr lang="en-US" sz="2000" b="1" dirty="0" smtClean="0"/>
              <a:t>Output :</a:t>
            </a:r>
            <a:r>
              <a:rPr lang="en-US" sz="2000" dirty="0" smtClean="0"/>
              <a:t/>
            </a:r>
            <a:br>
              <a:rPr lang="en-US" sz="2000" dirty="0" smtClean="0"/>
            </a:br>
            <a:r>
              <a:rPr lang="en-US" sz="2000" dirty="0" smtClean="0"/>
              <a:t> S5 </a:t>
            </a:r>
          </a:p>
          <a:p>
            <a:r>
              <a:rPr lang="en-US" sz="2000" dirty="0" smtClean="0"/>
              <a:t>HTC </a:t>
            </a:r>
          </a:p>
          <a:p>
            <a:r>
              <a:rPr lang="en-US" sz="2000" dirty="0" smtClean="0"/>
              <a:t>one </a:t>
            </a:r>
            <a:r>
              <a:rPr lang="en-US" sz="2000" dirty="0" err="1" smtClean="0"/>
              <a:t>iPhone</a:t>
            </a:r>
            <a:r>
              <a:rPr lang="en-US" sz="2000" dirty="0" smtClean="0"/>
              <a:t> </a:t>
            </a:r>
            <a:r>
              <a:rPr lang="en-US" sz="1800" dirty="0" smtClean="0"/>
              <a:t/>
            </a:r>
            <a:br>
              <a:rPr lang="en-US" sz="1800" dirty="0" smtClean="0"/>
            </a:br>
            <a:r>
              <a:rPr lang="en-US" sz="1800" dirty="0" smtClean="0"/>
              <a:t/>
            </a:r>
            <a:br>
              <a:rPr lang="en-US" sz="1800" dirty="0" smtClean="0"/>
            </a:br>
            <a:endParaRPr lang="en-US" sz="1800" dirty="0" smtClean="0"/>
          </a:p>
          <a:p>
            <a:endParaRPr lang="en-US" sz="18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838200"/>
            <a:ext cx="8839200" cy="5287963"/>
          </a:xfrm>
        </p:spPr>
        <p:txBody>
          <a:bodyPr>
            <a:normAutofit/>
          </a:bodyPr>
          <a:lstStyle/>
          <a:p>
            <a:r>
              <a:rPr lang="en-US" dirty="0" smtClean="0"/>
              <a:t/>
            </a:r>
            <a:br>
              <a:rPr lang="en-US" dirty="0" smtClean="0"/>
            </a:br>
            <a:endParaRPr lang="en-US" dirty="0"/>
          </a:p>
        </p:txBody>
      </p:sp>
      <p:graphicFrame>
        <p:nvGraphicFramePr>
          <p:cNvPr id="4" name="Table 3"/>
          <p:cNvGraphicFramePr>
            <a:graphicFrameLocks noGrp="1"/>
          </p:cNvGraphicFramePr>
          <p:nvPr/>
        </p:nvGraphicFramePr>
        <p:xfrm>
          <a:off x="381000" y="533400"/>
          <a:ext cx="7696199" cy="4571999"/>
        </p:xfrm>
        <a:graphic>
          <a:graphicData uri="http://schemas.openxmlformats.org/drawingml/2006/table">
            <a:tbl>
              <a:tblPr/>
              <a:tblGrid>
                <a:gridCol w="1823443"/>
                <a:gridCol w="2634976"/>
                <a:gridCol w="3237780"/>
              </a:tblGrid>
              <a:tr h="521238">
                <a:tc>
                  <a:txBody>
                    <a:bodyPr/>
                    <a:lstStyle/>
                    <a:p>
                      <a:pPr>
                        <a:lnSpc>
                          <a:spcPct val="115000"/>
                        </a:lnSpc>
                      </a:pPr>
                      <a:endParaRPr lang="en-US" sz="1400" dirty="0">
                        <a:latin typeface="Calibri"/>
                        <a:ea typeface="Times New Roman"/>
                        <a:cs typeface="Mangal"/>
                      </a:endParaRPr>
                    </a:p>
                  </a:txBody>
                  <a:tcPr marL="9525" marR="9525" marT="9525" marB="9525" anchor="ctr">
                    <a:lnL>
                      <a:noFill/>
                    </a:lnL>
                    <a:lnR>
                      <a:noFill/>
                    </a:lnR>
                    <a:lnT>
                      <a:noFill/>
                    </a:lnT>
                    <a:lnB w="12700" cap="flat" cmpd="sng" algn="ctr">
                      <a:solidFill>
                        <a:srgbClr val="CCCCCC"/>
                      </a:solidFill>
                      <a:prstDash val="solid"/>
                      <a:round/>
                      <a:headEnd type="none" w="med" len="med"/>
                      <a:tailEnd type="none" w="med" len="med"/>
                    </a:lnB>
                    <a:solidFill>
                      <a:srgbClr val="104E8B"/>
                    </a:solidFill>
                  </a:tcPr>
                </a:tc>
                <a:tc>
                  <a:txBody>
                    <a:bodyPr/>
                    <a:lstStyle/>
                    <a:p>
                      <a:pPr marL="0" marR="0" algn="ctr">
                        <a:lnSpc>
                          <a:spcPts val="1560"/>
                        </a:lnSpc>
                        <a:spcBef>
                          <a:spcPts val="0"/>
                        </a:spcBef>
                        <a:spcAft>
                          <a:spcPts val="0"/>
                        </a:spcAft>
                      </a:pPr>
                      <a:r>
                        <a:rPr lang="en-US" sz="1400" b="1" dirty="0">
                          <a:solidFill>
                            <a:srgbClr val="FFFFFF"/>
                          </a:solidFill>
                          <a:latin typeface="Copse"/>
                          <a:ea typeface="Times New Roman"/>
                          <a:cs typeface="Times New Roman"/>
                        </a:rPr>
                        <a:t>Fail Fast </a:t>
                      </a:r>
                      <a:r>
                        <a:rPr lang="en-US" sz="1400" b="1" dirty="0" err="1">
                          <a:solidFill>
                            <a:srgbClr val="FFFFFF"/>
                          </a:solidFill>
                          <a:latin typeface="Copse"/>
                          <a:ea typeface="Times New Roman"/>
                          <a:cs typeface="Times New Roman"/>
                        </a:rPr>
                        <a:t>Iterator</a:t>
                      </a:r>
                      <a:endParaRPr lang="en-US" sz="1400" dirty="0">
                        <a:latin typeface="Calibri"/>
                        <a:ea typeface="Calibri"/>
                        <a:cs typeface="Mangal"/>
                      </a:endParaRPr>
                    </a:p>
                  </a:txBody>
                  <a:tcPr marL="9525" marR="9525" marT="9525" marB="9525" anchor="ctr">
                    <a:lnL>
                      <a:noFill/>
                    </a:lnL>
                    <a:lnR>
                      <a:noFill/>
                    </a:lnR>
                    <a:lnT>
                      <a:noFill/>
                    </a:lnT>
                    <a:lnB w="12700" cap="flat" cmpd="sng" algn="ctr">
                      <a:solidFill>
                        <a:srgbClr val="CCCCCC"/>
                      </a:solidFill>
                      <a:prstDash val="solid"/>
                      <a:round/>
                      <a:headEnd type="none" w="med" len="med"/>
                      <a:tailEnd type="none" w="med" len="med"/>
                    </a:lnB>
                    <a:solidFill>
                      <a:srgbClr val="104E8B"/>
                    </a:solidFill>
                  </a:tcPr>
                </a:tc>
                <a:tc>
                  <a:txBody>
                    <a:bodyPr/>
                    <a:lstStyle/>
                    <a:p>
                      <a:pPr marL="0" marR="0" algn="ctr">
                        <a:lnSpc>
                          <a:spcPts val="1560"/>
                        </a:lnSpc>
                        <a:spcBef>
                          <a:spcPts val="0"/>
                        </a:spcBef>
                        <a:spcAft>
                          <a:spcPts val="0"/>
                        </a:spcAft>
                      </a:pPr>
                      <a:r>
                        <a:rPr lang="en-US" sz="1400" b="1">
                          <a:solidFill>
                            <a:srgbClr val="FFFFFF"/>
                          </a:solidFill>
                          <a:latin typeface="Copse"/>
                          <a:ea typeface="Times New Roman"/>
                          <a:cs typeface="Times New Roman"/>
                        </a:rPr>
                        <a:t>Fail Safe Iterator</a:t>
                      </a:r>
                      <a:endParaRPr lang="en-US" sz="1400">
                        <a:latin typeface="Calibri"/>
                        <a:ea typeface="Calibri"/>
                        <a:cs typeface="Mangal"/>
                      </a:endParaRPr>
                    </a:p>
                  </a:txBody>
                  <a:tcPr marL="9525" marR="9525" marT="9525" marB="9525" anchor="ctr">
                    <a:lnL>
                      <a:noFill/>
                    </a:lnL>
                    <a:lnR>
                      <a:noFill/>
                    </a:lnR>
                    <a:lnT>
                      <a:noFill/>
                    </a:lnT>
                    <a:lnB w="12700" cap="flat" cmpd="sng" algn="ctr">
                      <a:solidFill>
                        <a:srgbClr val="CCCCCC"/>
                      </a:solidFill>
                      <a:prstDash val="solid"/>
                      <a:round/>
                      <a:headEnd type="none" w="med" len="med"/>
                      <a:tailEnd type="none" w="med" len="med"/>
                    </a:lnB>
                    <a:solidFill>
                      <a:srgbClr val="104E8B"/>
                    </a:solidFill>
                  </a:tcPr>
                </a:tc>
              </a:tr>
              <a:tr h="1608391">
                <a:tc>
                  <a:txBody>
                    <a:bodyPr/>
                    <a:lstStyle/>
                    <a:p>
                      <a:pPr marL="28575" marR="28575">
                        <a:lnSpc>
                          <a:spcPts val="1560"/>
                        </a:lnSpc>
                        <a:spcBef>
                          <a:spcPts val="225"/>
                        </a:spcBef>
                        <a:spcAft>
                          <a:spcPts val="225"/>
                        </a:spcAft>
                      </a:pPr>
                      <a:r>
                        <a:rPr lang="en-US" sz="1400" dirty="0">
                          <a:solidFill>
                            <a:srgbClr val="000000"/>
                          </a:solidFill>
                          <a:latin typeface="Copse"/>
                          <a:ea typeface="Times New Roman"/>
                          <a:cs typeface="Times New Roman"/>
                        </a:rPr>
                        <a:t>Throw </a:t>
                      </a:r>
                      <a:r>
                        <a:rPr lang="en-US" sz="1400" dirty="0" err="1">
                          <a:solidFill>
                            <a:srgbClr val="000000"/>
                          </a:solidFill>
                          <a:latin typeface="Copse"/>
                          <a:ea typeface="Times New Roman"/>
                          <a:cs typeface="Times New Roman"/>
                        </a:rPr>
                        <a:t>ConcurrentModification</a:t>
                      </a:r>
                      <a:r>
                        <a:rPr lang="en-US" sz="1400" dirty="0">
                          <a:solidFill>
                            <a:srgbClr val="000000"/>
                          </a:solidFill>
                          <a:latin typeface="Copse"/>
                          <a:ea typeface="Times New Roman"/>
                          <a:cs typeface="Times New Roman"/>
                        </a:rPr>
                        <a:t> Exception</a:t>
                      </a:r>
                      <a:endParaRPr lang="en-US" sz="1400" dirty="0">
                        <a:latin typeface="Calibri"/>
                        <a:ea typeface="Calibri"/>
                        <a:cs typeface="Mangal"/>
                      </a:endParaRPr>
                    </a:p>
                  </a:txBody>
                  <a:tcPr marL="38100" marR="38100" marT="38100" marB="3810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28575" marR="28575">
                        <a:lnSpc>
                          <a:spcPts val="1560"/>
                        </a:lnSpc>
                        <a:spcBef>
                          <a:spcPts val="225"/>
                        </a:spcBef>
                        <a:spcAft>
                          <a:spcPts val="225"/>
                        </a:spcAft>
                      </a:pPr>
                      <a:r>
                        <a:rPr lang="en-US" sz="1400" dirty="0">
                          <a:solidFill>
                            <a:srgbClr val="000000"/>
                          </a:solidFill>
                          <a:latin typeface="Copse"/>
                          <a:ea typeface="Times New Roman"/>
                          <a:cs typeface="Times New Roman"/>
                        </a:rPr>
                        <a:t>Yes</a:t>
                      </a:r>
                      <a:endParaRPr lang="en-US" sz="1400" dirty="0">
                        <a:latin typeface="Calibri"/>
                        <a:ea typeface="Calibri"/>
                        <a:cs typeface="Mangal"/>
                      </a:endParaRPr>
                    </a:p>
                  </a:txBody>
                  <a:tcPr marL="38100" marR="38100" marT="38100" marB="3810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28575" marR="28575">
                        <a:lnSpc>
                          <a:spcPts val="1560"/>
                        </a:lnSpc>
                        <a:spcBef>
                          <a:spcPts val="225"/>
                        </a:spcBef>
                        <a:spcAft>
                          <a:spcPts val="225"/>
                        </a:spcAft>
                      </a:pPr>
                      <a:r>
                        <a:rPr lang="en-US" sz="1400">
                          <a:solidFill>
                            <a:srgbClr val="000000"/>
                          </a:solidFill>
                          <a:latin typeface="Copse"/>
                          <a:ea typeface="Times New Roman"/>
                          <a:cs typeface="Times New Roman"/>
                        </a:rPr>
                        <a:t>No</a:t>
                      </a:r>
                      <a:endParaRPr lang="en-US" sz="1400">
                        <a:latin typeface="Calibri"/>
                        <a:ea typeface="Calibri"/>
                        <a:cs typeface="Mangal"/>
                      </a:endParaRPr>
                    </a:p>
                  </a:txBody>
                  <a:tcPr marL="38100" marR="38100" marT="38100" marB="3810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r>
              <a:tr h="655270">
                <a:tc>
                  <a:txBody>
                    <a:bodyPr/>
                    <a:lstStyle/>
                    <a:p>
                      <a:pPr marL="28575" marR="28575">
                        <a:lnSpc>
                          <a:spcPts val="1560"/>
                        </a:lnSpc>
                        <a:spcBef>
                          <a:spcPts val="225"/>
                        </a:spcBef>
                        <a:spcAft>
                          <a:spcPts val="225"/>
                        </a:spcAft>
                      </a:pPr>
                      <a:r>
                        <a:rPr lang="en-US" sz="1400">
                          <a:solidFill>
                            <a:srgbClr val="000000"/>
                          </a:solidFill>
                          <a:latin typeface="Copse"/>
                          <a:ea typeface="Times New Roman"/>
                          <a:cs typeface="Times New Roman"/>
                        </a:rPr>
                        <a:t>Clone object</a:t>
                      </a:r>
                      <a:endParaRPr lang="en-US" sz="1400">
                        <a:latin typeface="Calibri"/>
                        <a:ea typeface="Calibri"/>
                        <a:cs typeface="Mangal"/>
                      </a:endParaRPr>
                    </a:p>
                  </a:txBody>
                  <a:tcPr marL="38100" marR="38100" marT="38100" marB="3810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28575" marR="28575">
                        <a:lnSpc>
                          <a:spcPts val="1560"/>
                        </a:lnSpc>
                        <a:spcBef>
                          <a:spcPts val="225"/>
                        </a:spcBef>
                        <a:spcAft>
                          <a:spcPts val="225"/>
                        </a:spcAft>
                      </a:pPr>
                      <a:r>
                        <a:rPr lang="en-US" sz="1400" dirty="0">
                          <a:solidFill>
                            <a:srgbClr val="000000"/>
                          </a:solidFill>
                          <a:latin typeface="Copse"/>
                          <a:ea typeface="Times New Roman"/>
                          <a:cs typeface="Times New Roman"/>
                        </a:rPr>
                        <a:t>No</a:t>
                      </a:r>
                      <a:endParaRPr lang="en-US" sz="1400" dirty="0">
                        <a:latin typeface="Calibri"/>
                        <a:ea typeface="Calibri"/>
                        <a:cs typeface="Mangal"/>
                      </a:endParaRPr>
                    </a:p>
                  </a:txBody>
                  <a:tcPr marL="38100" marR="38100" marT="38100" marB="3810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28575" marR="28575">
                        <a:lnSpc>
                          <a:spcPts val="1560"/>
                        </a:lnSpc>
                        <a:spcBef>
                          <a:spcPts val="225"/>
                        </a:spcBef>
                        <a:spcAft>
                          <a:spcPts val="225"/>
                        </a:spcAft>
                      </a:pPr>
                      <a:r>
                        <a:rPr lang="en-US" sz="1400">
                          <a:solidFill>
                            <a:srgbClr val="000000"/>
                          </a:solidFill>
                          <a:latin typeface="Copse"/>
                          <a:ea typeface="Times New Roman"/>
                          <a:cs typeface="Times New Roman"/>
                        </a:rPr>
                        <a:t>Yes</a:t>
                      </a:r>
                      <a:endParaRPr lang="en-US" sz="1400">
                        <a:latin typeface="Calibri"/>
                        <a:ea typeface="Calibri"/>
                        <a:cs typeface="Mangal"/>
                      </a:endParaRPr>
                    </a:p>
                  </a:txBody>
                  <a:tcPr marL="38100" marR="38100" marT="38100" marB="3810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r>
              <a:tr h="655270">
                <a:tc>
                  <a:txBody>
                    <a:bodyPr/>
                    <a:lstStyle/>
                    <a:p>
                      <a:pPr marL="28575" marR="28575">
                        <a:lnSpc>
                          <a:spcPts val="1560"/>
                        </a:lnSpc>
                        <a:spcBef>
                          <a:spcPts val="225"/>
                        </a:spcBef>
                        <a:spcAft>
                          <a:spcPts val="225"/>
                        </a:spcAft>
                      </a:pPr>
                      <a:r>
                        <a:rPr lang="en-US" sz="1400" dirty="0">
                          <a:solidFill>
                            <a:srgbClr val="000000"/>
                          </a:solidFill>
                          <a:latin typeface="Copse"/>
                          <a:ea typeface="Times New Roman"/>
                          <a:cs typeface="Times New Roman"/>
                        </a:rPr>
                        <a:t>Memory Overhead</a:t>
                      </a:r>
                      <a:endParaRPr lang="en-US" sz="1400" dirty="0">
                        <a:latin typeface="Calibri"/>
                        <a:ea typeface="Calibri"/>
                        <a:cs typeface="Mangal"/>
                      </a:endParaRPr>
                    </a:p>
                  </a:txBody>
                  <a:tcPr marL="38100" marR="38100" marT="38100" marB="3810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28575" marR="28575">
                        <a:lnSpc>
                          <a:spcPts val="1560"/>
                        </a:lnSpc>
                        <a:spcBef>
                          <a:spcPts val="225"/>
                        </a:spcBef>
                        <a:spcAft>
                          <a:spcPts val="225"/>
                        </a:spcAft>
                      </a:pPr>
                      <a:r>
                        <a:rPr lang="en-US" sz="1400" dirty="0">
                          <a:solidFill>
                            <a:srgbClr val="000000"/>
                          </a:solidFill>
                          <a:latin typeface="Copse"/>
                          <a:ea typeface="Times New Roman"/>
                          <a:cs typeface="Times New Roman"/>
                        </a:rPr>
                        <a:t>No</a:t>
                      </a:r>
                      <a:endParaRPr lang="en-US" sz="1400" dirty="0">
                        <a:latin typeface="Calibri"/>
                        <a:ea typeface="Calibri"/>
                        <a:cs typeface="Mangal"/>
                      </a:endParaRPr>
                    </a:p>
                  </a:txBody>
                  <a:tcPr marL="38100" marR="38100" marT="38100" marB="3810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28575" marR="28575">
                        <a:lnSpc>
                          <a:spcPts val="1560"/>
                        </a:lnSpc>
                        <a:spcBef>
                          <a:spcPts val="225"/>
                        </a:spcBef>
                        <a:spcAft>
                          <a:spcPts val="225"/>
                        </a:spcAft>
                      </a:pPr>
                      <a:r>
                        <a:rPr lang="en-US" sz="1400" dirty="0">
                          <a:solidFill>
                            <a:srgbClr val="000000"/>
                          </a:solidFill>
                          <a:latin typeface="Copse"/>
                          <a:ea typeface="Times New Roman"/>
                          <a:cs typeface="Times New Roman"/>
                        </a:rPr>
                        <a:t>Yes</a:t>
                      </a:r>
                      <a:endParaRPr lang="en-US" sz="1400" dirty="0">
                        <a:latin typeface="Calibri"/>
                        <a:ea typeface="Calibri"/>
                        <a:cs typeface="Mangal"/>
                      </a:endParaRPr>
                    </a:p>
                  </a:txBody>
                  <a:tcPr marL="38100" marR="38100" marT="38100" marB="3810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r>
              <a:tr h="1131830">
                <a:tc>
                  <a:txBody>
                    <a:bodyPr/>
                    <a:lstStyle/>
                    <a:p>
                      <a:pPr marL="28575" marR="28575">
                        <a:lnSpc>
                          <a:spcPts val="1560"/>
                        </a:lnSpc>
                        <a:spcBef>
                          <a:spcPts val="225"/>
                        </a:spcBef>
                        <a:spcAft>
                          <a:spcPts val="225"/>
                        </a:spcAft>
                      </a:pPr>
                      <a:r>
                        <a:rPr lang="en-US" sz="1400" dirty="0">
                          <a:solidFill>
                            <a:srgbClr val="000000"/>
                          </a:solidFill>
                          <a:latin typeface="Copse"/>
                          <a:ea typeface="Times New Roman"/>
                          <a:cs typeface="Times New Roman"/>
                        </a:rPr>
                        <a:t>Examples</a:t>
                      </a:r>
                      <a:endParaRPr lang="en-US" sz="1400" dirty="0">
                        <a:latin typeface="Calibri"/>
                        <a:ea typeface="Calibri"/>
                        <a:cs typeface="Mangal"/>
                      </a:endParaRPr>
                    </a:p>
                  </a:txBody>
                  <a:tcPr marL="38100" marR="38100" marT="38100" marB="3810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28575" marR="28575">
                        <a:lnSpc>
                          <a:spcPts val="1560"/>
                        </a:lnSpc>
                        <a:spcBef>
                          <a:spcPts val="225"/>
                        </a:spcBef>
                        <a:spcAft>
                          <a:spcPts val="225"/>
                        </a:spcAft>
                      </a:pPr>
                      <a:r>
                        <a:rPr lang="en-US" sz="1400" dirty="0" err="1">
                          <a:solidFill>
                            <a:srgbClr val="000000"/>
                          </a:solidFill>
                          <a:latin typeface="Copse"/>
                          <a:ea typeface="Times New Roman"/>
                          <a:cs typeface="Times New Roman"/>
                        </a:rPr>
                        <a:t>HashMap,Vector,ArrayList,HashSet</a:t>
                      </a:r>
                      <a:endParaRPr lang="en-US" sz="1400" dirty="0">
                        <a:latin typeface="Calibri"/>
                        <a:ea typeface="Calibri"/>
                        <a:cs typeface="Mangal"/>
                      </a:endParaRPr>
                    </a:p>
                  </a:txBody>
                  <a:tcPr marL="38100" marR="38100" marT="38100" marB="3810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28575" marR="28575">
                        <a:lnSpc>
                          <a:spcPts val="1560"/>
                        </a:lnSpc>
                        <a:spcBef>
                          <a:spcPts val="225"/>
                        </a:spcBef>
                        <a:spcAft>
                          <a:spcPts val="225"/>
                        </a:spcAft>
                      </a:pPr>
                      <a:r>
                        <a:rPr lang="en-US" sz="1400" dirty="0" err="1">
                          <a:solidFill>
                            <a:srgbClr val="000000"/>
                          </a:solidFill>
                          <a:latin typeface="Copse"/>
                          <a:ea typeface="Times New Roman"/>
                          <a:cs typeface="Times New Roman"/>
                        </a:rPr>
                        <a:t>CopyOnWriteArrayList,ConcurrentHashMap</a:t>
                      </a:r>
                      <a:endParaRPr lang="en-US" sz="1400" dirty="0">
                        <a:latin typeface="Calibri"/>
                        <a:ea typeface="Calibri"/>
                        <a:cs typeface="Mangal"/>
                      </a:endParaRPr>
                    </a:p>
                  </a:txBody>
                  <a:tcPr marL="38100" marR="38100" marT="38100" marB="38100"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rmAutofit/>
          </a:bodyPr>
          <a:lstStyle/>
          <a:p>
            <a:r>
              <a:rPr lang="en-US" b="1" i="1" u="sng" dirty="0" smtClean="0">
                <a:effectLst>
                  <a:outerShdw blurRad="38100" dist="38100" dir="2700000" algn="tl">
                    <a:srgbClr val="000000">
                      <a:alpha val="43137"/>
                    </a:srgbClr>
                  </a:outerShdw>
                </a:effectLst>
              </a:rPr>
              <a:t>Thank You..</a:t>
            </a:r>
            <a:endParaRPr lang="en-US" b="1" i="1" u="sng"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xmlns="" val="9624040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563562"/>
          </a:xfrm>
        </p:spPr>
        <p:txBody>
          <a:bodyPr>
            <a:normAutofit/>
          </a:bodyPr>
          <a:lstStyle/>
          <a:p>
            <a:r>
              <a:rPr lang="en-US" sz="2400" b="1" i="1" u="sng" dirty="0">
                <a:effectLst>
                  <a:outerShdw blurRad="38100" dist="38100" dir="2700000" algn="tl">
                    <a:srgbClr val="000000">
                      <a:alpha val="43137"/>
                    </a:srgbClr>
                  </a:outerShdw>
                </a:effectLst>
              </a:rPr>
              <a:t>equals() &amp; hashCode()</a:t>
            </a:r>
          </a:p>
        </p:txBody>
      </p:sp>
      <p:sp>
        <p:nvSpPr>
          <p:cNvPr id="3" name="Content Placeholder 2"/>
          <p:cNvSpPr>
            <a:spLocks noGrp="1"/>
          </p:cNvSpPr>
          <p:nvPr>
            <p:ph idx="1"/>
          </p:nvPr>
        </p:nvSpPr>
        <p:spPr>
          <a:xfrm>
            <a:off x="533400" y="533400"/>
            <a:ext cx="8229600" cy="6553200"/>
          </a:xfrm>
        </p:spPr>
        <p:txBody>
          <a:bodyPr>
            <a:noAutofit/>
          </a:bodyPr>
          <a:lstStyle/>
          <a:p>
            <a:endParaRPr lang="en-US" sz="1800" dirty="0"/>
          </a:p>
          <a:p>
            <a:pPr marL="0" indent="0">
              <a:buNone/>
            </a:pPr>
            <a:r>
              <a:rPr lang="en-US" sz="1800" dirty="0"/>
              <a:t>public class StringEqualsTest {</a:t>
            </a:r>
          </a:p>
          <a:p>
            <a:endParaRPr lang="en-US" sz="1800" dirty="0"/>
          </a:p>
          <a:p>
            <a:pPr marL="0" indent="0">
              <a:buNone/>
            </a:pPr>
            <a:r>
              <a:rPr lang="en-US" sz="1800" dirty="0"/>
              <a:t>	</a:t>
            </a:r>
            <a:r>
              <a:rPr lang="en-US" sz="1800" dirty="0" smtClean="0"/>
              <a:t>public </a:t>
            </a:r>
            <a:r>
              <a:rPr lang="en-US" sz="1800" dirty="0"/>
              <a:t>static void main(String[] args) {</a:t>
            </a:r>
          </a:p>
          <a:p>
            <a:pPr marL="0" indent="0">
              <a:buNone/>
            </a:pPr>
            <a:r>
              <a:rPr lang="en-US" sz="1800" dirty="0" smtClean="0"/>
              <a:t>		Moofed </a:t>
            </a:r>
            <a:r>
              <a:rPr lang="en-US" sz="1800" dirty="0"/>
              <a:t>m1 = new Moofed();</a:t>
            </a:r>
          </a:p>
          <a:p>
            <a:pPr marL="0" indent="0">
              <a:buNone/>
            </a:pPr>
            <a:r>
              <a:rPr lang="en-US" sz="1800" dirty="0"/>
              <a:t>		Moofed m2 = new Moofed();</a:t>
            </a:r>
          </a:p>
          <a:p>
            <a:pPr marL="0" indent="0">
              <a:buNone/>
            </a:pPr>
            <a:r>
              <a:rPr lang="en-US" sz="1800" dirty="0"/>
              <a:t>		System.out.println(m1.hashCode() == m2.hashCode());</a:t>
            </a:r>
          </a:p>
          <a:p>
            <a:pPr marL="0" indent="0">
              <a:buNone/>
            </a:pPr>
            <a:r>
              <a:rPr lang="en-US" sz="1800" dirty="0"/>
              <a:t>		System.out.println(m1.hashCode());</a:t>
            </a:r>
          </a:p>
          <a:p>
            <a:pPr marL="0" indent="0">
              <a:buNone/>
            </a:pPr>
            <a:r>
              <a:rPr lang="en-US" sz="1800" dirty="0"/>
              <a:t>		System.out.println(m2.hashCode());</a:t>
            </a:r>
          </a:p>
          <a:p>
            <a:pPr marL="0" indent="0">
              <a:buNone/>
            </a:pPr>
            <a:r>
              <a:rPr lang="en-US" sz="1800" dirty="0"/>
              <a:t>		System.out.println(m1.equals(m2));	</a:t>
            </a:r>
          </a:p>
          <a:p>
            <a:pPr marL="0" indent="0">
              <a:buNone/>
            </a:pPr>
            <a:r>
              <a:rPr lang="en-US" sz="1800" dirty="0"/>
              <a:t>	</a:t>
            </a:r>
            <a:r>
              <a:rPr lang="en-US" sz="1800" dirty="0" smtClean="0"/>
              <a:t>}</a:t>
            </a:r>
          </a:p>
          <a:p>
            <a:pPr marL="0" indent="0">
              <a:buNone/>
            </a:pPr>
            <a:r>
              <a:rPr lang="en-US" sz="1800" dirty="0" smtClean="0"/>
              <a:t>}</a:t>
            </a:r>
          </a:p>
          <a:p>
            <a:pPr marL="0" indent="0">
              <a:buNone/>
            </a:pPr>
            <a:endParaRPr lang="en-US" sz="1800" dirty="0"/>
          </a:p>
          <a:p>
            <a:pPr marL="0" indent="0">
              <a:buNone/>
            </a:pPr>
            <a:r>
              <a:rPr lang="en-US" sz="1800" dirty="0"/>
              <a:t>class </a:t>
            </a:r>
            <a:r>
              <a:rPr lang="en-US" sz="1800" dirty="0" smtClean="0"/>
              <a:t>Moofed {</a:t>
            </a:r>
            <a:endParaRPr lang="en-US" sz="1800" dirty="0"/>
          </a:p>
          <a:p>
            <a:pPr marL="0" indent="0">
              <a:buNone/>
            </a:pPr>
            <a:r>
              <a:rPr lang="en-US" sz="1800" dirty="0"/>
              <a:t>	int i;</a:t>
            </a:r>
          </a:p>
          <a:p>
            <a:pPr marL="0" indent="0">
              <a:buNone/>
            </a:pPr>
            <a:r>
              <a:rPr lang="en-US" sz="1800" dirty="0"/>
              <a:t>	public Moofed(int a){</a:t>
            </a:r>
          </a:p>
          <a:p>
            <a:pPr marL="0" indent="0">
              <a:buNone/>
            </a:pPr>
            <a:r>
              <a:rPr lang="en-US" sz="1800" dirty="0"/>
              <a:t>	i=a;</a:t>
            </a:r>
          </a:p>
          <a:p>
            <a:pPr marL="0" indent="0">
              <a:buNone/>
            </a:pPr>
            <a:r>
              <a:rPr lang="en-US" sz="1800" dirty="0"/>
              <a:t>	}</a:t>
            </a:r>
          </a:p>
          <a:p>
            <a:pPr marL="0" indent="0">
              <a:buNone/>
            </a:pPr>
            <a:r>
              <a:rPr lang="en-US" sz="1800" dirty="0"/>
              <a:t>}</a:t>
            </a:r>
          </a:p>
          <a:p>
            <a:pPr marL="0" indent="0">
              <a:buNone/>
            </a:pPr>
            <a:endParaRPr lang="en-US" sz="1800" dirty="0" smtClean="0"/>
          </a:p>
        </p:txBody>
      </p:sp>
    </p:spTree>
    <p:extLst>
      <p:ext uri="{BB962C8B-B14F-4D97-AF65-F5344CB8AC3E}">
        <p14:creationId xmlns:p14="http://schemas.microsoft.com/office/powerpoint/2010/main" xmlns="" val="4935671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i="1" u="sng" dirty="0">
                <a:effectLst>
                  <a:outerShdw blurRad="38100" dist="38100" dir="2700000" algn="tl">
                    <a:srgbClr val="000000">
                      <a:alpha val="43137"/>
                    </a:srgbClr>
                  </a:outerShdw>
                </a:effectLst>
              </a:rPr>
              <a:t>O/P</a:t>
            </a:r>
          </a:p>
        </p:txBody>
      </p:sp>
      <p:sp>
        <p:nvSpPr>
          <p:cNvPr id="3" name="Content Placeholder 2"/>
          <p:cNvSpPr>
            <a:spLocks noGrp="1"/>
          </p:cNvSpPr>
          <p:nvPr>
            <p:ph idx="1"/>
          </p:nvPr>
        </p:nvSpPr>
        <p:spPr/>
        <p:txBody>
          <a:bodyPr/>
          <a:lstStyle/>
          <a:p>
            <a:pPr marL="400050" lvl="1" indent="0">
              <a:buNone/>
            </a:pPr>
            <a:endParaRPr lang="en-US" sz="1800" dirty="0"/>
          </a:p>
          <a:p>
            <a:pPr marL="0" indent="0">
              <a:buNone/>
            </a:pPr>
            <a:r>
              <a:rPr lang="en-US" sz="1800" dirty="0"/>
              <a:t>false</a:t>
            </a:r>
          </a:p>
          <a:p>
            <a:pPr marL="0" indent="0">
              <a:buNone/>
            </a:pPr>
            <a:r>
              <a:rPr lang="en-US" sz="1800" dirty="0"/>
              <a:t>16130931</a:t>
            </a:r>
          </a:p>
          <a:p>
            <a:pPr marL="0" indent="0">
              <a:buNone/>
            </a:pPr>
            <a:r>
              <a:rPr lang="en-US" sz="1800" dirty="0"/>
              <a:t>26315233</a:t>
            </a:r>
          </a:p>
          <a:p>
            <a:pPr marL="0" indent="0">
              <a:buNone/>
            </a:pPr>
            <a:r>
              <a:rPr lang="en-US" sz="1800" dirty="0"/>
              <a:t>false</a:t>
            </a:r>
          </a:p>
          <a:p>
            <a:endParaRPr lang="en-US" dirty="0"/>
          </a:p>
        </p:txBody>
      </p:sp>
    </p:spTree>
    <p:extLst>
      <p:ext uri="{BB962C8B-B14F-4D97-AF65-F5344CB8AC3E}">
        <p14:creationId xmlns:p14="http://schemas.microsoft.com/office/powerpoint/2010/main" xmlns="" val="34675586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0782"/>
            <a:ext cx="8229600" cy="6837218"/>
          </a:xfrm>
        </p:spPr>
        <p:txBody>
          <a:bodyPr>
            <a:noAutofit/>
          </a:bodyPr>
          <a:lstStyle/>
          <a:p>
            <a:pPr marL="0" indent="0">
              <a:buNone/>
            </a:pPr>
            <a:r>
              <a:rPr lang="en-US" sz="1200" dirty="0" smtClean="0"/>
              <a:t>             public </a:t>
            </a:r>
            <a:r>
              <a:rPr lang="en-US" sz="1200" dirty="0"/>
              <a:t>class StringEqualsTest </a:t>
            </a:r>
            <a:r>
              <a:rPr lang="en-US" sz="1200" dirty="0" smtClean="0"/>
              <a:t>{</a:t>
            </a:r>
            <a:endParaRPr lang="en-US" sz="1200" dirty="0"/>
          </a:p>
          <a:p>
            <a:pPr marL="0" indent="0">
              <a:buNone/>
            </a:pPr>
            <a:r>
              <a:rPr lang="en-US" sz="1200" dirty="0" smtClean="0"/>
              <a:t>	public </a:t>
            </a:r>
            <a:r>
              <a:rPr lang="en-US" sz="1200" dirty="0"/>
              <a:t>static void main(String[] args) {</a:t>
            </a:r>
          </a:p>
          <a:p>
            <a:pPr marL="0" indent="0">
              <a:buNone/>
            </a:pPr>
            <a:r>
              <a:rPr lang="en-US" sz="1200" dirty="0" smtClean="0"/>
              <a:t>		Moofed </a:t>
            </a:r>
            <a:r>
              <a:rPr lang="en-US" sz="1200" dirty="0"/>
              <a:t>m1 = new Moofed(1);</a:t>
            </a:r>
          </a:p>
          <a:p>
            <a:pPr marL="0" indent="0">
              <a:buNone/>
            </a:pPr>
            <a:r>
              <a:rPr lang="en-US" sz="1200" dirty="0" smtClean="0"/>
              <a:t>		Moofed </a:t>
            </a:r>
            <a:r>
              <a:rPr lang="en-US" sz="1200" dirty="0"/>
              <a:t>m2 = new Moofed(1);</a:t>
            </a:r>
          </a:p>
          <a:p>
            <a:pPr marL="0" indent="0">
              <a:buNone/>
            </a:pPr>
            <a:r>
              <a:rPr lang="en-US" sz="1200" dirty="0" smtClean="0"/>
              <a:t>		System.out.println(m1.hashCode</a:t>
            </a:r>
            <a:r>
              <a:rPr lang="en-US" sz="1200" dirty="0"/>
              <a:t>() == m2.hashCode());</a:t>
            </a:r>
          </a:p>
          <a:p>
            <a:pPr marL="0" indent="0">
              <a:buNone/>
            </a:pPr>
            <a:r>
              <a:rPr lang="en-US" sz="1200" dirty="0" smtClean="0"/>
              <a:t>		System.out.println(m1.hashCode</a:t>
            </a:r>
            <a:r>
              <a:rPr lang="en-US" sz="1200" dirty="0"/>
              <a:t>());</a:t>
            </a:r>
          </a:p>
          <a:p>
            <a:pPr marL="0" indent="0">
              <a:buNone/>
            </a:pPr>
            <a:r>
              <a:rPr lang="en-US" sz="1200" dirty="0" smtClean="0"/>
              <a:t>		System.out.println(m2.hashCode</a:t>
            </a:r>
            <a:r>
              <a:rPr lang="en-US" sz="1200" dirty="0"/>
              <a:t>());</a:t>
            </a:r>
          </a:p>
          <a:p>
            <a:pPr marL="0" indent="0">
              <a:buNone/>
            </a:pPr>
            <a:r>
              <a:rPr lang="en-US" sz="1200" dirty="0" smtClean="0"/>
              <a:t>		System.out.println(m1.equals(m2</a:t>
            </a:r>
            <a:r>
              <a:rPr lang="en-US" sz="1200" dirty="0"/>
              <a:t>));</a:t>
            </a:r>
          </a:p>
          <a:p>
            <a:pPr marL="0" indent="0">
              <a:buNone/>
            </a:pPr>
            <a:r>
              <a:rPr lang="en-US" sz="1200" dirty="0" smtClean="0"/>
              <a:t>	}</a:t>
            </a:r>
            <a:endParaRPr lang="en-US" sz="1200" dirty="0"/>
          </a:p>
          <a:p>
            <a:pPr marL="0" indent="0">
              <a:buNone/>
            </a:pPr>
            <a:r>
              <a:rPr lang="en-US" sz="1200" dirty="0" smtClean="0"/>
              <a:t>             } </a:t>
            </a:r>
          </a:p>
          <a:p>
            <a:pPr marL="0" indent="0">
              <a:buNone/>
            </a:pPr>
            <a:endParaRPr lang="en-US" sz="1200" dirty="0"/>
          </a:p>
          <a:p>
            <a:pPr marL="0" indent="0">
              <a:buNone/>
            </a:pPr>
            <a:r>
              <a:rPr lang="en-US" sz="1200" dirty="0" smtClean="0"/>
              <a:t>             class </a:t>
            </a:r>
            <a:r>
              <a:rPr lang="en-US" sz="1200" dirty="0"/>
              <a:t>Moofed{</a:t>
            </a:r>
          </a:p>
          <a:p>
            <a:pPr marL="0" indent="0">
              <a:buNone/>
            </a:pPr>
            <a:r>
              <a:rPr lang="en-US" sz="1200" dirty="0"/>
              <a:t>	</a:t>
            </a:r>
            <a:r>
              <a:rPr lang="en-US" sz="1200" dirty="0" smtClean="0"/>
              <a:t>int </a:t>
            </a:r>
            <a:r>
              <a:rPr lang="en-US" sz="1200" dirty="0"/>
              <a:t>i;</a:t>
            </a:r>
          </a:p>
          <a:p>
            <a:pPr marL="0" indent="0">
              <a:buNone/>
            </a:pPr>
            <a:r>
              <a:rPr lang="en-US" sz="1200" dirty="0" smtClean="0"/>
              <a:t>	public </a:t>
            </a:r>
            <a:r>
              <a:rPr lang="en-US" sz="1200" dirty="0"/>
              <a:t>Moofed(int a){</a:t>
            </a:r>
          </a:p>
          <a:p>
            <a:pPr marL="0" indent="0">
              <a:buNone/>
            </a:pPr>
            <a:r>
              <a:rPr lang="en-US" sz="1200" dirty="0" smtClean="0"/>
              <a:t>		i=a</a:t>
            </a:r>
            <a:r>
              <a:rPr lang="en-US" sz="1200" dirty="0"/>
              <a:t>;</a:t>
            </a:r>
          </a:p>
          <a:p>
            <a:pPr marL="0" indent="0">
              <a:buNone/>
            </a:pPr>
            <a:r>
              <a:rPr lang="en-US" sz="1200" dirty="0" smtClean="0"/>
              <a:t>	}</a:t>
            </a:r>
          </a:p>
          <a:p>
            <a:pPr marL="0" indent="0">
              <a:buNone/>
            </a:pPr>
            <a:endParaRPr lang="en-US" sz="1200" dirty="0"/>
          </a:p>
          <a:p>
            <a:pPr marL="0" indent="0">
              <a:buNone/>
            </a:pPr>
            <a:r>
              <a:rPr lang="en-US" sz="1200" dirty="0" smtClean="0"/>
              <a:t>	@Override</a:t>
            </a:r>
            <a:endParaRPr lang="en-US" sz="1200" dirty="0"/>
          </a:p>
          <a:p>
            <a:pPr marL="0" indent="0">
              <a:buNone/>
            </a:pPr>
            <a:r>
              <a:rPr lang="en-US" sz="1200" dirty="0" smtClean="0"/>
              <a:t>	public </a:t>
            </a:r>
            <a:r>
              <a:rPr lang="en-US" sz="1200" dirty="0"/>
              <a:t>boolean equals(Object obj) {</a:t>
            </a:r>
          </a:p>
          <a:p>
            <a:pPr marL="0" indent="0">
              <a:buNone/>
            </a:pPr>
            <a:r>
              <a:rPr lang="en-US" sz="1200" dirty="0" smtClean="0"/>
              <a:t>		Moofed </a:t>
            </a:r>
            <a:r>
              <a:rPr lang="en-US" sz="1200" dirty="0"/>
              <a:t>m = (Moofed) obj;</a:t>
            </a:r>
          </a:p>
          <a:p>
            <a:pPr marL="0" indent="0">
              <a:buNone/>
            </a:pPr>
            <a:r>
              <a:rPr lang="en-US" sz="1200" dirty="0" smtClean="0"/>
              <a:t>		if(i</a:t>
            </a:r>
            <a:r>
              <a:rPr lang="en-US" sz="1200" dirty="0"/>
              <a:t>==m.i){</a:t>
            </a:r>
          </a:p>
          <a:p>
            <a:pPr marL="0" indent="0">
              <a:buNone/>
            </a:pPr>
            <a:r>
              <a:rPr lang="en-US" sz="1200" dirty="0" smtClean="0"/>
              <a:t>		     return </a:t>
            </a:r>
            <a:r>
              <a:rPr lang="en-US" sz="1200" dirty="0"/>
              <a:t>true;</a:t>
            </a:r>
          </a:p>
          <a:p>
            <a:pPr marL="0" indent="0">
              <a:buNone/>
            </a:pPr>
            <a:r>
              <a:rPr lang="en-US" sz="1200" dirty="0" smtClean="0"/>
              <a:t>		}</a:t>
            </a:r>
            <a:endParaRPr lang="en-US" sz="1200" dirty="0"/>
          </a:p>
          <a:p>
            <a:pPr marL="0" indent="0">
              <a:buNone/>
            </a:pPr>
            <a:r>
              <a:rPr lang="en-US" sz="1200" dirty="0" smtClean="0"/>
              <a:t>		return </a:t>
            </a:r>
            <a:r>
              <a:rPr lang="en-US" sz="1200" dirty="0"/>
              <a:t>false;</a:t>
            </a:r>
          </a:p>
          <a:p>
            <a:pPr marL="0" indent="0">
              <a:buNone/>
            </a:pPr>
            <a:r>
              <a:rPr lang="en-US" sz="1200" dirty="0" smtClean="0"/>
              <a:t>	}</a:t>
            </a:r>
          </a:p>
          <a:p>
            <a:pPr marL="0" indent="0">
              <a:buNone/>
            </a:pPr>
            <a:endParaRPr lang="en-US" sz="1200" dirty="0"/>
          </a:p>
          <a:p>
            <a:pPr marL="0" indent="0">
              <a:buNone/>
            </a:pPr>
            <a:r>
              <a:rPr lang="en-US" sz="1200" dirty="0" smtClean="0"/>
              <a:t>	@</a:t>
            </a:r>
            <a:r>
              <a:rPr lang="en-US" sz="1200" dirty="0"/>
              <a:t>Override</a:t>
            </a:r>
          </a:p>
          <a:p>
            <a:pPr marL="0" indent="0">
              <a:buNone/>
            </a:pPr>
            <a:r>
              <a:rPr lang="en-US" sz="1200" dirty="0" smtClean="0"/>
              <a:t>	public </a:t>
            </a:r>
            <a:r>
              <a:rPr lang="en-US" sz="1200" dirty="0"/>
              <a:t>int hashCode() {</a:t>
            </a:r>
          </a:p>
          <a:p>
            <a:pPr marL="0" indent="0">
              <a:buNone/>
            </a:pPr>
            <a:r>
              <a:rPr lang="en-US" sz="1200" dirty="0" smtClean="0"/>
              <a:t>	      return </a:t>
            </a:r>
            <a:r>
              <a:rPr lang="en-US" sz="1200" dirty="0"/>
              <a:t>i*9;</a:t>
            </a:r>
          </a:p>
          <a:p>
            <a:pPr marL="0" indent="0">
              <a:buNone/>
            </a:pPr>
            <a:r>
              <a:rPr lang="en-US" sz="1200" dirty="0" smtClean="0"/>
              <a:t>	}</a:t>
            </a:r>
            <a:endParaRPr lang="en-US" sz="1200" dirty="0"/>
          </a:p>
          <a:p>
            <a:pPr marL="0" indent="0">
              <a:buNone/>
            </a:pPr>
            <a:r>
              <a:rPr lang="en-US" sz="1200" dirty="0" smtClean="0"/>
              <a:t>             }     </a:t>
            </a:r>
            <a:endParaRPr lang="en-US" sz="1200" dirty="0"/>
          </a:p>
        </p:txBody>
      </p:sp>
    </p:spTree>
    <p:extLst>
      <p:ext uri="{BB962C8B-B14F-4D97-AF65-F5344CB8AC3E}">
        <p14:creationId xmlns:p14="http://schemas.microsoft.com/office/powerpoint/2010/main" xmlns="" val="15020820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i="1" u="sng" dirty="0" smtClean="0">
                <a:effectLst>
                  <a:outerShdw blurRad="38100" dist="38100" dir="2700000" algn="tl">
                    <a:srgbClr val="000000">
                      <a:alpha val="43137"/>
                    </a:srgbClr>
                  </a:outerShdw>
                </a:effectLst>
              </a:rPr>
              <a:t>O/P</a:t>
            </a:r>
            <a:endParaRPr lang="en-US" sz="2400" b="1" i="1"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pPr marL="0" indent="0">
              <a:buNone/>
            </a:pPr>
            <a:r>
              <a:rPr lang="en-US" sz="1800" dirty="0"/>
              <a:t>true</a:t>
            </a:r>
          </a:p>
          <a:p>
            <a:pPr marL="0" indent="0">
              <a:buNone/>
            </a:pPr>
            <a:r>
              <a:rPr lang="en-US" sz="1800" dirty="0" smtClean="0"/>
              <a:t>9</a:t>
            </a:r>
          </a:p>
          <a:p>
            <a:pPr marL="0" indent="0">
              <a:buNone/>
            </a:pPr>
            <a:r>
              <a:rPr lang="en-US" sz="1800" dirty="0" smtClean="0"/>
              <a:t>9</a:t>
            </a:r>
            <a:endParaRPr lang="en-US" sz="1800" dirty="0"/>
          </a:p>
          <a:p>
            <a:pPr marL="0" indent="0">
              <a:buNone/>
            </a:pPr>
            <a:r>
              <a:rPr lang="en-US" sz="1800" dirty="0" smtClean="0"/>
              <a:t>True</a:t>
            </a:r>
          </a:p>
          <a:p>
            <a:pPr marL="0" indent="0">
              <a:buNone/>
            </a:pPr>
            <a:endParaRPr lang="en-US" sz="1800" dirty="0" smtClean="0"/>
          </a:p>
          <a:p>
            <a:pPr marL="0" indent="0">
              <a:buNone/>
            </a:pPr>
            <a:r>
              <a:rPr lang="en-US" sz="1800" b="1" i="1" u="sng" dirty="0" smtClean="0">
                <a:effectLst>
                  <a:outerShdw blurRad="38100" dist="38100" dir="2700000" algn="tl">
                    <a:srgbClr val="000000">
                      <a:alpha val="43137"/>
                    </a:srgbClr>
                  </a:outerShdw>
                </a:effectLst>
              </a:rPr>
              <a:t>Note: </a:t>
            </a:r>
            <a:r>
              <a:rPr lang="en-US" sz="1800" i="1" dirty="0" smtClean="0"/>
              <a:t>In previous example, we want to consider </a:t>
            </a:r>
            <a:r>
              <a:rPr lang="en-US" sz="1800" i="1" dirty="0"/>
              <a:t>Moofed m1 = new Moofed(1</a:t>
            </a:r>
            <a:r>
              <a:rPr lang="en-US" sz="1800" i="1" dirty="0" smtClean="0"/>
              <a:t>);  and Moofed </a:t>
            </a:r>
            <a:r>
              <a:rPr lang="en-US" sz="1800" i="1" dirty="0"/>
              <a:t>m2 = new Moofed(1</a:t>
            </a:r>
            <a:r>
              <a:rPr lang="en-US" sz="1800" i="1" dirty="0" smtClean="0"/>
              <a:t>); as same object, that’s why we have overridden and implemented equals() method. And as per below  rule no. 1, we have to override and implement hashCode method also.</a:t>
            </a:r>
            <a:endParaRPr lang="en-US" sz="1800" i="1" dirty="0"/>
          </a:p>
          <a:p>
            <a:pPr marL="0" indent="0">
              <a:buNone/>
            </a:pPr>
            <a:endParaRPr lang="en-US" sz="1800" dirty="0" smtClean="0"/>
          </a:p>
          <a:p>
            <a:pPr marL="0" indent="0">
              <a:buNone/>
            </a:pPr>
            <a:r>
              <a:rPr lang="en-US" sz="1800" b="1" i="1" u="sng" dirty="0" smtClean="0">
                <a:effectLst>
                  <a:outerShdw blurRad="38100" dist="38100" dir="2700000" algn="tl">
                    <a:srgbClr val="000000">
                      <a:alpha val="43137"/>
                    </a:srgbClr>
                  </a:outerShdw>
                </a:effectLst>
              </a:rPr>
              <a:t>Two Rules</a:t>
            </a:r>
            <a:endParaRPr lang="en-US" sz="1800" dirty="0" smtClean="0"/>
          </a:p>
          <a:p>
            <a:pPr>
              <a:buAutoNum type="arabicPeriod"/>
            </a:pPr>
            <a:r>
              <a:rPr lang="en-US" sz="1800" dirty="0" smtClean="0"/>
              <a:t>If 2 objects are equal, then there hashCode must be equal.</a:t>
            </a:r>
          </a:p>
          <a:p>
            <a:pPr>
              <a:buAutoNum type="arabicPeriod"/>
            </a:pPr>
            <a:r>
              <a:rPr lang="en-US" sz="1800" dirty="0" smtClean="0"/>
              <a:t>But if 2 objects hashCode are equal, then that objects may or may not be equal.</a:t>
            </a:r>
            <a:endParaRPr lang="en-US" sz="1800" dirty="0"/>
          </a:p>
        </p:txBody>
      </p:sp>
    </p:spTree>
    <p:extLst>
      <p:ext uri="{BB962C8B-B14F-4D97-AF65-F5344CB8AC3E}">
        <p14:creationId xmlns:p14="http://schemas.microsoft.com/office/powerpoint/2010/main" xmlns="" val="22554679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F9E262434DD594481D8B5B7F0FCD4BE" ma:contentTypeVersion="" ma:contentTypeDescription="Create a new document." ma:contentTypeScope="" ma:versionID="d1fad2853e68ee6e902237a1746023f4">
  <xsd:schema xmlns:xsd="http://www.w3.org/2001/XMLSchema" xmlns:xs="http://www.w3.org/2001/XMLSchema" xmlns:p="http://schemas.microsoft.com/office/2006/metadata/properties" xmlns:ns2="952a6df7-b138-4f89-9bc4-e7a874ea3254" targetNamespace="http://schemas.microsoft.com/office/2006/metadata/properties" ma:root="true" ma:fieldsID="4e1787b51db6d8974ac4e9ada5885bff" ns2:_="">
    <xsd:import namespace="952a6df7-b138-4f89-9bc4-e7a874ea3254"/>
    <xsd:element name="properties">
      <xsd:complexType>
        <xsd:sequence>
          <xsd:element name="documentManagement">
            <xsd:complexType>
              <xsd:all>
                <xsd:element ref="ns2:FolderNa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8" nillable="true" ma:displayName="FolderName" ma:internalName="FolderNam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FolderName xmlns="952a6df7-b138-4f89-9bc4-e7a874ea3254">CoreJava-Study-Material</FolderName>
  </documentManagement>
</p:properties>
</file>

<file path=customXml/itemProps1.xml><?xml version="1.0" encoding="utf-8"?>
<ds:datastoreItem xmlns:ds="http://schemas.openxmlformats.org/officeDocument/2006/customXml" ds:itemID="{82E61A27-3F60-4E79-8579-EB679A79591C}"/>
</file>

<file path=customXml/itemProps2.xml><?xml version="1.0" encoding="utf-8"?>
<ds:datastoreItem xmlns:ds="http://schemas.openxmlformats.org/officeDocument/2006/customXml" ds:itemID="{9D6CA96B-B802-4F80-895F-76355ED70A86}"/>
</file>

<file path=customXml/itemProps3.xml><?xml version="1.0" encoding="utf-8"?>
<ds:datastoreItem xmlns:ds="http://schemas.openxmlformats.org/officeDocument/2006/customXml" ds:itemID="{B8F5731B-CD8A-4B65-978A-10C78F950753}"/>
</file>

<file path=docProps/app.xml><?xml version="1.0" encoding="utf-8"?>
<Properties xmlns="http://schemas.openxmlformats.org/officeDocument/2006/extended-properties" xmlns:vt="http://schemas.openxmlformats.org/officeDocument/2006/docPropsVTypes">
  <TotalTime>4582</TotalTime>
  <Words>2671</Words>
  <Application>Microsoft Office PowerPoint</Application>
  <PresentationFormat>On-screen Show (4:3)</PresentationFormat>
  <Paragraphs>555</Paragraphs>
  <Slides>59</Slides>
  <Notes>1</Notes>
  <HiddenSlides>0</HiddenSlides>
  <MMClips>0</MMClips>
  <ScaleCrop>false</ScaleCrop>
  <HeadingPairs>
    <vt:vector size="4" baseType="variant">
      <vt:variant>
        <vt:lpstr>Theme</vt:lpstr>
      </vt:variant>
      <vt:variant>
        <vt:i4>1</vt:i4>
      </vt:variant>
      <vt:variant>
        <vt:lpstr>Slide Titles</vt:lpstr>
      </vt:variant>
      <vt:variant>
        <vt:i4>59</vt:i4>
      </vt:variant>
    </vt:vector>
  </HeadingPairs>
  <TitlesOfParts>
    <vt:vector size="60" baseType="lpstr">
      <vt:lpstr>Office Theme</vt:lpstr>
      <vt:lpstr>Java Collections Framework  Presented  By: Purushottam Kumar </vt:lpstr>
      <vt:lpstr>Collection Hierarchy </vt:lpstr>
      <vt:lpstr>Map</vt:lpstr>
      <vt:lpstr>HashTable</vt:lpstr>
      <vt:lpstr>HashMap</vt:lpstr>
      <vt:lpstr>equals() &amp; hashCode()</vt:lpstr>
      <vt:lpstr>O/P</vt:lpstr>
      <vt:lpstr>Slide 8</vt:lpstr>
      <vt:lpstr>O/P</vt:lpstr>
      <vt:lpstr>HashMap Internal working..</vt:lpstr>
      <vt:lpstr>HashMap Internal working continue..</vt:lpstr>
      <vt:lpstr>LinkedHashMap</vt:lpstr>
      <vt:lpstr>TreeMap</vt:lpstr>
      <vt:lpstr>Generics</vt:lpstr>
      <vt:lpstr>O/P</vt:lpstr>
      <vt:lpstr>Using Generics </vt:lpstr>
      <vt:lpstr>Generic Wildcards</vt:lpstr>
      <vt:lpstr>1. ?, an unbounded wildcard </vt:lpstr>
      <vt:lpstr>2. ? extends type, a wildcard with an upper bound </vt:lpstr>
      <vt:lpstr>2. ? extends type, a wildcard with an upper bound  continued..</vt:lpstr>
      <vt:lpstr>3. ? super type, a wildcard with a lower bound</vt:lpstr>
      <vt:lpstr> Introduction to hashing </vt:lpstr>
      <vt:lpstr> How hashing works </vt:lpstr>
      <vt:lpstr>Slide 24</vt:lpstr>
      <vt:lpstr>Slide 25</vt:lpstr>
      <vt:lpstr>How to choose a hash function</vt:lpstr>
      <vt:lpstr>Slide 27</vt:lpstr>
      <vt:lpstr> Collisions </vt:lpstr>
      <vt:lpstr>Slide 29</vt:lpstr>
      <vt:lpstr>Internally Working of Hashmap</vt:lpstr>
      <vt:lpstr> Key points to Remeber: </vt:lpstr>
      <vt:lpstr> Entry class </vt:lpstr>
      <vt:lpstr>What put() method actually does </vt:lpstr>
      <vt:lpstr> Lets note down steps by Step: </vt:lpstr>
      <vt:lpstr>How get() methods works internally </vt:lpstr>
      <vt:lpstr>Collision </vt:lpstr>
      <vt:lpstr> Capacity </vt:lpstr>
      <vt:lpstr>Slide 38</vt:lpstr>
      <vt:lpstr>ConcurrentHashMap</vt:lpstr>
      <vt:lpstr>Slide 40</vt:lpstr>
      <vt:lpstr>ConcurrentHashMap Data Structure would be:</vt:lpstr>
      <vt:lpstr> Segment </vt:lpstr>
      <vt:lpstr>Slide 43</vt:lpstr>
      <vt:lpstr>Complete code example of the ConcurrentHashMap: </vt:lpstr>
      <vt:lpstr> Summary </vt:lpstr>
      <vt:lpstr>Weak  hash map</vt:lpstr>
      <vt:lpstr>Slide 47</vt:lpstr>
      <vt:lpstr> What is the purpose of WeakHashMap when there is HashMap and Concurrent HashMap? </vt:lpstr>
      <vt:lpstr>IdentityHashMap </vt:lpstr>
      <vt:lpstr>Slide 50</vt:lpstr>
      <vt:lpstr>CopyOnWriteArrayList </vt:lpstr>
      <vt:lpstr>Slide 52</vt:lpstr>
      <vt:lpstr>fail safe and fail fast iterator</vt:lpstr>
      <vt:lpstr>continued</vt:lpstr>
      <vt:lpstr>Slide 55</vt:lpstr>
      <vt:lpstr>Example of Fail Fast Iterator and Fail Safe Iterator</vt:lpstr>
      <vt:lpstr>Fail Safe Iterator Example :</vt:lpstr>
      <vt:lpstr>Slide 58</vt:lpstr>
      <vt:lpstr>Thank You..</vt:lpstr>
    </vt:vector>
  </TitlesOfParts>
  <Company>IGATECORP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Collections Framework-2</dc:title>
  <dc:creator>Hardik D Harnia</dc:creator>
  <cp:lastModifiedBy>Puru</cp:lastModifiedBy>
  <cp:revision>306</cp:revision>
  <dcterms:created xsi:type="dcterms:W3CDTF">2014-09-04T12:29:23Z</dcterms:created>
  <dcterms:modified xsi:type="dcterms:W3CDTF">2014-12-08T14:32:47Z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0x010100AF9E262434DD594481D8B5B7F0FCD4BE</vt:lpwstr>
  </property>
</Properties>
</file>