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25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5" name="Footer Placeholder 4"/>
          <p:cNvSpPr>
            <a:spLocks noGrp="1"/>
          </p:cNvSpPr>
          <p:nvPr>
            <p:ph type="ftr" sz="quarter" idx="11"/>
          </p:nvPr>
        </p:nvSpPr>
        <p:spPr/>
        <p:txBody>
          <a:bodyPr/>
          <a:lstStyle/>
          <a:p>
            <a:r>
              <a:rPr lang="en-US" dirty="0" smtClean="0"/>
              <a:t>IGATE Sensitive</a:t>
            </a:r>
            <a:endParaRPr lang="en-US" dirty="0"/>
          </a:p>
        </p:txBody>
      </p:sp>
      <p:sp>
        <p:nvSpPr>
          <p:cNvPr id="6" name="Slide Number Placeholder 5"/>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189063127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306098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401023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171132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227120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120645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83590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222106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81902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65837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407037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062D4-FD95-4AB0-B9F2-DE6076421374}" type="datetimeFigureOut">
              <a:rPr lang="en-US" smtClean="0"/>
              <a:pPr/>
              <a:t>12/8/2014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IGATE Sensitive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2098554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xamples.javacodegeeks.com/java-basics/exceptions/java-lang-outofmemoryerror-how-to-solve-outofmemoryerror/" TargetMode="External"/><Relationship Id="rId2" Type="http://schemas.openxmlformats.org/officeDocument/2006/relationships/hyperlink" Target="http://docs.oracle.com/javase/7/docs/api/java/lang/OutOfMemoryErro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xamples.javacodegeeks.com/java-basics/exceptions/java-lang-outofmemoryerror-how-to-solve-outofmemoryerro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ocs.oracle.com/javase/6/docs/technotes/tools/share/jhat.html" TargetMode="External"/><Relationship Id="rId2" Type="http://schemas.openxmlformats.org/officeDocument/2006/relationships/hyperlink" Target="http://www.eclipse.org/ma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archsoftwarequality.techtarget.com/definition/bu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ocs.oracle.com/javase/7/docs/api/java/lang/OutOfMemoryError.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ocs.oracle.com/javase/7/docs/api/java/util/HashMap.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cs.oracle.com/javase/7/docs/api/java/lang/VirtualMachineError.html" TargetMode="External"/><Relationship Id="rId2" Type="http://schemas.openxmlformats.org/officeDocument/2006/relationships/hyperlink" Target="http://docs.oracle.com/javase/7/docs/api/java/lang/OutOfMemoryError.html" TargetMode="External"/><Relationship Id="rId1" Type="http://schemas.openxmlformats.org/officeDocument/2006/relationships/slideLayout" Target="../slideLayouts/slideLayout2.xml"/><Relationship Id="rId4" Type="http://schemas.openxmlformats.org/officeDocument/2006/relationships/hyperlink" Target="http://docs.oracle.com/javase/7/docs/api/java/lang/Error.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examples.javacodegeeks.com/java-basics/exceptions/java-lang-outofmemoryerror-how-to-solve-outofmemoryerror/" TargetMode="External"/><Relationship Id="rId2" Type="http://schemas.openxmlformats.org/officeDocument/2006/relationships/hyperlink" Target="http://docs.oracle.com/javase/7/docs/api/java/lang/OutOfMemoryErro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2590800"/>
          </a:xfrm>
        </p:spPr>
        <p:txBody>
          <a:bodyPr>
            <a:normAutofit/>
          </a:bodyPr>
          <a:lstStyle/>
          <a:p>
            <a:pPr marL="514350" indent="-514350"/>
            <a:r>
              <a:rPr lang="en-US" sz="3600" b="1" dirty="0" smtClean="0"/>
              <a:t>Memory </a:t>
            </a:r>
            <a:r>
              <a:rPr lang="en-US" sz="3600" b="1" dirty="0" smtClean="0"/>
              <a:t>management</a:t>
            </a:r>
            <a:br>
              <a:rPr lang="en-US" sz="3600" b="1" dirty="0" smtClean="0"/>
            </a:br>
            <a:r>
              <a:rPr lang="en-US" sz="3600" b="1" dirty="0" smtClean="0"/>
              <a:t>1.Memory </a:t>
            </a:r>
            <a:r>
              <a:rPr lang="en-US" sz="3600" b="1" dirty="0" smtClean="0"/>
              <a:t>Leak </a:t>
            </a:r>
            <a:br>
              <a:rPr lang="en-US" sz="3600" b="1" dirty="0" smtClean="0"/>
            </a:br>
            <a:r>
              <a:rPr lang="en-US" sz="3600" b="1" dirty="0" smtClean="0"/>
              <a:t>2.OutofMemory </a:t>
            </a:r>
            <a:r>
              <a:rPr lang="en-US" dirty="0" smtClean="0"/>
              <a:t/>
            </a:r>
            <a:br>
              <a:rPr lang="en-US" dirty="0" smtClean="0"/>
            </a:br>
            <a:endParaRPr lang="en-US" dirty="0"/>
          </a:p>
        </p:txBody>
      </p:sp>
      <p:sp>
        <p:nvSpPr>
          <p:cNvPr id="3" name="Subtitle 2"/>
          <p:cNvSpPr>
            <a:spLocks noGrp="1"/>
          </p:cNvSpPr>
          <p:nvPr>
            <p:ph type="subTitle" idx="1"/>
          </p:nvPr>
        </p:nvSpPr>
        <p:spPr>
          <a:xfrm>
            <a:off x="1371600" y="2819400"/>
            <a:ext cx="6400800" cy="1752600"/>
          </a:xfrm>
        </p:spPr>
        <p:txBody>
          <a:bodyPr/>
          <a:lstStyle/>
          <a:p>
            <a:pPr marL="514350" indent="-514350"/>
            <a:r>
              <a:rPr lang="en-US" dirty="0" smtClean="0"/>
              <a:t>Presented By:</a:t>
            </a:r>
          </a:p>
          <a:p>
            <a:pPr marL="514350" indent="-514350"/>
            <a:r>
              <a:rPr lang="en-US" dirty="0" smtClean="0"/>
              <a:t>Purushottam Kumar</a:t>
            </a:r>
            <a:endParaRPr lang="en-US" dirty="0"/>
          </a:p>
        </p:txBody>
      </p:sp>
      <p:sp>
        <p:nvSpPr>
          <p:cNvPr id="4" name="Footer Placeholder 3"/>
          <p:cNvSpPr>
            <a:spLocks noGrp="1"/>
          </p:cNvSpPr>
          <p:nvPr>
            <p:ph type="ftr" sz="quarter" idx="11"/>
          </p:nvPr>
        </p:nvSpPr>
        <p:spPr/>
        <p:txBody>
          <a:bodyPr/>
          <a:lstStyle/>
          <a:p>
            <a:r>
              <a:rPr lang="en-US" dirty="0" smtClean="0"/>
              <a:t>IGATE Sensitive</a:t>
            </a:r>
            <a:endParaRPr lang="en-US" dirty="0"/>
          </a:p>
        </p:txBody>
      </p:sp>
    </p:spTree>
    <p:extLst>
      <p:ext uri="{BB962C8B-B14F-4D97-AF65-F5344CB8AC3E}">
        <p14:creationId xmlns:p14="http://schemas.microsoft.com/office/powerpoint/2010/main" xmlns="" val="1595989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096000"/>
          </a:xfrm>
        </p:spPr>
        <p:txBody>
          <a:bodyPr>
            <a:normAutofit fontScale="92500" lnSpcReduction="10000"/>
          </a:bodyPr>
          <a:lstStyle/>
          <a:p>
            <a:r>
              <a:rPr lang="en-US" sz="2000" dirty="0" smtClean="0"/>
              <a:t>The </a:t>
            </a:r>
            <a:r>
              <a:rPr lang="en-US" sz="2000" b="1" dirty="0" smtClean="0"/>
              <a:t>java.lang.OutOfMemoryError: Java heap space</a:t>
            </a:r>
            <a:r>
              <a:rPr lang="en-US" sz="2000" dirty="0" smtClean="0"/>
              <a:t> error is thrown because we tried to allocate, more than the available, memory space. Each Java application can use only a limited amount of memory. This amount is specified at the startup of </a:t>
            </a:r>
            <a:r>
              <a:rPr lang="en-US" sz="2000" dirty="0" smtClean="0"/>
              <a:t>the </a:t>
            </a:r>
            <a:r>
              <a:rPr lang="en-US" sz="2000" dirty="0" smtClean="0"/>
              <a:t>JVM, by the following parameters</a:t>
            </a:r>
            <a:r>
              <a:rPr lang="en-US" sz="2000" dirty="0" smtClean="0"/>
              <a:t>:</a:t>
            </a:r>
          </a:p>
          <a:p>
            <a:r>
              <a:rPr lang="en-US" sz="2000" b="1" dirty="0" smtClean="0"/>
              <a:t>-Xms &lt;size&gt;</a:t>
            </a:r>
            <a:r>
              <a:rPr lang="en-US" sz="2000" dirty="0" smtClean="0"/>
              <a:t>: specifies the minimum Java heap size.</a:t>
            </a:r>
          </a:p>
          <a:p>
            <a:r>
              <a:rPr lang="en-US" sz="2000" b="1" dirty="0" smtClean="0"/>
              <a:t>-Xmx &lt;size&gt;</a:t>
            </a:r>
            <a:r>
              <a:rPr lang="en-US" sz="2000" dirty="0" smtClean="0"/>
              <a:t>: specifies the minimum Java heap size.</a:t>
            </a:r>
          </a:p>
          <a:p>
            <a:r>
              <a:rPr lang="en-US" sz="2000" dirty="0" smtClean="0"/>
              <a:t>You can find the default values for many parameters of the JVM, by issuing the following command in a Linux or Mac terminal</a:t>
            </a:r>
            <a:r>
              <a:rPr lang="en-US" sz="2000" dirty="0" smtClean="0"/>
              <a:t>:</a:t>
            </a:r>
          </a:p>
          <a:p>
            <a:r>
              <a:rPr lang="en-US" sz="2000" dirty="0" smtClean="0"/>
              <a:t>$ java -XX:+PrintFlagsFinal -version | grep -iE 'HeapSize|PermSize|ThreadStackSize' </a:t>
            </a:r>
            <a:endParaRPr lang="en-US" sz="2000" dirty="0" smtClean="0"/>
          </a:p>
          <a:p>
            <a:r>
              <a:rPr lang="en-US" sz="2000" dirty="0" smtClean="0"/>
              <a:t>intx </a:t>
            </a:r>
            <a:r>
              <a:rPr lang="en-US" sz="2000" dirty="0" smtClean="0"/>
              <a:t>CompilerThreadStackSize = 0 {pd product} </a:t>
            </a:r>
            <a:endParaRPr lang="en-US" sz="2000" dirty="0" smtClean="0"/>
          </a:p>
          <a:p>
            <a:r>
              <a:rPr lang="en-US" sz="2000" dirty="0" smtClean="0"/>
              <a:t>uintx </a:t>
            </a:r>
            <a:r>
              <a:rPr lang="en-US" sz="2000" dirty="0" smtClean="0"/>
              <a:t>ErgoHeapSizeLimit = 0 {product} </a:t>
            </a:r>
            <a:endParaRPr lang="en-US" sz="2000" dirty="0" smtClean="0"/>
          </a:p>
          <a:p>
            <a:r>
              <a:rPr lang="en-US" sz="2000" dirty="0" smtClean="0"/>
              <a:t>uintx </a:t>
            </a:r>
            <a:r>
              <a:rPr lang="en-US" sz="2000" dirty="0" smtClean="0"/>
              <a:t>HeapSizePerGCThread = 87241520 {product</a:t>
            </a:r>
            <a:r>
              <a:rPr lang="en-US" sz="2000" dirty="0" smtClean="0"/>
              <a:t>}</a:t>
            </a:r>
          </a:p>
          <a:p>
            <a:r>
              <a:rPr lang="en-US" sz="2000" dirty="0" smtClean="0"/>
              <a:t> </a:t>
            </a:r>
            <a:r>
              <a:rPr lang="en-US" sz="2000" dirty="0" smtClean="0"/>
              <a:t>uintx InitialHeapSize := 130023424 {product} uintx LargePageHeapSizeThreshold = 134217728 {product} </a:t>
            </a:r>
            <a:endParaRPr lang="en-US" sz="2000" dirty="0" smtClean="0"/>
          </a:p>
          <a:p>
            <a:r>
              <a:rPr lang="en-US" sz="2000" dirty="0" smtClean="0"/>
              <a:t>uintx </a:t>
            </a:r>
            <a:r>
              <a:rPr lang="en-US" sz="2000" dirty="0" smtClean="0"/>
              <a:t>MaxHeapSize := 2071986176 {product} </a:t>
            </a:r>
            <a:endParaRPr lang="en-US" sz="2000" dirty="0" smtClean="0"/>
          </a:p>
          <a:p>
            <a:r>
              <a:rPr lang="en-US" sz="2000" dirty="0" smtClean="0"/>
              <a:t>intx </a:t>
            </a:r>
            <a:r>
              <a:rPr lang="en-US" sz="2000" dirty="0" smtClean="0"/>
              <a:t>ThreadStackSize = 1024 {pd product} </a:t>
            </a:r>
            <a:endParaRPr lang="en-US" sz="2000" dirty="0" smtClean="0"/>
          </a:p>
          <a:p>
            <a:r>
              <a:rPr lang="en-US" sz="2000" dirty="0" smtClean="0"/>
              <a:t>intx </a:t>
            </a:r>
            <a:r>
              <a:rPr lang="en-US" sz="2000" dirty="0" smtClean="0"/>
              <a:t>VMThreadStackSize = 1024 {pd product} java version "1.8.0_11" Java(TM) SE Runtime Environment (build 1.8.0_11-b12) Java HotSpot(TM) 64-Bit Server VM (build 25.11-b03, mixed mode)</a:t>
            </a:r>
            <a:endParaRPr lang="en-US" sz="2000" dirty="0"/>
          </a:p>
        </p:txBody>
      </p:sp>
      <p:sp>
        <p:nvSpPr>
          <p:cNvPr id="4" name="Footer Placeholder 3"/>
          <p:cNvSpPr>
            <a:spLocks noGrp="1"/>
          </p:cNvSpPr>
          <p:nvPr>
            <p:ph type="ftr" sz="quarter" idx="11"/>
          </p:nvPr>
        </p:nvSpPr>
        <p:spPr/>
        <p:txBody>
          <a:bodyPr/>
          <a:lstStyle/>
          <a:p>
            <a:r>
              <a:rPr lang="en-US" dirty="0" smtClean="0"/>
              <a:t>Igate Confidential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400800"/>
          </a:xfrm>
        </p:spPr>
        <p:txBody>
          <a:bodyPr>
            <a:normAutofit/>
          </a:bodyPr>
          <a:lstStyle/>
          <a:p>
            <a:r>
              <a:rPr lang="en-US" sz="2800" dirty="0" smtClean="0"/>
              <a:t>In Windows, </a:t>
            </a:r>
            <a:r>
              <a:rPr lang="en-US" sz="2800" dirty="0" smtClean="0"/>
              <a:t>you </a:t>
            </a:r>
            <a:r>
              <a:rPr lang="en-US" sz="2800" dirty="0" smtClean="0"/>
              <a:t>may use the following command</a:t>
            </a:r>
            <a:r>
              <a:rPr lang="en-US" sz="2800" dirty="0" smtClean="0"/>
              <a:t>:</a:t>
            </a:r>
            <a:endParaRPr lang="en-US" sz="2800" dirty="0" smtClean="0"/>
          </a:p>
          <a:p>
            <a:r>
              <a:rPr lang="en-US" sz="2400" dirty="0" smtClean="0"/>
              <a:t>java -XX:+PrintFlagsFinal -version | findstr /i "HeapSize PermSize </a:t>
            </a:r>
            <a:r>
              <a:rPr lang="en-US" sz="2400" dirty="0" smtClean="0"/>
              <a:t>ThreadStackSize“.</a:t>
            </a:r>
          </a:p>
          <a:p>
            <a:r>
              <a:rPr lang="en-US" sz="2400" dirty="0" smtClean="0"/>
              <a:t>For a complete list of all the parameters of the JVM, you shall execute the following </a:t>
            </a:r>
            <a:r>
              <a:rPr lang="en-US" sz="2400" dirty="0" smtClean="0"/>
              <a:t>command.</a:t>
            </a:r>
          </a:p>
          <a:p>
            <a:r>
              <a:rPr lang="en-US" sz="2400" dirty="0" smtClean="0"/>
              <a:t>java -XX:+PrintFlagsFinal </a:t>
            </a:r>
            <a:r>
              <a:rPr lang="en-US" sz="2400" dirty="0" smtClean="0"/>
              <a:t>–version.</a:t>
            </a:r>
          </a:p>
          <a:p>
            <a:endParaRPr lang="en-US" sz="2400" dirty="0"/>
          </a:p>
        </p:txBody>
      </p:sp>
      <p:sp>
        <p:nvSpPr>
          <p:cNvPr id="4" name="Footer Placeholder 3"/>
          <p:cNvSpPr>
            <a:spLocks noGrp="1"/>
          </p:cNvSpPr>
          <p:nvPr>
            <p:ph type="ftr" sz="quarter" idx="11"/>
          </p:nvPr>
        </p:nvSpPr>
        <p:spPr/>
        <p:txBody>
          <a:bodyPr/>
          <a:lstStyle/>
          <a:p>
            <a:r>
              <a:rPr lang="en-US" dirty="0" smtClean="0"/>
              <a:t>Igate Confidential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20000"/>
          </a:bodyPr>
          <a:lstStyle/>
          <a:p>
            <a:r>
              <a:rPr lang="en-US" sz="2200" dirty="0" smtClean="0"/>
              <a:t>There </a:t>
            </a:r>
            <a:r>
              <a:rPr lang="en-US" sz="2200" dirty="0" smtClean="0"/>
              <a:t>are many different causes that can throw an </a:t>
            </a:r>
            <a:r>
              <a:rPr lang="en-US" sz="2200" dirty="0" smtClean="0">
                <a:hlinkClick r:id="rId2"/>
              </a:rPr>
              <a:t>OutOfMemoryError</a:t>
            </a:r>
            <a:r>
              <a:rPr lang="en-US" sz="2200" dirty="0" smtClean="0"/>
              <a:t> in Java:</a:t>
            </a:r>
          </a:p>
          <a:p>
            <a:r>
              <a:rPr lang="en-US" sz="2200" b="1" dirty="0" smtClean="0"/>
              <a:t>java.lang.OutOfMemoryError:</a:t>
            </a:r>
            <a:r>
              <a:rPr lang="en-US" sz="2200" dirty="0" smtClean="0"/>
              <a:t> </a:t>
            </a:r>
            <a:r>
              <a:rPr lang="en-US" sz="2200" i="1" dirty="0" smtClean="0"/>
              <a:t>Java heap space</a:t>
            </a:r>
            <a:r>
              <a:rPr lang="en-US" sz="2200" dirty="0" smtClean="0"/>
              <a:t>.</a:t>
            </a:r>
          </a:p>
          <a:p>
            <a:r>
              <a:rPr lang="en-US" sz="2200" b="1" dirty="0" smtClean="0"/>
              <a:t>java.lang.OutOfMemoryError:</a:t>
            </a:r>
            <a:r>
              <a:rPr lang="en-US" sz="2200" dirty="0" smtClean="0"/>
              <a:t> </a:t>
            </a:r>
            <a:r>
              <a:rPr lang="en-US" sz="2200" i="1" dirty="0" smtClean="0"/>
              <a:t>PermGen space</a:t>
            </a:r>
            <a:r>
              <a:rPr lang="en-US" sz="2200" dirty="0" smtClean="0"/>
              <a:t>.</a:t>
            </a:r>
          </a:p>
          <a:p>
            <a:r>
              <a:rPr lang="en-US" sz="2200" dirty="0" smtClean="0"/>
              <a:t>This error indicates that the permanent generation is full. In Java, the permanent generation is the memory space where class and method objects are stored.</a:t>
            </a:r>
          </a:p>
          <a:p>
            <a:r>
              <a:rPr lang="en-US" sz="2200" b="1" dirty="0" smtClean="0"/>
              <a:t>java.lang.OutOfMemoryError:</a:t>
            </a:r>
            <a:r>
              <a:rPr lang="en-US" sz="2200" dirty="0" smtClean="0"/>
              <a:t> </a:t>
            </a:r>
            <a:r>
              <a:rPr lang="en-US" sz="2200" i="1" dirty="0" smtClean="0"/>
              <a:t>Requested array size exceeds VM limit</a:t>
            </a:r>
            <a:r>
              <a:rPr lang="en-US" sz="2200" dirty="0" smtClean="0"/>
              <a:t>.</a:t>
            </a:r>
          </a:p>
          <a:p>
            <a:r>
              <a:rPr lang="en-US" sz="2200" dirty="0" smtClean="0"/>
              <a:t>This error indicates that a Java application attempts ti allocate an array, whose size is larger than the heap size. For example:</a:t>
            </a:r>
          </a:p>
          <a:p>
            <a:pPr fontAlgn="base"/>
            <a:r>
              <a:rPr lang="en-US" sz="2200" dirty="0" smtClean="0">
                <a:hlinkClick r:id="rId3" tooltip="view source"/>
              </a:rPr>
              <a:t>view source</a:t>
            </a:r>
            <a:r>
              <a:rPr lang="en-US" sz="2200" dirty="0" smtClean="0">
                <a:hlinkClick r:id="rId3" tooltip="print"/>
              </a:rPr>
              <a:t>print</a:t>
            </a:r>
            <a:r>
              <a:rPr lang="en-US" sz="2200" dirty="0" smtClean="0">
                <a:hlinkClick r:id="rId3" tooltip="?"/>
              </a:rPr>
              <a:t>?</a:t>
            </a:r>
            <a:endParaRPr lang="en-US" sz="2200" dirty="0" smtClean="0"/>
          </a:p>
          <a:p>
            <a:pPr fontAlgn="base"/>
            <a:r>
              <a:rPr lang="en-US" sz="2200" dirty="0" smtClean="0"/>
              <a:t>public</a:t>
            </a:r>
            <a:r>
              <a:rPr lang="en-US" sz="2200" dirty="0" smtClean="0"/>
              <a:t> class OutOfMemoryErrorVMLimitExample {</a:t>
            </a:r>
          </a:p>
          <a:p>
            <a:pPr fontAlgn="base"/>
            <a:r>
              <a:rPr lang="en-US" sz="2200" dirty="0" smtClean="0"/>
              <a:t>public</a:t>
            </a:r>
            <a:r>
              <a:rPr lang="en-US" sz="2200" dirty="0" smtClean="0"/>
              <a:t> static void main(String[] args) {</a:t>
            </a:r>
          </a:p>
          <a:p>
            <a:pPr fontAlgn="base"/>
            <a:r>
              <a:rPr lang="en-US" sz="2200" dirty="0" smtClean="0"/>
              <a:t>int</a:t>
            </a:r>
            <a:r>
              <a:rPr lang="en-US" sz="2200" dirty="0" smtClean="0"/>
              <a:t>[] matrix = new int[Integer.MAX_VALUE];</a:t>
            </a:r>
          </a:p>
          <a:p>
            <a:pPr fontAlgn="base"/>
            <a:r>
              <a:rPr lang="en-US" sz="2200" dirty="0" smtClean="0"/>
              <a:t>     </a:t>
            </a:r>
          </a:p>
          <a:p>
            <a:pPr fontAlgn="base"/>
            <a:r>
              <a:rPr lang="en-US" sz="2200" dirty="0" smtClean="0"/>
              <a:t>for(int</a:t>
            </a:r>
            <a:r>
              <a:rPr lang="en-US" sz="2200" dirty="0" smtClean="0"/>
              <a:t> i = 0; i &lt; matrix.length; ++i)</a:t>
            </a:r>
          </a:p>
          <a:p>
            <a:pPr fontAlgn="base"/>
            <a:r>
              <a:rPr lang="en-US" sz="2200" dirty="0" smtClean="0"/>
              <a:t>           matrix[i] = i+1;</a:t>
            </a:r>
          </a:p>
          <a:p>
            <a:pPr fontAlgn="base"/>
            <a:r>
              <a:rPr lang="en-US" sz="2200" dirty="0" smtClean="0"/>
              <a:t>   }</a:t>
            </a:r>
          </a:p>
          <a:p>
            <a:pPr fontAlgn="base"/>
            <a:r>
              <a:rPr lang="en-US" sz="2200" dirty="0" smtClean="0"/>
              <a:t>}</a:t>
            </a:r>
            <a:endParaRPr lang="en-US" sz="2200" dirty="0" smtClean="0"/>
          </a:p>
          <a:p>
            <a:endParaRPr lang="en-US" dirty="0"/>
          </a:p>
        </p:txBody>
      </p:sp>
      <p:sp>
        <p:nvSpPr>
          <p:cNvPr id="4" name="Footer Placeholder 3"/>
          <p:cNvSpPr>
            <a:spLocks noGrp="1"/>
          </p:cNvSpPr>
          <p:nvPr>
            <p:ph type="ftr" sz="quarter" idx="11"/>
          </p:nvPr>
        </p:nvSpPr>
        <p:spPr/>
        <p:txBody>
          <a:bodyPr/>
          <a:lstStyle/>
          <a:p>
            <a:r>
              <a:rPr lang="en-US" dirty="0" smtClean="0"/>
              <a:t>Igate Confidential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6705600"/>
          </a:xfrm>
        </p:spPr>
        <p:txBody>
          <a:bodyPr>
            <a:normAutofit/>
          </a:bodyPr>
          <a:lstStyle/>
          <a:p>
            <a:r>
              <a:rPr lang="en-US" sz="2000" dirty="0" smtClean="0"/>
              <a:t>A sample execution is shown below:</a:t>
            </a:r>
          </a:p>
          <a:p>
            <a:pPr fontAlgn="base"/>
            <a:r>
              <a:rPr lang="en-US" sz="2000" dirty="0" smtClean="0">
                <a:hlinkClick r:id="rId2" tooltip="view source"/>
              </a:rPr>
              <a:t>view source</a:t>
            </a:r>
            <a:r>
              <a:rPr lang="en-US" sz="2000" dirty="0" smtClean="0">
                <a:hlinkClick r:id="rId2" tooltip="print"/>
              </a:rPr>
              <a:t>print</a:t>
            </a:r>
            <a:r>
              <a:rPr lang="en-US" sz="2000" dirty="0" smtClean="0">
                <a:hlinkClick r:id="rId2" tooltip="?"/>
              </a:rPr>
              <a:t>?</a:t>
            </a:r>
            <a:endParaRPr lang="en-US" sz="2000" dirty="0" smtClean="0"/>
          </a:p>
          <a:p>
            <a:pPr fontAlgn="base"/>
            <a:r>
              <a:rPr lang="en-US" sz="2000" dirty="0" smtClean="0"/>
              <a:t>1Exception in thread "main" java.lang.OutOfMemoryError: Requested array size exceeds VM limit</a:t>
            </a:r>
          </a:p>
          <a:p>
            <a:pPr fontAlgn="base"/>
            <a:r>
              <a:rPr lang="en-US" sz="2000" dirty="0" smtClean="0"/>
              <a:t>2    at main.java.OutOfMemoryErrorVMLimitExample.main(OutOfMemoryErrorVMLimitExample.java:5)</a:t>
            </a:r>
          </a:p>
          <a:p>
            <a:r>
              <a:rPr lang="en-US" sz="2000" b="1" dirty="0" smtClean="0"/>
              <a:t>java.lang.OutOfMemoryError:</a:t>
            </a:r>
            <a:r>
              <a:rPr lang="en-US" sz="2000" dirty="0" smtClean="0"/>
              <a:t> request &lt;size&gt; bytes for &lt;reason&gt;. Out of swap space?</a:t>
            </a:r>
          </a:p>
          <a:p>
            <a:r>
              <a:rPr lang="en-US" sz="2000" dirty="0" smtClean="0"/>
              <a:t>This error indicates that an allocation from the native heap space has failed and also, the heap space is close to exhaustion. Moreover, the message of the error indicates the number of bytes that failed and the reason for the memory request.</a:t>
            </a:r>
          </a:p>
          <a:p>
            <a:r>
              <a:rPr lang="en-US" sz="2000" b="1" dirty="0" smtClean="0"/>
              <a:t>java.lang.OutOfMemoryError:</a:t>
            </a:r>
            <a:r>
              <a:rPr lang="en-US" sz="2000" dirty="0" smtClean="0"/>
              <a:t> &lt;reason&gt; &lt;stack trace&gt; (Native method).</a:t>
            </a:r>
          </a:p>
          <a:p>
            <a:r>
              <a:rPr lang="en-US" sz="2000" dirty="0" smtClean="0"/>
              <a:t>This error indicates that the allocation failure was detected in a JNI or native method instead of the JVM code.</a:t>
            </a:r>
          </a:p>
          <a:p>
            <a:endParaRPr lang="en-US" sz="2000" dirty="0"/>
          </a:p>
        </p:txBody>
      </p:sp>
      <p:sp>
        <p:nvSpPr>
          <p:cNvPr id="4" name="Footer Placeholder 3"/>
          <p:cNvSpPr>
            <a:spLocks noGrp="1"/>
          </p:cNvSpPr>
          <p:nvPr>
            <p:ph type="ftr" sz="quarter" idx="11"/>
          </p:nvPr>
        </p:nvSpPr>
        <p:spPr/>
        <p:txBody>
          <a:bodyPr/>
          <a:lstStyle/>
          <a:p>
            <a:r>
              <a:rPr lang="en-US" dirty="0" smtClean="0"/>
              <a:t>Igate Confidential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629400" cy="457200"/>
          </a:xfrm>
        </p:spPr>
        <p:txBody>
          <a:bodyPr>
            <a:normAutofit fontScale="90000"/>
          </a:bodyPr>
          <a:lstStyle/>
          <a:p>
            <a:r>
              <a:rPr lang="en-US" sz="2800" b="1" dirty="0" smtClean="0"/>
              <a:t/>
            </a:r>
            <a:br>
              <a:rPr lang="en-US" sz="2800" b="1" dirty="0" smtClean="0"/>
            </a:br>
            <a:r>
              <a:rPr lang="en-US" sz="2800" b="1" dirty="0" smtClean="0"/>
              <a:t>How </a:t>
            </a:r>
            <a:r>
              <a:rPr lang="en-US" sz="2800" b="1" dirty="0" smtClean="0"/>
              <a:t>to deal with the OutOfMemoryError</a:t>
            </a:r>
            <a:br>
              <a:rPr lang="en-US" sz="2800" b="1" dirty="0" smtClean="0"/>
            </a:br>
            <a:endParaRPr lang="en-US" sz="2800" dirty="0"/>
          </a:p>
        </p:txBody>
      </p:sp>
      <p:sp>
        <p:nvSpPr>
          <p:cNvPr id="3" name="Content Placeholder 2"/>
          <p:cNvSpPr>
            <a:spLocks noGrp="1"/>
          </p:cNvSpPr>
          <p:nvPr>
            <p:ph idx="1"/>
          </p:nvPr>
        </p:nvSpPr>
        <p:spPr>
          <a:xfrm>
            <a:off x="228600" y="457200"/>
            <a:ext cx="8458200" cy="5668963"/>
          </a:xfrm>
        </p:spPr>
        <p:txBody>
          <a:bodyPr>
            <a:normAutofit/>
          </a:bodyPr>
          <a:lstStyle/>
          <a:p>
            <a:r>
              <a:rPr lang="en-US" sz="2000" b="1" dirty="0" smtClean="0"/>
              <a:t>How to deal with the OutOfMemoryError</a:t>
            </a:r>
          </a:p>
          <a:p>
            <a:r>
              <a:rPr lang="en-US" sz="2000" dirty="0" smtClean="0"/>
              <a:t>The most obvious solution to this error is to increase the available memory size for the Java Virtual Machine. If your application requires more memory then, you shall grant it to your application.</a:t>
            </a:r>
          </a:p>
          <a:p>
            <a:r>
              <a:rPr lang="en-US" sz="2000" dirty="0" smtClean="0"/>
              <a:t>Verify that your application does not store unnecessary information. </a:t>
            </a:r>
          </a:p>
          <a:p>
            <a:r>
              <a:rPr lang="en-US" sz="2000" dirty="0" smtClean="0"/>
              <a:t>Store and maintain only those pieces of information required for the proper execution of your Java application.</a:t>
            </a:r>
          </a:p>
          <a:p>
            <a:r>
              <a:rPr lang="en-US" sz="2000" dirty="0" smtClean="0"/>
              <a:t>You can use the availabe memory analyzer tools, in order to carefully observe the portions of memory occupied by your application. Examples of such tools are the </a:t>
            </a:r>
            <a:r>
              <a:rPr lang="en-US" sz="2000" dirty="0" smtClean="0">
                <a:hlinkClick r:id="rId2"/>
              </a:rPr>
              <a:t>Eclipse Memory Analyzer</a:t>
            </a:r>
            <a:r>
              <a:rPr lang="en-US" sz="2000" dirty="0" smtClean="0"/>
              <a:t> and </a:t>
            </a:r>
            <a:r>
              <a:rPr lang="en-US" sz="2000" dirty="0" smtClean="0">
                <a:hlinkClick r:id="rId3"/>
              </a:rPr>
              <a:t>Java Heap Analysis Tool (jhat)</a:t>
            </a:r>
            <a:r>
              <a:rPr lang="en-US" sz="2000" dirty="0" smtClean="0"/>
              <a:t>.</a:t>
            </a:r>
          </a:p>
          <a:p>
            <a:pPr>
              <a:buNone/>
            </a:pPr>
            <a:endParaRPr lang="en-US" dirty="0"/>
          </a:p>
        </p:txBody>
      </p:sp>
      <p:sp>
        <p:nvSpPr>
          <p:cNvPr id="4" name="Footer Placeholder 3"/>
          <p:cNvSpPr>
            <a:spLocks noGrp="1"/>
          </p:cNvSpPr>
          <p:nvPr>
            <p:ph type="ftr" sz="quarter" idx="11"/>
          </p:nvPr>
        </p:nvSpPr>
        <p:spPr/>
        <p:txBody>
          <a:bodyPr/>
          <a:lstStyle/>
          <a:p>
            <a:r>
              <a:rPr lang="en-US" dirty="0" smtClean="0"/>
              <a:t>Igate Confidential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6248400" cy="914400"/>
          </a:xfrm>
        </p:spPr>
        <p:txBody>
          <a:bodyPr/>
          <a:lstStyle/>
          <a:p>
            <a:r>
              <a:rPr lang="en-US" dirty="0" smtClean="0"/>
              <a:t>Memory Leak</a:t>
            </a:r>
            <a:endParaRPr lang="en-US" dirty="0"/>
          </a:p>
        </p:txBody>
      </p:sp>
      <p:sp>
        <p:nvSpPr>
          <p:cNvPr id="3" name="Content Placeholder 2"/>
          <p:cNvSpPr>
            <a:spLocks noGrp="1"/>
          </p:cNvSpPr>
          <p:nvPr>
            <p:ph idx="1"/>
          </p:nvPr>
        </p:nvSpPr>
        <p:spPr>
          <a:xfrm>
            <a:off x="457200" y="990600"/>
            <a:ext cx="8458200" cy="5638800"/>
          </a:xfrm>
        </p:spPr>
        <p:txBody>
          <a:bodyPr>
            <a:normAutofit/>
          </a:bodyPr>
          <a:lstStyle/>
          <a:p>
            <a:pPr algn="ctr"/>
            <a:r>
              <a:rPr lang="en-US" sz="2800" dirty="0" smtClean="0"/>
              <a:t>What is Memory Leak</a:t>
            </a:r>
          </a:p>
          <a:p>
            <a:r>
              <a:rPr lang="en-US" sz="1800" dirty="0" smtClean="0"/>
              <a:t>Memory </a:t>
            </a:r>
            <a:r>
              <a:rPr lang="en-US" sz="1800" dirty="0"/>
              <a:t>leak occurs when programmers create a memory in heap and forget to delete it.</a:t>
            </a:r>
            <a:r>
              <a:rPr lang="en-US" sz="1800" dirty="0" smtClean="0"/>
              <a:t/>
            </a:r>
            <a:br>
              <a:rPr lang="en-US" sz="1800" dirty="0" smtClean="0"/>
            </a:br>
            <a:r>
              <a:rPr lang="en-US" sz="1800" dirty="0"/>
              <a:t>Memory leaks are particularly serious issues for programs like daemons and servers which by </a:t>
            </a:r>
            <a:r>
              <a:rPr lang="en-US" sz="1800" dirty="0" smtClean="0"/>
              <a:t>definition </a:t>
            </a:r>
            <a:r>
              <a:rPr lang="en-US" sz="1800" dirty="0"/>
              <a:t>never terminate</a:t>
            </a:r>
            <a:r>
              <a:rPr lang="en-US" sz="1800" dirty="0" smtClean="0"/>
              <a:t>.</a:t>
            </a:r>
          </a:p>
          <a:p>
            <a:r>
              <a:rPr lang="en-US" sz="1800" dirty="0"/>
              <a:t>A memory leak is the gradual loss of available computer memory when a program (an application or part of the operating system) repeatedly fails to return memory that it has obtained for temporary use.</a:t>
            </a:r>
          </a:p>
          <a:p>
            <a:r>
              <a:rPr lang="en-US" sz="1800" dirty="0"/>
              <a:t>As a result, the available memory for that application or that part of the operating system becomes exhausted and the program can no longer function. For a program that is frequently opened or called or that runs continuously, even a very small memory leak can eventually cause the program or the system to terminate. A memory leak is the result of a program </a:t>
            </a:r>
            <a:r>
              <a:rPr lang="en-US" sz="1800" dirty="0">
                <a:hlinkClick r:id="rId2"/>
              </a:rPr>
              <a:t>bug</a:t>
            </a:r>
            <a:r>
              <a:rPr lang="en-US" sz="1800" dirty="0" smtClean="0"/>
              <a:t>.</a:t>
            </a:r>
          </a:p>
          <a:p>
            <a:r>
              <a:rPr lang="en-US" sz="2000" b="1" dirty="0"/>
              <a:t>Wikipedia definition</a:t>
            </a:r>
          </a:p>
          <a:p>
            <a:r>
              <a:rPr lang="en-US" sz="1800" dirty="0" smtClean="0">
                <a:effectLst/>
              </a:rPr>
              <a:t>A memory leak, in computer science (or leakage, in this context), occurs when a computer program consumes memory but is unable to release it back to the operating system.</a:t>
            </a:r>
          </a:p>
          <a:p>
            <a:endParaRPr lang="en-US" sz="1800" dirty="0"/>
          </a:p>
        </p:txBody>
      </p:sp>
      <p:sp>
        <p:nvSpPr>
          <p:cNvPr id="4" name="Footer Placeholder 3"/>
          <p:cNvSpPr>
            <a:spLocks noGrp="1"/>
          </p:cNvSpPr>
          <p:nvPr>
            <p:ph type="ftr" sz="quarter" idx="11"/>
          </p:nvPr>
        </p:nvSpPr>
        <p:spPr/>
        <p:txBody>
          <a:bodyPr/>
          <a:lstStyle/>
          <a:p>
            <a:r>
              <a:rPr lang="en-US" dirty="0" smtClean="0"/>
              <a:t>Igate Confidentail</a:t>
            </a:r>
            <a:endParaRPr lang="en-US" dirty="0"/>
          </a:p>
        </p:txBody>
      </p:sp>
    </p:spTree>
    <p:extLst>
      <p:ext uri="{BB962C8B-B14F-4D97-AF65-F5344CB8AC3E}">
        <p14:creationId xmlns:p14="http://schemas.microsoft.com/office/powerpoint/2010/main" xmlns="" val="3571324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1200" dirty="0" smtClean="0"/>
              <a:t>continued</a:t>
            </a:r>
            <a:endParaRPr lang="en-US" sz="1200" dirty="0"/>
          </a:p>
        </p:txBody>
      </p:sp>
      <p:sp>
        <p:nvSpPr>
          <p:cNvPr id="3" name="Content Placeholder 2"/>
          <p:cNvSpPr>
            <a:spLocks noGrp="1"/>
          </p:cNvSpPr>
          <p:nvPr>
            <p:ph idx="1"/>
          </p:nvPr>
        </p:nvSpPr>
        <p:spPr>
          <a:xfrm>
            <a:off x="0" y="884237"/>
            <a:ext cx="8991600" cy="5897563"/>
          </a:xfrm>
        </p:spPr>
        <p:txBody>
          <a:bodyPr>
            <a:normAutofit/>
          </a:bodyPr>
          <a:lstStyle/>
          <a:p>
            <a:r>
              <a:rPr lang="en-US" sz="2000" dirty="0" smtClean="0"/>
              <a:t>In </a:t>
            </a:r>
            <a:r>
              <a:rPr lang="en-US" sz="2000" dirty="0"/>
              <a:t>object-oriented programming, a memory leak happens when an object is stored in memory but cannot be accessed by </a:t>
            </a:r>
            <a:r>
              <a:rPr lang="en-US" sz="2000" dirty="0" smtClean="0"/>
              <a:t>the </a:t>
            </a:r>
            <a:r>
              <a:rPr lang="en-US" sz="2000" dirty="0"/>
              <a:t>running code</a:t>
            </a:r>
            <a:r>
              <a:rPr lang="en-US" sz="2000" dirty="0" smtClean="0"/>
              <a:t>.</a:t>
            </a:r>
          </a:p>
          <a:p>
            <a:r>
              <a:rPr lang="en-US" sz="2000" dirty="0"/>
              <a:t>A memory leak is the repetitive allocation of memory without consequential release of it when no longer used, leading to the consumption of ever increasing memory limited by external measures not controlled by the program possibly rendering the execution to a degraded state.</a:t>
            </a:r>
            <a:endParaRPr lang="en-US" sz="2000" dirty="0" smtClean="0"/>
          </a:p>
          <a:p>
            <a:r>
              <a:rPr lang="en-US" sz="2000" dirty="0"/>
              <a:t>The GC can always find every object on the heap, even those which are not reachable to the application. As such there is no object which is not reachable to running code</a:t>
            </a:r>
            <a:r>
              <a:rPr lang="en-US" sz="2000" dirty="0" smtClean="0"/>
              <a:t>.</a:t>
            </a:r>
          </a:p>
          <a:p>
            <a:r>
              <a:rPr lang="en-US" sz="2000" dirty="0"/>
              <a:t>however, many people refer to any unwanted increase in memory usage as a memory leak, though this is not strictly accurate from a technical perspective</a:t>
            </a:r>
            <a:r>
              <a:rPr lang="en-US" sz="2000" dirty="0" smtClean="0"/>
              <a:t>.</a:t>
            </a:r>
          </a:p>
          <a:p>
            <a:r>
              <a:rPr lang="en-US" sz="2000" dirty="0"/>
              <a:t>A memory leak can diminish the performance of the computer by reducing the amount of available memory. Eventually, in the worst case, too much of the available memory may become allocated and all or part of the system or device stops working correctly, the application fails, or the system slows down unacceptably due to thrashing</a:t>
            </a:r>
            <a:r>
              <a:rPr lang="en-US" sz="2000" dirty="0" smtClean="0"/>
              <a:t>.</a:t>
            </a:r>
          </a:p>
          <a:p>
            <a:endParaRPr lang="en-US" sz="2000" dirty="0"/>
          </a:p>
        </p:txBody>
      </p:sp>
      <p:sp>
        <p:nvSpPr>
          <p:cNvPr id="4" name="Footer Placeholder 3"/>
          <p:cNvSpPr>
            <a:spLocks noGrp="1"/>
          </p:cNvSpPr>
          <p:nvPr>
            <p:ph type="ftr" sz="quarter" idx="11"/>
          </p:nvPr>
        </p:nvSpPr>
        <p:spPr/>
        <p:txBody>
          <a:bodyPr/>
          <a:lstStyle/>
          <a:p>
            <a:r>
              <a:rPr lang="en-US" dirty="0" smtClean="0"/>
              <a:t>Igate Confidential</a:t>
            </a:r>
            <a:endParaRPr lang="en-US" dirty="0"/>
          </a:p>
        </p:txBody>
      </p:sp>
    </p:spTree>
    <p:extLst>
      <p:ext uri="{BB962C8B-B14F-4D97-AF65-F5344CB8AC3E}">
        <p14:creationId xmlns:p14="http://schemas.microsoft.com/office/powerpoint/2010/main" xmlns="" val="2853635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What is garbage collector’s role?</a:t>
            </a:r>
            <a:br>
              <a:rPr lang="en-US" b="1" dirty="0" smtClean="0"/>
            </a:br>
            <a:endParaRPr lang="en-US" dirty="0"/>
          </a:p>
        </p:txBody>
      </p:sp>
      <p:sp>
        <p:nvSpPr>
          <p:cNvPr id="3" name="Content Placeholder 2"/>
          <p:cNvSpPr>
            <a:spLocks noGrp="1"/>
          </p:cNvSpPr>
          <p:nvPr>
            <p:ph idx="1"/>
          </p:nvPr>
        </p:nvSpPr>
        <p:spPr>
          <a:xfrm>
            <a:off x="228600" y="762000"/>
            <a:ext cx="8763000" cy="5364163"/>
          </a:xfrm>
        </p:spPr>
        <p:txBody>
          <a:bodyPr>
            <a:normAutofit fontScale="85000" lnSpcReduction="10000"/>
          </a:bodyPr>
          <a:lstStyle/>
          <a:p>
            <a:r>
              <a:rPr lang="en-US" sz="2400" dirty="0"/>
              <a:t>The job of the garbage collector is to find objects that are no longer be accessed or referenced by an application and to remove them. </a:t>
            </a:r>
            <a:endParaRPr lang="en-US" sz="2400" dirty="0" smtClean="0"/>
          </a:p>
          <a:p>
            <a:r>
              <a:rPr lang="en-US" sz="2400" dirty="0" smtClean="0"/>
              <a:t>The </a:t>
            </a:r>
            <a:r>
              <a:rPr lang="en-US" sz="2400" dirty="0"/>
              <a:t>garbage collector starts at the root nodes, classes that persist throughout the life of a Java application, and sweeps through all of the nodes that are referenced. </a:t>
            </a:r>
            <a:endParaRPr lang="en-US" sz="2400" dirty="0" smtClean="0"/>
          </a:p>
          <a:p>
            <a:r>
              <a:rPr lang="en-US" sz="2400" dirty="0" smtClean="0"/>
              <a:t>As </a:t>
            </a:r>
            <a:r>
              <a:rPr lang="en-US" sz="2400" dirty="0"/>
              <a:t>it traverses the nodes, it keeps track of which objects are actively being referenced. </a:t>
            </a:r>
            <a:endParaRPr lang="en-US" sz="2400" dirty="0" smtClean="0"/>
          </a:p>
          <a:p>
            <a:r>
              <a:rPr lang="en-US" sz="2400" dirty="0" smtClean="0"/>
              <a:t>Any </a:t>
            </a:r>
            <a:r>
              <a:rPr lang="en-US" sz="2400" dirty="0"/>
              <a:t>classes that are no longer being referenced are then eligible to be garbage collected. The memory resources used by these objects can be returned to the Java virtual machine (JVM) when the objects are deleted</a:t>
            </a:r>
            <a:r>
              <a:rPr lang="en-US" sz="2400" dirty="0" smtClean="0"/>
              <a:t>.</a:t>
            </a:r>
          </a:p>
          <a:p>
            <a:r>
              <a:rPr lang="en-US" sz="2400" dirty="0"/>
              <a:t>the key point to remember is that an object is only counted as being unused when it is no longer referenced</a:t>
            </a:r>
            <a:br>
              <a:rPr lang="en-US" sz="2400" dirty="0"/>
            </a:br>
            <a:r>
              <a:rPr lang="en-US" sz="2400" dirty="0"/>
              <a:t>If an object reference is unintentionally retained, not only is that object excluded from garbage collection, but so too are any objects referenced by that object, and so </a:t>
            </a:r>
            <a:r>
              <a:rPr lang="en-US" sz="2400" dirty="0" smtClean="0"/>
              <a:t>on.</a:t>
            </a:r>
          </a:p>
          <a:p>
            <a:r>
              <a:rPr lang="en-US" sz="2400" dirty="0"/>
              <a:t>Even if only a few object references are unintentionally retained, many, many objects may be prevented from being garbage collected, with potentially large effects on performance.</a:t>
            </a:r>
          </a:p>
          <a:p>
            <a:endParaRPr lang="en-US" sz="2400" dirty="0"/>
          </a:p>
          <a:p>
            <a:endParaRPr lang="en-US" dirty="0"/>
          </a:p>
        </p:txBody>
      </p:sp>
      <p:sp>
        <p:nvSpPr>
          <p:cNvPr id="4" name="Footer Placeholder 3"/>
          <p:cNvSpPr>
            <a:spLocks noGrp="1"/>
          </p:cNvSpPr>
          <p:nvPr>
            <p:ph type="ftr" sz="quarter" idx="11"/>
          </p:nvPr>
        </p:nvSpPr>
        <p:spPr/>
        <p:txBody>
          <a:bodyPr/>
          <a:lstStyle/>
          <a:p>
            <a:r>
              <a:rPr lang="en-US" dirty="0" smtClean="0"/>
              <a:t>Igate confidential</a:t>
            </a:r>
            <a:endParaRPr lang="en-US" dirty="0"/>
          </a:p>
        </p:txBody>
      </p:sp>
    </p:spTree>
    <p:extLst>
      <p:ext uri="{BB962C8B-B14F-4D97-AF65-F5344CB8AC3E}">
        <p14:creationId xmlns:p14="http://schemas.microsoft.com/office/powerpoint/2010/main" xmlns="" val="883629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sz="2800" dirty="0"/>
              <a:t>What causes memory leaks in Java?</a:t>
            </a:r>
            <a:br>
              <a:rPr lang="en-US" sz="2800" dirty="0"/>
            </a:br>
            <a:endParaRPr lang="en-US" sz="2800" dirty="0"/>
          </a:p>
        </p:txBody>
      </p:sp>
      <p:sp>
        <p:nvSpPr>
          <p:cNvPr id="3" name="Content Placeholder 2"/>
          <p:cNvSpPr>
            <a:spLocks noGrp="1"/>
          </p:cNvSpPr>
          <p:nvPr>
            <p:ph idx="1"/>
          </p:nvPr>
        </p:nvSpPr>
        <p:spPr>
          <a:xfrm>
            <a:off x="457200" y="609600"/>
            <a:ext cx="8229600" cy="5516563"/>
          </a:xfrm>
        </p:spPr>
        <p:txBody>
          <a:bodyPr>
            <a:normAutofit lnSpcReduction="10000"/>
          </a:bodyPr>
          <a:lstStyle/>
          <a:p>
            <a:r>
              <a:rPr lang="en-US" sz="2000" dirty="0"/>
              <a:t>Thread and ThreadLocal storage is a very good candidate for memory leaks. You can </a:t>
            </a:r>
            <a:r>
              <a:rPr lang="en-US" sz="2000" dirty="0" smtClean="0"/>
              <a:t>get </a:t>
            </a:r>
            <a:r>
              <a:rPr lang="en-US" sz="2000" dirty="0"/>
              <a:t>a memory leaking applications in five easy </a:t>
            </a:r>
            <a:r>
              <a:rPr lang="en-US" sz="2000" dirty="0" smtClean="0"/>
              <a:t>steps</a:t>
            </a:r>
          </a:p>
          <a:p>
            <a:pPr fontAlgn="base"/>
            <a:r>
              <a:rPr lang="en-US" sz="2000" dirty="0"/>
              <a:t>The application creates a long-running thread (or uses a thread pool to leak even faster).</a:t>
            </a:r>
          </a:p>
          <a:p>
            <a:pPr fontAlgn="base"/>
            <a:r>
              <a:rPr lang="en-US" sz="2000" dirty="0"/>
              <a:t>The thread loads a class via an (optionally custom) ClassLoader.</a:t>
            </a:r>
          </a:p>
          <a:p>
            <a:pPr fontAlgn="base"/>
            <a:r>
              <a:rPr lang="en-US" sz="2000" dirty="0"/>
              <a:t>The class allocates a large chunk of memory (e.g. a new byte [1000000]), stores a strong reference to it in a static field, and then stores a reference to itself in a ThreadLocal. Allocating the extra memory is optional (leaking the Class instance is enough), but it will make the leak work that much faster.</a:t>
            </a:r>
          </a:p>
          <a:p>
            <a:pPr fontAlgn="base"/>
            <a:r>
              <a:rPr lang="en-US" sz="2000" dirty="0"/>
              <a:t>The thread clears all references to the custom class or the ClassLoader it was loaded from.</a:t>
            </a:r>
          </a:p>
          <a:p>
            <a:pPr fontAlgn="base"/>
            <a:r>
              <a:rPr lang="en-US" sz="2000" dirty="0"/>
              <a:t>Repeat.</a:t>
            </a:r>
          </a:p>
          <a:p>
            <a:pPr fontAlgn="base"/>
            <a:r>
              <a:rPr lang="en-US" sz="2000" dirty="0"/>
              <a:t>Since you have no reference to the class and the loader of it you can't get access to the thread-local storage and thus you can't get access to the allocated memory (unless you are desperate enough to use reflection). Still, the thread-local storage has references and does not allow GC to collect the memory. Thread-local storage is not weak. </a:t>
            </a:r>
          </a:p>
        </p:txBody>
      </p:sp>
      <p:sp>
        <p:nvSpPr>
          <p:cNvPr id="4" name="Footer Placeholder 3"/>
          <p:cNvSpPr>
            <a:spLocks noGrp="1"/>
          </p:cNvSpPr>
          <p:nvPr>
            <p:ph type="ftr" sz="quarter" idx="11"/>
          </p:nvPr>
        </p:nvSpPr>
        <p:spPr/>
        <p:txBody>
          <a:bodyPr/>
          <a:lstStyle/>
          <a:p>
            <a:r>
              <a:rPr lang="en-US" dirty="0" smtClean="0"/>
              <a:t>Igate Confidential</a:t>
            </a:r>
            <a:endParaRPr lang="en-US" dirty="0"/>
          </a:p>
        </p:txBody>
      </p:sp>
    </p:spTree>
    <p:extLst>
      <p:ext uri="{BB962C8B-B14F-4D97-AF65-F5344CB8AC3E}">
        <p14:creationId xmlns:p14="http://schemas.microsoft.com/office/powerpoint/2010/main" xmlns="" val="2623501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6477000" cy="381000"/>
          </a:xfrm>
        </p:spPr>
        <p:txBody>
          <a:bodyPr>
            <a:normAutofit fontScale="90000"/>
          </a:bodyPr>
          <a:lstStyle/>
          <a:p>
            <a:r>
              <a:rPr lang="en-US" dirty="0" smtClean="0"/>
              <a:t/>
            </a:r>
            <a:br>
              <a:rPr lang="en-US" dirty="0" smtClean="0"/>
            </a:br>
            <a:r>
              <a:rPr lang="en-US" sz="3600" dirty="0" smtClean="0"/>
              <a:t>Obsolete </a:t>
            </a:r>
            <a:r>
              <a:rPr lang="en-US" sz="3600" dirty="0"/>
              <a:t>object references</a:t>
            </a:r>
            <a:br>
              <a:rPr lang="en-US" sz="3600" dirty="0"/>
            </a:br>
            <a:endParaRPr lang="en-US" sz="3600" dirty="0"/>
          </a:p>
        </p:txBody>
      </p:sp>
      <p:sp>
        <p:nvSpPr>
          <p:cNvPr id="3" name="Content Placeholder 2"/>
          <p:cNvSpPr>
            <a:spLocks noGrp="1"/>
          </p:cNvSpPr>
          <p:nvPr>
            <p:ph idx="1"/>
          </p:nvPr>
        </p:nvSpPr>
        <p:spPr>
          <a:xfrm>
            <a:off x="76200" y="533400"/>
            <a:ext cx="8915400" cy="5791200"/>
          </a:xfrm>
        </p:spPr>
        <p:txBody>
          <a:bodyPr>
            <a:normAutofit fontScale="32500" lnSpcReduction="20000"/>
          </a:bodyPr>
          <a:lstStyle/>
          <a:p>
            <a:r>
              <a:rPr lang="en-US" sz="7400" dirty="0"/>
              <a:t>An obsolete reference is simply a reference that will never be dereferenced again. As I mentioned above, if any intentional referernces retained for unused objects, garbage collectors fails to recognize those objects as unused</a:t>
            </a:r>
            <a:r>
              <a:rPr lang="en-US" sz="7400" dirty="0" smtClean="0"/>
              <a:t>.</a:t>
            </a:r>
          </a:p>
          <a:p>
            <a:r>
              <a:rPr lang="en-US" sz="7400" dirty="0" smtClean="0"/>
              <a:t>The </a:t>
            </a:r>
            <a:r>
              <a:rPr lang="en-US" sz="7400" dirty="0" smtClean="0">
                <a:hlinkClick r:id="rId2"/>
              </a:rPr>
              <a:t>OutOfMemoryError</a:t>
            </a:r>
            <a:r>
              <a:rPr lang="en-US" sz="7400" dirty="0" smtClean="0"/>
              <a:t> is thrown due to lack of available memory space. The garbage collector is responsible for detecting objects that are not being used or referenced and collect them. In this way, memory space is being reclaimed for Java applications. However, there are cases where the garbage collector cannot reclaim portions of memory, despite the fact that these objects are no longer accessible by the Java application. These are called </a:t>
            </a:r>
            <a:r>
              <a:rPr lang="en-US" sz="7400" b="1" dirty="0" smtClean="0"/>
              <a:t>memory leaks</a:t>
            </a:r>
            <a:r>
              <a:rPr lang="en-US" sz="7400" dirty="0" smtClean="0"/>
              <a:t> and can severely </a:t>
            </a:r>
            <a:r>
              <a:rPr lang="en-US" sz="7400" dirty="0" err="1" smtClean="0"/>
              <a:t>limitate</a:t>
            </a:r>
            <a:r>
              <a:rPr lang="en-US" sz="7400" dirty="0" smtClean="0"/>
              <a:t> the available memory space.</a:t>
            </a:r>
          </a:p>
          <a:p>
            <a:r>
              <a:rPr lang="en-US" sz="7400" dirty="0" smtClean="0"/>
              <a:t>Memory leaks can be created very easily in Java</a:t>
            </a:r>
            <a:r>
              <a:rPr lang="en-US" sz="7400" dirty="0" smtClean="0"/>
              <a:t>:</a:t>
            </a:r>
          </a:p>
          <a:p>
            <a:r>
              <a:rPr lang="en-US" sz="7400" i="1" u="sng" dirty="0" smtClean="0"/>
              <a:t>MemoryLeakExample.java</a:t>
            </a:r>
            <a:r>
              <a:rPr lang="en-US" sz="7400" dirty="0" smtClean="0"/>
              <a:t>:	</a:t>
            </a:r>
          </a:p>
          <a:p>
            <a:pPr fontAlgn="base"/>
            <a:endParaRPr lang="en-US" sz="8000" dirty="0" smtClean="0"/>
          </a:p>
          <a:p>
            <a:endParaRPr lang="en-US" sz="2000" dirty="0" smtClean="0"/>
          </a:p>
          <a:p>
            <a:endParaRPr lang="en-US" sz="2000" dirty="0"/>
          </a:p>
          <a:p>
            <a:endParaRPr lang="en-US" dirty="0"/>
          </a:p>
        </p:txBody>
      </p:sp>
      <p:sp>
        <p:nvSpPr>
          <p:cNvPr id="4" name="Footer Placeholder 3"/>
          <p:cNvSpPr>
            <a:spLocks noGrp="1"/>
          </p:cNvSpPr>
          <p:nvPr>
            <p:ph type="ftr" sz="quarter" idx="11"/>
          </p:nvPr>
        </p:nvSpPr>
        <p:spPr/>
        <p:txBody>
          <a:bodyPr/>
          <a:lstStyle/>
          <a:p>
            <a:r>
              <a:rPr lang="en-US" dirty="0" smtClean="0"/>
              <a:t>Igate confidential</a:t>
            </a:r>
          </a:p>
          <a:p>
            <a:endParaRPr lang="en-US" dirty="0"/>
          </a:p>
        </p:txBody>
      </p:sp>
    </p:spTree>
    <p:extLst>
      <p:ext uri="{BB962C8B-B14F-4D97-AF65-F5344CB8AC3E}">
        <p14:creationId xmlns:p14="http://schemas.microsoft.com/office/powerpoint/2010/main" xmlns="" val="2476773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55000" lnSpcReduction="20000"/>
          </a:bodyPr>
          <a:lstStyle/>
          <a:p>
            <a:pPr fontAlgn="base"/>
            <a:r>
              <a:rPr lang="en-US" dirty="0" smtClean="0"/>
              <a:t>import </a:t>
            </a:r>
            <a:r>
              <a:rPr lang="en-US" dirty="0" err="1" smtClean="0"/>
              <a:t>java.util.HashMap</a:t>
            </a:r>
            <a:r>
              <a:rPr lang="en-US" dirty="0" smtClean="0"/>
              <a:t>;</a:t>
            </a:r>
          </a:p>
          <a:p>
            <a:pPr fontAlgn="base"/>
            <a:r>
              <a:rPr lang="en-US" dirty="0" smtClean="0"/>
              <a:t>import </a:t>
            </a:r>
            <a:r>
              <a:rPr lang="en-US" dirty="0" err="1" smtClean="0"/>
              <a:t>java.util.Map</a:t>
            </a:r>
            <a:r>
              <a:rPr lang="en-US" dirty="0" smtClean="0"/>
              <a:t>;</a:t>
            </a:r>
          </a:p>
          <a:p>
            <a:pPr fontAlgn="base"/>
            <a:r>
              <a:rPr lang="en-US" dirty="0" smtClean="0"/>
              <a:t>import </a:t>
            </a:r>
            <a:r>
              <a:rPr lang="en-US" dirty="0" err="1" smtClean="0"/>
              <a:t>java.util.Random</a:t>
            </a:r>
            <a:r>
              <a:rPr lang="en-US" dirty="0" smtClean="0"/>
              <a:t>;</a:t>
            </a:r>
          </a:p>
          <a:p>
            <a:pPr fontAlgn="base"/>
            <a:r>
              <a:rPr lang="en-US" dirty="0" smtClean="0"/>
              <a:t>public class </a:t>
            </a:r>
            <a:r>
              <a:rPr lang="en-US" dirty="0" err="1" smtClean="0"/>
              <a:t>MemoryLeakExample</a:t>
            </a:r>
            <a:r>
              <a:rPr lang="en-US" dirty="0" smtClean="0"/>
              <a:t> {</a:t>
            </a:r>
          </a:p>
          <a:p>
            <a:pPr fontAlgn="base"/>
            <a:r>
              <a:rPr lang="en-US" dirty="0" smtClean="0"/>
              <a:t>public static void main(String[] args) {</a:t>
            </a:r>
          </a:p>
          <a:p>
            <a:pPr fontAlgn="base"/>
            <a:r>
              <a:rPr lang="en-US" dirty="0" smtClean="0"/>
              <a:t> Random </a:t>
            </a:r>
            <a:r>
              <a:rPr lang="en-US" dirty="0" err="1" smtClean="0"/>
              <a:t>random</a:t>
            </a:r>
            <a:r>
              <a:rPr lang="en-US" dirty="0" smtClean="0"/>
              <a:t> = new Random();</a:t>
            </a:r>
          </a:p>
          <a:p>
            <a:pPr fontAlgn="base"/>
            <a:r>
              <a:rPr lang="en-US" dirty="0" smtClean="0"/>
              <a:t> Map </a:t>
            </a:r>
            <a:r>
              <a:rPr lang="en-US" dirty="0" err="1" smtClean="0"/>
              <a:t>sampleMap</a:t>
            </a:r>
            <a:r>
              <a:rPr lang="en-US" dirty="0" smtClean="0"/>
              <a:t> = new </a:t>
            </a:r>
            <a:r>
              <a:rPr lang="en-US" dirty="0" err="1" smtClean="0"/>
              <a:t>HashMap</a:t>
            </a:r>
            <a:r>
              <a:rPr lang="en-US" dirty="0" smtClean="0"/>
              <a:t>();        </a:t>
            </a:r>
          </a:p>
          <a:p>
            <a:pPr fontAlgn="base"/>
            <a:r>
              <a:rPr lang="en-US" dirty="0" smtClean="0"/>
              <a:t>  // Loop forever...</a:t>
            </a:r>
          </a:p>
          <a:p>
            <a:pPr fontAlgn="base"/>
            <a:r>
              <a:rPr lang="en-US" dirty="0" smtClean="0"/>
              <a:t> while(true) {</a:t>
            </a:r>
          </a:p>
          <a:p>
            <a:pPr fontAlgn="base"/>
            <a:r>
              <a:rPr lang="en-US" dirty="0" smtClean="0"/>
              <a:t>// Create and store a random pair.</a:t>
            </a:r>
          </a:p>
          <a:p>
            <a:pPr fontAlgn="base"/>
            <a:r>
              <a:rPr lang="en-US" dirty="0" smtClean="0"/>
              <a:t>int </a:t>
            </a:r>
            <a:r>
              <a:rPr lang="en-US" dirty="0" err="1" smtClean="0"/>
              <a:t>randomValue</a:t>
            </a:r>
            <a:r>
              <a:rPr lang="en-US" dirty="0" smtClean="0"/>
              <a:t> = </a:t>
            </a:r>
            <a:r>
              <a:rPr lang="en-US" dirty="0" err="1" smtClean="0"/>
              <a:t>random.nextInt</a:t>
            </a:r>
            <a:r>
              <a:rPr lang="en-US" dirty="0" smtClean="0"/>
              <a:t>();</a:t>
            </a:r>
          </a:p>
          <a:p>
            <a:pPr fontAlgn="base"/>
            <a:r>
              <a:rPr lang="en-US" dirty="0" err="1" smtClean="0"/>
              <a:t>sampleMap.put</a:t>
            </a:r>
            <a:r>
              <a:rPr lang="en-US" dirty="0" smtClean="0"/>
              <a:t>(</a:t>
            </a:r>
            <a:r>
              <a:rPr lang="en-US" dirty="0" err="1" smtClean="0"/>
              <a:t>randomValue</a:t>
            </a:r>
            <a:r>
              <a:rPr lang="en-US" dirty="0" smtClean="0"/>
              <a:t>, </a:t>
            </a:r>
            <a:r>
              <a:rPr lang="en-US" dirty="0" err="1" smtClean="0"/>
              <a:t>String.valueOf</a:t>
            </a:r>
            <a:r>
              <a:rPr lang="en-US" dirty="0" smtClean="0"/>
              <a:t>(</a:t>
            </a:r>
            <a:r>
              <a:rPr lang="en-US" dirty="0" err="1" smtClean="0"/>
              <a:t>randomValue</a:t>
            </a:r>
            <a:r>
              <a:rPr lang="en-US" dirty="0" smtClean="0"/>
              <a:t>));</a:t>
            </a:r>
          </a:p>
          <a:p>
            <a:pPr fontAlgn="base"/>
            <a:r>
              <a:rPr lang="en-US" dirty="0" smtClean="0"/>
              <a:t> }</a:t>
            </a:r>
          </a:p>
          <a:p>
            <a:pPr fontAlgn="base"/>
            <a:r>
              <a:rPr lang="en-US" dirty="0" smtClean="0"/>
              <a:t> }</a:t>
            </a:r>
          </a:p>
          <a:p>
            <a:pPr fontAlgn="base"/>
            <a:r>
              <a:rPr lang="en-US" dirty="0" smtClean="0"/>
              <a:t>}</a:t>
            </a:r>
          </a:p>
          <a:p>
            <a:pPr fontAlgn="base"/>
            <a:r>
              <a:rPr lang="en-US" dirty="0" smtClean="0"/>
              <a:t>In this example, we create and store random pairs in a </a:t>
            </a:r>
            <a:r>
              <a:rPr lang="en-US" dirty="0" err="1" smtClean="0">
                <a:hlinkClick r:id="rId2"/>
              </a:rPr>
              <a:t>HashMap</a:t>
            </a:r>
            <a:r>
              <a:rPr lang="en-US" dirty="0" smtClean="0"/>
              <a:t>. </a:t>
            </a:r>
            <a:endParaRPr lang="en-US" dirty="0" smtClean="0"/>
          </a:p>
          <a:p>
            <a:pPr fontAlgn="base"/>
            <a:r>
              <a:rPr lang="en-US" dirty="0" smtClean="0"/>
              <a:t>However</a:t>
            </a:r>
            <a:r>
              <a:rPr lang="en-US" dirty="0" smtClean="0"/>
              <a:t>, our application only stores values to the </a:t>
            </a:r>
            <a:r>
              <a:rPr lang="en-US" dirty="0" err="1" smtClean="0">
                <a:hlinkClick r:id="rId2"/>
              </a:rPr>
              <a:t>HashMap</a:t>
            </a:r>
            <a:r>
              <a:rPr lang="en-US" dirty="0" smtClean="0"/>
              <a:t> and never retrieves values from it. </a:t>
            </a:r>
            <a:endParaRPr lang="en-US" dirty="0" smtClean="0"/>
          </a:p>
          <a:p>
            <a:pPr fontAlgn="base"/>
            <a:r>
              <a:rPr lang="en-US" dirty="0" err="1" smtClean="0"/>
              <a:t>ssThus</a:t>
            </a:r>
            <a:r>
              <a:rPr lang="en-US" dirty="0" smtClean="0"/>
              <a:t>, memory space is occupied for no reason and the garbage collector cannot reclaim that space, because our application holds a reference to that </a:t>
            </a:r>
            <a:r>
              <a:rPr lang="en-US" dirty="0" err="1" smtClean="0">
                <a:hlinkClick r:id="rId2"/>
              </a:rPr>
              <a:t>HashMap</a:t>
            </a:r>
            <a:r>
              <a:rPr lang="en-US" dirty="0" smtClean="0"/>
              <a:t>. Thus, memory leaks are essential for memory space and must be removed.</a:t>
            </a:r>
            <a:endParaRPr lang="en-US" dirty="0"/>
          </a:p>
        </p:txBody>
      </p:sp>
      <p:sp>
        <p:nvSpPr>
          <p:cNvPr id="4" name="Footer Placeholder 3"/>
          <p:cNvSpPr>
            <a:spLocks noGrp="1"/>
          </p:cNvSpPr>
          <p:nvPr>
            <p:ph type="ftr" sz="quarter" idx="11"/>
          </p:nvPr>
        </p:nvSpPr>
        <p:spPr/>
        <p:txBody>
          <a:bodyPr/>
          <a:lstStyle/>
          <a:p>
            <a:r>
              <a:rPr lang="en-US" dirty="0" smtClean="0"/>
              <a:t>Igate Confidential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b="1" dirty="0" smtClean="0"/>
              <a:t/>
            </a:r>
            <a:br>
              <a:rPr lang="en-US" b="1" dirty="0" smtClean="0"/>
            </a:br>
            <a:r>
              <a:rPr lang="en-US" b="1" dirty="0" smtClean="0"/>
              <a:t>java.lang.OutOfMemoryError</a:t>
            </a:r>
            <a:r>
              <a:rPr lang="en-US" dirty="0" smtClean="0"/>
              <a:t/>
            </a:r>
            <a:br>
              <a:rPr lang="en-US" dirty="0" smtClean="0"/>
            </a:br>
            <a:endParaRPr lang="en-US" dirty="0"/>
          </a:p>
        </p:txBody>
      </p:sp>
      <p:sp>
        <p:nvSpPr>
          <p:cNvPr id="3" name="Content Placeholder 2"/>
          <p:cNvSpPr>
            <a:spLocks noGrp="1"/>
          </p:cNvSpPr>
          <p:nvPr>
            <p:ph idx="1"/>
          </p:nvPr>
        </p:nvSpPr>
        <p:spPr>
          <a:xfrm>
            <a:off x="457200" y="609600"/>
            <a:ext cx="8534400" cy="5943600"/>
          </a:xfrm>
        </p:spPr>
        <p:txBody>
          <a:bodyPr>
            <a:normAutofit fontScale="92500" lnSpcReduction="10000"/>
          </a:bodyPr>
          <a:lstStyle/>
          <a:p>
            <a:r>
              <a:rPr lang="en-US" sz="2000" b="1" dirty="0" smtClean="0"/>
              <a:t>How to solve </a:t>
            </a:r>
            <a:r>
              <a:rPr lang="en-US" sz="2000" b="1" dirty="0" smtClean="0"/>
              <a:t>OutOfMemoryError.</a:t>
            </a:r>
          </a:p>
          <a:p>
            <a:r>
              <a:rPr lang="en-US" sz="2000" dirty="0" smtClean="0"/>
              <a:t>his error is thrown by the Java Virtual Machine (JVM) when an object cannot be allocated due to lack of memory space and also, the garbage collector cannot free some space. The</a:t>
            </a:r>
            <a:r>
              <a:rPr lang="en-US" sz="2000" dirty="0" smtClean="0">
                <a:hlinkClick r:id="rId2"/>
              </a:rPr>
              <a:t>OutOfMemoryError</a:t>
            </a:r>
            <a:r>
              <a:rPr lang="en-US" sz="2000" dirty="0" smtClean="0"/>
              <a:t> objects are created by the JVM when suppression is disabled and/ir the stack trace is not writable</a:t>
            </a:r>
            <a:r>
              <a:rPr lang="en-US" sz="2000" dirty="0" smtClean="0"/>
              <a:t>.</a:t>
            </a:r>
          </a:p>
          <a:p>
            <a:r>
              <a:rPr lang="en-US" sz="2000" dirty="0" smtClean="0"/>
              <a:t>The</a:t>
            </a:r>
            <a:r>
              <a:rPr lang="en-US" sz="2000" dirty="0" smtClean="0"/>
              <a:t> </a:t>
            </a:r>
            <a:r>
              <a:rPr lang="en-US" sz="2000" dirty="0" smtClean="0">
                <a:hlinkClick r:id="rId2"/>
              </a:rPr>
              <a:t>OutOfMemoryError</a:t>
            </a:r>
            <a:r>
              <a:rPr lang="en-US" sz="2000" dirty="0" smtClean="0"/>
              <a:t> extends the </a:t>
            </a:r>
            <a:r>
              <a:rPr lang="en-US" sz="2000" dirty="0" smtClean="0">
                <a:hlinkClick r:id="rId3"/>
              </a:rPr>
              <a:t>VirtualMachineError</a:t>
            </a:r>
            <a:r>
              <a:rPr lang="en-US" sz="2000" dirty="0" smtClean="0"/>
              <a:t> class, which indicates that the JVM is broken, or it has run out of resources and cannot operate. Furthermore, the </a:t>
            </a:r>
            <a:r>
              <a:rPr lang="en-US" sz="2000" dirty="0" err="1" smtClean="0"/>
              <a:t>the</a:t>
            </a:r>
            <a:r>
              <a:rPr lang="en-US" sz="2000" dirty="0" smtClean="0"/>
              <a:t> </a:t>
            </a:r>
            <a:r>
              <a:rPr lang="en-US" sz="2000" dirty="0" smtClean="0">
                <a:hlinkClick r:id="rId3"/>
              </a:rPr>
              <a:t>VirtualMachineError</a:t>
            </a:r>
            <a:r>
              <a:rPr lang="en-US" sz="2000" dirty="0" smtClean="0"/>
              <a:t> extends the </a:t>
            </a:r>
            <a:r>
              <a:rPr lang="en-US" sz="2000" dirty="0" smtClean="0">
                <a:hlinkClick r:id="rId4"/>
              </a:rPr>
              <a:t>Error</a:t>
            </a:r>
            <a:r>
              <a:rPr lang="en-US" sz="2000" dirty="0" smtClean="0"/>
              <a:t> class, which is used to indicate those serious problems that an application should not catch. </a:t>
            </a:r>
            <a:endParaRPr lang="en-US" sz="2000" dirty="0" smtClean="0"/>
          </a:p>
          <a:p>
            <a:r>
              <a:rPr lang="en-US" sz="2000" dirty="0" smtClean="0"/>
              <a:t>A </a:t>
            </a:r>
            <a:r>
              <a:rPr lang="en-US" sz="2000" dirty="0" smtClean="0"/>
              <a:t>method may not declare such errors in its throw clause, because these errors are abnormal conditions that shall never occur</a:t>
            </a:r>
            <a:r>
              <a:rPr lang="en-US" sz="2000" dirty="0" smtClean="0"/>
              <a:t>.</a:t>
            </a:r>
          </a:p>
          <a:p>
            <a:r>
              <a:rPr lang="en-US" sz="2000" dirty="0" smtClean="0"/>
              <a:t>Finally, the </a:t>
            </a:r>
            <a:r>
              <a:rPr lang="en-US" sz="2000" dirty="0" smtClean="0">
                <a:hlinkClick r:id="rId2"/>
              </a:rPr>
              <a:t>OutOfMemoryError</a:t>
            </a:r>
            <a:r>
              <a:rPr lang="en-US" sz="2000" dirty="0" smtClean="0"/>
              <a:t> exists since the 1.0 version of Java</a:t>
            </a:r>
            <a:r>
              <a:rPr lang="en-US" sz="2000" dirty="0" smtClean="0"/>
              <a:t>.</a:t>
            </a:r>
          </a:p>
          <a:p>
            <a:r>
              <a:rPr lang="en-US" sz="2000" b="1" dirty="0" smtClean="0"/>
              <a:t>The Structure of OutOfMemoryError</a:t>
            </a:r>
          </a:p>
          <a:p>
            <a:r>
              <a:rPr lang="en-US" sz="2000" b="1" dirty="0" smtClean="0"/>
              <a:t>Constructors</a:t>
            </a:r>
          </a:p>
          <a:p>
            <a:r>
              <a:rPr lang="en-US" sz="2000" b="1" dirty="0" smtClean="0"/>
              <a:t>OutOfMemoryError()</a:t>
            </a:r>
            <a:endParaRPr lang="en-US" sz="2000" dirty="0" smtClean="0"/>
          </a:p>
          <a:p>
            <a:r>
              <a:rPr lang="en-US" sz="2000" dirty="0" smtClean="0"/>
              <a:t>Creates an instance of the </a:t>
            </a:r>
            <a:r>
              <a:rPr lang="en-US" sz="2000" dirty="0" smtClean="0">
                <a:hlinkClick r:id="rId2"/>
              </a:rPr>
              <a:t>OutOfMemoryError</a:t>
            </a:r>
            <a:r>
              <a:rPr lang="en-US" sz="2000" dirty="0" smtClean="0"/>
              <a:t> class, setting null as its message.</a:t>
            </a:r>
          </a:p>
          <a:p>
            <a:r>
              <a:rPr lang="en-US" sz="2000" b="1" dirty="0" smtClean="0"/>
              <a:t>OutOfMemoryError(String s)</a:t>
            </a:r>
            <a:endParaRPr lang="en-US" sz="2000" dirty="0" smtClean="0"/>
          </a:p>
          <a:p>
            <a:r>
              <a:rPr lang="en-US" sz="2000" dirty="0" smtClean="0"/>
              <a:t>Creates an instance of the </a:t>
            </a:r>
            <a:r>
              <a:rPr lang="en-US" sz="2000" dirty="0" smtClean="0">
                <a:hlinkClick r:id="rId2"/>
              </a:rPr>
              <a:t>OutOfMemoryError</a:t>
            </a:r>
            <a:r>
              <a:rPr lang="en-US" sz="2000" dirty="0" smtClean="0"/>
              <a:t> class, using the specified string as message. The string argument indicates the name of the class that threw the error.</a:t>
            </a:r>
          </a:p>
          <a:p>
            <a:endParaRPr lang="en-US" sz="2000"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Igate confidential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rmAutofit fontScale="90000"/>
          </a:bodyPr>
          <a:lstStyle/>
          <a:p>
            <a:r>
              <a:rPr lang="en-US" b="1" dirty="0" smtClean="0"/>
              <a:t/>
            </a:r>
            <a:br>
              <a:rPr lang="en-US" b="1" dirty="0" smtClean="0"/>
            </a:br>
            <a:r>
              <a:rPr lang="en-US" b="1" dirty="0" smtClean="0"/>
              <a:t>The </a:t>
            </a:r>
            <a:r>
              <a:rPr lang="en-US" b="1" dirty="0" smtClean="0"/>
              <a:t>OutOfMemoryError in Java</a:t>
            </a:r>
            <a:br>
              <a:rPr lang="en-US" b="1" dirty="0" smtClean="0"/>
            </a:br>
            <a:endParaRPr lang="en-US" dirty="0"/>
          </a:p>
        </p:txBody>
      </p:sp>
      <p:sp>
        <p:nvSpPr>
          <p:cNvPr id="3" name="Content Placeholder 2"/>
          <p:cNvSpPr>
            <a:spLocks noGrp="1"/>
          </p:cNvSpPr>
          <p:nvPr>
            <p:ph idx="1"/>
          </p:nvPr>
        </p:nvSpPr>
        <p:spPr>
          <a:xfrm>
            <a:off x="457200" y="914400"/>
            <a:ext cx="8458200" cy="5791200"/>
          </a:xfrm>
        </p:spPr>
        <p:txBody>
          <a:bodyPr>
            <a:normAutofit/>
          </a:bodyPr>
          <a:lstStyle/>
          <a:p>
            <a:r>
              <a:rPr lang="en-US" sz="2000" dirty="0" smtClean="0">
                <a:hlinkClick r:id="rId2"/>
              </a:rPr>
              <a:t>OutOfMemoryError</a:t>
            </a:r>
            <a:r>
              <a:rPr lang="en-US" sz="2000" dirty="0" smtClean="0"/>
              <a:t> indicates that a new object cannot be created, due to lack of available memory space. The following example reproduces this case</a:t>
            </a:r>
            <a:r>
              <a:rPr lang="en-US" sz="2000" dirty="0" smtClean="0"/>
              <a:t>:</a:t>
            </a:r>
          </a:p>
          <a:p>
            <a:r>
              <a:rPr lang="en-US" sz="2000" i="1" u="sng" dirty="0" smtClean="0"/>
              <a:t>OutOfMemmoryExample.java</a:t>
            </a:r>
            <a:r>
              <a:rPr lang="en-US" sz="2000" dirty="0" smtClean="0"/>
              <a:t>:</a:t>
            </a:r>
          </a:p>
          <a:p>
            <a:r>
              <a:rPr lang="en-US" sz="2000" dirty="0" smtClean="0"/>
              <a:t>public class </a:t>
            </a:r>
            <a:r>
              <a:rPr lang="en-US" sz="2000" dirty="0" smtClean="0"/>
              <a:t>OutOfMemoryErrorExample</a:t>
            </a:r>
          </a:p>
          <a:p>
            <a:r>
              <a:rPr lang="en-US" sz="2000" dirty="0" smtClean="0"/>
              <a:t> </a:t>
            </a:r>
            <a:r>
              <a:rPr lang="en-US" sz="2000" dirty="0" smtClean="0"/>
              <a:t>{ public static void main(String[] args</a:t>
            </a:r>
            <a:r>
              <a:rPr lang="en-US" sz="2000" dirty="0" smtClean="0"/>
              <a:t>)</a:t>
            </a:r>
          </a:p>
          <a:p>
            <a:r>
              <a:rPr lang="en-US" sz="2000" dirty="0" smtClean="0"/>
              <a:t> </a:t>
            </a:r>
            <a:r>
              <a:rPr lang="en-US" sz="2000" dirty="0" smtClean="0"/>
              <a:t>{ Long maxMemory = Runtime.getRuntime().maxMemory(); System.out.println(maxMemory); </a:t>
            </a:r>
            <a:endParaRPr lang="en-US" sz="2000" dirty="0" smtClean="0"/>
          </a:p>
          <a:p>
            <a:r>
              <a:rPr lang="en-US" sz="2000" dirty="0" smtClean="0"/>
              <a:t>int</a:t>
            </a:r>
            <a:r>
              <a:rPr lang="en-US" sz="2000" dirty="0" smtClean="0"/>
              <a:t>[] matrix = new int[(int) (maxMemory + 1</a:t>
            </a:r>
            <a:r>
              <a:rPr lang="en-US" sz="2000" dirty="0" smtClean="0"/>
              <a:t>)];</a:t>
            </a:r>
          </a:p>
          <a:p>
            <a:r>
              <a:rPr lang="en-US" sz="2000" dirty="0" smtClean="0"/>
              <a:t> </a:t>
            </a:r>
            <a:r>
              <a:rPr lang="en-US" sz="2000" dirty="0" smtClean="0"/>
              <a:t>for(int i = 0; i &lt; matrix.length; ++i) matrix[i] = i+1; } </a:t>
            </a:r>
            <a:r>
              <a:rPr lang="en-US" sz="2000" dirty="0" smtClean="0"/>
              <a:t>}</a:t>
            </a:r>
          </a:p>
          <a:p>
            <a:r>
              <a:rPr lang="en-US" sz="2000" dirty="0" smtClean="0"/>
              <a:t>A sample execution is shown below:</a:t>
            </a:r>
          </a:p>
          <a:p>
            <a:pPr fontAlgn="base"/>
            <a:r>
              <a:rPr lang="en-US" sz="2000" dirty="0" smtClean="0">
                <a:hlinkClick r:id="rId3" tooltip="view source"/>
              </a:rPr>
              <a:t>view source</a:t>
            </a:r>
            <a:r>
              <a:rPr lang="en-US" sz="2000" dirty="0" smtClean="0">
                <a:hlinkClick r:id="rId3" tooltip="print"/>
              </a:rPr>
              <a:t>print</a:t>
            </a:r>
            <a:r>
              <a:rPr lang="en-US" sz="2000" dirty="0" smtClean="0">
                <a:hlinkClick r:id="rId3" tooltip="?"/>
              </a:rPr>
              <a:t>?</a:t>
            </a:r>
            <a:endParaRPr lang="en-US" sz="2000" dirty="0" smtClean="0"/>
          </a:p>
          <a:p>
            <a:pPr fontAlgn="base"/>
            <a:r>
              <a:rPr lang="en-US" sz="2000" dirty="0" smtClean="0"/>
              <a:t>11841823744</a:t>
            </a:r>
          </a:p>
          <a:p>
            <a:pPr fontAlgn="base"/>
            <a:r>
              <a:rPr lang="en-US" sz="2000" dirty="0" smtClean="0"/>
              <a:t>2Exception in thread "main" java.lang.OutOfMemoryError: Java heap space</a:t>
            </a:r>
          </a:p>
          <a:p>
            <a:pPr fontAlgn="base"/>
            <a:r>
              <a:rPr lang="en-US" sz="2000" dirty="0" smtClean="0"/>
              <a:t>3    at main.java.OutOfMemoryErrorExample.main(OutOfMemoryErrorExample.java:8)</a:t>
            </a:r>
          </a:p>
          <a:p>
            <a:endParaRPr lang="en-US" sz="2000" dirty="0"/>
          </a:p>
        </p:txBody>
      </p:sp>
      <p:sp>
        <p:nvSpPr>
          <p:cNvPr id="4" name="Footer Placeholder 3"/>
          <p:cNvSpPr>
            <a:spLocks noGrp="1"/>
          </p:cNvSpPr>
          <p:nvPr>
            <p:ph type="ftr" sz="quarter" idx="11"/>
          </p:nvPr>
        </p:nvSpPr>
        <p:spPr/>
        <p:txBody>
          <a:bodyPr/>
          <a:lstStyle/>
          <a:p>
            <a:r>
              <a:rPr lang="en-US" dirty="0" smtClean="0"/>
              <a:t>Igate Confidential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9E262434DD594481D8B5B7F0FCD4BE" ma:contentTypeVersion="" ma:contentTypeDescription="Create a new document." ma:contentTypeScope="" ma:versionID="d1fad2853e68ee6e902237a1746023f4">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CoreJava-Study-Material</FolderName>
  </documentManagement>
</p:properties>
</file>

<file path=customXml/itemProps1.xml><?xml version="1.0" encoding="utf-8"?>
<ds:datastoreItem xmlns:ds="http://schemas.openxmlformats.org/officeDocument/2006/customXml" ds:itemID="{75F6CFBA-5389-4B75-8E21-1803CF3B62DE}"/>
</file>

<file path=customXml/itemProps2.xml><?xml version="1.0" encoding="utf-8"?>
<ds:datastoreItem xmlns:ds="http://schemas.openxmlformats.org/officeDocument/2006/customXml" ds:itemID="{B581393F-127A-48D5-B6C4-2F2B7226A853}"/>
</file>

<file path=customXml/itemProps3.xml><?xml version="1.0" encoding="utf-8"?>
<ds:datastoreItem xmlns:ds="http://schemas.openxmlformats.org/officeDocument/2006/customXml" ds:itemID="{3D0D7465-68E7-47B5-A85C-1C55BEADE382}"/>
</file>

<file path=docProps/app.xml><?xml version="1.0" encoding="utf-8"?>
<Properties xmlns="http://schemas.openxmlformats.org/officeDocument/2006/extended-properties" xmlns:vt="http://schemas.openxmlformats.org/officeDocument/2006/docPropsVTypes">
  <TotalTime>503</TotalTime>
  <Words>823</Words>
  <Application>Microsoft Office PowerPoint</Application>
  <PresentationFormat>On-screen Show (4:3)</PresentationFormat>
  <Paragraphs>142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Memory management 1.Memory Leak  2.OutofMemory  </vt:lpstr>
      <vt:lpstr>Memory Leak</vt:lpstr>
      <vt:lpstr>continued</vt:lpstr>
      <vt:lpstr>What is garbage collector’s role? </vt:lpstr>
      <vt:lpstr>What causes memory leaks in Java? </vt:lpstr>
      <vt:lpstr> Obsolete object references </vt:lpstr>
      <vt:lpstr>Slide 7</vt:lpstr>
      <vt:lpstr> java.lang.OutOfMemoryError </vt:lpstr>
      <vt:lpstr> The OutOfMemoryError in Java </vt:lpstr>
      <vt:lpstr>Slide 10</vt:lpstr>
      <vt:lpstr>Slide 11</vt:lpstr>
      <vt:lpstr>Slide 12</vt:lpstr>
      <vt:lpstr>Slide 13</vt:lpstr>
      <vt:lpstr> How to deal with the OutOfMemoryError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Purushottam Kumar(NABFS00)</dc:creator>
  <cp:lastModifiedBy>Puru</cp:lastModifiedBy>
  <cp:revision>27</cp:revision>
  <dcterms:created xsi:type="dcterms:W3CDTF">2014-12-05T05:08:51Z</dcterms:created>
  <dcterms:modified xsi:type="dcterms:W3CDTF">2014-12-08T14:24:50Z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0x010100AF9E262434DD594481D8B5B7F0FCD4BE</vt:lpwstr>
  </property>
</Properties>
</file>