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0"/>
  </p:notesMasterIdLst>
  <p:handoutMasterIdLst>
    <p:handoutMasterId r:id="rId41"/>
  </p:handoutMasterIdLst>
  <p:sldIdLst>
    <p:sldId id="256" r:id="rId2"/>
    <p:sldId id="278" r:id="rId3"/>
    <p:sldId id="279" r:id="rId4"/>
    <p:sldId id="257" r:id="rId5"/>
    <p:sldId id="258" r:id="rId6"/>
    <p:sldId id="259" r:id="rId7"/>
    <p:sldId id="260" r:id="rId8"/>
    <p:sldId id="264" r:id="rId9"/>
    <p:sldId id="262" r:id="rId10"/>
    <p:sldId id="263" r:id="rId11"/>
    <p:sldId id="261" r:id="rId12"/>
    <p:sldId id="283" r:id="rId13"/>
    <p:sldId id="266" r:id="rId14"/>
    <p:sldId id="281" r:id="rId15"/>
    <p:sldId id="282" r:id="rId16"/>
    <p:sldId id="280" r:id="rId17"/>
    <p:sldId id="267" r:id="rId18"/>
    <p:sldId id="268" r:id="rId19"/>
    <p:sldId id="269" r:id="rId20"/>
    <p:sldId id="265" r:id="rId21"/>
    <p:sldId id="270" r:id="rId22"/>
    <p:sldId id="271" r:id="rId23"/>
    <p:sldId id="272" r:id="rId24"/>
    <p:sldId id="273" r:id="rId25"/>
    <p:sldId id="274" r:id="rId26"/>
    <p:sldId id="284" r:id="rId27"/>
    <p:sldId id="275" r:id="rId28"/>
    <p:sldId id="276" r:id="rId29"/>
    <p:sldId id="277" r:id="rId30"/>
    <p:sldId id="290" r:id="rId31"/>
    <p:sldId id="286" r:id="rId32"/>
    <p:sldId id="287" r:id="rId33"/>
    <p:sldId id="291" r:id="rId34"/>
    <p:sldId id="292" r:id="rId35"/>
    <p:sldId id="293" r:id="rId36"/>
    <p:sldId id="288" r:id="rId37"/>
    <p:sldId id="289" r:id="rId38"/>
    <p:sldId id="28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il Burak Cetinkaya" initials="HBC" lastIdx="0" clrIdx="0">
    <p:extLst>
      <p:ext uri="{19B8F6BF-5375-455C-9EA6-DF929625EA0E}">
        <p15:presenceInfo xmlns="" xmlns:p15="http://schemas.microsoft.com/office/powerpoint/2012/main" userId="8fe0a05b2d9bfe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75" autoAdjust="0"/>
    <p:restoredTop sz="94660"/>
  </p:normalViewPr>
  <p:slideViewPr>
    <p:cSldViewPr snapToGrid="0">
      <p:cViewPr>
        <p:scale>
          <a:sx n="97" d="100"/>
          <a:sy n="97" d="100"/>
        </p:scale>
        <p:origin x="-10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F24C63-87E7-43CD-A1D5-7B0CCD2D3CEB}" type="datetimeFigureOut">
              <a:rPr lang="tr-TR" smtClean="0"/>
              <a:pPr/>
              <a:t>23.07.2015</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05DD48-AB93-4AD6-9E5E-30EC7C9B98FC}" type="slidenum">
              <a:rPr lang="tr-TR" smtClean="0"/>
              <a:pPr/>
              <a:t>‹#›</a:t>
            </a:fld>
            <a:endParaRPr lang="tr-TR"/>
          </a:p>
        </p:txBody>
      </p:sp>
    </p:spTree>
    <p:extLst>
      <p:ext uri="{BB962C8B-B14F-4D97-AF65-F5344CB8AC3E}">
        <p14:creationId xmlns:p14="http://schemas.microsoft.com/office/powerpoint/2010/main" val="421125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15631-2B4D-4566-9B9E-8A08782E5540}" type="datetimeFigureOut">
              <a:rPr lang="tr-TR" smtClean="0"/>
              <a:pPr/>
              <a:t>23.07.2015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4B149-CE1B-4D54-A0FD-4FC0A5689215}" type="slidenum">
              <a:rPr lang="tr-TR" smtClean="0"/>
              <a:pPr/>
              <a:t>‹#›</a:t>
            </a:fld>
            <a:endParaRPr lang="tr-TR"/>
          </a:p>
        </p:txBody>
      </p:sp>
    </p:spTree>
    <p:extLst>
      <p:ext uri="{BB962C8B-B14F-4D97-AF65-F5344CB8AC3E}">
        <p14:creationId xmlns:p14="http://schemas.microsoft.com/office/powerpoint/2010/main" val="15306067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9944B149-CE1B-4D54-A0FD-4FC0A5689215}" type="slidenum">
              <a:rPr lang="tr-TR" smtClean="0"/>
              <a:pPr/>
              <a:t>11</a:t>
            </a:fld>
            <a:endParaRPr lang="tr-TR"/>
          </a:p>
        </p:txBody>
      </p:sp>
    </p:spTree>
    <p:extLst>
      <p:ext uri="{BB962C8B-B14F-4D97-AF65-F5344CB8AC3E}">
        <p14:creationId xmlns:p14="http://schemas.microsoft.com/office/powerpoint/2010/main" val="311908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831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48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623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9328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5789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970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0642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170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816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391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08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1930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755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719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432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7/23/2015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654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7/23/2015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1525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9999/restapi/books/%7bid%7d" TargetMode="External"/><Relationship Id="rId2" Type="http://schemas.openxmlformats.org/officeDocument/2006/relationships/hyperlink" Target="http://localhost:9999/restapi/book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322733" cy="1646302"/>
          </a:xfrm>
        </p:spPr>
        <p:txBody>
          <a:bodyPr/>
          <a:lstStyle/>
          <a:p>
            <a:pPr algn="ctr"/>
            <a:r>
              <a:rPr lang="tr-TR" sz="4000" dirty="0" smtClean="0">
                <a:latin typeface="Candara" panose="020E0502030303020204" pitchFamily="34" charset="0"/>
              </a:rPr>
              <a:t>REST &amp; </a:t>
            </a:r>
            <a:r>
              <a:rPr lang="tr-TR" sz="4000" dirty="0" err="1" smtClean="0">
                <a:latin typeface="Candara" panose="020E0502030303020204" pitchFamily="34" charset="0"/>
              </a:rPr>
              <a:t>RESTful</a:t>
            </a:r>
            <a:r>
              <a:rPr lang="tr-TR" sz="4000" dirty="0">
                <a:latin typeface="Candara" panose="020E0502030303020204" pitchFamily="34" charset="0"/>
              </a:rPr>
              <a:t> </a:t>
            </a:r>
            <a:r>
              <a:rPr lang="tr-TR" sz="4000" dirty="0" smtClean="0">
                <a:latin typeface="Candara" panose="020E0502030303020204" pitchFamily="34" charset="0"/>
              </a:rPr>
              <a:t>WEB SERVICES</a:t>
            </a:r>
            <a:endParaRPr lang="tr-TR" sz="4000" dirty="0">
              <a:latin typeface="Candara" panose="020E0502030303020204" pitchFamily="34" charset="0"/>
            </a:endParaRPr>
          </a:p>
        </p:txBody>
      </p:sp>
      <p:sp>
        <p:nvSpPr>
          <p:cNvPr id="3" name="Subtitle 2"/>
          <p:cNvSpPr>
            <a:spLocks noGrp="1"/>
          </p:cNvSpPr>
          <p:nvPr>
            <p:ph type="subTitle" idx="1"/>
          </p:nvPr>
        </p:nvSpPr>
        <p:spPr/>
        <p:txBody>
          <a:bodyPr/>
          <a:lstStyle/>
          <a:p>
            <a:pPr algn="ctr"/>
            <a:r>
              <a:rPr lang="en-US" dirty="0" smtClean="0">
                <a:latin typeface="Candara" panose="020E0502030303020204" pitchFamily="34" charset="0"/>
              </a:rPr>
              <a:t>Prepared By</a:t>
            </a:r>
          </a:p>
          <a:p>
            <a:pPr algn="ctr"/>
            <a:r>
              <a:rPr lang="en-US" dirty="0" smtClean="0">
                <a:latin typeface="Candara" panose="020E0502030303020204" pitchFamily="34" charset="0"/>
              </a:rPr>
              <a:t>Purushottam Kumar</a:t>
            </a:r>
            <a:endParaRPr lang="tr-TR" dirty="0">
              <a:latin typeface="Candara" panose="020E0502030303020204" pitchFamily="34" charset="0"/>
            </a:endParaRPr>
          </a:p>
        </p:txBody>
      </p:sp>
    </p:spTree>
    <p:extLst>
      <p:ext uri="{BB962C8B-B14F-4D97-AF65-F5344CB8AC3E}">
        <p14:creationId xmlns:p14="http://schemas.microsoft.com/office/powerpoint/2010/main" val="235096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Requests</a:t>
            </a:r>
            <a:r>
              <a:rPr lang="tr-TR" dirty="0" smtClean="0"/>
              <a:t> &amp; </a:t>
            </a:r>
            <a:r>
              <a:rPr lang="tr-TR" dirty="0" err="1" smtClean="0"/>
              <a:t>Responses</a:t>
            </a:r>
            <a:endParaRPr lang="tr-TR" dirty="0"/>
          </a:p>
        </p:txBody>
      </p:sp>
      <p:sp>
        <p:nvSpPr>
          <p:cNvPr id="3" name="Content Placeholder 2"/>
          <p:cNvSpPr>
            <a:spLocks noGrp="1"/>
          </p:cNvSpPr>
          <p:nvPr>
            <p:ph idx="1"/>
          </p:nvPr>
        </p:nvSpPr>
        <p:spPr>
          <a:xfrm>
            <a:off x="677334" y="1828800"/>
            <a:ext cx="8596668" cy="4896853"/>
          </a:xfrm>
        </p:spPr>
        <p:txBody>
          <a:bodyPr>
            <a:normAutofit/>
          </a:bodyPr>
          <a:lstStyle/>
          <a:p>
            <a:r>
              <a:rPr lang="en-US" sz="2400" dirty="0"/>
              <a:t>And here is the </a:t>
            </a:r>
            <a:r>
              <a:rPr lang="en-US" sz="2400" dirty="0" smtClean="0"/>
              <a:t>response</a:t>
            </a:r>
            <a:r>
              <a:rPr lang="tr-TR" sz="2400" dirty="0" smtClean="0"/>
              <a:t>…</a:t>
            </a:r>
            <a:endParaRPr lang="tr-TR" sz="2400" u="sng" dirty="0" smtClean="0"/>
          </a:p>
          <a:p>
            <a:r>
              <a:rPr lang="tr-TR" sz="2400" u="sng" dirty="0" smtClean="0"/>
              <a:t>RESPONSE</a:t>
            </a:r>
          </a:p>
          <a:p>
            <a:pPr marL="0" indent="0">
              <a:buNone/>
            </a:pPr>
            <a:r>
              <a:rPr lang="tr-TR" sz="2400" dirty="0" smtClean="0"/>
              <a:t>		HTTP/1.1 </a:t>
            </a:r>
            <a:r>
              <a:rPr lang="tr-TR" sz="2400" dirty="0"/>
              <a:t>200 Ok</a:t>
            </a:r>
          </a:p>
          <a:p>
            <a:pPr marL="0" indent="0">
              <a:buNone/>
            </a:pPr>
            <a:r>
              <a:rPr lang="tr-TR" sz="2400" dirty="0" smtClean="0"/>
              <a:t>		</a:t>
            </a:r>
            <a:r>
              <a:rPr lang="tr-TR" sz="2400" dirty="0" err="1" smtClean="0"/>
              <a:t>Date</a:t>
            </a:r>
            <a:r>
              <a:rPr lang="tr-TR" sz="2400" dirty="0"/>
              <a:t>: </a:t>
            </a:r>
            <a:r>
              <a:rPr lang="tr-TR" sz="2400" dirty="0" err="1"/>
              <a:t>Thu</a:t>
            </a:r>
            <a:r>
              <a:rPr lang="tr-TR" sz="2400" dirty="0"/>
              <a:t>, 07 </a:t>
            </a:r>
            <a:r>
              <a:rPr lang="tr-TR" sz="2400" dirty="0" err="1"/>
              <a:t>Aug</a:t>
            </a:r>
            <a:r>
              <a:rPr lang="tr-TR" sz="2400" dirty="0"/>
              <a:t> 2008 15:06:24 GMT</a:t>
            </a:r>
          </a:p>
          <a:p>
            <a:pPr marL="0" indent="0">
              <a:buNone/>
            </a:pPr>
            <a:r>
              <a:rPr lang="tr-TR" sz="2400" dirty="0" smtClean="0"/>
              <a:t>		Server</a:t>
            </a:r>
            <a:r>
              <a:rPr lang="tr-TR" sz="2400" dirty="0"/>
              <a:t>: </a:t>
            </a:r>
            <a:r>
              <a:rPr lang="tr-TR" sz="2400" dirty="0" err="1"/>
              <a:t>Apache</a:t>
            </a:r>
            <a:endParaRPr lang="tr-TR" sz="2400" dirty="0"/>
          </a:p>
          <a:p>
            <a:pPr marL="0" indent="0">
              <a:buNone/>
            </a:pPr>
            <a:r>
              <a:rPr lang="tr-TR" sz="2400" dirty="0" smtClean="0"/>
              <a:t>		</a:t>
            </a:r>
            <a:r>
              <a:rPr lang="tr-TR" sz="2400" dirty="0" err="1" smtClean="0"/>
              <a:t>ETag</a:t>
            </a:r>
            <a:r>
              <a:rPr lang="tr-TR" sz="2400" dirty="0"/>
              <a:t>: "85a1b765e8c01dbf872651d7a5"</a:t>
            </a:r>
          </a:p>
          <a:p>
            <a:pPr marL="0" indent="0">
              <a:buNone/>
            </a:pPr>
            <a:r>
              <a:rPr lang="tr-TR" sz="2400" dirty="0" smtClean="0"/>
              <a:t>		Content-Type</a:t>
            </a:r>
            <a:r>
              <a:rPr lang="tr-TR" sz="2400" dirty="0"/>
              <a:t>: </a:t>
            </a:r>
            <a:r>
              <a:rPr lang="tr-TR" sz="2400" dirty="0" err="1"/>
              <a:t>text</a:t>
            </a:r>
            <a:r>
              <a:rPr lang="tr-TR" sz="2400" dirty="0"/>
              <a:t>/html</a:t>
            </a:r>
          </a:p>
          <a:p>
            <a:pPr marL="0" indent="0">
              <a:buNone/>
            </a:pPr>
            <a:r>
              <a:rPr lang="tr-TR" sz="2400" dirty="0" smtClean="0"/>
              <a:t>		</a:t>
            </a:r>
            <a:r>
              <a:rPr lang="tr-TR" sz="2400" dirty="0" err="1" smtClean="0"/>
              <a:t>Cache</a:t>
            </a:r>
            <a:r>
              <a:rPr lang="tr-TR" sz="2400" dirty="0" smtClean="0"/>
              <a:t>-Control</a:t>
            </a:r>
            <a:r>
              <a:rPr lang="tr-TR" sz="2400" dirty="0"/>
              <a:t>: </a:t>
            </a:r>
            <a:r>
              <a:rPr lang="tr-TR" sz="2400" dirty="0" err="1"/>
              <a:t>max-age</a:t>
            </a:r>
            <a:r>
              <a:rPr lang="tr-TR" sz="2400" dirty="0"/>
              <a:t>=3600</a:t>
            </a:r>
          </a:p>
          <a:p>
            <a:pPr marL="0" indent="0">
              <a:buNone/>
            </a:pPr>
            <a:r>
              <a:rPr lang="tr-TR" sz="2400" dirty="0" smtClean="0"/>
              <a:t>		&lt;!</a:t>
            </a:r>
            <a:r>
              <a:rPr lang="tr-TR" sz="2400" dirty="0"/>
              <a:t>DOCTYPE HTML&gt;</a:t>
            </a:r>
          </a:p>
          <a:p>
            <a:pPr marL="0" indent="0">
              <a:buNone/>
            </a:pPr>
            <a:r>
              <a:rPr lang="tr-TR" sz="2400" dirty="0" smtClean="0"/>
              <a:t>		...</a:t>
            </a:r>
          </a:p>
          <a:p>
            <a:endParaRPr lang="tr-TR" sz="2400" dirty="0"/>
          </a:p>
        </p:txBody>
      </p:sp>
    </p:spTree>
    <p:extLst>
      <p:ext uri="{BB962C8B-B14F-4D97-AF65-F5344CB8AC3E}">
        <p14:creationId xmlns:p14="http://schemas.microsoft.com/office/powerpoint/2010/main" val="2253900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Requests</a:t>
            </a:r>
            <a:r>
              <a:rPr lang="tr-TR" dirty="0" smtClean="0"/>
              <a:t> &amp; </a:t>
            </a:r>
            <a:r>
              <a:rPr lang="tr-TR" dirty="0" err="1" smtClean="0"/>
              <a:t>Responses</a:t>
            </a:r>
            <a:endParaRPr lang="tr-TR" dirty="0"/>
          </a:p>
        </p:txBody>
      </p:sp>
      <p:sp>
        <p:nvSpPr>
          <p:cNvPr id="3" name="Content Placeholder 2"/>
          <p:cNvSpPr>
            <a:spLocks noGrp="1"/>
          </p:cNvSpPr>
          <p:nvPr>
            <p:ph idx="1"/>
          </p:nvPr>
        </p:nvSpPr>
        <p:spPr/>
        <p:txBody>
          <a:bodyPr>
            <a:normAutofit/>
          </a:bodyPr>
          <a:lstStyle/>
          <a:p>
            <a:r>
              <a:rPr lang="en-US" sz="2400" dirty="0"/>
              <a:t>The request is to a </a:t>
            </a:r>
            <a:r>
              <a:rPr lang="en-US" sz="2400" dirty="0" smtClean="0"/>
              <a:t>resource </a:t>
            </a:r>
            <a:r>
              <a:rPr lang="en-US" sz="2400" dirty="0"/>
              <a:t>identified by a </a:t>
            </a:r>
            <a:r>
              <a:rPr lang="en-US" sz="2400" b="1" dirty="0" smtClean="0"/>
              <a:t>URI</a:t>
            </a:r>
            <a:r>
              <a:rPr lang="tr-TR" sz="2400" dirty="0" smtClean="0"/>
              <a:t> 			(</a:t>
            </a:r>
            <a:r>
              <a:rPr lang="tr-TR" sz="2400" b="1" dirty="0" smtClean="0"/>
              <a:t>URI</a:t>
            </a:r>
            <a:r>
              <a:rPr lang="tr-TR" sz="2400" dirty="0" smtClean="0"/>
              <a:t> = </a:t>
            </a:r>
            <a:r>
              <a:rPr lang="tr-TR" sz="2400" b="1" dirty="0" err="1" smtClean="0"/>
              <a:t>U</a:t>
            </a:r>
            <a:r>
              <a:rPr lang="tr-TR" sz="2400" dirty="0" err="1" smtClean="0"/>
              <a:t>nified</a:t>
            </a:r>
            <a:r>
              <a:rPr lang="tr-TR" sz="2400" dirty="0" smtClean="0"/>
              <a:t> </a:t>
            </a:r>
            <a:r>
              <a:rPr lang="tr-TR" sz="2400" b="1" dirty="0" smtClean="0"/>
              <a:t>R</a:t>
            </a:r>
            <a:r>
              <a:rPr lang="tr-TR" sz="2400" dirty="0" smtClean="0"/>
              <a:t>esource </a:t>
            </a:r>
            <a:r>
              <a:rPr lang="tr-TR" sz="2400" b="1" dirty="0" err="1" smtClean="0"/>
              <a:t>I</a:t>
            </a:r>
            <a:r>
              <a:rPr lang="tr-TR" sz="2400" dirty="0" err="1" smtClean="0"/>
              <a:t>dentifier</a:t>
            </a:r>
            <a:r>
              <a:rPr lang="tr-TR" sz="2400" dirty="0" smtClean="0"/>
              <a:t>)</a:t>
            </a:r>
            <a:r>
              <a:rPr lang="en-US" sz="2400" dirty="0" smtClean="0"/>
              <a:t>.</a:t>
            </a:r>
            <a:endParaRPr lang="en-US" sz="2400" dirty="0"/>
          </a:p>
          <a:p>
            <a:r>
              <a:rPr lang="en-US" sz="2400" dirty="0"/>
              <a:t>In this </a:t>
            </a:r>
            <a:r>
              <a:rPr lang="en-US" sz="2400" dirty="0" smtClean="0"/>
              <a:t>case</a:t>
            </a:r>
            <a:r>
              <a:rPr lang="tr-TR" sz="2400" dirty="0" smtClean="0"/>
              <a:t>, </a:t>
            </a:r>
            <a:r>
              <a:rPr lang="tr-TR" sz="2400" dirty="0" err="1" smtClean="0"/>
              <a:t>the</a:t>
            </a:r>
            <a:r>
              <a:rPr lang="tr-TR" sz="2400" dirty="0" smtClean="0"/>
              <a:t> </a:t>
            </a:r>
            <a:r>
              <a:rPr lang="tr-TR" sz="2400" dirty="0" err="1" smtClean="0"/>
              <a:t>resource</a:t>
            </a:r>
            <a:r>
              <a:rPr lang="tr-TR" sz="2400" dirty="0" smtClean="0"/>
              <a:t> is «</a:t>
            </a:r>
            <a:r>
              <a:rPr lang="en-US" sz="2400" dirty="0" smtClean="0"/>
              <a:t>http</a:t>
            </a:r>
            <a:r>
              <a:rPr lang="en-US" sz="2400" dirty="0"/>
              <a:t>://example.org/news</a:t>
            </a:r>
            <a:r>
              <a:rPr lang="en-US" sz="2400" dirty="0" smtClean="0"/>
              <a:t>/</a:t>
            </a:r>
            <a:r>
              <a:rPr lang="tr-TR" sz="2400" dirty="0" smtClean="0"/>
              <a:t>»</a:t>
            </a:r>
            <a:endParaRPr lang="en-US" sz="2400" dirty="0"/>
          </a:p>
          <a:p>
            <a:r>
              <a:rPr lang="en-US" sz="2400" dirty="0"/>
              <a:t>Resources, or addressability is very </a:t>
            </a:r>
            <a:r>
              <a:rPr lang="en-US" sz="2400" dirty="0" smtClean="0"/>
              <a:t>important</a:t>
            </a:r>
            <a:r>
              <a:rPr lang="tr-TR" sz="2400" dirty="0" smtClean="0"/>
              <a:t>.</a:t>
            </a:r>
          </a:p>
          <a:p>
            <a:r>
              <a:rPr lang="tr-TR" sz="2400" dirty="0" err="1"/>
              <a:t>Every</a:t>
            </a:r>
            <a:r>
              <a:rPr lang="tr-TR" sz="2400" dirty="0"/>
              <a:t> </a:t>
            </a:r>
            <a:r>
              <a:rPr lang="tr-TR" sz="2400" dirty="0" err="1"/>
              <a:t>resource</a:t>
            </a:r>
            <a:r>
              <a:rPr lang="tr-TR" sz="2400" dirty="0"/>
              <a:t> is </a:t>
            </a:r>
            <a:r>
              <a:rPr lang="tr-TR" sz="2400" dirty="0" smtClean="0"/>
              <a:t>URL-</a:t>
            </a:r>
            <a:r>
              <a:rPr lang="tr-TR" sz="2400" dirty="0" err="1" smtClean="0"/>
              <a:t>addressable</a:t>
            </a:r>
            <a:r>
              <a:rPr lang="tr-TR" sz="2400" dirty="0" smtClean="0"/>
              <a:t>.</a:t>
            </a:r>
          </a:p>
          <a:p>
            <a:r>
              <a:rPr lang="en-US" sz="2400" dirty="0"/>
              <a:t>To change system state, simply change a </a:t>
            </a:r>
            <a:r>
              <a:rPr lang="en-US" sz="2400" dirty="0" smtClean="0"/>
              <a:t>resource</a:t>
            </a:r>
            <a:r>
              <a:rPr lang="en-US" sz="2400" dirty="0"/>
              <a:t>.</a:t>
            </a:r>
            <a:endParaRPr lang="tr-TR" sz="2400" dirty="0"/>
          </a:p>
        </p:txBody>
      </p:sp>
    </p:spTree>
    <p:extLst>
      <p:ext uri="{BB962C8B-B14F-4D97-AF65-F5344CB8AC3E}">
        <p14:creationId xmlns:p14="http://schemas.microsoft.com/office/powerpoint/2010/main" val="4040193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URI </a:t>
            </a:r>
            <a:r>
              <a:rPr lang="tr-TR" dirty="0" err="1" smtClean="0"/>
              <a:t>Examples</a:t>
            </a:r>
            <a:endParaRPr lang="tr-TR" dirty="0"/>
          </a:p>
        </p:txBody>
      </p:sp>
      <p:sp>
        <p:nvSpPr>
          <p:cNvPr id="3" name="Content Placeholder 2"/>
          <p:cNvSpPr>
            <a:spLocks noGrp="1"/>
          </p:cNvSpPr>
          <p:nvPr>
            <p:ph idx="1"/>
          </p:nvPr>
        </p:nvSpPr>
        <p:spPr/>
        <p:txBody>
          <a:bodyPr>
            <a:normAutofit/>
          </a:bodyPr>
          <a:lstStyle/>
          <a:p>
            <a:r>
              <a:rPr lang="tr-TR" sz="2400" dirty="0">
                <a:hlinkClick r:id="rId2"/>
              </a:rPr>
              <a:t>http://</a:t>
            </a:r>
            <a:r>
              <a:rPr lang="tr-TR" sz="2400" dirty="0" smtClean="0">
                <a:hlinkClick r:id="rId2"/>
              </a:rPr>
              <a:t>localhost:9999/restapi/books</a:t>
            </a:r>
            <a:endParaRPr lang="tr-TR" sz="2400" dirty="0" smtClean="0"/>
          </a:p>
          <a:p>
            <a:pPr lvl="1">
              <a:buFont typeface="Wingdings" panose="05000000000000000000" pitchFamily="2" charset="2"/>
              <a:buChar char="§"/>
            </a:pPr>
            <a:r>
              <a:rPr lang="tr-TR" sz="2400" dirty="0" smtClean="0"/>
              <a:t>GET – </a:t>
            </a:r>
            <a:r>
              <a:rPr lang="tr-TR" sz="2400" dirty="0" err="1" smtClean="0"/>
              <a:t>get</a:t>
            </a:r>
            <a:r>
              <a:rPr lang="tr-TR" sz="2400" dirty="0" smtClean="0"/>
              <a:t> </a:t>
            </a:r>
            <a:r>
              <a:rPr lang="tr-TR" sz="2400" dirty="0" err="1" smtClean="0"/>
              <a:t>all</a:t>
            </a:r>
            <a:r>
              <a:rPr lang="tr-TR" sz="2400" dirty="0" smtClean="0"/>
              <a:t> </a:t>
            </a:r>
            <a:r>
              <a:rPr lang="tr-TR" sz="2400" dirty="0" err="1" smtClean="0"/>
              <a:t>books</a:t>
            </a:r>
            <a:endParaRPr lang="tr-TR" sz="2400" dirty="0" smtClean="0"/>
          </a:p>
          <a:p>
            <a:pPr lvl="1">
              <a:buFont typeface="Wingdings" panose="05000000000000000000" pitchFamily="2" charset="2"/>
              <a:buChar char="§"/>
            </a:pPr>
            <a:r>
              <a:rPr lang="tr-TR" sz="2400" dirty="0" smtClean="0"/>
              <a:t>POST – </a:t>
            </a:r>
            <a:r>
              <a:rPr lang="tr-TR" sz="2400" dirty="0" err="1" smtClean="0"/>
              <a:t>add</a:t>
            </a:r>
            <a:r>
              <a:rPr lang="tr-TR" sz="2400" dirty="0" smtClean="0"/>
              <a:t> a </a:t>
            </a:r>
            <a:r>
              <a:rPr lang="tr-TR" sz="2400" dirty="0" err="1" smtClean="0"/>
              <a:t>new</a:t>
            </a:r>
            <a:r>
              <a:rPr lang="tr-TR" sz="2400" dirty="0" smtClean="0"/>
              <a:t> </a:t>
            </a:r>
            <a:r>
              <a:rPr lang="tr-TR" sz="2400" dirty="0" err="1" smtClean="0"/>
              <a:t>book</a:t>
            </a:r>
            <a:endParaRPr lang="tr-TR" sz="2400" dirty="0"/>
          </a:p>
          <a:p>
            <a:r>
              <a:rPr lang="tr-TR" sz="2400" dirty="0">
                <a:hlinkClick r:id="rId3"/>
              </a:rPr>
              <a:t>http://</a:t>
            </a:r>
            <a:r>
              <a:rPr lang="tr-TR" sz="2400" dirty="0" smtClean="0">
                <a:hlinkClick r:id="rId3"/>
              </a:rPr>
              <a:t>localhost:9999/</a:t>
            </a:r>
            <a:r>
              <a:rPr lang="tr-TR" sz="2400" dirty="0" err="1" smtClean="0">
                <a:hlinkClick r:id="rId3"/>
              </a:rPr>
              <a:t>restapi</a:t>
            </a:r>
            <a:r>
              <a:rPr lang="tr-TR" sz="2400" dirty="0" smtClean="0">
                <a:hlinkClick r:id="rId3"/>
              </a:rPr>
              <a:t>/</a:t>
            </a:r>
            <a:r>
              <a:rPr lang="tr-TR" sz="2400" dirty="0" err="1" smtClean="0">
                <a:hlinkClick r:id="rId3"/>
              </a:rPr>
              <a:t>books</a:t>
            </a:r>
            <a:r>
              <a:rPr lang="tr-TR" sz="2400" dirty="0" smtClean="0">
                <a:hlinkClick r:id="rId3"/>
              </a:rPr>
              <a:t>/{</a:t>
            </a:r>
            <a:r>
              <a:rPr lang="tr-TR" sz="2400" dirty="0" err="1" smtClean="0">
                <a:hlinkClick r:id="rId3"/>
              </a:rPr>
              <a:t>id</a:t>
            </a:r>
            <a:r>
              <a:rPr lang="tr-TR" sz="2400" dirty="0" smtClean="0">
                <a:hlinkClick r:id="rId3"/>
              </a:rPr>
              <a:t>}</a:t>
            </a:r>
            <a:endParaRPr lang="tr-TR" sz="2400" dirty="0" smtClean="0"/>
          </a:p>
          <a:p>
            <a:pPr lvl="1">
              <a:buFont typeface="Wingdings" panose="05000000000000000000" pitchFamily="2" charset="2"/>
              <a:buChar char="§"/>
            </a:pPr>
            <a:r>
              <a:rPr lang="tr-TR" sz="2400" dirty="0" smtClean="0"/>
              <a:t>GET – </a:t>
            </a:r>
            <a:r>
              <a:rPr lang="tr-TR" sz="2400" dirty="0" err="1" smtClean="0"/>
              <a:t>get</a:t>
            </a:r>
            <a:r>
              <a:rPr lang="tr-TR" sz="2400" dirty="0" smtClean="0"/>
              <a:t> </a:t>
            </a:r>
            <a:r>
              <a:rPr lang="tr-TR" sz="2400" dirty="0" err="1" smtClean="0"/>
              <a:t>the</a:t>
            </a:r>
            <a:r>
              <a:rPr lang="tr-TR" sz="2400" dirty="0" smtClean="0"/>
              <a:t> </a:t>
            </a:r>
            <a:r>
              <a:rPr lang="tr-TR" sz="2400" dirty="0" err="1" smtClean="0"/>
              <a:t>book</a:t>
            </a:r>
            <a:r>
              <a:rPr lang="tr-TR" sz="2400" dirty="0" smtClean="0"/>
              <a:t> </a:t>
            </a:r>
            <a:r>
              <a:rPr lang="tr-TR" sz="2400" dirty="0" err="1" smtClean="0"/>
              <a:t>whose</a:t>
            </a:r>
            <a:r>
              <a:rPr lang="tr-TR" sz="2400" dirty="0" smtClean="0"/>
              <a:t> </a:t>
            </a:r>
            <a:r>
              <a:rPr lang="tr-TR" sz="2400" dirty="0" err="1" smtClean="0"/>
              <a:t>id</a:t>
            </a:r>
            <a:r>
              <a:rPr lang="tr-TR" sz="2400" dirty="0" smtClean="0"/>
              <a:t> is </a:t>
            </a:r>
            <a:r>
              <a:rPr lang="tr-TR" sz="2400" dirty="0" err="1" smtClean="0"/>
              <a:t>provided</a:t>
            </a:r>
            <a:endParaRPr lang="tr-TR" sz="2400" dirty="0" smtClean="0"/>
          </a:p>
          <a:p>
            <a:pPr lvl="1">
              <a:buFont typeface="Wingdings" panose="05000000000000000000" pitchFamily="2" charset="2"/>
              <a:buChar char="§"/>
            </a:pPr>
            <a:r>
              <a:rPr lang="tr-TR" sz="2400" dirty="0" smtClean="0"/>
              <a:t>POST – </a:t>
            </a:r>
            <a:r>
              <a:rPr lang="tr-TR" sz="2400" dirty="0" err="1" smtClean="0"/>
              <a:t>update</a:t>
            </a:r>
            <a:r>
              <a:rPr lang="tr-TR" sz="2400" dirty="0" smtClean="0"/>
              <a:t> </a:t>
            </a:r>
            <a:r>
              <a:rPr lang="tr-TR" sz="2400" dirty="0" err="1" smtClean="0"/>
              <a:t>the</a:t>
            </a:r>
            <a:r>
              <a:rPr lang="tr-TR" sz="2400" dirty="0" smtClean="0"/>
              <a:t> </a:t>
            </a:r>
            <a:r>
              <a:rPr lang="tr-TR" sz="2400" dirty="0" err="1" smtClean="0"/>
              <a:t>book</a:t>
            </a:r>
            <a:r>
              <a:rPr lang="tr-TR" sz="2400" dirty="0" smtClean="0"/>
              <a:t> </a:t>
            </a:r>
            <a:r>
              <a:rPr lang="tr-TR" sz="2400" dirty="0" err="1" smtClean="0"/>
              <a:t>whose</a:t>
            </a:r>
            <a:r>
              <a:rPr lang="tr-TR" sz="2400" dirty="0" smtClean="0"/>
              <a:t> </a:t>
            </a:r>
            <a:r>
              <a:rPr lang="tr-TR" sz="2400" dirty="0" err="1" smtClean="0"/>
              <a:t>id</a:t>
            </a:r>
            <a:r>
              <a:rPr lang="tr-TR" sz="2400" dirty="0" smtClean="0"/>
              <a:t> is </a:t>
            </a:r>
            <a:r>
              <a:rPr lang="tr-TR" sz="2400" dirty="0" err="1" smtClean="0"/>
              <a:t>provided</a:t>
            </a:r>
            <a:endParaRPr lang="tr-TR" sz="2400" dirty="0" smtClean="0"/>
          </a:p>
          <a:p>
            <a:pPr lvl="1">
              <a:buFont typeface="Wingdings" panose="05000000000000000000" pitchFamily="2" charset="2"/>
              <a:buChar char="§"/>
            </a:pPr>
            <a:r>
              <a:rPr lang="tr-TR" sz="2400" dirty="0" smtClean="0"/>
              <a:t>DELETE – </a:t>
            </a:r>
            <a:r>
              <a:rPr lang="tr-TR" sz="2400" dirty="0" err="1" smtClean="0"/>
              <a:t>delete</a:t>
            </a:r>
            <a:r>
              <a:rPr lang="tr-TR" sz="2400" dirty="0" smtClean="0"/>
              <a:t> </a:t>
            </a:r>
            <a:r>
              <a:rPr lang="tr-TR" sz="2400" dirty="0" err="1" smtClean="0"/>
              <a:t>the</a:t>
            </a:r>
            <a:r>
              <a:rPr lang="tr-TR" sz="2400" dirty="0" smtClean="0"/>
              <a:t> </a:t>
            </a:r>
            <a:r>
              <a:rPr lang="tr-TR" sz="2400" dirty="0" err="1" smtClean="0"/>
              <a:t>book</a:t>
            </a:r>
            <a:r>
              <a:rPr lang="tr-TR" sz="2400" dirty="0" smtClean="0"/>
              <a:t> </a:t>
            </a:r>
            <a:r>
              <a:rPr lang="tr-TR" sz="2400" dirty="0" err="1" smtClean="0"/>
              <a:t>whose</a:t>
            </a:r>
            <a:r>
              <a:rPr lang="tr-TR" sz="2400" dirty="0" smtClean="0"/>
              <a:t> </a:t>
            </a:r>
            <a:r>
              <a:rPr lang="tr-TR" sz="2400" dirty="0" err="1" smtClean="0"/>
              <a:t>id</a:t>
            </a:r>
            <a:r>
              <a:rPr lang="tr-TR" sz="2400" dirty="0" smtClean="0"/>
              <a:t> is </a:t>
            </a:r>
            <a:r>
              <a:rPr lang="tr-TR" sz="2400" dirty="0" err="1" smtClean="0"/>
              <a:t>provided</a:t>
            </a:r>
            <a:endParaRPr lang="tr-TR" sz="2400" dirty="0" smtClean="0"/>
          </a:p>
          <a:p>
            <a:pPr marL="57150" indent="0">
              <a:buNone/>
            </a:pPr>
            <a:endParaRPr lang="tr-TR" sz="2600" dirty="0"/>
          </a:p>
          <a:p>
            <a:endParaRPr lang="tr-TR" sz="2000" dirty="0" smtClean="0"/>
          </a:p>
        </p:txBody>
      </p:sp>
    </p:spTree>
    <p:extLst>
      <p:ext uri="{BB962C8B-B14F-4D97-AF65-F5344CB8AC3E}">
        <p14:creationId xmlns:p14="http://schemas.microsoft.com/office/powerpoint/2010/main" val="1978650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REST </a:t>
            </a:r>
            <a:r>
              <a:rPr lang="tr-TR" dirty="0" err="1" smtClean="0"/>
              <a:t>Characteristics</a:t>
            </a:r>
            <a:endParaRPr lang="tr-TR" dirty="0"/>
          </a:p>
        </p:txBody>
      </p:sp>
      <p:sp>
        <p:nvSpPr>
          <p:cNvPr id="3" name="Content Placeholder 2"/>
          <p:cNvSpPr>
            <a:spLocks noGrp="1"/>
          </p:cNvSpPr>
          <p:nvPr>
            <p:ph idx="1"/>
          </p:nvPr>
        </p:nvSpPr>
        <p:spPr>
          <a:xfrm>
            <a:off x="677333" y="1768642"/>
            <a:ext cx="8818359" cy="4824663"/>
          </a:xfrm>
        </p:spPr>
        <p:txBody>
          <a:bodyPr>
            <a:normAutofit fontScale="92500" lnSpcReduction="10000"/>
          </a:bodyPr>
          <a:lstStyle/>
          <a:p>
            <a:r>
              <a:rPr lang="en-US" sz="2400" u="sng" dirty="0" smtClean="0"/>
              <a:t>Resources</a:t>
            </a:r>
            <a:r>
              <a:rPr lang="tr-TR" sz="2400" u="sng" dirty="0" smtClean="0"/>
              <a:t>: </a:t>
            </a:r>
            <a:r>
              <a:rPr lang="en-US" sz="1700" dirty="0" smtClean="0"/>
              <a:t>Application </a:t>
            </a:r>
            <a:r>
              <a:rPr lang="en-US" sz="1700" dirty="0"/>
              <a:t>state and functionality </a:t>
            </a:r>
            <a:r>
              <a:rPr lang="en-US" sz="1700" dirty="0" smtClean="0"/>
              <a:t>are</a:t>
            </a:r>
            <a:r>
              <a:rPr lang="tr-TR" sz="1700" dirty="0" smtClean="0"/>
              <a:t> </a:t>
            </a:r>
            <a:r>
              <a:rPr lang="en-US" sz="1700" dirty="0" smtClean="0"/>
              <a:t>abstracted into resources</a:t>
            </a:r>
            <a:r>
              <a:rPr lang="tr-TR" sz="1700" dirty="0" smtClean="0"/>
              <a:t>.</a:t>
            </a:r>
          </a:p>
          <a:p>
            <a:pPr lvl="1" indent="-342900">
              <a:buFont typeface="Wingdings" panose="05000000000000000000" pitchFamily="2" charset="2"/>
              <a:buChar char="q"/>
            </a:pPr>
            <a:r>
              <a:rPr lang="en-US" sz="2400" i="1" u="sng" dirty="0" smtClean="0"/>
              <a:t>URI</a:t>
            </a:r>
            <a:r>
              <a:rPr lang="tr-TR" sz="2400" i="1" dirty="0" smtClean="0"/>
              <a:t>: </a:t>
            </a:r>
            <a:r>
              <a:rPr lang="en-US" sz="1700" dirty="0" smtClean="0"/>
              <a:t>Every resource is </a:t>
            </a:r>
            <a:r>
              <a:rPr lang="en-US" sz="1700" b="1" dirty="0" smtClean="0"/>
              <a:t>uniquely addressable </a:t>
            </a:r>
            <a:r>
              <a:rPr lang="en-US" sz="1700" dirty="0" smtClean="0"/>
              <a:t>using</a:t>
            </a:r>
            <a:r>
              <a:rPr lang="tr-TR" sz="1700" dirty="0" smtClean="0"/>
              <a:t> </a:t>
            </a:r>
            <a:r>
              <a:rPr lang="tr-TR" sz="1700" dirty="0" err="1" smtClean="0"/>
              <a:t>URIs</a:t>
            </a:r>
            <a:r>
              <a:rPr lang="tr-TR" sz="1700" dirty="0" smtClean="0"/>
              <a:t>.</a:t>
            </a:r>
            <a:endParaRPr lang="en-US" sz="1700" dirty="0" smtClean="0"/>
          </a:p>
          <a:p>
            <a:pPr lvl="1" indent="-342900">
              <a:buFont typeface="Wingdings" panose="05000000000000000000" pitchFamily="2" charset="2"/>
              <a:buChar char="q"/>
            </a:pPr>
            <a:r>
              <a:rPr lang="en-US" sz="2400" i="1" u="sng" dirty="0" smtClean="0"/>
              <a:t>Uniform Interface</a:t>
            </a:r>
            <a:r>
              <a:rPr lang="tr-TR" sz="2400" dirty="0" smtClean="0"/>
              <a:t>: </a:t>
            </a:r>
            <a:r>
              <a:rPr lang="en-US" sz="1700" dirty="0" smtClean="0"/>
              <a:t>All resources share a uniform </a:t>
            </a:r>
          </a:p>
          <a:p>
            <a:pPr marL="400050" lvl="1" indent="0">
              <a:buNone/>
            </a:pPr>
            <a:r>
              <a:rPr lang="en-US" sz="1700" dirty="0" smtClean="0"/>
              <a:t>interface for the transfer of state between client and resource, consisting of</a:t>
            </a:r>
          </a:p>
          <a:p>
            <a:pPr lvl="2" indent="-342900">
              <a:buFont typeface="Arial" panose="020B0604020202020204" pitchFamily="34" charset="0"/>
              <a:buChar char="•"/>
            </a:pPr>
            <a:r>
              <a:rPr lang="en-US" sz="2400" dirty="0" smtClean="0"/>
              <a:t>Methods</a:t>
            </a:r>
            <a:r>
              <a:rPr lang="tr-TR" sz="2400" dirty="0" smtClean="0"/>
              <a:t>: </a:t>
            </a:r>
            <a:r>
              <a:rPr lang="tr-TR" sz="1700" dirty="0" err="1" smtClean="0"/>
              <a:t>Use</a:t>
            </a:r>
            <a:r>
              <a:rPr lang="tr-TR" sz="1700" dirty="0" smtClean="0"/>
              <a:t> </a:t>
            </a:r>
            <a:r>
              <a:rPr lang="tr-TR" sz="1700" dirty="0" err="1" smtClean="0"/>
              <a:t>only</a:t>
            </a:r>
            <a:r>
              <a:rPr lang="tr-TR" sz="1700" dirty="0" smtClean="0"/>
              <a:t> HTTP </a:t>
            </a:r>
            <a:r>
              <a:rPr lang="tr-TR" sz="1700" dirty="0" err="1" smtClean="0"/>
              <a:t>methods</a:t>
            </a:r>
            <a:r>
              <a:rPr lang="tr-TR" sz="1700" dirty="0" smtClean="0"/>
              <a:t> </a:t>
            </a:r>
            <a:r>
              <a:rPr lang="tr-TR" sz="1700" dirty="0" err="1" smtClean="0"/>
              <a:t>such</a:t>
            </a:r>
            <a:r>
              <a:rPr lang="tr-TR" sz="1700" dirty="0" smtClean="0"/>
              <a:t> as </a:t>
            </a:r>
            <a:r>
              <a:rPr lang="tr-TR" sz="1700" b="1" dirty="0" smtClean="0"/>
              <a:t>GET</a:t>
            </a:r>
            <a:r>
              <a:rPr lang="tr-TR" sz="1700" dirty="0" smtClean="0"/>
              <a:t>, </a:t>
            </a:r>
            <a:r>
              <a:rPr lang="tr-TR" sz="1700" b="1" dirty="0" smtClean="0"/>
              <a:t>PUT</a:t>
            </a:r>
            <a:r>
              <a:rPr lang="tr-TR" sz="1700" dirty="0" smtClean="0"/>
              <a:t>, </a:t>
            </a:r>
            <a:r>
              <a:rPr lang="tr-TR" sz="1700" b="1" dirty="0" smtClean="0"/>
              <a:t>POST</a:t>
            </a:r>
            <a:r>
              <a:rPr lang="tr-TR" sz="1700" dirty="0" smtClean="0"/>
              <a:t>, </a:t>
            </a:r>
            <a:r>
              <a:rPr lang="tr-TR" sz="1700" b="1" dirty="0" smtClean="0"/>
              <a:t>DELETE</a:t>
            </a:r>
            <a:r>
              <a:rPr lang="tr-TR" sz="1700" dirty="0" smtClean="0"/>
              <a:t>, </a:t>
            </a:r>
            <a:r>
              <a:rPr lang="tr-TR" sz="1700" b="1" dirty="0" smtClean="0"/>
              <a:t>HEAD</a:t>
            </a:r>
            <a:endParaRPr lang="en-US" sz="1700" dirty="0" smtClean="0"/>
          </a:p>
          <a:p>
            <a:pPr lvl="2" indent="-342900">
              <a:buFont typeface="Arial" panose="020B0604020202020204" pitchFamily="34" charset="0"/>
              <a:buChar char="•"/>
            </a:pPr>
            <a:r>
              <a:rPr lang="en-US" sz="2400" dirty="0" smtClean="0"/>
              <a:t>Representation</a:t>
            </a:r>
          </a:p>
          <a:p>
            <a:r>
              <a:rPr lang="en-US" sz="2400" u="sng" dirty="0" smtClean="0"/>
              <a:t>Protocol</a:t>
            </a:r>
            <a:r>
              <a:rPr lang="tr-TR" sz="2400" dirty="0" smtClean="0"/>
              <a:t> (</a:t>
            </a:r>
            <a:r>
              <a:rPr lang="tr-TR" sz="2400" dirty="0" err="1" smtClean="0"/>
              <a:t>The</a:t>
            </a:r>
            <a:r>
              <a:rPr lang="tr-TR" sz="2400" dirty="0" smtClean="0"/>
              <a:t> </a:t>
            </a:r>
            <a:r>
              <a:rPr lang="tr-TR" sz="2400" dirty="0" err="1" smtClean="0"/>
              <a:t>constraints</a:t>
            </a:r>
            <a:r>
              <a:rPr lang="tr-TR" sz="2400" dirty="0" smtClean="0"/>
              <a:t> </a:t>
            </a:r>
            <a:r>
              <a:rPr lang="tr-TR" sz="2400" dirty="0" err="1" smtClean="0"/>
              <a:t>and</a:t>
            </a:r>
            <a:r>
              <a:rPr lang="tr-TR" sz="2400" dirty="0" smtClean="0"/>
              <a:t> </a:t>
            </a:r>
            <a:r>
              <a:rPr lang="tr-TR" sz="2400" dirty="0" err="1" smtClean="0"/>
              <a:t>the</a:t>
            </a:r>
            <a:r>
              <a:rPr lang="tr-TR" sz="2400" dirty="0" smtClean="0"/>
              <a:t> </a:t>
            </a:r>
            <a:r>
              <a:rPr lang="tr-TR" sz="2400" dirty="0" err="1" smtClean="0"/>
              <a:t>principles</a:t>
            </a:r>
            <a:r>
              <a:rPr lang="tr-TR" sz="2400" dirty="0" smtClean="0"/>
              <a:t>)</a:t>
            </a:r>
            <a:endParaRPr lang="en-US" sz="2400" dirty="0" smtClean="0"/>
          </a:p>
          <a:p>
            <a:pPr lvl="1" indent="-342900">
              <a:buFont typeface="Wingdings" panose="05000000000000000000" pitchFamily="2" charset="2"/>
              <a:buChar char="q"/>
            </a:pPr>
            <a:r>
              <a:rPr lang="en-US" sz="2400" i="1" u="sng" dirty="0" smtClean="0"/>
              <a:t>Client-Server</a:t>
            </a:r>
            <a:endParaRPr lang="en-US" sz="2400" i="1" u="sng" dirty="0"/>
          </a:p>
          <a:p>
            <a:pPr lvl="1" indent="-342900">
              <a:buFont typeface="Wingdings" panose="05000000000000000000" pitchFamily="2" charset="2"/>
              <a:buChar char="q"/>
            </a:pPr>
            <a:r>
              <a:rPr lang="en-US" sz="2400" i="1" u="sng" dirty="0" smtClean="0"/>
              <a:t>Stateless</a:t>
            </a:r>
            <a:endParaRPr lang="en-US" sz="2400" i="1" u="sng" dirty="0"/>
          </a:p>
          <a:p>
            <a:pPr lvl="1" indent="-342900">
              <a:buFont typeface="Wingdings" panose="05000000000000000000" pitchFamily="2" charset="2"/>
              <a:buChar char="q"/>
            </a:pPr>
            <a:r>
              <a:rPr lang="en-US" sz="2400" i="1" u="sng" dirty="0" smtClean="0"/>
              <a:t>Cacheable</a:t>
            </a:r>
            <a:endParaRPr lang="en-US" sz="2400" i="1" u="sng" dirty="0"/>
          </a:p>
          <a:p>
            <a:pPr lvl="1" indent="-342900">
              <a:buFont typeface="Wingdings" panose="05000000000000000000" pitchFamily="2" charset="2"/>
              <a:buChar char="q"/>
            </a:pPr>
            <a:r>
              <a:rPr lang="en-US" sz="2400" i="1" u="sng" dirty="0" smtClean="0"/>
              <a:t>Layered</a:t>
            </a:r>
            <a:endParaRPr lang="en-US" sz="2400" i="1" u="sng" dirty="0"/>
          </a:p>
          <a:p>
            <a:endParaRPr lang="tr-TR" sz="2400" dirty="0"/>
          </a:p>
        </p:txBody>
      </p:sp>
    </p:spTree>
    <p:extLst>
      <p:ext uri="{BB962C8B-B14F-4D97-AF65-F5344CB8AC3E}">
        <p14:creationId xmlns:p14="http://schemas.microsoft.com/office/powerpoint/2010/main" val="818432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HTTP </a:t>
            </a:r>
            <a:r>
              <a:rPr lang="tr-TR" dirty="0" err="1" smtClean="0"/>
              <a:t>Methods</a:t>
            </a:r>
            <a:endParaRPr lang="tr-TR" dirty="0"/>
          </a:p>
        </p:txBody>
      </p:sp>
      <p:sp>
        <p:nvSpPr>
          <p:cNvPr id="3" name="Content Placeholder 2"/>
          <p:cNvSpPr>
            <a:spLocks noGrp="1"/>
          </p:cNvSpPr>
          <p:nvPr>
            <p:ph idx="1"/>
          </p:nvPr>
        </p:nvSpPr>
        <p:spPr/>
        <p:txBody>
          <a:bodyPr>
            <a:normAutofit/>
          </a:bodyPr>
          <a:lstStyle/>
          <a:p>
            <a:r>
              <a:rPr lang="tr-TR" sz="2400" dirty="0" smtClean="0"/>
              <a:t>GET – </a:t>
            </a:r>
            <a:r>
              <a:rPr lang="tr-TR" sz="2000" i="1" dirty="0" err="1" smtClean="0"/>
              <a:t>safe</a:t>
            </a:r>
            <a:r>
              <a:rPr lang="tr-TR" sz="2000" i="1" dirty="0" smtClean="0"/>
              <a:t>, </a:t>
            </a:r>
            <a:r>
              <a:rPr lang="tr-TR" sz="2000" i="1" dirty="0" err="1" smtClean="0"/>
              <a:t>idempotent</a:t>
            </a:r>
            <a:r>
              <a:rPr lang="tr-TR" sz="2000" i="1" dirty="0" smtClean="0"/>
              <a:t>, </a:t>
            </a:r>
            <a:r>
              <a:rPr lang="tr-TR" sz="2000" i="1" dirty="0" err="1" smtClean="0"/>
              <a:t>cacheable</a:t>
            </a:r>
            <a:endParaRPr lang="tr-TR" sz="2000" i="1" dirty="0" smtClean="0"/>
          </a:p>
          <a:p>
            <a:r>
              <a:rPr lang="tr-TR" sz="2400" dirty="0" smtClean="0"/>
              <a:t>PUT - </a:t>
            </a:r>
            <a:r>
              <a:rPr lang="tr-TR" sz="2000" i="1" dirty="0" err="1" smtClean="0"/>
              <a:t>idempotent</a:t>
            </a:r>
            <a:endParaRPr lang="tr-TR" sz="2000" i="1" dirty="0" smtClean="0"/>
          </a:p>
          <a:p>
            <a:r>
              <a:rPr lang="tr-TR" sz="2400" dirty="0" smtClean="0"/>
              <a:t>POST </a:t>
            </a:r>
          </a:p>
          <a:p>
            <a:r>
              <a:rPr lang="tr-TR" sz="2400" dirty="0" smtClean="0"/>
              <a:t>DELETE - </a:t>
            </a:r>
            <a:r>
              <a:rPr lang="tr-TR" sz="2000" i="1" dirty="0" err="1" smtClean="0"/>
              <a:t>idempotent</a:t>
            </a:r>
            <a:endParaRPr lang="tr-TR" sz="2000" i="1" dirty="0" smtClean="0"/>
          </a:p>
          <a:p>
            <a:r>
              <a:rPr lang="tr-TR" sz="2400" dirty="0" smtClean="0"/>
              <a:t>HEAD</a:t>
            </a:r>
          </a:p>
          <a:p>
            <a:r>
              <a:rPr lang="tr-TR" sz="2400" dirty="0" smtClean="0"/>
              <a:t>OPTIONS</a:t>
            </a:r>
            <a:endParaRPr lang="tr-TR" sz="2400" dirty="0"/>
          </a:p>
        </p:txBody>
      </p:sp>
    </p:spTree>
    <p:extLst>
      <p:ext uri="{BB962C8B-B14F-4D97-AF65-F5344CB8AC3E}">
        <p14:creationId xmlns:p14="http://schemas.microsoft.com/office/powerpoint/2010/main" val="3465373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CRUD Operations </a:t>
            </a:r>
            <a:r>
              <a:rPr lang="tr-TR" dirty="0" err="1" smtClean="0"/>
              <a:t>Mapped</a:t>
            </a:r>
            <a:r>
              <a:rPr lang="tr-TR" dirty="0" smtClean="0"/>
              <a:t> </a:t>
            </a:r>
            <a:r>
              <a:rPr lang="tr-TR" dirty="0" err="1" smtClean="0"/>
              <a:t>to</a:t>
            </a:r>
            <a:r>
              <a:rPr lang="tr-TR" dirty="0" smtClean="0"/>
              <a:t> HTTP </a:t>
            </a:r>
            <a:r>
              <a:rPr lang="tr-TR" dirty="0" err="1" smtClean="0"/>
              <a:t>Methods</a:t>
            </a:r>
            <a:r>
              <a:rPr lang="tr-TR" dirty="0" smtClean="0"/>
              <a:t> in </a:t>
            </a:r>
            <a:r>
              <a:rPr lang="tr-TR" dirty="0" err="1" smtClean="0"/>
              <a:t>RESTful</a:t>
            </a:r>
            <a:r>
              <a:rPr lang="tr-TR" dirty="0" smtClean="0"/>
              <a:t> Web Services</a:t>
            </a:r>
            <a:endParaRPr lang="tr-T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9323110"/>
              </p:ext>
            </p:extLst>
          </p:nvPr>
        </p:nvGraphicFramePr>
        <p:xfrm>
          <a:off x="677863" y="2160590"/>
          <a:ext cx="8579026" cy="1981285"/>
        </p:xfrm>
        <a:graphic>
          <a:graphicData uri="http://schemas.openxmlformats.org/drawingml/2006/table">
            <a:tbl>
              <a:tblPr firstRow="1" bandRow="1">
                <a:tableStyleId>{5C22544A-7EE6-4342-B048-85BDC9FD1C3A}</a:tableStyleId>
              </a:tblPr>
              <a:tblGrid>
                <a:gridCol w="4298070"/>
                <a:gridCol w="4280956"/>
              </a:tblGrid>
              <a:tr h="396257">
                <a:tc>
                  <a:txBody>
                    <a:bodyPr/>
                    <a:lstStyle/>
                    <a:p>
                      <a:r>
                        <a:rPr lang="tr-TR" dirty="0" smtClean="0"/>
                        <a:t>OPERATION</a:t>
                      </a:r>
                      <a:endParaRPr lang="tr-TR" dirty="0"/>
                    </a:p>
                  </a:txBody>
                  <a:tcPr/>
                </a:tc>
                <a:tc>
                  <a:txBody>
                    <a:bodyPr/>
                    <a:lstStyle/>
                    <a:p>
                      <a:r>
                        <a:rPr lang="tr-TR" dirty="0" smtClean="0"/>
                        <a:t>HTTP METHOD</a:t>
                      </a:r>
                    </a:p>
                  </a:txBody>
                  <a:tcPr/>
                </a:tc>
              </a:tr>
              <a:tr h="396257">
                <a:tc>
                  <a:txBody>
                    <a:bodyPr/>
                    <a:lstStyle/>
                    <a:p>
                      <a:r>
                        <a:rPr lang="tr-TR" dirty="0" err="1" smtClean="0"/>
                        <a:t>Create</a:t>
                      </a:r>
                      <a:endParaRPr lang="tr-TR" dirty="0"/>
                    </a:p>
                  </a:txBody>
                  <a:tcPr/>
                </a:tc>
                <a:tc>
                  <a:txBody>
                    <a:bodyPr/>
                    <a:lstStyle/>
                    <a:p>
                      <a:r>
                        <a:rPr lang="tr-TR" dirty="0" smtClean="0"/>
                        <a:t>POST</a:t>
                      </a:r>
                      <a:endParaRPr lang="tr-TR" dirty="0"/>
                    </a:p>
                  </a:txBody>
                  <a:tcPr/>
                </a:tc>
              </a:tr>
              <a:tr h="396257">
                <a:tc>
                  <a:txBody>
                    <a:bodyPr/>
                    <a:lstStyle/>
                    <a:p>
                      <a:r>
                        <a:rPr lang="tr-TR" dirty="0" smtClean="0"/>
                        <a:t>Read</a:t>
                      </a:r>
                      <a:endParaRPr lang="tr-TR" dirty="0"/>
                    </a:p>
                  </a:txBody>
                  <a:tcPr/>
                </a:tc>
                <a:tc>
                  <a:txBody>
                    <a:bodyPr/>
                    <a:lstStyle/>
                    <a:p>
                      <a:r>
                        <a:rPr lang="tr-TR" dirty="0" smtClean="0"/>
                        <a:t>GET</a:t>
                      </a:r>
                    </a:p>
                  </a:txBody>
                  <a:tcPr/>
                </a:tc>
              </a:tr>
              <a:tr h="396257">
                <a:tc>
                  <a:txBody>
                    <a:bodyPr/>
                    <a:lstStyle/>
                    <a:p>
                      <a:r>
                        <a:rPr lang="tr-TR" dirty="0" smtClean="0"/>
                        <a:t>Update</a:t>
                      </a:r>
                      <a:endParaRPr lang="tr-TR" dirty="0"/>
                    </a:p>
                  </a:txBody>
                  <a:tcPr/>
                </a:tc>
                <a:tc>
                  <a:txBody>
                    <a:bodyPr/>
                    <a:lstStyle/>
                    <a:p>
                      <a:r>
                        <a:rPr lang="tr-TR" dirty="0" smtClean="0"/>
                        <a:t>PUT </a:t>
                      </a:r>
                      <a:r>
                        <a:rPr lang="tr-TR" dirty="0" err="1" smtClean="0"/>
                        <a:t>or</a:t>
                      </a:r>
                      <a:r>
                        <a:rPr lang="tr-TR" dirty="0" smtClean="0"/>
                        <a:t> POST</a:t>
                      </a:r>
                      <a:endParaRPr lang="tr-TR" dirty="0"/>
                    </a:p>
                  </a:txBody>
                  <a:tcPr/>
                </a:tc>
              </a:tr>
              <a:tr h="396257">
                <a:tc>
                  <a:txBody>
                    <a:bodyPr/>
                    <a:lstStyle/>
                    <a:p>
                      <a:r>
                        <a:rPr lang="tr-TR" dirty="0" err="1" smtClean="0"/>
                        <a:t>Delete</a:t>
                      </a:r>
                      <a:endParaRPr lang="tr-TR" dirty="0"/>
                    </a:p>
                  </a:txBody>
                  <a:tcPr/>
                </a:tc>
                <a:tc>
                  <a:txBody>
                    <a:bodyPr/>
                    <a:lstStyle/>
                    <a:p>
                      <a:r>
                        <a:rPr lang="tr-TR" dirty="0" smtClean="0"/>
                        <a:t>DELETE</a:t>
                      </a:r>
                      <a:endParaRPr lang="tr-TR" dirty="0"/>
                    </a:p>
                  </a:txBody>
                  <a:tcPr/>
                </a:tc>
              </a:tr>
            </a:tbl>
          </a:graphicData>
        </a:graphic>
      </p:graphicFrame>
    </p:spTree>
    <p:extLst>
      <p:ext uri="{BB962C8B-B14F-4D97-AF65-F5344CB8AC3E}">
        <p14:creationId xmlns:p14="http://schemas.microsoft.com/office/powerpoint/2010/main" val="956857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442" y="1046748"/>
            <a:ext cx="8308848" cy="525773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55564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RESTful</a:t>
            </a:r>
            <a:r>
              <a:rPr lang="tr-TR" dirty="0" smtClean="0"/>
              <a:t> Web Services</a:t>
            </a:r>
            <a:endParaRPr lang="tr-TR" dirty="0"/>
          </a:p>
        </p:txBody>
      </p:sp>
      <p:sp>
        <p:nvSpPr>
          <p:cNvPr id="3" name="Content Placeholder 2"/>
          <p:cNvSpPr>
            <a:spLocks noGrp="1"/>
          </p:cNvSpPr>
          <p:nvPr>
            <p:ph idx="1"/>
          </p:nvPr>
        </p:nvSpPr>
        <p:spPr>
          <a:xfrm>
            <a:off x="677334" y="1746738"/>
            <a:ext cx="8596668" cy="4294624"/>
          </a:xfrm>
        </p:spPr>
        <p:txBody>
          <a:bodyPr>
            <a:normAutofit lnSpcReduction="10000"/>
          </a:bodyPr>
          <a:lstStyle/>
          <a:p>
            <a:r>
              <a:rPr lang="tr-TR" sz="2200" dirty="0" err="1"/>
              <a:t>RESTful</a:t>
            </a:r>
            <a:r>
              <a:rPr lang="tr-TR" sz="2200" dirty="0"/>
              <a:t> web </a:t>
            </a:r>
            <a:r>
              <a:rPr lang="tr-TR" sz="2200" dirty="0" err="1"/>
              <a:t>services</a:t>
            </a:r>
            <a:r>
              <a:rPr lang="tr-TR" sz="2200" dirty="0"/>
              <a:t> </a:t>
            </a:r>
            <a:r>
              <a:rPr lang="tr-TR" sz="2200" dirty="0" err="1"/>
              <a:t>are</a:t>
            </a:r>
            <a:r>
              <a:rPr lang="tr-TR" sz="2200" dirty="0"/>
              <a:t> web </a:t>
            </a:r>
            <a:r>
              <a:rPr lang="tr-TR" sz="2200" dirty="0" err="1"/>
              <a:t>services</a:t>
            </a:r>
            <a:r>
              <a:rPr lang="tr-TR" sz="2200" dirty="0"/>
              <a:t> </a:t>
            </a:r>
            <a:r>
              <a:rPr lang="tr-TR" sz="2200" dirty="0" err="1"/>
              <a:t>which</a:t>
            </a:r>
            <a:r>
              <a:rPr lang="tr-TR" sz="2200" dirty="0"/>
              <a:t> </a:t>
            </a:r>
            <a:r>
              <a:rPr lang="tr-TR" sz="2200" dirty="0" err="1"/>
              <a:t>are</a:t>
            </a:r>
            <a:r>
              <a:rPr lang="tr-TR" sz="2200" dirty="0"/>
              <a:t> REST </a:t>
            </a:r>
            <a:r>
              <a:rPr lang="tr-TR" sz="2200" dirty="0" err="1"/>
              <a:t>based</a:t>
            </a:r>
            <a:r>
              <a:rPr lang="tr-TR" sz="2200" dirty="0" smtClean="0"/>
              <a:t>.</a:t>
            </a:r>
          </a:p>
          <a:p>
            <a:r>
              <a:rPr lang="tr-TR" sz="2200" b="1" dirty="0" err="1" smtClean="0"/>
              <a:t>Stateless</a:t>
            </a:r>
            <a:r>
              <a:rPr lang="tr-TR" sz="2200" dirty="0" smtClean="0"/>
              <a:t> &amp; </a:t>
            </a:r>
            <a:r>
              <a:rPr lang="tr-TR" sz="2200" b="1" dirty="0" err="1"/>
              <a:t>c</a:t>
            </a:r>
            <a:r>
              <a:rPr lang="tr-TR" sz="2200" b="1" dirty="0" err="1" smtClean="0"/>
              <a:t>acheable</a:t>
            </a:r>
            <a:r>
              <a:rPr lang="tr-TR" sz="2200" dirty="0" smtClean="0"/>
              <a:t>.</a:t>
            </a:r>
          </a:p>
          <a:p>
            <a:r>
              <a:rPr lang="tr-TR" sz="2200" dirty="0" err="1" smtClean="0"/>
              <a:t>Uses</a:t>
            </a:r>
            <a:r>
              <a:rPr lang="tr-TR" sz="2200" dirty="0" smtClean="0"/>
              <a:t> </a:t>
            </a:r>
            <a:r>
              <a:rPr lang="tr-TR" sz="2200" b="1" dirty="0" smtClean="0"/>
              <a:t>URI</a:t>
            </a:r>
            <a:r>
              <a:rPr lang="tr-TR" sz="2200" dirty="0" smtClean="0"/>
              <a:t> &amp; </a:t>
            </a:r>
            <a:r>
              <a:rPr lang="tr-TR" sz="2200" b="1" dirty="0" smtClean="0"/>
              <a:t>HTTP</a:t>
            </a:r>
            <a:r>
              <a:rPr lang="tr-TR" sz="2200" dirty="0" smtClean="0"/>
              <a:t> </a:t>
            </a:r>
            <a:r>
              <a:rPr lang="tr-TR" sz="2200" dirty="0" err="1" smtClean="0"/>
              <a:t>methods</a:t>
            </a:r>
            <a:r>
              <a:rPr lang="tr-TR" sz="2200" dirty="0" smtClean="0"/>
              <a:t>.</a:t>
            </a:r>
          </a:p>
          <a:p>
            <a:r>
              <a:rPr lang="tr-TR" sz="2200" dirty="0" err="1" smtClean="0"/>
              <a:t>Frequently</a:t>
            </a:r>
            <a:r>
              <a:rPr lang="tr-TR" sz="2200" dirty="0" smtClean="0"/>
              <a:t> </a:t>
            </a:r>
            <a:r>
              <a:rPr lang="tr-TR" sz="2200" dirty="0" err="1" smtClean="0"/>
              <a:t>used</a:t>
            </a:r>
            <a:r>
              <a:rPr lang="tr-TR" sz="2200" dirty="0" smtClean="0"/>
              <a:t> </a:t>
            </a:r>
            <a:r>
              <a:rPr lang="tr-TR" sz="2200" dirty="0" err="1" smtClean="0"/>
              <a:t>with</a:t>
            </a:r>
            <a:r>
              <a:rPr lang="tr-TR" sz="2200" dirty="0" smtClean="0"/>
              <a:t> </a:t>
            </a:r>
            <a:r>
              <a:rPr lang="tr-TR" sz="2200" b="1" dirty="0" smtClean="0"/>
              <a:t>SOA</a:t>
            </a:r>
            <a:r>
              <a:rPr lang="tr-TR" sz="2200" dirty="0" smtClean="0"/>
              <a:t> </a:t>
            </a:r>
            <a:r>
              <a:rPr lang="tr-TR" sz="2200" dirty="0" err="1" smtClean="0"/>
              <a:t>projects</a:t>
            </a:r>
            <a:r>
              <a:rPr lang="tr-TR" sz="2200" dirty="0" smtClean="0"/>
              <a:t>.</a:t>
            </a:r>
          </a:p>
          <a:p>
            <a:r>
              <a:rPr lang="tr-TR" sz="2200" dirty="0" err="1" smtClean="0"/>
              <a:t>Quiet</a:t>
            </a:r>
            <a:r>
              <a:rPr lang="tr-TR" sz="2200" dirty="0" smtClean="0"/>
              <a:t> </a:t>
            </a:r>
            <a:r>
              <a:rPr lang="tr-TR" sz="2200" dirty="0" err="1" smtClean="0"/>
              <a:t>light</a:t>
            </a:r>
            <a:r>
              <a:rPr lang="tr-TR" sz="2200" dirty="0" smtClean="0"/>
              <a:t>, </a:t>
            </a:r>
            <a:r>
              <a:rPr lang="tr-TR" sz="2200" dirty="0" err="1" smtClean="0"/>
              <a:t>extensible</a:t>
            </a:r>
            <a:r>
              <a:rPr lang="tr-TR" sz="2200" dirty="0" smtClean="0"/>
              <a:t> </a:t>
            </a:r>
            <a:r>
              <a:rPr lang="tr-TR" sz="2200" dirty="0" err="1" smtClean="0"/>
              <a:t>and</a:t>
            </a:r>
            <a:r>
              <a:rPr lang="tr-TR" sz="2200" dirty="0" smtClean="0"/>
              <a:t> </a:t>
            </a:r>
            <a:r>
              <a:rPr lang="tr-TR" sz="2200" dirty="0" err="1" smtClean="0"/>
              <a:t>simple</a:t>
            </a:r>
            <a:r>
              <a:rPr lang="tr-TR" sz="2200" dirty="0" smtClean="0"/>
              <a:t> </a:t>
            </a:r>
            <a:r>
              <a:rPr lang="tr-TR" sz="2200" dirty="0" err="1" smtClean="0"/>
              <a:t>services</a:t>
            </a:r>
            <a:r>
              <a:rPr lang="tr-TR" sz="2200" dirty="0" smtClean="0"/>
              <a:t>.</a:t>
            </a:r>
          </a:p>
          <a:p>
            <a:r>
              <a:rPr lang="tr-TR" sz="2200" dirty="0" err="1" smtClean="0"/>
              <a:t>The</a:t>
            </a:r>
            <a:r>
              <a:rPr lang="tr-TR" sz="2200" dirty="0" smtClean="0"/>
              <a:t> </a:t>
            </a:r>
            <a:r>
              <a:rPr lang="tr-TR" sz="2200" dirty="0" err="1" smtClean="0"/>
              <a:t>reason</a:t>
            </a:r>
            <a:r>
              <a:rPr lang="tr-TR" sz="2200" dirty="0" smtClean="0"/>
              <a:t> </a:t>
            </a:r>
            <a:r>
              <a:rPr lang="tr-TR" sz="2200" dirty="0" err="1" smtClean="0"/>
              <a:t>behind</a:t>
            </a:r>
            <a:r>
              <a:rPr lang="tr-TR" sz="2200" dirty="0" smtClean="0"/>
              <a:t> </a:t>
            </a:r>
            <a:r>
              <a:rPr lang="tr-TR" sz="2200" dirty="0" err="1" smtClean="0"/>
              <a:t>the</a:t>
            </a:r>
            <a:r>
              <a:rPr lang="tr-TR" sz="2200" dirty="0" smtClean="0"/>
              <a:t> </a:t>
            </a:r>
            <a:r>
              <a:rPr lang="tr-TR" sz="2200" b="1" dirty="0" err="1" smtClean="0"/>
              <a:t>popularity</a:t>
            </a:r>
            <a:r>
              <a:rPr lang="tr-TR" sz="2200" b="1" dirty="0" smtClean="0"/>
              <a:t> of REST</a:t>
            </a:r>
            <a:r>
              <a:rPr lang="tr-TR" sz="2200" dirty="0" smtClean="0"/>
              <a:t> is </a:t>
            </a:r>
            <a:r>
              <a:rPr lang="tr-TR" sz="2200" dirty="0" err="1" smtClean="0"/>
              <a:t>that</a:t>
            </a:r>
            <a:r>
              <a:rPr lang="tr-TR" sz="2200" dirty="0" smtClean="0"/>
              <a:t> </a:t>
            </a:r>
            <a:r>
              <a:rPr lang="tr-TR" sz="2200" dirty="0" err="1" smtClean="0"/>
              <a:t>the</a:t>
            </a:r>
            <a:r>
              <a:rPr lang="tr-TR" sz="2200" dirty="0" smtClean="0"/>
              <a:t> </a:t>
            </a:r>
            <a:r>
              <a:rPr lang="tr-TR" sz="2200" dirty="0" err="1" smtClean="0"/>
              <a:t>applications</a:t>
            </a:r>
            <a:r>
              <a:rPr lang="tr-TR" sz="2200" dirty="0" smtClean="0"/>
              <a:t> </a:t>
            </a:r>
            <a:r>
              <a:rPr lang="tr-TR" sz="2200" dirty="0" err="1" smtClean="0"/>
              <a:t>we</a:t>
            </a:r>
            <a:r>
              <a:rPr lang="tr-TR" sz="2200" dirty="0" smtClean="0"/>
              <a:t> </a:t>
            </a:r>
            <a:r>
              <a:rPr lang="tr-TR" sz="2200" dirty="0" err="1" smtClean="0"/>
              <a:t>use</a:t>
            </a:r>
            <a:r>
              <a:rPr lang="tr-TR" sz="2200" dirty="0" smtClean="0"/>
              <a:t> </a:t>
            </a:r>
            <a:r>
              <a:rPr lang="tr-TR" sz="2200" dirty="0" err="1" smtClean="0"/>
              <a:t>are</a:t>
            </a:r>
            <a:r>
              <a:rPr lang="tr-TR" sz="2200" dirty="0" smtClean="0"/>
              <a:t> </a:t>
            </a:r>
            <a:r>
              <a:rPr lang="tr-TR" sz="2200" b="1" dirty="0" smtClean="0"/>
              <a:t>browser-</a:t>
            </a:r>
            <a:r>
              <a:rPr lang="tr-TR" sz="2200" b="1" dirty="0" err="1" smtClean="0"/>
              <a:t>based</a:t>
            </a:r>
            <a:r>
              <a:rPr lang="tr-TR" sz="2200" dirty="0" smtClean="0"/>
              <a:t> </a:t>
            </a:r>
            <a:r>
              <a:rPr lang="tr-TR" sz="2200" dirty="0" err="1" smtClean="0"/>
              <a:t>nowadays</a:t>
            </a:r>
            <a:r>
              <a:rPr lang="tr-TR" sz="2200" dirty="0" smtClean="0"/>
              <a:t> </a:t>
            </a:r>
            <a:r>
              <a:rPr lang="tr-TR" sz="2200" dirty="0" err="1" smtClean="0"/>
              <a:t>and</a:t>
            </a:r>
            <a:r>
              <a:rPr lang="tr-TR" sz="2200" dirty="0" smtClean="0"/>
              <a:t> top it </a:t>
            </a:r>
            <a:r>
              <a:rPr lang="tr-TR" sz="2200" dirty="0" err="1" smtClean="0"/>
              <a:t>all</a:t>
            </a:r>
            <a:r>
              <a:rPr lang="tr-TR" sz="2200" dirty="0"/>
              <a:t>,</a:t>
            </a:r>
            <a:r>
              <a:rPr lang="tr-TR" sz="2200" dirty="0" smtClean="0"/>
              <a:t> REST is </a:t>
            </a:r>
            <a:r>
              <a:rPr lang="tr-TR" sz="2200" dirty="0" err="1" smtClean="0"/>
              <a:t>built</a:t>
            </a:r>
            <a:r>
              <a:rPr lang="tr-TR" sz="2200" dirty="0" smtClean="0"/>
              <a:t> on </a:t>
            </a:r>
            <a:r>
              <a:rPr lang="tr-TR" sz="2200" b="1" dirty="0" smtClean="0"/>
              <a:t>HTTP</a:t>
            </a:r>
            <a:r>
              <a:rPr lang="tr-TR" sz="2200" dirty="0" smtClean="0"/>
              <a:t>.</a:t>
            </a:r>
          </a:p>
          <a:p>
            <a:r>
              <a:rPr lang="tr-TR" sz="2200" dirty="0" smtClean="0"/>
              <a:t>Main idea: </a:t>
            </a:r>
            <a:r>
              <a:rPr lang="tr-TR" sz="2200" dirty="0" err="1" smtClean="0"/>
              <a:t>Providing</a:t>
            </a:r>
            <a:r>
              <a:rPr lang="tr-TR" sz="2200" dirty="0" smtClean="0"/>
              <a:t> </a:t>
            </a:r>
            <a:r>
              <a:rPr lang="tr-TR" sz="2200" dirty="0" err="1" smtClean="0"/>
              <a:t>the</a:t>
            </a:r>
            <a:r>
              <a:rPr lang="tr-TR" sz="2200" dirty="0" smtClean="0"/>
              <a:t> </a:t>
            </a:r>
            <a:r>
              <a:rPr lang="tr-TR" sz="2200" dirty="0" err="1" smtClean="0"/>
              <a:t>communication</a:t>
            </a:r>
            <a:r>
              <a:rPr lang="tr-TR" sz="2200" dirty="0" smtClean="0"/>
              <a:t> </a:t>
            </a:r>
            <a:r>
              <a:rPr lang="tr-TR" sz="2200" dirty="0" err="1" smtClean="0"/>
              <a:t>between</a:t>
            </a:r>
            <a:r>
              <a:rPr lang="tr-TR" sz="2200" dirty="0" smtClean="0"/>
              <a:t> </a:t>
            </a:r>
            <a:r>
              <a:rPr lang="tr-TR" sz="2200" b="1" dirty="0" err="1" smtClean="0"/>
              <a:t>client</a:t>
            </a:r>
            <a:r>
              <a:rPr lang="tr-TR" sz="2200" dirty="0" smtClean="0"/>
              <a:t> </a:t>
            </a:r>
            <a:r>
              <a:rPr lang="tr-TR" sz="2200" dirty="0" err="1" smtClean="0"/>
              <a:t>and</a:t>
            </a:r>
            <a:r>
              <a:rPr lang="tr-TR" sz="2200" dirty="0" smtClean="0"/>
              <a:t> </a:t>
            </a:r>
            <a:r>
              <a:rPr lang="tr-TR" sz="2200" b="1" dirty="0" smtClean="0"/>
              <a:t>server</a:t>
            </a:r>
            <a:r>
              <a:rPr lang="tr-TR" sz="2200" dirty="0" smtClean="0"/>
              <a:t> </a:t>
            </a:r>
            <a:r>
              <a:rPr lang="tr-TR" sz="2200" dirty="0" err="1" smtClean="0"/>
              <a:t>over</a:t>
            </a:r>
            <a:r>
              <a:rPr lang="tr-TR" sz="2200" dirty="0" smtClean="0"/>
              <a:t> </a:t>
            </a:r>
            <a:r>
              <a:rPr lang="tr-TR" sz="2200" b="1" dirty="0" smtClean="0"/>
              <a:t>HTTP</a:t>
            </a:r>
            <a:r>
              <a:rPr lang="tr-TR" sz="2200" dirty="0" smtClean="0"/>
              <a:t> </a:t>
            </a:r>
            <a:r>
              <a:rPr lang="tr-TR" sz="2200" dirty="0" err="1" smtClean="0"/>
              <a:t>protocol</a:t>
            </a:r>
            <a:r>
              <a:rPr lang="tr-TR" sz="2200" dirty="0" smtClean="0"/>
              <a:t> </a:t>
            </a:r>
            <a:r>
              <a:rPr lang="tr-TR" sz="2200" dirty="0" err="1" smtClean="0"/>
              <a:t>rather</a:t>
            </a:r>
            <a:r>
              <a:rPr lang="tr-TR" sz="2200" dirty="0" smtClean="0"/>
              <a:t> </a:t>
            </a:r>
            <a:r>
              <a:rPr lang="tr-TR" sz="2200" dirty="0" err="1" smtClean="0"/>
              <a:t>than</a:t>
            </a:r>
            <a:r>
              <a:rPr lang="tr-TR" sz="2200" dirty="0" smtClean="0"/>
              <a:t> </a:t>
            </a:r>
            <a:r>
              <a:rPr lang="tr-TR" sz="2200" dirty="0" err="1" smtClean="0"/>
              <a:t>other</a:t>
            </a:r>
            <a:r>
              <a:rPr lang="tr-TR" sz="2200" dirty="0" smtClean="0"/>
              <a:t> </a:t>
            </a:r>
            <a:r>
              <a:rPr lang="tr-TR" sz="2200" dirty="0" err="1" smtClean="0"/>
              <a:t>complex</a:t>
            </a:r>
            <a:r>
              <a:rPr lang="tr-TR" sz="2200" dirty="0" smtClean="0"/>
              <a:t> </a:t>
            </a:r>
            <a:r>
              <a:rPr lang="tr-TR" sz="2200" dirty="0" err="1" smtClean="0"/>
              <a:t>architectures</a:t>
            </a:r>
            <a:r>
              <a:rPr lang="tr-TR" sz="2200" dirty="0" smtClean="0"/>
              <a:t> </a:t>
            </a:r>
            <a:r>
              <a:rPr lang="tr-TR" sz="2200" dirty="0" err="1" smtClean="0"/>
              <a:t>like</a:t>
            </a:r>
            <a:r>
              <a:rPr lang="tr-TR" sz="2200" dirty="0" smtClean="0"/>
              <a:t> SOAP </a:t>
            </a:r>
            <a:r>
              <a:rPr lang="tr-TR" sz="2200" dirty="0" err="1" smtClean="0"/>
              <a:t>and</a:t>
            </a:r>
            <a:r>
              <a:rPr lang="tr-TR" sz="2200" dirty="0" smtClean="0"/>
              <a:t> RPC </a:t>
            </a:r>
            <a:r>
              <a:rPr lang="tr-TR" sz="2200" dirty="0" err="1" smtClean="0"/>
              <a:t>etc</a:t>
            </a:r>
            <a:r>
              <a:rPr lang="tr-TR" sz="2200" dirty="0" smtClean="0"/>
              <a:t>.</a:t>
            </a:r>
            <a:endParaRPr lang="tr-TR" sz="2200" dirty="0"/>
          </a:p>
          <a:p>
            <a:endParaRPr lang="tr-TR" sz="2400" dirty="0"/>
          </a:p>
        </p:txBody>
      </p:sp>
    </p:spTree>
    <p:extLst>
      <p:ext uri="{BB962C8B-B14F-4D97-AF65-F5344CB8AC3E}">
        <p14:creationId xmlns:p14="http://schemas.microsoft.com/office/powerpoint/2010/main" val="382310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RESTful</a:t>
            </a:r>
            <a:r>
              <a:rPr lang="tr-TR" dirty="0" smtClean="0"/>
              <a:t> Web Services</a:t>
            </a:r>
            <a:endParaRPr lang="tr-TR" dirty="0"/>
          </a:p>
        </p:txBody>
      </p:sp>
      <p:sp>
        <p:nvSpPr>
          <p:cNvPr id="3" name="Content Placeholder 2"/>
          <p:cNvSpPr>
            <a:spLocks noGrp="1"/>
          </p:cNvSpPr>
          <p:nvPr>
            <p:ph idx="1"/>
          </p:nvPr>
        </p:nvSpPr>
        <p:spPr/>
        <p:txBody>
          <a:bodyPr>
            <a:normAutofit fontScale="92500" lnSpcReduction="10000"/>
          </a:bodyPr>
          <a:lstStyle/>
          <a:p>
            <a:r>
              <a:rPr lang="tr-TR" sz="2200" dirty="0" err="1" smtClean="0"/>
              <a:t>You</a:t>
            </a:r>
            <a:r>
              <a:rPr lang="tr-TR" sz="2200" dirty="0" smtClean="0"/>
              <a:t> can do </a:t>
            </a:r>
            <a:r>
              <a:rPr lang="tr-TR" sz="2200" dirty="0" err="1" smtClean="0"/>
              <a:t>anything</a:t>
            </a:r>
            <a:r>
              <a:rPr lang="tr-TR" sz="2200" dirty="0" smtClean="0"/>
              <a:t> </a:t>
            </a:r>
            <a:r>
              <a:rPr lang="tr-TR" sz="2200" dirty="0" err="1" smtClean="0"/>
              <a:t>you</a:t>
            </a:r>
            <a:r>
              <a:rPr lang="tr-TR" sz="2200" dirty="0" smtClean="0"/>
              <a:t> </a:t>
            </a:r>
            <a:r>
              <a:rPr lang="tr-TR" sz="2200" dirty="0" err="1" smtClean="0"/>
              <a:t>already</a:t>
            </a:r>
            <a:r>
              <a:rPr lang="tr-TR" sz="2200" dirty="0" smtClean="0"/>
              <a:t> do </a:t>
            </a:r>
            <a:r>
              <a:rPr lang="tr-TR" sz="2200" dirty="0" err="1" smtClean="0"/>
              <a:t>with</a:t>
            </a:r>
            <a:r>
              <a:rPr lang="tr-TR" sz="2200" dirty="0" smtClean="0"/>
              <a:t> normal web </a:t>
            </a:r>
            <a:r>
              <a:rPr lang="tr-TR" sz="2200" dirty="0" err="1" smtClean="0"/>
              <a:t>services</a:t>
            </a:r>
            <a:r>
              <a:rPr lang="tr-TR" sz="2200" dirty="0" smtClean="0"/>
              <a:t>.</a:t>
            </a:r>
          </a:p>
          <a:p>
            <a:r>
              <a:rPr lang="tr-TR" sz="2200" dirty="0" smtClean="0"/>
              <a:t>No severe </a:t>
            </a:r>
            <a:r>
              <a:rPr lang="tr-TR" sz="2200" dirty="0" err="1" smtClean="0"/>
              <a:t>restrictions</a:t>
            </a:r>
            <a:r>
              <a:rPr lang="tr-TR" sz="2200" dirty="0" smtClean="0"/>
              <a:t> on how </a:t>
            </a:r>
            <a:r>
              <a:rPr lang="tr-TR" sz="2200" dirty="0" err="1" smtClean="0"/>
              <a:t>the</a:t>
            </a:r>
            <a:r>
              <a:rPr lang="tr-TR" sz="2200" dirty="0" smtClean="0"/>
              <a:t> </a:t>
            </a:r>
            <a:r>
              <a:rPr lang="tr-TR" sz="2200" dirty="0" err="1" smtClean="0"/>
              <a:t>architectural</a:t>
            </a:r>
            <a:r>
              <a:rPr lang="tr-TR" sz="2200" dirty="0" smtClean="0"/>
              <a:t> model </a:t>
            </a:r>
            <a:r>
              <a:rPr lang="tr-TR" sz="2200" dirty="0" err="1" smtClean="0"/>
              <a:t>will</a:t>
            </a:r>
            <a:r>
              <a:rPr lang="tr-TR" sz="2200" dirty="0" smtClean="0"/>
              <a:t> be </a:t>
            </a:r>
            <a:r>
              <a:rPr lang="tr-TR" sz="2200" dirty="0" err="1" smtClean="0"/>
              <a:t>and</a:t>
            </a:r>
            <a:r>
              <a:rPr lang="tr-TR" sz="2200" dirty="0" smtClean="0"/>
              <a:t> </a:t>
            </a:r>
            <a:r>
              <a:rPr lang="tr-TR" sz="2200" dirty="0" err="1" smtClean="0"/>
              <a:t>what</a:t>
            </a:r>
            <a:r>
              <a:rPr lang="tr-TR" sz="2200" dirty="0" smtClean="0"/>
              <a:t> </a:t>
            </a:r>
            <a:r>
              <a:rPr lang="tr-TR" sz="2200" dirty="0" err="1" smtClean="0"/>
              <a:t>properties</a:t>
            </a:r>
            <a:r>
              <a:rPr lang="tr-TR" sz="2200" dirty="0" smtClean="0"/>
              <a:t> it </a:t>
            </a:r>
            <a:r>
              <a:rPr lang="tr-TR" sz="2200" dirty="0" err="1" smtClean="0"/>
              <a:t>will</a:t>
            </a:r>
            <a:r>
              <a:rPr lang="tr-TR" sz="2200" dirty="0" smtClean="0"/>
              <a:t> </a:t>
            </a:r>
            <a:r>
              <a:rPr lang="tr-TR" sz="2200" dirty="0" err="1" smtClean="0"/>
              <a:t>have</a:t>
            </a:r>
            <a:r>
              <a:rPr lang="tr-TR" sz="2200" dirty="0" smtClean="0"/>
              <a:t>.</a:t>
            </a:r>
          </a:p>
          <a:p>
            <a:r>
              <a:rPr lang="tr-TR" sz="2200" dirty="0" err="1" smtClean="0"/>
              <a:t>Models</a:t>
            </a:r>
            <a:r>
              <a:rPr lang="tr-TR" sz="2200" dirty="0" smtClean="0"/>
              <a:t> </a:t>
            </a:r>
            <a:r>
              <a:rPr lang="tr-TR" sz="2200" dirty="0" err="1" smtClean="0"/>
              <a:t>like</a:t>
            </a:r>
            <a:r>
              <a:rPr lang="tr-TR" sz="2200" dirty="0" smtClean="0"/>
              <a:t> SOAP </a:t>
            </a:r>
            <a:r>
              <a:rPr lang="tr-TR" sz="2200" dirty="0" err="1" smtClean="0"/>
              <a:t>have</a:t>
            </a:r>
            <a:r>
              <a:rPr lang="tr-TR" sz="2200" dirty="0" smtClean="0"/>
              <a:t> severe </a:t>
            </a:r>
            <a:r>
              <a:rPr lang="tr-TR" sz="2200" dirty="0" err="1" smtClean="0"/>
              <a:t>rules</a:t>
            </a:r>
            <a:r>
              <a:rPr lang="tr-TR" sz="2200" dirty="0" smtClean="0"/>
              <a:t>, REST </a:t>
            </a:r>
            <a:r>
              <a:rPr lang="tr-TR" sz="2200" dirty="0" err="1" smtClean="0"/>
              <a:t>does</a:t>
            </a:r>
            <a:r>
              <a:rPr lang="tr-TR" sz="2200" dirty="0" smtClean="0"/>
              <a:t> not.</a:t>
            </a:r>
          </a:p>
          <a:p>
            <a:r>
              <a:rPr lang="tr-TR" sz="2200" dirty="0" smtClean="0"/>
              <a:t>There </a:t>
            </a:r>
            <a:r>
              <a:rPr lang="tr-TR" sz="2200" dirty="0" err="1" smtClean="0"/>
              <a:t>are</a:t>
            </a:r>
            <a:r>
              <a:rPr lang="tr-TR" sz="2200" dirty="0" smtClean="0"/>
              <a:t> </a:t>
            </a:r>
            <a:r>
              <a:rPr lang="tr-TR" sz="2200" dirty="0" err="1" smtClean="0"/>
              <a:t>lots</a:t>
            </a:r>
            <a:r>
              <a:rPr lang="tr-TR" sz="2200" dirty="0" smtClean="0"/>
              <a:t> of </a:t>
            </a:r>
            <a:r>
              <a:rPr lang="tr-TR" sz="2200" dirty="0" err="1" smtClean="0"/>
              <a:t>frameworks</a:t>
            </a:r>
            <a:r>
              <a:rPr lang="tr-TR" sz="2200" dirty="0" smtClean="0"/>
              <a:t> </a:t>
            </a:r>
            <a:r>
              <a:rPr lang="tr-TR" sz="2200" dirty="0" err="1" smtClean="0"/>
              <a:t>to</a:t>
            </a:r>
            <a:r>
              <a:rPr lang="tr-TR" sz="2200" dirty="0" smtClean="0"/>
              <a:t> </a:t>
            </a:r>
            <a:r>
              <a:rPr lang="tr-TR" sz="2200" dirty="0" err="1" smtClean="0"/>
              <a:t>develop</a:t>
            </a:r>
            <a:r>
              <a:rPr lang="tr-TR" sz="2200" dirty="0" smtClean="0"/>
              <a:t> </a:t>
            </a:r>
            <a:r>
              <a:rPr lang="tr-TR" sz="2200" dirty="0" err="1" smtClean="0"/>
              <a:t>RESTful</a:t>
            </a:r>
            <a:r>
              <a:rPr lang="tr-TR" sz="2200" dirty="0" smtClean="0"/>
              <a:t> web </a:t>
            </a:r>
            <a:r>
              <a:rPr lang="tr-TR" sz="2200" dirty="0" err="1" smtClean="0"/>
              <a:t>services</a:t>
            </a:r>
            <a:r>
              <a:rPr lang="tr-TR" sz="2200" dirty="0" smtClean="0"/>
              <a:t> on </a:t>
            </a:r>
            <a:r>
              <a:rPr lang="tr-TR" sz="2200" dirty="0" err="1" smtClean="0"/>
              <a:t>platforms</a:t>
            </a:r>
            <a:r>
              <a:rPr lang="tr-TR" sz="2200" dirty="0" smtClean="0"/>
              <a:t> </a:t>
            </a:r>
            <a:r>
              <a:rPr lang="tr-TR" sz="2200" dirty="0" err="1" smtClean="0"/>
              <a:t>like</a:t>
            </a:r>
            <a:r>
              <a:rPr lang="tr-TR" sz="2200" dirty="0" smtClean="0"/>
              <a:t> C# </a:t>
            </a:r>
            <a:r>
              <a:rPr lang="tr-TR" sz="2200" dirty="0" err="1" smtClean="0"/>
              <a:t>and</a:t>
            </a:r>
            <a:r>
              <a:rPr lang="tr-TR" sz="2200" dirty="0" smtClean="0"/>
              <a:t> Java, but </a:t>
            </a:r>
            <a:r>
              <a:rPr lang="tr-TR" sz="2200" dirty="0" err="1" smtClean="0"/>
              <a:t>you</a:t>
            </a:r>
            <a:r>
              <a:rPr lang="tr-TR" sz="2200" dirty="0" smtClean="0"/>
              <a:t> can </a:t>
            </a:r>
            <a:r>
              <a:rPr lang="tr-TR" sz="2200" dirty="0" err="1" smtClean="0"/>
              <a:t>write</a:t>
            </a:r>
            <a:r>
              <a:rPr lang="tr-TR" sz="2200" dirty="0" smtClean="0"/>
              <a:t> </a:t>
            </a:r>
            <a:r>
              <a:rPr lang="tr-TR" sz="2200" dirty="0" err="1" smtClean="0"/>
              <a:t>one</a:t>
            </a:r>
            <a:r>
              <a:rPr lang="tr-TR" sz="2200" dirty="0"/>
              <a:t> </a:t>
            </a:r>
            <a:r>
              <a:rPr lang="tr-TR" sz="2200" dirty="0" err="1" smtClean="0"/>
              <a:t>easily</a:t>
            </a:r>
            <a:r>
              <a:rPr lang="tr-TR" sz="2200" dirty="0" smtClean="0"/>
              <a:t> </a:t>
            </a:r>
            <a:r>
              <a:rPr lang="tr-TR" sz="2200" dirty="0" err="1" smtClean="0"/>
              <a:t>using</a:t>
            </a:r>
            <a:r>
              <a:rPr lang="tr-TR" sz="2200" dirty="0" smtClean="0"/>
              <a:t> </a:t>
            </a:r>
            <a:r>
              <a:rPr lang="tr-TR" sz="2200" dirty="0" err="1" smtClean="0"/>
              <a:t>some</a:t>
            </a:r>
            <a:r>
              <a:rPr lang="tr-TR" sz="2200" dirty="0" smtClean="0"/>
              <a:t> </a:t>
            </a:r>
            <a:r>
              <a:rPr lang="tr-TR" sz="2200" dirty="0" err="1" smtClean="0"/>
              <a:t>standard</a:t>
            </a:r>
            <a:r>
              <a:rPr lang="tr-TR" sz="2200" dirty="0" smtClean="0"/>
              <a:t> </a:t>
            </a:r>
            <a:r>
              <a:rPr lang="tr-TR" sz="2200" dirty="0" err="1" smtClean="0"/>
              <a:t>libraries</a:t>
            </a:r>
            <a:r>
              <a:rPr lang="tr-TR" sz="2200" dirty="0" smtClean="0"/>
              <a:t>.</a:t>
            </a:r>
          </a:p>
          <a:p>
            <a:r>
              <a:rPr lang="tr-TR" sz="2200" dirty="0" err="1" smtClean="0"/>
              <a:t>Inspite</a:t>
            </a:r>
            <a:r>
              <a:rPr lang="tr-TR" sz="2200" dirty="0" smtClean="0"/>
              <a:t> of </a:t>
            </a:r>
            <a:r>
              <a:rPr lang="tr-TR" sz="2200" dirty="0" err="1" smtClean="0"/>
              <a:t>the</a:t>
            </a:r>
            <a:r>
              <a:rPr lang="tr-TR" sz="2200" dirty="0" smtClean="0"/>
              <a:t> </a:t>
            </a:r>
            <a:r>
              <a:rPr lang="tr-TR" sz="2200" dirty="0" err="1" smtClean="0"/>
              <a:t>low</a:t>
            </a:r>
            <a:r>
              <a:rPr lang="tr-TR" sz="2200" dirty="0" smtClean="0"/>
              <a:t> </a:t>
            </a:r>
            <a:r>
              <a:rPr lang="tr-TR" sz="2200" dirty="0" err="1" smtClean="0"/>
              <a:t>bandwidth</a:t>
            </a:r>
            <a:r>
              <a:rPr lang="tr-TR" sz="2200" dirty="0" smtClean="0"/>
              <a:t>, </a:t>
            </a:r>
            <a:r>
              <a:rPr lang="tr-TR" sz="2200" dirty="0" err="1" smtClean="0"/>
              <a:t>large</a:t>
            </a:r>
            <a:r>
              <a:rPr lang="tr-TR" sz="2200" dirty="0" smtClean="0"/>
              <a:t> data </a:t>
            </a:r>
            <a:r>
              <a:rPr lang="tr-TR" sz="2200" dirty="0" err="1" smtClean="0"/>
              <a:t>have</a:t>
            </a:r>
            <a:r>
              <a:rPr lang="tr-TR" sz="2200" dirty="0" smtClean="0"/>
              <a:t> </a:t>
            </a:r>
            <a:r>
              <a:rPr lang="tr-TR" sz="2200" dirty="0" err="1" smtClean="0"/>
              <a:t>been</a:t>
            </a:r>
            <a:r>
              <a:rPr lang="tr-TR" sz="2200" dirty="0" smtClean="0"/>
              <a:t> </a:t>
            </a:r>
            <a:r>
              <a:rPr lang="tr-TR" sz="2200" dirty="0" err="1" smtClean="0"/>
              <a:t>transfered</a:t>
            </a:r>
            <a:r>
              <a:rPr lang="tr-TR" sz="2200" dirty="0" smtClean="0"/>
              <a:t> </a:t>
            </a:r>
            <a:r>
              <a:rPr lang="tr-TR" sz="2200" dirty="0" err="1" smtClean="0"/>
              <a:t>with</a:t>
            </a:r>
            <a:r>
              <a:rPr lang="tr-TR" sz="2200" dirty="0" smtClean="0"/>
              <a:t> </a:t>
            </a:r>
            <a:r>
              <a:rPr lang="tr-TR" sz="2200" dirty="0" err="1" smtClean="0"/>
              <a:t>methods</a:t>
            </a:r>
            <a:r>
              <a:rPr lang="tr-TR" sz="2200" dirty="0" smtClean="0"/>
              <a:t> </a:t>
            </a:r>
            <a:r>
              <a:rPr lang="tr-TR" sz="2200" dirty="0" err="1" smtClean="0"/>
              <a:t>even</a:t>
            </a:r>
            <a:r>
              <a:rPr lang="tr-TR" sz="2200" dirty="0" smtClean="0"/>
              <a:t> </a:t>
            </a:r>
            <a:r>
              <a:rPr lang="tr-TR" sz="2200" dirty="0" err="1" smtClean="0"/>
              <a:t>inflating</a:t>
            </a:r>
            <a:r>
              <a:rPr lang="tr-TR" sz="2200" dirty="0" smtClean="0"/>
              <a:t> </a:t>
            </a:r>
            <a:r>
              <a:rPr lang="tr-TR" sz="2200" dirty="0" err="1" smtClean="0"/>
              <a:t>the</a:t>
            </a:r>
            <a:r>
              <a:rPr lang="tr-TR" sz="2200" dirty="0" smtClean="0"/>
              <a:t> size of </a:t>
            </a:r>
            <a:r>
              <a:rPr lang="tr-TR" sz="2200" dirty="0" err="1" smtClean="0"/>
              <a:t>the</a:t>
            </a:r>
            <a:r>
              <a:rPr lang="tr-TR" sz="2200" dirty="0" smtClean="0"/>
              <a:t> data, </a:t>
            </a:r>
            <a:r>
              <a:rPr lang="tr-TR" sz="2200" dirty="0" err="1" smtClean="0"/>
              <a:t>like</a:t>
            </a:r>
            <a:r>
              <a:rPr lang="tr-TR" sz="2200" dirty="0" smtClean="0"/>
              <a:t> XML </a:t>
            </a:r>
            <a:r>
              <a:rPr lang="tr-TR" sz="2200" dirty="0" err="1" smtClean="0"/>
              <a:t>with</a:t>
            </a:r>
            <a:r>
              <a:rPr lang="tr-TR" sz="2200" dirty="0" smtClean="0"/>
              <a:t> SOAP. </a:t>
            </a:r>
            <a:r>
              <a:rPr lang="tr-TR" sz="2200" dirty="0" err="1" smtClean="0"/>
              <a:t>Why</a:t>
            </a:r>
            <a:r>
              <a:rPr lang="tr-TR" sz="2200" dirty="0" smtClean="0"/>
              <a:t>?</a:t>
            </a:r>
          </a:p>
          <a:p>
            <a:r>
              <a:rPr lang="tr-TR" sz="2200" dirty="0" err="1" smtClean="0"/>
              <a:t>Nowadays</a:t>
            </a:r>
            <a:r>
              <a:rPr lang="tr-TR" sz="2200" dirty="0" smtClean="0"/>
              <a:t>, </a:t>
            </a:r>
            <a:r>
              <a:rPr lang="tr-TR" sz="2200" dirty="0" err="1" smtClean="0"/>
              <a:t>the</a:t>
            </a:r>
            <a:r>
              <a:rPr lang="tr-TR" sz="2200" dirty="0" smtClean="0"/>
              <a:t> </a:t>
            </a:r>
            <a:r>
              <a:rPr lang="tr-TR" sz="2200" dirty="0" err="1" smtClean="0"/>
              <a:t>bandwidth</a:t>
            </a:r>
            <a:r>
              <a:rPr lang="tr-TR" sz="2200" dirty="0" smtClean="0"/>
              <a:t> is </a:t>
            </a:r>
            <a:r>
              <a:rPr lang="tr-TR" sz="2200" dirty="0" err="1" smtClean="0"/>
              <a:t>amazingly</a:t>
            </a:r>
            <a:r>
              <a:rPr lang="tr-TR" sz="2200" dirty="0" smtClean="0"/>
              <a:t> </a:t>
            </a:r>
            <a:r>
              <a:rPr lang="tr-TR" sz="2200" dirty="0" err="1" smtClean="0"/>
              <a:t>large</a:t>
            </a:r>
            <a:r>
              <a:rPr lang="tr-TR" sz="2200" dirty="0" smtClean="0"/>
              <a:t>, but </a:t>
            </a:r>
            <a:r>
              <a:rPr lang="tr-TR" sz="2200" dirty="0" err="1" smtClean="0"/>
              <a:t>we</a:t>
            </a:r>
            <a:r>
              <a:rPr lang="tr-TR" sz="2200" dirty="0" smtClean="0"/>
              <a:t> </a:t>
            </a:r>
            <a:r>
              <a:rPr lang="tr-TR" sz="2200" dirty="0" err="1" smtClean="0"/>
              <a:t>still</a:t>
            </a:r>
            <a:r>
              <a:rPr lang="tr-TR" sz="2200" dirty="0" smtClean="0"/>
              <a:t> </a:t>
            </a:r>
            <a:r>
              <a:rPr lang="tr-TR" sz="2200" dirty="0" err="1" smtClean="0"/>
              <a:t>use</a:t>
            </a:r>
            <a:r>
              <a:rPr lang="tr-TR" sz="2200" dirty="0" smtClean="0"/>
              <a:t> JSON </a:t>
            </a:r>
            <a:r>
              <a:rPr lang="tr-TR" sz="2200" dirty="0" err="1" smtClean="0"/>
              <a:t>and</a:t>
            </a:r>
            <a:r>
              <a:rPr lang="tr-TR" sz="2200" dirty="0" smtClean="0"/>
              <a:t> it </a:t>
            </a:r>
            <a:r>
              <a:rPr lang="tr-TR" sz="2200" dirty="0" err="1" smtClean="0"/>
              <a:t>shrinks</a:t>
            </a:r>
            <a:r>
              <a:rPr lang="tr-TR" sz="2200" dirty="0" smtClean="0"/>
              <a:t> </a:t>
            </a:r>
            <a:r>
              <a:rPr lang="tr-TR" sz="2200" dirty="0" err="1" smtClean="0"/>
              <a:t>the</a:t>
            </a:r>
            <a:r>
              <a:rPr lang="tr-TR" sz="2200" dirty="0" smtClean="0"/>
              <a:t> size of </a:t>
            </a:r>
            <a:r>
              <a:rPr lang="tr-TR" sz="2200" dirty="0" err="1" smtClean="0"/>
              <a:t>our</a:t>
            </a:r>
            <a:r>
              <a:rPr lang="tr-TR" sz="2200" dirty="0" smtClean="0"/>
              <a:t> data.</a:t>
            </a:r>
            <a:endParaRPr lang="tr-TR" sz="2200" dirty="0"/>
          </a:p>
        </p:txBody>
      </p:sp>
    </p:spTree>
    <p:extLst>
      <p:ext uri="{BB962C8B-B14F-4D97-AF65-F5344CB8AC3E}">
        <p14:creationId xmlns:p14="http://schemas.microsoft.com/office/powerpoint/2010/main" val="577540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RESTful</a:t>
            </a:r>
            <a:r>
              <a:rPr lang="tr-TR" dirty="0" smtClean="0"/>
              <a:t> Web Services</a:t>
            </a:r>
            <a:endParaRPr lang="tr-TR" dirty="0"/>
          </a:p>
        </p:txBody>
      </p:sp>
      <p:sp>
        <p:nvSpPr>
          <p:cNvPr id="3" name="Content Placeholder 2"/>
          <p:cNvSpPr>
            <a:spLocks noGrp="1"/>
          </p:cNvSpPr>
          <p:nvPr>
            <p:ph idx="1"/>
          </p:nvPr>
        </p:nvSpPr>
        <p:spPr>
          <a:xfrm>
            <a:off x="677334" y="1770185"/>
            <a:ext cx="8596668" cy="4271177"/>
          </a:xfrm>
        </p:spPr>
        <p:txBody>
          <a:bodyPr>
            <a:normAutofit fontScale="92500" lnSpcReduction="20000"/>
          </a:bodyPr>
          <a:lstStyle/>
          <a:p>
            <a:r>
              <a:rPr lang="tr-TR" sz="2200" dirty="0" smtClean="0"/>
              <a:t>Platform </a:t>
            </a:r>
            <a:r>
              <a:rPr lang="tr-TR" sz="2200" dirty="0" err="1" smtClean="0"/>
              <a:t>independent</a:t>
            </a:r>
            <a:r>
              <a:rPr lang="tr-TR" sz="2200" dirty="0" smtClean="0"/>
              <a:t>.</a:t>
            </a:r>
          </a:p>
          <a:p>
            <a:r>
              <a:rPr lang="tr-TR" sz="2200" dirty="0" smtClean="0"/>
              <a:t>Language </a:t>
            </a:r>
            <a:r>
              <a:rPr lang="tr-TR" sz="2200" dirty="0" err="1" smtClean="0"/>
              <a:t>independent</a:t>
            </a:r>
            <a:r>
              <a:rPr lang="tr-TR" sz="2200" dirty="0" smtClean="0"/>
              <a:t>.</a:t>
            </a:r>
          </a:p>
          <a:p>
            <a:r>
              <a:rPr lang="tr-TR" sz="2200" dirty="0" err="1" smtClean="0"/>
              <a:t>Work</a:t>
            </a:r>
            <a:r>
              <a:rPr lang="tr-TR" sz="2200" dirty="0" smtClean="0"/>
              <a:t> on HTTP </a:t>
            </a:r>
            <a:r>
              <a:rPr lang="tr-TR" sz="2200" dirty="0" err="1" smtClean="0"/>
              <a:t>protocol</a:t>
            </a:r>
            <a:r>
              <a:rPr lang="tr-TR" sz="2200" dirty="0" smtClean="0"/>
              <a:t>.</a:t>
            </a:r>
          </a:p>
          <a:p>
            <a:r>
              <a:rPr lang="tr-TR" sz="2200" dirty="0" err="1" smtClean="0"/>
              <a:t>Flexible</a:t>
            </a:r>
            <a:r>
              <a:rPr lang="tr-TR" sz="2200" dirty="0" smtClean="0"/>
              <a:t> </a:t>
            </a:r>
            <a:r>
              <a:rPr lang="tr-TR" sz="2200" dirty="0" err="1" smtClean="0"/>
              <a:t>and</a:t>
            </a:r>
            <a:r>
              <a:rPr lang="tr-TR" sz="2200" dirty="0" smtClean="0"/>
              <a:t> </a:t>
            </a:r>
            <a:r>
              <a:rPr lang="tr-TR" sz="2200" dirty="0" err="1" smtClean="0"/>
              <a:t>easily</a:t>
            </a:r>
            <a:r>
              <a:rPr lang="tr-TR" sz="2200" dirty="0" smtClean="0"/>
              <a:t> </a:t>
            </a:r>
            <a:r>
              <a:rPr lang="tr-TR" sz="2200" dirty="0" err="1" smtClean="0"/>
              <a:t>extendible</a:t>
            </a:r>
            <a:r>
              <a:rPr lang="tr-TR" sz="2200" dirty="0" smtClean="0"/>
              <a:t>.</a:t>
            </a:r>
          </a:p>
          <a:p>
            <a:r>
              <a:rPr lang="tr-TR" sz="2200" dirty="0" err="1" smtClean="0"/>
              <a:t>They</a:t>
            </a:r>
            <a:r>
              <a:rPr lang="tr-TR" sz="2200" dirty="0" smtClean="0"/>
              <a:t> </a:t>
            </a:r>
            <a:r>
              <a:rPr lang="tr-TR" sz="2200" dirty="0" err="1" smtClean="0"/>
              <a:t>also</a:t>
            </a:r>
            <a:r>
              <a:rPr lang="tr-TR" sz="2200" dirty="0" smtClean="0"/>
              <a:t> </a:t>
            </a:r>
            <a:r>
              <a:rPr lang="tr-TR" sz="2200" dirty="0" err="1" smtClean="0"/>
              <a:t>have</a:t>
            </a:r>
            <a:r>
              <a:rPr lang="tr-TR" sz="2200" dirty="0" smtClean="0"/>
              <a:t> </a:t>
            </a:r>
            <a:r>
              <a:rPr lang="tr-TR" sz="2200" dirty="0" err="1" smtClean="0"/>
              <a:t>some</a:t>
            </a:r>
            <a:r>
              <a:rPr lang="tr-TR" sz="2200" dirty="0" smtClean="0"/>
              <a:t> </a:t>
            </a:r>
            <a:r>
              <a:rPr lang="tr-TR" sz="2200" dirty="0" err="1" smtClean="0"/>
              <a:t>constraints</a:t>
            </a:r>
            <a:r>
              <a:rPr lang="tr-TR" sz="2200" dirty="0" smtClean="0"/>
              <a:t> </a:t>
            </a:r>
            <a:r>
              <a:rPr lang="tr-TR" sz="2200" dirty="0" err="1" smtClean="0"/>
              <a:t>or</a:t>
            </a:r>
            <a:r>
              <a:rPr lang="tr-TR" sz="2200" dirty="0" smtClean="0"/>
              <a:t> </a:t>
            </a:r>
            <a:r>
              <a:rPr lang="tr-TR" sz="2200" dirty="0" err="1" smtClean="0"/>
              <a:t>principles</a:t>
            </a:r>
            <a:r>
              <a:rPr lang="tr-TR" sz="2200" dirty="0" smtClean="0"/>
              <a:t>.</a:t>
            </a:r>
          </a:p>
          <a:p>
            <a:pPr lvl="1">
              <a:buFont typeface="Wingdings" panose="05000000000000000000" pitchFamily="2" charset="2"/>
              <a:buChar char="§"/>
            </a:pPr>
            <a:r>
              <a:rPr lang="tr-TR" sz="2000" i="1" dirty="0" smtClean="0"/>
              <a:t>Client-Server</a:t>
            </a:r>
          </a:p>
          <a:p>
            <a:pPr lvl="1">
              <a:buFont typeface="Wingdings" panose="05000000000000000000" pitchFamily="2" charset="2"/>
              <a:buChar char="§"/>
            </a:pPr>
            <a:r>
              <a:rPr lang="tr-TR" sz="2000" i="1" dirty="0" err="1" smtClean="0"/>
              <a:t>Stateless</a:t>
            </a:r>
            <a:endParaRPr lang="tr-TR" sz="2000" i="1" dirty="0" smtClean="0"/>
          </a:p>
          <a:p>
            <a:pPr lvl="1">
              <a:buFont typeface="Wingdings" panose="05000000000000000000" pitchFamily="2" charset="2"/>
              <a:buChar char="§"/>
            </a:pPr>
            <a:r>
              <a:rPr lang="tr-TR" sz="2000" i="1" dirty="0" err="1"/>
              <a:t>Cacheable</a:t>
            </a:r>
            <a:endParaRPr lang="tr-TR" sz="2000" i="1" dirty="0" smtClean="0"/>
          </a:p>
          <a:p>
            <a:pPr lvl="1">
              <a:buFont typeface="Wingdings" panose="05000000000000000000" pitchFamily="2" charset="2"/>
              <a:buChar char="§"/>
            </a:pPr>
            <a:r>
              <a:rPr lang="tr-TR" sz="2000" i="1" dirty="0" err="1" smtClean="0"/>
              <a:t>Uniform</a:t>
            </a:r>
            <a:r>
              <a:rPr lang="tr-TR" sz="2000" i="1" dirty="0" smtClean="0"/>
              <a:t> </a:t>
            </a:r>
            <a:r>
              <a:rPr lang="tr-TR" sz="2000" i="1" dirty="0" err="1" smtClean="0"/>
              <a:t>Interface</a:t>
            </a:r>
            <a:endParaRPr lang="tr-TR" sz="2000" i="1" dirty="0" smtClean="0"/>
          </a:p>
          <a:p>
            <a:pPr lvl="1">
              <a:buFont typeface="Wingdings" panose="05000000000000000000" pitchFamily="2" charset="2"/>
              <a:buChar char="§"/>
            </a:pPr>
            <a:r>
              <a:rPr lang="tr-TR" sz="2000" i="1" dirty="0" err="1" smtClean="0"/>
              <a:t>Layered</a:t>
            </a:r>
            <a:r>
              <a:rPr lang="tr-TR" sz="2000" i="1" dirty="0" smtClean="0"/>
              <a:t> </a:t>
            </a:r>
            <a:r>
              <a:rPr lang="tr-TR" sz="2000" i="1" dirty="0" err="1" smtClean="0"/>
              <a:t>System</a:t>
            </a:r>
            <a:endParaRPr lang="tr-TR" sz="2000" i="1" dirty="0" smtClean="0"/>
          </a:p>
          <a:p>
            <a:pPr lvl="1">
              <a:buFont typeface="Wingdings" panose="05000000000000000000" pitchFamily="2" charset="2"/>
              <a:buChar char="§"/>
            </a:pPr>
            <a:r>
              <a:rPr lang="tr-TR" sz="2000" i="1" dirty="0" err="1" smtClean="0"/>
              <a:t>Code</a:t>
            </a:r>
            <a:r>
              <a:rPr lang="tr-TR" sz="2000" i="1" dirty="0" smtClean="0"/>
              <a:t> on </a:t>
            </a:r>
            <a:r>
              <a:rPr lang="tr-TR" sz="2000" i="1" dirty="0" err="1" smtClean="0"/>
              <a:t>Demand</a:t>
            </a:r>
            <a:endParaRPr lang="tr-TR" sz="2000" i="1" dirty="0"/>
          </a:p>
        </p:txBody>
      </p:sp>
    </p:spTree>
    <p:extLst>
      <p:ext uri="{BB962C8B-B14F-4D97-AF65-F5344CB8AC3E}">
        <p14:creationId xmlns:p14="http://schemas.microsoft.com/office/powerpoint/2010/main" val="3916273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In</a:t>
            </a:r>
            <a:r>
              <a:rPr lang="tr-TR" dirty="0" smtClean="0"/>
              <a:t> a </a:t>
            </a:r>
            <a:r>
              <a:rPr lang="tr-TR" dirty="0" err="1" smtClean="0"/>
              <a:t>Nutshell</a:t>
            </a:r>
            <a:endParaRPr lang="tr-TR" dirty="0"/>
          </a:p>
        </p:txBody>
      </p:sp>
      <p:sp>
        <p:nvSpPr>
          <p:cNvPr id="3" name="Content Placeholder 2"/>
          <p:cNvSpPr>
            <a:spLocks noGrp="1"/>
          </p:cNvSpPr>
          <p:nvPr>
            <p:ph idx="1"/>
          </p:nvPr>
        </p:nvSpPr>
        <p:spPr>
          <a:xfrm>
            <a:off x="677333" y="2160589"/>
            <a:ext cx="8861777" cy="3880773"/>
          </a:xfrm>
        </p:spPr>
        <p:txBody>
          <a:bodyPr>
            <a:normAutofit/>
          </a:bodyPr>
          <a:lstStyle/>
          <a:p>
            <a:r>
              <a:rPr lang="tr-TR" sz="2400" dirty="0" smtClean="0"/>
              <a:t>REST is </a:t>
            </a:r>
            <a:r>
              <a:rPr lang="tr-TR" sz="2400" dirty="0" err="1" smtClean="0"/>
              <a:t>about</a:t>
            </a:r>
            <a:r>
              <a:rPr lang="tr-TR" sz="2400" dirty="0" smtClean="0"/>
              <a:t> </a:t>
            </a:r>
            <a:r>
              <a:rPr lang="tr-TR" sz="2400" dirty="0" err="1" smtClean="0"/>
              <a:t>resources</a:t>
            </a:r>
            <a:r>
              <a:rPr lang="tr-TR" sz="2400" dirty="0" smtClean="0"/>
              <a:t> </a:t>
            </a:r>
            <a:r>
              <a:rPr lang="tr-TR" sz="2400" dirty="0" err="1" smtClean="0"/>
              <a:t>and</a:t>
            </a:r>
            <a:r>
              <a:rPr lang="tr-TR" sz="2400" dirty="0"/>
              <a:t> how </a:t>
            </a:r>
            <a:r>
              <a:rPr lang="tr-TR" sz="2400" dirty="0" err="1"/>
              <a:t>to</a:t>
            </a:r>
            <a:r>
              <a:rPr lang="tr-TR" sz="2400" dirty="0"/>
              <a:t> </a:t>
            </a:r>
            <a:r>
              <a:rPr lang="tr-TR" sz="2400" dirty="0" err="1"/>
              <a:t>represent</a:t>
            </a:r>
            <a:r>
              <a:rPr lang="tr-TR" sz="2400" dirty="0"/>
              <a:t> </a:t>
            </a:r>
            <a:r>
              <a:rPr lang="tr-TR" sz="2400" dirty="0" err="1"/>
              <a:t>resources</a:t>
            </a:r>
            <a:r>
              <a:rPr lang="tr-TR" sz="2400" dirty="0"/>
              <a:t> in </a:t>
            </a:r>
            <a:r>
              <a:rPr lang="tr-TR" sz="2400" dirty="0" err="1"/>
              <a:t>different</a:t>
            </a:r>
            <a:r>
              <a:rPr lang="tr-TR" sz="2400" dirty="0"/>
              <a:t> </a:t>
            </a:r>
            <a:r>
              <a:rPr lang="tr-TR" sz="2400" dirty="0" err="1" smtClean="0"/>
              <a:t>ways</a:t>
            </a:r>
            <a:r>
              <a:rPr lang="tr-TR" sz="2400" dirty="0" smtClean="0"/>
              <a:t>.</a:t>
            </a:r>
          </a:p>
          <a:p>
            <a:r>
              <a:rPr lang="tr-TR" sz="2400" dirty="0" smtClean="0"/>
              <a:t>REST is </a:t>
            </a:r>
            <a:r>
              <a:rPr lang="tr-TR" sz="2400" dirty="0" err="1" smtClean="0"/>
              <a:t>about</a:t>
            </a:r>
            <a:r>
              <a:rPr lang="tr-TR" sz="2400" dirty="0" smtClean="0"/>
              <a:t> </a:t>
            </a:r>
            <a:r>
              <a:rPr lang="tr-TR" sz="2400" dirty="0" err="1" smtClean="0"/>
              <a:t>client</a:t>
            </a:r>
            <a:r>
              <a:rPr lang="tr-TR" sz="2400" dirty="0" smtClean="0"/>
              <a:t>-server </a:t>
            </a:r>
            <a:r>
              <a:rPr lang="tr-TR" sz="2400" dirty="0" err="1" smtClean="0"/>
              <a:t>communication</a:t>
            </a:r>
            <a:r>
              <a:rPr lang="tr-TR" sz="2400" dirty="0" smtClean="0"/>
              <a:t>.</a:t>
            </a:r>
          </a:p>
          <a:p>
            <a:r>
              <a:rPr lang="tr-TR" sz="2400" dirty="0" smtClean="0"/>
              <a:t>REST is </a:t>
            </a:r>
            <a:r>
              <a:rPr lang="tr-TR" sz="2400" dirty="0" err="1" smtClean="0"/>
              <a:t>about</a:t>
            </a:r>
            <a:r>
              <a:rPr lang="tr-TR" sz="2400" dirty="0" smtClean="0"/>
              <a:t> how </a:t>
            </a:r>
            <a:r>
              <a:rPr lang="tr-TR" sz="2400" dirty="0" err="1" smtClean="0"/>
              <a:t>to</a:t>
            </a:r>
            <a:r>
              <a:rPr lang="tr-TR" sz="2400" dirty="0" smtClean="0"/>
              <a:t> </a:t>
            </a:r>
            <a:r>
              <a:rPr lang="tr-TR" sz="2400" dirty="0" err="1" smtClean="0"/>
              <a:t>manipulate</a:t>
            </a:r>
            <a:r>
              <a:rPr lang="tr-TR" sz="2400" dirty="0" smtClean="0"/>
              <a:t> </a:t>
            </a:r>
            <a:r>
              <a:rPr lang="tr-TR" sz="2400" dirty="0" err="1" smtClean="0"/>
              <a:t>resources</a:t>
            </a:r>
            <a:r>
              <a:rPr lang="tr-TR" sz="2400" dirty="0" smtClean="0"/>
              <a:t>.</a:t>
            </a:r>
          </a:p>
          <a:p>
            <a:r>
              <a:rPr lang="tr-TR" sz="2400" dirty="0" smtClean="0"/>
              <a:t>REST </a:t>
            </a:r>
            <a:r>
              <a:rPr lang="tr-TR" sz="2400" dirty="0" err="1" smtClean="0"/>
              <a:t>offers</a:t>
            </a:r>
            <a:r>
              <a:rPr lang="tr-TR" sz="2400" dirty="0" smtClean="0"/>
              <a:t> a </a:t>
            </a:r>
            <a:r>
              <a:rPr lang="tr-TR" sz="2400" dirty="0" err="1" smtClean="0"/>
              <a:t>simple</a:t>
            </a:r>
            <a:r>
              <a:rPr lang="tr-TR" sz="2400" dirty="0" smtClean="0"/>
              <a:t>, </a:t>
            </a:r>
            <a:r>
              <a:rPr lang="tr-TR" sz="2400" dirty="0" err="1" smtClean="0"/>
              <a:t>interoperable</a:t>
            </a:r>
            <a:r>
              <a:rPr lang="tr-TR" sz="2400" dirty="0" smtClean="0"/>
              <a:t> </a:t>
            </a:r>
            <a:r>
              <a:rPr lang="tr-TR" sz="2400" dirty="0" err="1" smtClean="0"/>
              <a:t>and</a:t>
            </a:r>
            <a:r>
              <a:rPr lang="tr-TR" sz="2400" dirty="0" smtClean="0"/>
              <a:t> </a:t>
            </a:r>
            <a:r>
              <a:rPr lang="tr-TR" sz="2400" dirty="0" err="1" smtClean="0"/>
              <a:t>flexible</a:t>
            </a:r>
            <a:r>
              <a:rPr lang="tr-TR" sz="2400" dirty="0" smtClean="0"/>
              <a:t> </a:t>
            </a:r>
            <a:r>
              <a:rPr lang="tr-TR" sz="2400" dirty="0" err="1" smtClean="0"/>
              <a:t>way</a:t>
            </a:r>
            <a:r>
              <a:rPr lang="tr-TR" sz="2400" dirty="0" smtClean="0"/>
              <a:t> of </a:t>
            </a:r>
            <a:r>
              <a:rPr lang="tr-TR" sz="2400" dirty="0" err="1" smtClean="0"/>
              <a:t>writing</a:t>
            </a:r>
            <a:r>
              <a:rPr lang="tr-TR" sz="2400" dirty="0" smtClean="0"/>
              <a:t> web </a:t>
            </a:r>
            <a:r>
              <a:rPr lang="tr-TR" sz="2400" dirty="0" err="1" smtClean="0"/>
              <a:t>services</a:t>
            </a:r>
            <a:r>
              <a:rPr lang="tr-TR" sz="2400" dirty="0" smtClean="0"/>
              <a:t> </a:t>
            </a:r>
            <a:r>
              <a:rPr lang="tr-TR" sz="2400" dirty="0" err="1" smtClean="0"/>
              <a:t>that</a:t>
            </a:r>
            <a:r>
              <a:rPr lang="tr-TR" sz="2400" dirty="0" smtClean="0"/>
              <a:t> can be </a:t>
            </a:r>
            <a:r>
              <a:rPr lang="tr-TR" sz="2400" dirty="0" err="1" smtClean="0"/>
              <a:t>very</a:t>
            </a:r>
            <a:r>
              <a:rPr lang="tr-TR" sz="2400" dirty="0" smtClean="0"/>
              <a:t> </a:t>
            </a:r>
            <a:r>
              <a:rPr lang="tr-TR" sz="2400" dirty="0" err="1" smtClean="0"/>
              <a:t>different</a:t>
            </a:r>
            <a:r>
              <a:rPr lang="tr-TR" sz="2400" dirty="0" smtClean="0"/>
              <a:t> </a:t>
            </a:r>
            <a:r>
              <a:rPr lang="tr-TR" sz="2400" dirty="0" err="1" smtClean="0"/>
              <a:t>from</a:t>
            </a:r>
            <a:r>
              <a:rPr lang="tr-TR" sz="2400" dirty="0" smtClean="0"/>
              <a:t> </a:t>
            </a:r>
            <a:r>
              <a:rPr lang="tr-TR" sz="2400" dirty="0" err="1" smtClean="0"/>
              <a:t>other</a:t>
            </a:r>
            <a:r>
              <a:rPr lang="tr-TR" sz="2400" dirty="0" smtClean="0"/>
              <a:t> </a:t>
            </a:r>
            <a:r>
              <a:rPr lang="tr-TR" sz="2400" dirty="0" err="1" smtClean="0"/>
              <a:t>techniques</a:t>
            </a:r>
            <a:r>
              <a:rPr lang="tr-TR" sz="2400" dirty="0" smtClean="0"/>
              <a:t>.</a:t>
            </a:r>
          </a:p>
          <a:p>
            <a:r>
              <a:rPr lang="tr-TR" sz="2400" dirty="0" err="1"/>
              <a:t>Comes</a:t>
            </a:r>
            <a:r>
              <a:rPr lang="tr-TR" sz="2400" dirty="0"/>
              <a:t> </a:t>
            </a:r>
            <a:r>
              <a:rPr lang="tr-TR" sz="2400" dirty="0" err="1"/>
              <a:t>from</a:t>
            </a:r>
            <a:r>
              <a:rPr lang="tr-TR" sz="2400" dirty="0"/>
              <a:t> </a:t>
            </a:r>
            <a:r>
              <a:rPr lang="tr-TR" sz="2400" dirty="0" err="1"/>
              <a:t>Roy</a:t>
            </a:r>
            <a:r>
              <a:rPr lang="tr-TR" sz="2400" dirty="0"/>
              <a:t> </a:t>
            </a:r>
            <a:r>
              <a:rPr lang="tr-TR" sz="2400" dirty="0" err="1"/>
              <a:t>Fielding’s</a:t>
            </a:r>
            <a:r>
              <a:rPr lang="tr-TR" sz="2400" dirty="0"/>
              <a:t> </a:t>
            </a:r>
            <a:r>
              <a:rPr lang="tr-TR" sz="2400" dirty="0" err="1"/>
              <a:t>Thesis</a:t>
            </a:r>
            <a:r>
              <a:rPr lang="tr-TR" sz="2400" dirty="0"/>
              <a:t> </a:t>
            </a:r>
            <a:r>
              <a:rPr lang="tr-TR" sz="2400" dirty="0" err="1"/>
              <a:t>study</a:t>
            </a:r>
            <a:r>
              <a:rPr lang="tr-TR" sz="2400" dirty="0"/>
              <a:t>.</a:t>
            </a:r>
          </a:p>
          <a:p>
            <a:endParaRPr lang="tr-TR" sz="2400" dirty="0"/>
          </a:p>
        </p:txBody>
      </p:sp>
    </p:spTree>
    <p:extLst>
      <p:ext uri="{BB962C8B-B14F-4D97-AF65-F5344CB8AC3E}">
        <p14:creationId xmlns:p14="http://schemas.microsoft.com/office/powerpoint/2010/main" val="3002768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Client-Server</a:t>
            </a:r>
            <a:endParaRPr lang="tr-TR" dirty="0"/>
          </a:p>
        </p:txBody>
      </p:sp>
      <p:sp>
        <p:nvSpPr>
          <p:cNvPr id="3" name="Content Placeholder 2"/>
          <p:cNvSpPr>
            <a:spLocks noGrp="1"/>
          </p:cNvSpPr>
          <p:nvPr>
            <p:ph idx="1"/>
          </p:nvPr>
        </p:nvSpPr>
        <p:spPr>
          <a:xfrm>
            <a:off x="587022" y="1822614"/>
            <a:ext cx="9550400" cy="3907762"/>
          </a:xfrm>
        </p:spPr>
        <p:txBody>
          <a:bodyPr>
            <a:normAutofit/>
          </a:bodyPr>
          <a:lstStyle/>
          <a:p>
            <a:r>
              <a:rPr lang="tr-TR" b="1" dirty="0" err="1" smtClean="0"/>
              <a:t>Seperation</a:t>
            </a:r>
            <a:r>
              <a:rPr lang="tr-TR" b="1" dirty="0" smtClean="0"/>
              <a:t> of </a:t>
            </a:r>
            <a:r>
              <a:rPr lang="tr-TR" b="1" dirty="0" err="1" smtClean="0"/>
              <a:t>concerns</a:t>
            </a:r>
            <a:r>
              <a:rPr lang="tr-TR" dirty="0" smtClean="0"/>
              <a:t>.</a:t>
            </a:r>
          </a:p>
          <a:p>
            <a:r>
              <a:rPr lang="tr-TR" dirty="0" smtClean="0"/>
              <a:t>Client </a:t>
            </a:r>
            <a:r>
              <a:rPr lang="tr-TR" dirty="0" err="1" smtClean="0"/>
              <a:t>and</a:t>
            </a:r>
            <a:r>
              <a:rPr lang="tr-TR" dirty="0" smtClean="0"/>
              <a:t> server </a:t>
            </a:r>
            <a:r>
              <a:rPr lang="tr-TR" dirty="0" err="1" smtClean="0"/>
              <a:t>are</a:t>
            </a:r>
            <a:r>
              <a:rPr lang="tr-TR" dirty="0" smtClean="0"/>
              <a:t> </a:t>
            </a:r>
            <a:r>
              <a:rPr lang="tr-TR" dirty="0" err="1" smtClean="0"/>
              <a:t>independent</a:t>
            </a:r>
            <a:r>
              <a:rPr lang="tr-TR" dirty="0" smtClean="0"/>
              <a:t> </a:t>
            </a:r>
            <a:r>
              <a:rPr lang="tr-TR" dirty="0" err="1" smtClean="0"/>
              <a:t>from</a:t>
            </a:r>
            <a:r>
              <a:rPr lang="tr-TR" dirty="0" smtClean="0"/>
              <a:t> </a:t>
            </a:r>
            <a:r>
              <a:rPr lang="tr-TR" dirty="0" err="1" smtClean="0"/>
              <a:t>eachother</a:t>
            </a:r>
            <a:r>
              <a:rPr lang="tr-TR" dirty="0" smtClean="0"/>
              <a:t>.</a:t>
            </a:r>
          </a:p>
          <a:p>
            <a:r>
              <a:rPr lang="tr-TR" dirty="0" smtClean="0"/>
              <a:t>Client </a:t>
            </a:r>
            <a:r>
              <a:rPr lang="tr-TR" dirty="0" err="1" smtClean="0"/>
              <a:t>doesn’t</a:t>
            </a:r>
            <a:r>
              <a:rPr lang="tr-TR" dirty="0" smtClean="0"/>
              <a:t> </a:t>
            </a:r>
            <a:r>
              <a:rPr lang="tr-TR" dirty="0" err="1" smtClean="0"/>
              <a:t>know</a:t>
            </a:r>
            <a:r>
              <a:rPr lang="tr-TR" dirty="0" smtClean="0"/>
              <a:t> </a:t>
            </a:r>
            <a:r>
              <a:rPr lang="tr-TR" dirty="0" err="1" smtClean="0"/>
              <a:t>anything</a:t>
            </a:r>
            <a:r>
              <a:rPr lang="tr-TR" dirty="0" smtClean="0"/>
              <a:t> </a:t>
            </a:r>
            <a:r>
              <a:rPr lang="tr-TR" dirty="0" err="1" smtClean="0"/>
              <a:t>about</a:t>
            </a:r>
            <a:r>
              <a:rPr lang="tr-TR" dirty="0" smtClean="0"/>
              <a:t> </a:t>
            </a:r>
            <a:r>
              <a:rPr lang="tr-TR" dirty="0" err="1" smtClean="0"/>
              <a:t>the</a:t>
            </a:r>
            <a:r>
              <a:rPr lang="tr-TR" dirty="0" smtClean="0"/>
              <a:t> </a:t>
            </a:r>
            <a:r>
              <a:rPr lang="tr-TR" dirty="0" err="1" smtClean="0"/>
              <a:t>resource</a:t>
            </a:r>
            <a:r>
              <a:rPr lang="tr-TR" dirty="0" smtClean="0"/>
              <a:t> </a:t>
            </a:r>
            <a:r>
              <a:rPr lang="tr-TR" dirty="0" err="1" smtClean="0"/>
              <a:t>which</a:t>
            </a:r>
            <a:r>
              <a:rPr lang="tr-TR" dirty="0" smtClean="0"/>
              <a:t> is </a:t>
            </a:r>
            <a:r>
              <a:rPr lang="tr-TR" dirty="0" err="1" smtClean="0"/>
              <a:t>kept</a:t>
            </a:r>
            <a:r>
              <a:rPr lang="tr-TR" dirty="0" smtClean="0"/>
              <a:t> in </a:t>
            </a:r>
            <a:r>
              <a:rPr lang="tr-TR" dirty="0" err="1" smtClean="0"/>
              <a:t>the</a:t>
            </a:r>
            <a:r>
              <a:rPr lang="tr-TR" dirty="0" smtClean="0"/>
              <a:t> server.</a:t>
            </a:r>
          </a:p>
          <a:p>
            <a:r>
              <a:rPr lang="tr-TR" dirty="0" smtClean="0"/>
              <a:t>Server </a:t>
            </a:r>
            <a:r>
              <a:rPr lang="tr-TR" dirty="0" err="1" smtClean="0"/>
              <a:t>responds</a:t>
            </a:r>
            <a:r>
              <a:rPr lang="tr-TR" dirty="0" smtClean="0"/>
              <a:t> as </a:t>
            </a:r>
            <a:r>
              <a:rPr lang="tr-TR" dirty="0" err="1" smtClean="0"/>
              <a:t>long</a:t>
            </a:r>
            <a:r>
              <a:rPr lang="tr-TR" dirty="0" smtClean="0"/>
              <a:t> as </a:t>
            </a:r>
            <a:r>
              <a:rPr lang="tr-TR" dirty="0" err="1" smtClean="0"/>
              <a:t>the</a:t>
            </a:r>
            <a:r>
              <a:rPr lang="tr-TR" dirty="0" smtClean="0"/>
              <a:t> </a:t>
            </a:r>
            <a:r>
              <a:rPr lang="tr-TR" dirty="0" err="1" smtClean="0"/>
              <a:t>right</a:t>
            </a:r>
            <a:r>
              <a:rPr lang="tr-TR" dirty="0" smtClean="0"/>
              <a:t> </a:t>
            </a:r>
            <a:r>
              <a:rPr lang="tr-TR" dirty="0" err="1" smtClean="0"/>
              <a:t>requests</a:t>
            </a:r>
            <a:r>
              <a:rPr lang="tr-TR" dirty="0" smtClean="0"/>
              <a:t> </a:t>
            </a:r>
            <a:r>
              <a:rPr lang="tr-TR" dirty="0" err="1" smtClean="0"/>
              <a:t>come</a:t>
            </a:r>
            <a:r>
              <a:rPr lang="tr-TR" dirty="0" smtClean="0"/>
              <a:t> in.</a:t>
            </a:r>
          </a:p>
          <a:p>
            <a:r>
              <a:rPr lang="tr-TR" b="1" dirty="0" err="1" smtClean="0"/>
              <a:t>Goal</a:t>
            </a:r>
            <a:r>
              <a:rPr lang="tr-TR" dirty="0" smtClean="0"/>
              <a:t>: Platform </a:t>
            </a:r>
            <a:r>
              <a:rPr lang="tr-TR" dirty="0" err="1" smtClean="0"/>
              <a:t>independency</a:t>
            </a:r>
            <a:r>
              <a:rPr lang="tr-TR" dirty="0" smtClean="0"/>
              <a:t> </a:t>
            </a:r>
            <a:r>
              <a:rPr lang="tr-TR" dirty="0" err="1" smtClean="0"/>
              <a:t>and</a:t>
            </a:r>
            <a:r>
              <a:rPr lang="tr-TR" dirty="0" smtClean="0"/>
              <a:t> </a:t>
            </a:r>
            <a:r>
              <a:rPr lang="tr-TR" dirty="0" err="1" smtClean="0"/>
              <a:t>to</a:t>
            </a:r>
            <a:r>
              <a:rPr lang="tr-TR" dirty="0" smtClean="0"/>
              <a:t> </a:t>
            </a:r>
            <a:r>
              <a:rPr lang="tr-TR" dirty="0" err="1" smtClean="0"/>
              <a:t>improve</a:t>
            </a:r>
            <a:r>
              <a:rPr lang="tr-TR" dirty="0" smtClean="0"/>
              <a:t> </a:t>
            </a:r>
            <a:r>
              <a:rPr lang="tr-TR" dirty="0" err="1" smtClean="0"/>
              <a:t>scalability</a:t>
            </a:r>
            <a:r>
              <a:rPr lang="tr-TR" dirty="0" smtClean="0"/>
              <a:t>.</a:t>
            </a:r>
            <a:endParaRPr lang="tr-TR" dirty="0"/>
          </a:p>
        </p:txBody>
      </p:sp>
      <p:pic>
        <p:nvPicPr>
          <p:cNvPr id="4" name="Content Placeholder 4"/>
          <p:cNvPicPr>
            <a:picLocks noChangeAspect="1"/>
          </p:cNvPicPr>
          <p:nvPr/>
        </p:nvPicPr>
        <p:blipFill rotWithShape="1">
          <a:blip r:embed="rId2">
            <a:extLst>
              <a:ext uri="{28A0092B-C50C-407E-A947-70E740481C1C}">
                <a14:useLocalDpi xmlns:a14="http://schemas.microsoft.com/office/drawing/2010/main" val="0"/>
              </a:ext>
            </a:extLst>
          </a:blip>
          <a:srcRect t="16559" r="231" b="-619"/>
          <a:stretch/>
        </p:blipFill>
        <p:spPr>
          <a:xfrm>
            <a:off x="2485252" y="3680660"/>
            <a:ext cx="4980832" cy="3262730"/>
          </a:xfrm>
          <a:prstGeom prst="rect">
            <a:avLst/>
          </a:prstGeom>
          <a:ln>
            <a:noFill/>
          </a:ln>
          <a:effectLst>
            <a:softEdge rad="112500"/>
          </a:effectLst>
        </p:spPr>
      </p:pic>
    </p:spTree>
    <p:extLst>
      <p:ext uri="{BB962C8B-B14F-4D97-AF65-F5344CB8AC3E}">
        <p14:creationId xmlns:p14="http://schemas.microsoft.com/office/powerpoint/2010/main" val="5932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Stateless</a:t>
            </a:r>
            <a:endParaRPr lang="tr-TR" dirty="0"/>
          </a:p>
        </p:txBody>
      </p:sp>
      <p:sp>
        <p:nvSpPr>
          <p:cNvPr id="3" name="Content Placeholder 2"/>
          <p:cNvSpPr>
            <a:spLocks noGrp="1"/>
          </p:cNvSpPr>
          <p:nvPr>
            <p:ph idx="1"/>
          </p:nvPr>
        </p:nvSpPr>
        <p:spPr>
          <a:xfrm>
            <a:off x="677334" y="2160589"/>
            <a:ext cx="7134577" cy="3880773"/>
          </a:xfrm>
        </p:spPr>
        <p:txBody>
          <a:bodyPr>
            <a:normAutofit fontScale="92500" lnSpcReduction="20000"/>
          </a:bodyPr>
          <a:lstStyle/>
          <a:p>
            <a:r>
              <a:rPr lang="tr-TR" dirty="0" err="1" smtClean="0"/>
              <a:t>Each</a:t>
            </a:r>
            <a:r>
              <a:rPr lang="tr-TR" dirty="0" smtClean="0"/>
              <a:t> </a:t>
            </a:r>
            <a:r>
              <a:rPr lang="tr-TR" dirty="0" err="1" smtClean="0"/>
              <a:t>request</a:t>
            </a:r>
            <a:r>
              <a:rPr lang="tr-TR" dirty="0" smtClean="0"/>
              <a:t> is </a:t>
            </a:r>
            <a:r>
              <a:rPr lang="tr-TR" dirty="0" err="1" smtClean="0"/>
              <a:t>independent</a:t>
            </a:r>
            <a:r>
              <a:rPr lang="tr-TR" dirty="0" smtClean="0"/>
              <a:t> </a:t>
            </a:r>
            <a:r>
              <a:rPr lang="tr-TR" dirty="0" err="1" smtClean="0"/>
              <a:t>from</a:t>
            </a:r>
            <a:r>
              <a:rPr lang="tr-TR" dirty="0" smtClean="0"/>
              <a:t> </a:t>
            </a:r>
            <a:r>
              <a:rPr lang="tr-TR" dirty="0" err="1" smtClean="0"/>
              <a:t>other</a:t>
            </a:r>
            <a:r>
              <a:rPr lang="tr-TR" dirty="0" smtClean="0"/>
              <a:t> </a:t>
            </a:r>
            <a:r>
              <a:rPr lang="tr-TR" dirty="0" err="1" smtClean="0"/>
              <a:t>requests</a:t>
            </a:r>
            <a:r>
              <a:rPr lang="tr-TR" dirty="0" smtClean="0"/>
              <a:t>.</a:t>
            </a:r>
          </a:p>
          <a:p>
            <a:r>
              <a:rPr lang="tr-TR" dirty="0" smtClean="0"/>
              <a:t>No </a:t>
            </a:r>
            <a:r>
              <a:rPr lang="tr-TR" dirty="0" err="1" smtClean="0"/>
              <a:t>client</a:t>
            </a:r>
            <a:r>
              <a:rPr lang="tr-TR" dirty="0" smtClean="0"/>
              <a:t> </a:t>
            </a:r>
            <a:r>
              <a:rPr lang="tr-TR" dirty="0" err="1" smtClean="0"/>
              <a:t>session</a:t>
            </a:r>
            <a:r>
              <a:rPr lang="tr-TR" dirty="0" smtClean="0"/>
              <a:t> data </a:t>
            </a:r>
            <a:r>
              <a:rPr lang="tr-TR" dirty="0" err="1" smtClean="0"/>
              <a:t>or</a:t>
            </a:r>
            <a:r>
              <a:rPr lang="tr-TR" dirty="0" smtClean="0"/>
              <a:t> </a:t>
            </a:r>
            <a:r>
              <a:rPr lang="tr-TR" dirty="0" err="1" smtClean="0"/>
              <a:t>any</a:t>
            </a:r>
            <a:r>
              <a:rPr lang="tr-TR" dirty="0" smtClean="0"/>
              <a:t> </a:t>
            </a:r>
            <a:r>
              <a:rPr lang="tr-TR" dirty="0" err="1" smtClean="0"/>
              <a:t>context</a:t>
            </a:r>
            <a:r>
              <a:rPr lang="tr-TR" dirty="0" smtClean="0"/>
              <a:t> </a:t>
            </a:r>
            <a:r>
              <a:rPr lang="tr-TR" dirty="0" err="1" smtClean="0"/>
              <a:t>stored</a:t>
            </a:r>
            <a:r>
              <a:rPr lang="tr-TR" dirty="0" smtClean="0"/>
              <a:t> on </a:t>
            </a:r>
            <a:r>
              <a:rPr lang="tr-TR" dirty="0" err="1" smtClean="0"/>
              <a:t>the</a:t>
            </a:r>
            <a:r>
              <a:rPr lang="tr-TR" dirty="0" smtClean="0"/>
              <a:t> server.</a:t>
            </a:r>
          </a:p>
          <a:p>
            <a:r>
              <a:rPr lang="tr-TR" dirty="0" err="1" smtClean="0"/>
              <a:t>Every</a:t>
            </a:r>
            <a:r>
              <a:rPr lang="tr-TR" dirty="0" smtClean="0"/>
              <a:t> </a:t>
            </a:r>
            <a:r>
              <a:rPr lang="tr-TR" dirty="0" err="1" smtClean="0"/>
              <a:t>request</a:t>
            </a:r>
            <a:r>
              <a:rPr lang="tr-TR" dirty="0" smtClean="0"/>
              <a:t> </a:t>
            </a:r>
            <a:r>
              <a:rPr lang="tr-TR" dirty="0" err="1" smtClean="0"/>
              <a:t>from</a:t>
            </a:r>
            <a:r>
              <a:rPr lang="tr-TR" dirty="0" smtClean="0"/>
              <a:t> </a:t>
            </a:r>
            <a:r>
              <a:rPr lang="tr-TR" dirty="0" err="1" smtClean="0"/>
              <a:t>client</a:t>
            </a:r>
            <a:r>
              <a:rPr lang="tr-TR" dirty="0" smtClean="0"/>
              <a:t> </a:t>
            </a:r>
            <a:r>
              <a:rPr lang="tr-TR" dirty="0" err="1" smtClean="0"/>
              <a:t>stores</a:t>
            </a:r>
            <a:r>
              <a:rPr lang="tr-TR" dirty="0" smtClean="0"/>
              <a:t> </a:t>
            </a:r>
            <a:r>
              <a:rPr lang="tr-TR" dirty="0" err="1" smtClean="0"/>
              <a:t>the</a:t>
            </a:r>
            <a:r>
              <a:rPr lang="tr-TR" dirty="0" smtClean="0"/>
              <a:t> </a:t>
            </a:r>
            <a:r>
              <a:rPr lang="tr-TR" dirty="0" err="1" smtClean="0"/>
              <a:t>required</a:t>
            </a:r>
            <a:r>
              <a:rPr lang="tr-TR" dirty="0" smtClean="0"/>
              <a:t> </a:t>
            </a:r>
            <a:r>
              <a:rPr lang="tr-TR" dirty="0" err="1" smtClean="0"/>
              <a:t>information</a:t>
            </a:r>
            <a:r>
              <a:rPr lang="tr-TR" dirty="0" smtClean="0"/>
              <a:t>, </a:t>
            </a:r>
            <a:r>
              <a:rPr lang="tr-TR" dirty="0" err="1" smtClean="0"/>
              <a:t>so</a:t>
            </a:r>
            <a:r>
              <a:rPr lang="tr-TR" dirty="0" smtClean="0"/>
              <a:t> </a:t>
            </a:r>
            <a:r>
              <a:rPr lang="tr-TR" dirty="0" err="1" smtClean="0"/>
              <a:t>that</a:t>
            </a:r>
            <a:r>
              <a:rPr lang="tr-TR" dirty="0" smtClean="0"/>
              <a:t> </a:t>
            </a:r>
            <a:r>
              <a:rPr lang="tr-TR" dirty="0" err="1" smtClean="0"/>
              <a:t>the</a:t>
            </a:r>
            <a:r>
              <a:rPr lang="tr-TR" dirty="0" smtClean="0"/>
              <a:t> server can </a:t>
            </a:r>
            <a:r>
              <a:rPr lang="tr-TR" dirty="0" err="1" smtClean="0"/>
              <a:t>respond</a:t>
            </a:r>
            <a:r>
              <a:rPr lang="tr-TR" dirty="0" smtClean="0"/>
              <a:t>. </a:t>
            </a:r>
          </a:p>
          <a:p>
            <a:r>
              <a:rPr lang="tr-TR" dirty="0" err="1" smtClean="0"/>
              <a:t>If</a:t>
            </a:r>
            <a:r>
              <a:rPr lang="tr-TR" dirty="0" smtClean="0"/>
              <a:t> </a:t>
            </a:r>
            <a:r>
              <a:rPr lang="tr-TR" dirty="0" err="1" smtClean="0"/>
              <a:t>there</a:t>
            </a:r>
            <a:r>
              <a:rPr lang="tr-TR" dirty="0" smtClean="0"/>
              <a:t> </a:t>
            </a:r>
            <a:r>
              <a:rPr lang="tr-TR" dirty="0" err="1" smtClean="0"/>
              <a:t>are</a:t>
            </a:r>
            <a:r>
              <a:rPr lang="tr-TR" dirty="0" smtClean="0"/>
              <a:t> </a:t>
            </a:r>
            <a:r>
              <a:rPr lang="tr-TR" dirty="0" err="1" smtClean="0"/>
              <a:t>needs</a:t>
            </a:r>
            <a:r>
              <a:rPr lang="tr-TR" dirty="0" smtClean="0"/>
              <a:t> </a:t>
            </a:r>
            <a:r>
              <a:rPr lang="tr-TR" dirty="0" err="1" smtClean="0"/>
              <a:t>for</a:t>
            </a:r>
            <a:r>
              <a:rPr lang="tr-TR" dirty="0" smtClean="0"/>
              <a:t> </a:t>
            </a:r>
            <a:r>
              <a:rPr lang="tr-TR" dirty="0" err="1" smtClean="0"/>
              <a:t>session-specific</a:t>
            </a:r>
            <a:r>
              <a:rPr lang="tr-TR" dirty="0" smtClean="0"/>
              <a:t> data, it </a:t>
            </a:r>
            <a:r>
              <a:rPr lang="tr-TR" dirty="0" err="1" smtClean="0"/>
              <a:t>should</a:t>
            </a:r>
            <a:r>
              <a:rPr lang="tr-TR" dirty="0" smtClean="0"/>
              <a:t> be </a:t>
            </a:r>
            <a:r>
              <a:rPr lang="tr-TR" dirty="0" err="1" smtClean="0"/>
              <a:t>held</a:t>
            </a:r>
            <a:r>
              <a:rPr lang="tr-TR" dirty="0" smtClean="0"/>
              <a:t> </a:t>
            </a:r>
            <a:r>
              <a:rPr lang="tr-TR" dirty="0" err="1" smtClean="0"/>
              <a:t>and</a:t>
            </a:r>
            <a:r>
              <a:rPr lang="tr-TR" dirty="0" smtClean="0"/>
              <a:t> </a:t>
            </a:r>
            <a:r>
              <a:rPr lang="tr-TR" dirty="0" err="1" smtClean="0"/>
              <a:t>maintained</a:t>
            </a:r>
            <a:r>
              <a:rPr lang="tr-TR" dirty="0" smtClean="0"/>
              <a:t> </a:t>
            </a:r>
            <a:r>
              <a:rPr lang="tr-TR" dirty="0" err="1" smtClean="0"/>
              <a:t>by</a:t>
            </a:r>
            <a:r>
              <a:rPr lang="tr-TR" dirty="0" smtClean="0"/>
              <a:t> </a:t>
            </a:r>
            <a:r>
              <a:rPr lang="tr-TR" dirty="0" err="1" smtClean="0"/>
              <a:t>the</a:t>
            </a:r>
            <a:r>
              <a:rPr lang="tr-TR" dirty="0" smtClean="0"/>
              <a:t> </a:t>
            </a:r>
            <a:r>
              <a:rPr lang="tr-TR" dirty="0" err="1" smtClean="0"/>
              <a:t>client</a:t>
            </a:r>
            <a:r>
              <a:rPr lang="tr-TR" dirty="0" smtClean="0"/>
              <a:t> </a:t>
            </a:r>
            <a:r>
              <a:rPr lang="tr-TR" dirty="0" err="1" smtClean="0"/>
              <a:t>and</a:t>
            </a:r>
            <a:r>
              <a:rPr lang="tr-TR" dirty="0" smtClean="0"/>
              <a:t> </a:t>
            </a:r>
            <a:r>
              <a:rPr lang="tr-TR" dirty="0" err="1" smtClean="0"/>
              <a:t>transferred</a:t>
            </a:r>
            <a:r>
              <a:rPr lang="tr-TR" dirty="0" smtClean="0"/>
              <a:t> </a:t>
            </a:r>
            <a:r>
              <a:rPr lang="tr-TR" dirty="0" err="1" smtClean="0"/>
              <a:t>to</a:t>
            </a:r>
            <a:r>
              <a:rPr lang="tr-TR" dirty="0" smtClean="0"/>
              <a:t> </a:t>
            </a:r>
            <a:r>
              <a:rPr lang="tr-TR" dirty="0" err="1" smtClean="0"/>
              <a:t>the</a:t>
            </a:r>
            <a:r>
              <a:rPr lang="tr-TR" dirty="0" smtClean="0"/>
              <a:t> server </a:t>
            </a:r>
            <a:r>
              <a:rPr lang="tr-TR" dirty="0" err="1" smtClean="0"/>
              <a:t>with</a:t>
            </a:r>
            <a:r>
              <a:rPr lang="tr-TR" dirty="0" smtClean="0"/>
              <a:t> </a:t>
            </a:r>
            <a:r>
              <a:rPr lang="tr-TR" dirty="0" err="1" smtClean="0"/>
              <a:t>each</a:t>
            </a:r>
            <a:r>
              <a:rPr lang="tr-TR" dirty="0" smtClean="0"/>
              <a:t> </a:t>
            </a:r>
            <a:r>
              <a:rPr lang="tr-TR" dirty="0" err="1" smtClean="0"/>
              <a:t>request</a:t>
            </a:r>
            <a:r>
              <a:rPr lang="tr-TR" dirty="0" smtClean="0"/>
              <a:t> as </a:t>
            </a:r>
            <a:r>
              <a:rPr lang="tr-TR" dirty="0" err="1" smtClean="0"/>
              <a:t>needed</a:t>
            </a:r>
            <a:r>
              <a:rPr lang="tr-TR" dirty="0" smtClean="0"/>
              <a:t>.</a:t>
            </a:r>
          </a:p>
          <a:p>
            <a:r>
              <a:rPr lang="tr-TR" dirty="0" smtClean="0"/>
              <a:t>A service </a:t>
            </a:r>
            <a:r>
              <a:rPr lang="tr-TR" dirty="0" err="1" smtClean="0"/>
              <a:t>layer</a:t>
            </a:r>
            <a:r>
              <a:rPr lang="tr-TR" dirty="0" smtClean="0"/>
              <a:t> </a:t>
            </a:r>
            <a:r>
              <a:rPr lang="tr-TR" dirty="0" err="1" smtClean="0"/>
              <a:t>which</a:t>
            </a:r>
            <a:r>
              <a:rPr lang="tr-TR" dirty="0" smtClean="0"/>
              <a:t> </a:t>
            </a:r>
            <a:r>
              <a:rPr lang="tr-TR" dirty="0" err="1" smtClean="0"/>
              <a:t>doesn’t</a:t>
            </a:r>
            <a:r>
              <a:rPr lang="tr-TR" dirty="0" smtClean="0"/>
              <a:t> </a:t>
            </a:r>
            <a:r>
              <a:rPr lang="tr-TR" dirty="0" err="1" smtClean="0"/>
              <a:t>have</a:t>
            </a:r>
            <a:r>
              <a:rPr lang="tr-TR" dirty="0" smtClean="0"/>
              <a:t> </a:t>
            </a:r>
            <a:r>
              <a:rPr lang="tr-TR" dirty="0" err="1" smtClean="0"/>
              <a:t>to</a:t>
            </a:r>
            <a:r>
              <a:rPr lang="tr-TR" dirty="0" smtClean="0"/>
              <a:t> </a:t>
            </a:r>
            <a:r>
              <a:rPr lang="tr-TR" dirty="0" err="1" smtClean="0"/>
              <a:t>maintain</a:t>
            </a:r>
            <a:r>
              <a:rPr lang="tr-TR" dirty="0" smtClean="0"/>
              <a:t> </a:t>
            </a:r>
            <a:r>
              <a:rPr lang="tr-TR" dirty="0" err="1" smtClean="0"/>
              <a:t>client</a:t>
            </a:r>
            <a:r>
              <a:rPr lang="tr-TR" dirty="0" smtClean="0"/>
              <a:t> </a:t>
            </a:r>
            <a:r>
              <a:rPr lang="tr-TR" dirty="0" err="1" smtClean="0"/>
              <a:t>sessions</a:t>
            </a:r>
            <a:r>
              <a:rPr lang="tr-TR" dirty="0" smtClean="0"/>
              <a:t> is </a:t>
            </a:r>
            <a:r>
              <a:rPr lang="tr-TR" dirty="0" err="1" smtClean="0"/>
              <a:t>much</a:t>
            </a:r>
            <a:r>
              <a:rPr lang="tr-TR" dirty="0" smtClean="0"/>
              <a:t> </a:t>
            </a:r>
            <a:r>
              <a:rPr lang="tr-TR" dirty="0" err="1" smtClean="0"/>
              <a:t>easier</a:t>
            </a:r>
            <a:r>
              <a:rPr lang="tr-TR" dirty="0" smtClean="0"/>
              <a:t> </a:t>
            </a:r>
            <a:r>
              <a:rPr lang="tr-TR" dirty="0" err="1" smtClean="0"/>
              <a:t>to</a:t>
            </a:r>
            <a:r>
              <a:rPr lang="tr-TR" dirty="0" smtClean="0"/>
              <a:t> </a:t>
            </a:r>
            <a:r>
              <a:rPr lang="tr-TR" dirty="0" err="1" smtClean="0"/>
              <a:t>scale</a:t>
            </a:r>
            <a:r>
              <a:rPr lang="tr-TR" dirty="0" smtClean="0"/>
              <a:t>.</a:t>
            </a:r>
          </a:p>
          <a:p>
            <a:r>
              <a:rPr lang="tr-TR" dirty="0" smtClean="0"/>
              <a:t>Of </a:t>
            </a:r>
            <a:r>
              <a:rPr lang="tr-TR" dirty="0" err="1" smtClean="0"/>
              <a:t>course</a:t>
            </a:r>
            <a:r>
              <a:rPr lang="tr-TR" dirty="0" smtClean="0"/>
              <a:t> </a:t>
            </a:r>
            <a:r>
              <a:rPr lang="tr-TR" dirty="0" err="1" smtClean="0"/>
              <a:t>there</a:t>
            </a:r>
            <a:r>
              <a:rPr lang="tr-TR" dirty="0" smtClean="0"/>
              <a:t> </a:t>
            </a:r>
            <a:r>
              <a:rPr lang="tr-TR" dirty="0" err="1" smtClean="0"/>
              <a:t>may</a:t>
            </a:r>
            <a:r>
              <a:rPr lang="tr-TR" dirty="0" smtClean="0"/>
              <a:t> be </a:t>
            </a:r>
            <a:r>
              <a:rPr lang="tr-TR" dirty="0" err="1" smtClean="0"/>
              <a:t>cumbersome</a:t>
            </a:r>
            <a:r>
              <a:rPr lang="tr-TR" dirty="0" smtClean="0"/>
              <a:t> </a:t>
            </a:r>
            <a:r>
              <a:rPr lang="tr-TR" dirty="0" err="1" smtClean="0"/>
              <a:t>situations</a:t>
            </a:r>
            <a:r>
              <a:rPr lang="tr-TR" dirty="0" smtClean="0"/>
              <a:t>: </a:t>
            </a:r>
          </a:p>
          <a:p>
            <a:pPr lvl="1"/>
            <a:r>
              <a:rPr lang="tr-TR" dirty="0" err="1" smtClean="0"/>
              <a:t>The</a:t>
            </a:r>
            <a:r>
              <a:rPr lang="tr-TR" dirty="0" smtClean="0"/>
              <a:t> </a:t>
            </a:r>
            <a:r>
              <a:rPr lang="tr-TR" dirty="0" err="1" smtClean="0"/>
              <a:t>client</a:t>
            </a:r>
            <a:r>
              <a:rPr lang="tr-TR" dirty="0" smtClean="0"/>
              <a:t> </a:t>
            </a:r>
            <a:r>
              <a:rPr lang="tr-TR" dirty="0" err="1" smtClean="0"/>
              <a:t>must</a:t>
            </a:r>
            <a:r>
              <a:rPr lang="tr-TR" dirty="0" smtClean="0"/>
              <a:t> </a:t>
            </a:r>
            <a:r>
              <a:rPr lang="tr-TR" dirty="0" err="1" smtClean="0"/>
              <a:t>load</a:t>
            </a:r>
            <a:r>
              <a:rPr lang="tr-TR" dirty="0" smtClean="0"/>
              <a:t> </a:t>
            </a:r>
            <a:r>
              <a:rPr lang="tr-TR" dirty="0" err="1" smtClean="0"/>
              <a:t>the</a:t>
            </a:r>
            <a:r>
              <a:rPr lang="tr-TR" dirty="0" smtClean="0"/>
              <a:t> </a:t>
            </a:r>
            <a:r>
              <a:rPr lang="tr-TR" dirty="0" err="1" smtClean="0"/>
              <a:t>required</a:t>
            </a:r>
            <a:r>
              <a:rPr lang="tr-TR" dirty="0" smtClean="0"/>
              <a:t> </a:t>
            </a:r>
            <a:r>
              <a:rPr lang="tr-TR" dirty="0" err="1" smtClean="0"/>
              <a:t>information</a:t>
            </a:r>
            <a:r>
              <a:rPr lang="tr-TR" dirty="0" smtClean="0"/>
              <a:t> </a:t>
            </a:r>
            <a:r>
              <a:rPr lang="tr-TR" dirty="0" err="1" smtClean="0"/>
              <a:t>to</a:t>
            </a:r>
            <a:r>
              <a:rPr lang="tr-TR" dirty="0" smtClean="0"/>
              <a:t> </a:t>
            </a:r>
            <a:r>
              <a:rPr lang="tr-TR" dirty="0" err="1" smtClean="0"/>
              <a:t>every</a:t>
            </a:r>
            <a:r>
              <a:rPr lang="tr-TR" dirty="0" smtClean="0"/>
              <a:t> </a:t>
            </a:r>
            <a:r>
              <a:rPr lang="tr-TR" dirty="0" err="1" smtClean="0"/>
              <a:t>request</a:t>
            </a:r>
            <a:r>
              <a:rPr lang="tr-TR" dirty="0" smtClean="0"/>
              <a:t>. </a:t>
            </a:r>
            <a:r>
              <a:rPr lang="tr-TR" dirty="0" err="1" smtClean="0"/>
              <a:t>And</a:t>
            </a:r>
            <a:r>
              <a:rPr lang="tr-TR" dirty="0" smtClean="0"/>
              <a:t> </a:t>
            </a:r>
            <a:r>
              <a:rPr lang="tr-TR" dirty="0" err="1" smtClean="0"/>
              <a:t>this</a:t>
            </a:r>
            <a:r>
              <a:rPr lang="tr-TR" dirty="0" smtClean="0"/>
              <a:t> </a:t>
            </a:r>
            <a:r>
              <a:rPr lang="tr-TR" dirty="0" err="1" smtClean="0"/>
              <a:t>increases</a:t>
            </a:r>
            <a:r>
              <a:rPr lang="tr-TR" dirty="0" smtClean="0"/>
              <a:t> </a:t>
            </a:r>
            <a:r>
              <a:rPr lang="tr-TR" dirty="0" err="1" smtClean="0"/>
              <a:t>the</a:t>
            </a:r>
            <a:r>
              <a:rPr lang="tr-TR" dirty="0" smtClean="0"/>
              <a:t> network </a:t>
            </a:r>
            <a:r>
              <a:rPr lang="tr-TR" dirty="0" err="1" smtClean="0"/>
              <a:t>traffic</a:t>
            </a:r>
            <a:r>
              <a:rPr lang="tr-TR" dirty="0" smtClean="0"/>
              <a:t>.</a:t>
            </a:r>
          </a:p>
          <a:p>
            <a:pPr lvl="1"/>
            <a:r>
              <a:rPr lang="tr-TR" dirty="0" smtClean="0"/>
              <a:t>Server </a:t>
            </a:r>
            <a:r>
              <a:rPr lang="tr-TR" dirty="0" err="1" smtClean="0"/>
              <a:t>might</a:t>
            </a:r>
            <a:r>
              <a:rPr lang="tr-TR" dirty="0" smtClean="0"/>
              <a:t> be </a:t>
            </a:r>
            <a:r>
              <a:rPr lang="tr-TR" dirty="0" err="1" smtClean="0"/>
              <a:t>loaded</a:t>
            </a:r>
            <a:r>
              <a:rPr lang="tr-TR" dirty="0" smtClean="0"/>
              <a:t> </a:t>
            </a:r>
            <a:r>
              <a:rPr lang="tr-TR" dirty="0" err="1" smtClean="0"/>
              <a:t>with</a:t>
            </a:r>
            <a:r>
              <a:rPr lang="tr-TR" dirty="0" smtClean="0"/>
              <a:t> </a:t>
            </a:r>
            <a:r>
              <a:rPr lang="tr-TR" dirty="0" err="1" smtClean="0"/>
              <a:t>heavy</a:t>
            </a:r>
            <a:r>
              <a:rPr lang="tr-TR" dirty="0" smtClean="0"/>
              <a:t> </a:t>
            </a:r>
            <a:r>
              <a:rPr lang="tr-TR" dirty="0" err="1" smtClean="0"/>
              <a:t>work</a:t>
            </a:r>
            <a:r>
              <a:rPr lang="tr-TR" dirty="0" smtClean="0"/>
              <a:t> of «</a:t>
            </a:r>
            <a:r>
              <a:rPr lang="tr-TR" dirty="0" err="1" smtClean="0"/>
              <a:t>validation</a:t>
            </a:r>
            <a:r>
              <a:rPr lang="tr-TR" dirty="0" smtClean="0"/>
              <a:t>» of </a:t>
            </a:r>
            <a:r>
              <a:rPr lang="tr-TR" dirty="0" err="1" smtClean="0"/>
              <a:t>requests</a:t>
            </a:r>
            <a:r>
              <a:rPr lang="tr-TR" dirty="0" smtClean="0"/>
              <a:t>.</a:t>
            </a:r>
            <a:endParaRPr lang="tr-TR" dirty="0"/>
          </a:p>
        </p:txBody>
      </p:sp>
      <p:sp>
        <p:nvSpPr>
          <p:cNvPr id="4" name="Right Brace 3"/>
          <p:cNvSpPr/>
          <p:nvPr/>
        </p:nvSpPr>
        <p:spPr>
          <a:xfrm>
            <a:off x="7890934" y="2160589"/>
            <a:ext cx="338667" cy="2275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5" name="TextBox 4"/>
          <p:cNvSpPr txBox="1"/>
          <p:nvPr/>
        </p:nvSpPr>
        <p:spPr>
          <a:xfrm>
            <a:off x="8308624" y="3099392"/>
            <a:ext cx="1241777" cy="369332"/>
          </a:xfrm>
          <a:prstGeom prst="rect">
            <a:avLst/>
          </a:prstGeom>
          <a:noFill/>
        </p:spPr>
        <p:txBody>
          <a:bodyPr wrap="square" rtlCol="0">
            <a:spAutoFit/>
          </a:bodyPr>
          <a:lstStyle/>
          <a:p>
            <a:r>
              <a:rPr lang="tr-TR" dirty="0" err="1" smtClean="0"/>
              <a:t>Scalability</a:t>
            </a:r>
            <a:r>
              <a:rPr lang="tr-TR" dirty="0" smtClean="0"/>
              <a:t> </a:t>
            </a:r>
            <a:endParaRPr lang="tr-TR" dirty="0"/>
          </a:p>
        </p:txBody>
      </p:sp>
      <p:sp>
        <p:nvSpPr>
          <p:cNvPr id="6" name="Up Arrow 5"/>
          <p:cNvSpPr/>
          <p:nvPr/>
        </p:nvSpPr>
        <p:spPr>
          <a:xfrm>
            <a:off x="9550401" y="3060700"/>
            <a:ext cx="484632" cy="47572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41273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Cacheable</a:t>
            </a:r>
            <a:endParaRPr lang="tr-TR" dirty="0"/>
          </a:p>
        </p:txBody>
      </p:sp>
      <p:sp>
        <p:nvSpPr>
          <p:cNvPr id="3" name="Content Placeholder 2"/>
          <p:cNvSpPr>
            <a:spLocks noGrp="1"/>
          </p:cNvSpPr>
          <p:nvPr>
            <p:ph idx="1"/>
          </p:nvPr>
        </p:nvSpPr>
        <p:spPr/>
        <p:txBody>
          <a:bodyPr/>
          <a:lstStyle/>
          <a:p>
            <a:r>
              <a:rPr lang="tr-TR" dirty="0" smtClean="0"/>
              <a:t>HTTP </a:t>
            </a:r>
            <a:r>
              <a:rPr lang="tr-TR" dirty="0" err="1" smtClean="0"/>
              <a:t>responses</a:t>
            </a:r>
            <a:r>
              <a:rPr lang="tr-TR" dirty="0" smtClean="0"/>
              <a:t> </a:t>
            </a:r>
            <a:r>
              <a:rPr lang="tr-TR" dirty="0" err="1" smtClean="0"/>
              <a:t>must</a:t>
            </a:r>
            <a:r>
              <a:rPr lang="tr-TR" dirty="0" smtClean="0"/>
              <a:t> be </a:t>
            </a:r>
            <a:r>
              <a:rPr lang="tr-TR" dirty="0" err="1" smtClean="0"/>
              <a:t>cacheable</a:t>
            </a:r>
            <a:r>
              <a:rPr lang="tr-TR" dirty="0" smtClean="0"/>
              <a:t> </a:t>
            </a:r>
            <a:r>
              <a:rPr lang="tr-TR" dirty="0" err="1" smtClean="0"/>
              <a:t>by</a:t>
            </a:r>
            <a:r>
              <a:rPr lang="tr-TR" dirty="0" smtClean="0"/>
              <a:t> </a:t>
            </a:r>
            <a:r>
              <a:rPr lang="tr-TR" dirty="0" err="1" smtClean="0"/>
              <a:t>the</a:t>
            </a:r>
            <a:r>
              <a:rPr lang="tr-TR" dirty="0" smtClean="0"/>
              <a:t> </a:t>
            </a:r>
            <a:r>
              <a:rPr lang="tr-TR" dirty="0" err="1" smtClean="0"/>
              <a:t>clients</a:t>
            </a:r>
            <a:r>
              <a:rPr lang="tr-TR" dirty="0" smtClean="0"/>
              <a:t>.</a:t>
            </a:r>
          </a:p>
          <a:p>
            <a:r>
              <a:rPr lang="tr-TR" dirty="0" err="1" smtClean="0"/>
              <a:t>Important</a:t>
            </a:r>
            <a:r>
              <a:rPr lang="tr-TR" dirty="0" smtClean="0"/>
              <a:t> </a:t>
            </a:r>
            <a:r>
              <a:rPr lang="tr-TR" dirty="0" err="1" smtClean="0"/>
              <a:t>for</a:t>
            </a:r>
            <a:r>
              <a:rPr lang="tr-TR" dirty="0" smtClean="0"/>
              <a:t> </a:t>
            </a:r>
            <a:r>
              <a:rPr lang="tr-TR" dirty="0" err="1" smtClean="0"/>
              <a:t>performance</a:t>
            </a:r>
            <a:r>
              <a:rPr lang="tr-TR" dirty="0" smtClean="0"/>
              <a:t>.</a:t>
            </a:r>
          </a:p>
          <a:p>
            <a:r>
              <a:rPr lang="tr-TR" dirty="0" smtClean="0"/>
              <a:t>I</a:t>
            </a:r>
            <a:r>
              <a:rPr lang="en-US" dirty="0" smtClean="0"/>
              <a:t>f </a:t>
            </a:r>
            <a:r>
              <a:rPr lang="en-US" dirty="0"/>
              <a:t>a new request for </a:t>
            </a:r>
            <a:r>
              <a:rPr lang="tr-TR" dirty="0" err="1" smtClean="0"/>
              <a:t>the</a:t>
            </a:r>
            <a:r>
              <a:rPr lang="tr-TR" dirty="0" smtClean="0"/>
              <a:t> </a:t>
            </a:r>
            <a:r>
              <a:rPr lang="en-US" dirty="0" smtClean="0"/>
              <a:t>resources </a:t>
            </a:r>
            <a:r>
              <a:rPr lang="en-US" dirty="0"/>
              <a:t>comes within </a:t>
            </a:r>
            <a:r>
              <a:rPr lang="tr-TR" dirty="0" smtClean="0"/>
              <a:t>a </a:t>
            </a:r>
            <a:r>
              <a:rPr lang="tr-TR" dirty="0" err="1" smtClean="0"/>
              <a:t>while</a:t>
            </a:r>
            <a:r>
              <a:rPr lang="en-US" dirty="0" smtClean="0"/>
              <a:t>, </a:t>
            </a:r>
            <a:r>
              <a:rPr lang="en-US" dirty="0"/>
              <a:t>then the cached response will be </a:t>
            </a:r>
            <a:r>
              <a:rPr lang="en-US" dirty="0" smtClean="0"/>
              <a:t>returned</a:t>
            </a:r>
            <a:r>
              <a:rPr lang="tr-TR" dirty="0" smtClean="0"/>
              <a:t>.</a:t>
            </a:r>
            <a:endParaRPr lang="tr-TR"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352" y="3783937"/>
            <a:ext cx="3905250" cy="2257425"/>
          </a:xfrm>
          <a:prstGeom prst="rect">
            <a:avLst/>
          </a:prstGeom>
        </p:spPr>
      </p:pic>
    </p:spTree>
    <p:extLst>
      <p:ext uri="{BB962C8B-B14F-4D97-AF65-F5344CB8AC3E}">
        <p14:creationId xmlns:p14="http://schemas.microsoft.com/office/powerpoint/2010/main" val="552085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Uniform</a:t>
            </a:r>
            <a:r>
              <a:rPr lang="tr-TR" dirty="0" smtClean="0"/>
              <a:t> </a:t>
            </a:r>
            <a:r>
              <a:rPr lang="tr-TR" dirty="0" err="1" smtClean="0"/>
              <a:t>Interface</a:t>
            </a:r>
            <a:endParaRPr lang="tr-TR" dirty="0"/>
          </a:p>
        </p:txBody>
      </p:sp>
      <p:sp>
        <p:nvSpPr>
          <p:cNvPr id="3" name="Content Placeholder 2"/>
          <p:cNvSpPr>
            <a:spLocks noGrp="1"/>
          </p:cNvSpPr>
          <p:nvPr>
            <p:ph idx="1"/>
          </p:nvPr>
        </p:nvSpPr>
        <p:spPr/>
        <p:txBody>
          <a:bodyPr>
            <a:normAutofit/>
          </a:bodyPr>
          <a:lstStyle/>
          <a:p>
            <a:r>
              <a:rPr lang="tr-TR" altLang="tr-TR" sz="1900" dirty="0" smtClean="0"/>
              <a:t>A</a:t>
            </a:r>
            <a:r>
              <a:rPr lang="en-US" altLang="tr-TR" sz="1900" dirty="0" smtClean="0"/>
              <a:t>ll </a:t>
            </a:r>
            <a:r>
              <a:rPr lang="en-US" altLang="tr-TR" sz="1900" dirty="0"/>
              <a:t>resources are accessed with a generic interface (HTTP-based</a:t>
            </a:r>
            <a:r>
              <a:rPr lang="en-US" altLang="tr-TR" sz="1900" dirty="0" smtClean="0"/>
              <a:t>)</a:t>
            </a:r>
            <a:r>
              <a:rPr lang="tr-TR" altLang="tr-TR" sz="1900" dirty="0" smtClean="0"/>
              <a:t>.</a:t>
            </a:r>
            <a:endParaRPr lang="en-US" altLang="tr-TR" sz="1900" dirty="0"/>
          </a:p>
          <a:p>
            <a:r>
              <a:rPr lang="tr-TR" sz="1900" dirty="0" err="1" smtClean="0"/>
              <a:t>This</a:t>
            </a:r>
            <a:r>
              <a:rPr lang="tr-TR" sz="1900" dirty="0" smtClean="0"/>
              <a:t> </a:t>
            </a:r>
            <a:r>
              <a:rPr lang="tr-TR" sz="1900" dirty="0" err="1" smtClean="0"/>
              <a:t>makes</a:t>
            </a:r>
            <a:r>
              <a:rPr lang="tr-TR" sz="1900" dirty="0" smtClean="0"/>
              <a:t> it </a:t>
            </a:r>
            <a:r>
              <a:rPr lang="tr-TR" sz="1900" dirty="0" err="1" smtClean="0"/>
              <a:t>easier</a:t>
            </a:r>
            <a:r>
              <a:rPr lang="tr-TR" sz="1900" dirty="0" smtClean="0"/>
              <a:t> </a:t>
            </a:r>
            <a:r>
              <a:rPr lang="tr-TR" sz="1900" dirty="0" err="1" smtClean="0"/>
              <a:t>to</a:t>
            </a:r>
            <a:r>
              <a:rPr lang="tr-TR" sz="1900" dirty="0" smtClean="0"/>
              <a:t> </a:t>
            </a:r>
            <a:r>
              <a:rPr lang="tr-TR" sz="1900" dirty="0" err="1" smtClean="0"/>
              <a:t>manage</a:t>
            </a:r>
            <a:r>
              <a:rPr lang="tr-TR" sz="1900" dirty="0" smtClean="0"/>
              <a:t> </a:t>
            </a:r>
            <a:r>
              <a:rPr lang="tr-TR" sz="1900" dirty="0" err="1" smtClean="0"/>
              <a:t>the</a:t>
            </a:r>
            <a:r>
              <a:rPr lang="tr-TR" sz="1900" dirty="0" smtClean="0"/>
              <a:t> </a:t>
            </a:r>
            <a:r>
              <a:rPr lang="tr-TR" sz="1900" dirty="0" err="1"/>
              <a:t>c</a:t>
            </a:r>
            <a:r>
              <a:rPr lang="tr-TR" sz="1900" dirty="0" err="1" smtClean="0"/>
              <a:t>ommunication</a:t>
            </a:r>
            <a:r>
              <a:rPr lang="tr-TR" sz="1900" dirty="0" smtClean="0"/>
              <a:t>. </a:t>
            </a:r>
          </a:p>
          <a:p>
            <a:r>
              <a:rPr lang="tr-TR" sz="1900" dirty="0" err="1" smtClean="0"/>
              <a:t>By</a:t>
            </a:r>
            <a:r>
              <a:rPr lang="tr-TR" sz="1900" dirty="0" smtClean="0"/>
              <a:t> </a:t>
            </a:r>
            <a:r>
              <a:rPr lang="tr-TR" sz="1900" dirty="0" err="1" smtClean="0"/>
              <a:t>the</a:t>
            </a:r>
            <a:r>
              <a:rPr lang="tr-TR" sz="1900" dirty="0" smtClean="0"/>
              <a:t> </a:t>
            </a:r>
            <a:r>
              <a:rPr lang="tr-TR" sz="1900" dirty="0" err="1" smtClean="0"/>
              <a:t>help</a:t>
            </a:r>
            <a:r>
              <a:rPr lang="tr-TR" sz="1900" dirty="0" smtClean="0"/>
              <a:t> of a </a:t>
            </a:r>
            <a:r>
              <a:rPr lang="tr-TR" sz="1900" dirty="0" err="1" smtClean="0"/>
              <a:t>uniform</a:t>
            </a:r>
            <a:r>
              <a:rPr lang="tr-TR" sz="1900" dirty="0" smtClean="0"/>
              <a:t> </a:t>
            </a:r>
            <a:r>
              <a:rPr lang="tr-TR" sz="1900" dirty="0" err="1" smtClean="0"/>
              <a:t>interface</a:t>
            </a:r>
            <a:r>
              <a:rPr lang="tr-TR" sz="1900" dirty="0" smtClean="0"/>
              <a:t>, </a:t>
            </a:r>
            <a:r>
              <a:rPr lang="tr-TR" sz="1900" dirty="0" err="1" smtClean="0"/>
              <a:t>client</a:t>
            </a:r>
            <a:r>
              <a:rPr lang="tr-TR" sz="1900" dirty="0" smtClean="0"/>
              <a:t> </a:t>
            </a:r>
            <a:r>
              <a:rPr lang="tr-TR" sz="1900" dirty="0" err="1" smtClean="0"/>
              <a:t>and</a:t>
            </a:r>
            <a:r>
              <a:rPr lang="tr-TR" sz="1900" dirty="0" smtClean="0"/>
              <a:t> server </a:t>
            </a:r>
            <a:r>
              <a:rPr lang="tr-TR" sz="1900" dirty="0" err="1" smtClean="0"/>
              <a:t>evolve</a:t>
            </a:r>
            <a:r>
              <a:rPr lang="tr-TR" sz="1900" dirty="0" smtClean="0"/>
              <a:t> </a:t>
            </a:r>
            <a:r>
              <a:rPr lang="tr-TR" sz="1900" dirty="0" err="1" smtClean="0"/>
              <a:t>independently</a:t>
            </a:r>
            <a:r>
              <a:rPr lang="tr-TR" sz="1900" dirty="0" smtClean="0"/>
              <a:t> </a:t>
            </a:r>
            <a:r>
              <a:rPr lang="tr-TR" sz="1900" dirty="0" err="1" smtClean="0"/>
              <a:t>from</a:t>
            </a:r>
            <a:r>
              <a:rPr lang="tr-TR" sz="1900" dirty="0" smtClean="0"/>
              <a:t> </a:t>
            </a:r>
            <a:r>
              <a:rPr lang="tr-TR" sz="1900" dirty="0" err="1" smtClean="0"/>
              <a:t>eachother</a:t>
            </a:r>
            <a:r>
              <a:rPr lang="tr-TR" sz="1900" dirty="0" smtClean="0"/>
              <a:t>.</a:t>
            </a:r>
          </a:p>
          <a:p>
            <a:r>
              <a:rPr lang="tr-TR" sz="1900" dirty="0" err="1" smtClean="0"/>
              <a:t>E.g</a:t>
            </a:r>
            <a:r>
              <a:rPr lang="tr-TR" sz="1900" dirty="0" smtClean="0"/>
              <a:t>. </a:t>
            </a:r>
            <a:r>
              <a:rPr lang="tr-TR" sz="1900" dirty="0" smtClean="0">
                <a:solidFill>
                  <a:srgbClr val="FF0000"/>
                </a:solidFill>
              </a:rPr>
              <a:t>LEGO</a:t>
            </a:r>
            <a:r>
              <a:rPr lang="tr-TR" sz="1900" dirty="0" smtClean="0"/>
              <a:t>; </a:t>
            </a:r>
            <a:r>
              <a:rPr lang="tr-TR" sz="1900" dirty="0" err="1" smtClean="0"/>
              <a:t>eventhough</a:t>
            </a:r>
            <a:r>
              <a:rPr lang="tr-TR" sz="1900" dirty="0"/>
              <a:t> </a:t>
            </a:r>
            <a:r>
              <a:rPr lang="tr-TR" sz="1900" dirty="0" err="1" smtClean="0"/>
              <a:t>there</a:t>
            </a:r>
            <a:r>
              <a:rPr lang="tr-TR" sz="1900" dirty="0" smtClean="0"/>
              <a:t> </a:t>
            </a:r>
            <a:r>
              <a:rPr lang="tr-TR" sz="1900" dirty="0" err="1" smtClean="0"/>
              <a:t>are</a:t>
            </a:r>
            <a:r>
              <a:rPr lang="tr-TR" sz="1900" dirty="0" smtClean="0"/>
              <a:t> </a:t>
            </a:r>
            <a:r>
              <a:rPr lang="tr-TR" sz="1900" dirty="0" err="1" smtClean="0"/>
              <a:t>different</a:t>
            </a:r>
            <a:r>
              <a:rPr lang="tr-TR" sz="1900" dirty="0" smtClean="0"/>
              <a:t> </a:t>
            </a:r>
            <a:r>
              <a:rPr lang="tr-TR" sz="1900" dirty="0" err="1" smtClean="0"/>
              <a:t>shaped</a:t>
            </a:r>
            <a:r>
              <a:rPr lang="tr-TR" sz="1900" dirty="0" smtClean="0"/>
              <a:t> </a:t>
            </a:r>
            <a:r>
              <a:rPr lang="tr-TR" sz="1900" dirty="0" err="1" smtClean="0"/>
              <a:t>pieces</a:t>
            </a:r>
            <a:r>
              <a:rPr lang="tr-TR" sz="1900" dirty="0" smtClean="0"/>
              <a:t>, </a:t>
            </a:r>
            <a:r>
              <a:rPr lang="tr-TR" sz="1900" dirty="0" err="1" smtClean="0"/>
              <a:t>there</a:t>
            </a:r>
            <a:r>
              <a:rPr lang="tr-TR" sz="1900" dirty="0" smtClean="0"/>
              <a:t> </a:t>
            </a:r>
            <a:r>
              <a:rPr lang="tr-TR" sz="1900" dirty="0" err="1" smtClean="0"/>
              <a:t>are</a:t>
            </a:r>
            <a:r>
              <a:rPr lang="tr-TR" sz="1900" dirty="0" smtClean="0"/>
              <a:t> </a:t>
            </a:r>
            <a:r>
              <a:rPr lang="tr-TR" sz="1900" dirty="0" err="1" smtClean="0"/>
              <a:t>only</a:t>
            </a:r>
            <a:r>
              <a:rPr lang="tr-TR" sz="1900" dirty="0" smtClean="0"/>
              <a:t> a </a:t>
            </a:r>
            <a:r>
              <a:rPr lang="tr-TR" sz="1900" dirty="0" err="1" smtClean="0"/>
              <a:t>few</a:t>
            </a:r>
            <a:r>
              <a:rPr lang="tr-TR" sz="1900" dirty="0" smtClean="0"/>
              <a:t> </a:t>
            </a:r>
            <a:r>
              <a:rPr lang="tr-TR" sz="1900" dirty="0" err="1" smtClean="0"/>
              <a:t>ways</a:t>
            </a:r>
            <a:r>
              <a:rPr lang="tr-TR" sz="1900" dirty="0" smtClean="0"/>
              <a:t> </a:t>
            </a:r>
            <a:r>
              <a:rPr lang="tr-TR" sz="1900" dirty="0" err="1" smtClean="0"/>
              <a:t>to</a:t>
            </a:r>
            <a:r>
              <a:rPr lang="tr-TR" sz="1900" dirty="0" smtClean="0"/>
              <a:t> </a:t>
            </a:r>
            <a:r>
              <a:rPr lang="tr-TR" sz="1900" dirty="0" err="1" smtClean="0"/>
              <a:t>pair</a:t>
            </a:r>
            <a:r>
              <a:rPr lang="tr-TR" sz="1900" dirty="0" smtClean="0"/>
              <a:t> </a:t>
            </a:r>
            <a:r>
              <a:rPr lang="tr-TR" sz="1900" dirty="0" err="1" smtClean="0"/>
              <a:t>up</a:t>
            </a:r>
            <a:r>
              <a:rPr lang="tr-TR" sz="1900" dirty="0" smtClean="0"/>
              <a:t> </a:t>
            </a:r>
            <a:r>
              <a:rPr lang="tr-TR" sz="1900" dirty="0" err="1" smtClean="0"/>
              <a:t>these</a:t>
            </a:r>
            <a:r>
              <a:rPr lang="tr-TR" sz="1900" dirty="0" smtClean="0"/>
              <a:t> </a:t>
            </a:r>
            <a:r>
              <a:rPr lang="tr-TR" sz="1900" dirty="0" err="1" smtClean="0"/>
              <a:t>pieces</a:t>
            </a:r>
            <a:r>
              <a:rPr lang="tr-TR" sz="1900" dirty="0" smtClean="0"/>
              <a:t>.</a:t>
            </a:r>
          </a:p>
          <a:p>
            <a:endParaRPr lang="tr-TR" sz="19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93" y="4410339"/>
            <a:ext cx="2619375" cy="18612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768" y="4410339"/>
            <a:ext cx="3492234" cy="1861212"/>
          </a:xfrm>
          <a:prstGeom prst="rect">
            <a:avLst/>
          </a:prstGeom>
        </p:spPr>
      </p:pic>
    </p:spTree>
    <p:extLst>
      <p:ext uri="{BB962C8B-B14F-4D97-AF65-F5344CB8AC3E}">
        <p14:creationId xmlns:p14="http://schemas.microsoft.com/office/powerpoint/2010/main" val="2259308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Layered</a:t>
            </a:r>
            <a:r>
              <a:rPr lang="tr-TR" dirty="0" smtClean="0"/>
              <a:t> </a:t>
            </a:r>
            <a:r>
              <a:rPr lang="tr-TR" dirty="0" err="1" smtClean="0"/>
              <a:t>System</a:t>
            </a:r>
            <a:endParaRPr lang="tr-TR" dirty="0"/>
          </a:p>
        </p:txBody>
      </p:sp>
      <p:sp>
        <p:nvSpPr>
          <p:cNvPr id="3" name="Content Placeholder 2"/>
          <p:cNvSpPr>
            <a:spLocks noGrp="1"/>
          </p:cNvSpPr>
          <p:nvPr>
            <p:ph idx="1"/>
          </p:nvPr>
        </p:nvSpPr>
        <p:spPr/>
        <p:txBody>
          <a:bodyPr>
            <a:normAutofit fontScale="92500"/>
          </a:bodyPr>
          <a:lstStyle/>
          <a:p>
            <a:r>
              <a:rPr lang="en-US" sz="2400" dirty="0"/>
              <a:t>There can be many intermediaries between you </a:t>
            </a:r>
            <a:r>
              <a:rPr lang="en-US" sz="2400" dirty="0" smtClean="0"/>
              <a:t>and </a:t>
            </a:r>
            <a:r>
              <a:rPr lang="en-US" sz="2400" dirty="0"/>
              <a:t>the server </a:t>
            </a:r>
            <a:r>
              <a:rPr lang="en-US" sz="2400" dirty="0" smtClean="0"/>
              <a:t>you</a:t>
            </a:r>
            <a:r>
              <a:rPr lang="tr-TR" sz="2400" dirty="0" smtClean="0"/>
              <a:t> a</a:t>
            </a:r>
            <a:r>
              <a:rPr lang="en-US" sz="2400" dirty="0" smtClean="0"/>
              <a:t>re </a:t>
            </a:r>
            <a:r>
              <a:rPr lang="en-US" sz="2400" dirty="0"/>
              <a:t>connecting to.</a:t>
            </a:r>
            <a:endParaRPr lang="tr-TR" sz="2400" dirty="0" smtClean="0"/>
          </a:p>
          <a:p>
            <a:r>
              <a:rPr lang="tr-TR" sz="2400" dirty="0" smtClean="0"/>
              <a:t>Actually, a </a:t>
            </a:r>
            <a:r>
              <a:rPr lang="tr-TR" sz="2400" dirty="0" err="1" smtClean="0"/>
              <a:t>client</a:t>
            </a:r>
            <a:r>
              <a:rPr lang="tr-TR" sz="2400" dirty="0" smtClean="0"/>
              <a:t> </a:t>
            </a:r>
            <a:r>
              <a:rPr lang="tr-TR" sz="2400" dirty="0" err="1" smtClean="0"/>
              <a:t>does</a:t>
            </a:r>
            <a:r>
              <a:rPr lang="tr-TR" sz="2400" dirty="0" smtClean="0"/>
              <a:t> not </a:t>
            </a:r>
            <a:r>
              <a:rPr lang="tr-TR" sz="2400" dirty="0" err="1" smtClean="0"/>
              <a:t>know</a:t>
            </a:r>
            <a:r>
              <a:rPr lang="tr-TR" sz="2400" dirty="0" smtClean="0"/>
              <a:t> </a:t>
            </a:r>
            <a:r>
              <a:rPr lang="tr-TR" sz="2400" dirty="0" err="1" smtClean="0"/>
              <a:t>if</a:t>
            </a:r>
            <a:r>
              <a:rPr lang="tr-TR" sz="2400" dirty="0" smtClean="0"/>
              <a:t> it is </a:t>
            </a:r>
            <a:r>
              <a:rPr lang="tr-TR" sz="2400" dirty="0" err="1" smtClean="0"/>
              <a:t>connected</a:t>
            </a:r>
            <a:r>
              <a:rPr lang="tr-TR" sz="2400" dirty="0" smtClean="0"/>
              <a:t> </a:t>
            </a:r>
            <a:r>
              <a:rPr lang="tr-TR" sz="2400" dirty="0" err="1" smtClean="0"/>
              <a:t>to</a:t>
            </a:r>
            <a:r>
              <a:rPr lang="tr-TR" sz="2400" dirty="0" smtClean="0"/>
              <a:t> </a:t>
            </a:r>
            <a:r>
              <a:rPr lang="tr-TR" sz="2400" dirty="0" err="1" smtClean="0"/>
              <a:t>the</a:t>
            </a:r>
            <a:r>
              <a:rPr lang="tr-TR" sz="2400" dirty="0" smtClean="0"/>
              <a:t> </a:t>
            </a:r>
            <a:r>
              <a:rPr lang="tr-TR" sz="2400" dirty="0" err="1" smtClean="0"/>
              <a:t>last</a:t>
            </a:r>
            <a:r>
              <a:rPr lang="tr-TR" sz="2400" dirty="0" smtClean="0"/>
              <a:t> server </a:t>
            </a:r>
            <a:r>
              <a:rPr lang="tr-TR" sz="2400" dirty="0" err="1" smtClean="0"/>
              <a:t>or</a:t>
            </a:r>
            <a:r>
              <a:rPr lang="tr-TR" sz="2400" dirty="0" smtClean="0"/>
              <a:t> an </a:t>
            </a:r>
            <a:r>
              <a:rPr lang="tr-TR" sz="2400" dirty="0" err="1" smtClean="0"/>
              <a:t>intermediary</a:t>
            </a:r>
            <a:r>
              <a:rPr lang="tr-TR" sz="2400" dirty="0" smtClean="0"/>
              <a:t> server.</a:t>
            </a:r>
          </a:p>
          <a:p>
            <a:r>
              <a:rPr lang="tr-TR" sz="2400" dirty="0" err="1" smtClean="0"/>
              <a:t>Intermediaries</a:t>
            </a:r>
            <a:r>
              <a:rPr lang="tr-TR" sz="2400" dirty="0" smtClean="0"/>
              <a:t> </a:t>
            </a:r>
            <a:r>
              <a:rPr lang="tr-TR" sz="2400" dirty="0" err="1" smtClean="0"/>
              <a:t>may</a:t>
            </a:r>
            <a:r>
              <a:rPr lang="tr-TR" sz="2400" dirty="0" smtClean="0"/>
              <a:t> </a:t>
            </a:r>
            <a:r>
              <a:rPr lang="tr-TR" sz="2400" dirty="0" err="1" smtClean="0"/>
              <a:t>improve</a:t>
            </a:r>
            <a:r>
              <a:rPr lang="tr-TR" sz="2400" dirty="0" smtClean="0"/>
              <a:t> </a:t>
            </a:r>
            <a:r>
              <a:rPr lang="tr-TR" sz="2400" dirty="0" err="1" smtClean="0"/>
              <a:t>performance</a:t>
            </a:r>
            <a:r>
              <a:rPr lang="tr-TR" sz="2400" dirty="0" smtClean="0"/>
              <a:t> </a:t>
            </a:r>
            <a:r>
              <a:rPr lang="tr-TR" sz="2400" dirty="0" err="1" smtClean="0"/>
              <a:t>by</a:t>
            </a:r>
            <a:r>
              <a:rPr lang="tr-TR" sz="2400" dirty="0" smtClean="0"/>
              <a:t> </a:t>
            </a:r>
            <a:r>
              <a:rPr lang="tr-TR" sz="2400" dirty="0" err="1" smtClean="0"/>
              <a:t>caching</a:t>
            </a:r>
            <a:r>
              <a:rPr lang="tr-TR" sz="2400" dirty="0" smtClean="0"/>
              <a:t> </a:t>
            </a:r>
            <a:r>
              <a:rPr lang="tr-TR" sz="2400" dirty="0" err="1" smtClean="0"/>
              <a:t>and</a:t>
            </a:r>
            <a:r>
              <a:rPr lang="tr-TR" sz="2400" dirty="0" smtClean="0"/>
              <a:t> </a:t>
            </a:r>
            <a:r>
              <a:rPr lang="tr-TR" sz="2400" dirty="0" err="1" smtClean="0"/>
              <a:t>message</a:t>
            </a:r>
            <a:r>
              <a:rPr lang="tr-TR" sz="2400" dirty="0" smtClean="0"/>
              <a:t> </a:t>
            </a:r>
            <a:r>
              <a:rPr lang="tr-TR" sz="2400" dirty="0" err="1" smtClean="0"/>
              <a:t>passing</a:t>
            </a:r>
            <a:r>
              <a:rPr lang="tr-TR" sz="2400" dirty="0" smtClean="0"/>
              <a:t>.</a:t>
            </a:r>
          </a:p>
          <a:p>
            <a:r>
              <a:rPr lang="tr-TR" sz="2400" dirty="0" err="1" smtClean="0"/>
              <a:t>Intermediary</a:t>
            </a:r>
            <a:r>
              <a:rPr lang="tr-TR" sz="2400" dirty="0" smtClean="0"/>
              <a:t> </a:t>
            </a:r>
            <a:r>
              <a:rPr lang="tr-TR" sz="2400" dirty="0" err="1" smtClean="0"/>
              <a:t>servers</a:t>
            </a:r>
            <a:r>
              <a:rPr lang="tr-TR" sz="2400" dirty="0" smtClean="0"/>
              <a:t> can </a:t>
            </a:r>
            <a:r>
              <a:rPr lang="tr-TR" sz="2400" dirty="0" err="1" smtClean="0"/>
              <a:t>increase</a:t>
            </a:r>
            <a:r>
              <a:rPr lang="tr-TR" sz="2400" dirty="0" smtClean="0"/>
              <a:t> </a:t>
            </a:r>
            <a:r>
              <a:rPr lang="tr-TR" sz="2400" dirty="0" err="1" smtClean="0"/>
              <a:t>scalability</a:t>
            </a:r>
            <a:r>
              <a:rPr lang="tr-TR" sz="2400" dirty="0" smtClean="0"/>
              <a:t> </a:t>
            </a:r>
            <a:r>
              <a:rPr lang="tr-TR" sz="2400" dirty="0" err="1" smtClean="0"/>
              <a:t>by</a:t>
            </a:r>
            <a:r>
              <a:rPr lang="tr-TR" sz="2400" dirty="0" smtClean="0"/>
              <a:t> </a:t>
            </a:r>
            <a:r>
              <a:rPr lang="tr-TR" sz="2400" dirty="0" err="1" smtClean="0"/>
              <a:t>load-balancing</a:t>
            </a:r>
            <a:r>
              <a:rPr lang="tr-TR" sz="2400" dirty="0" smtClean="0"/>
              <a:t> </a:t>
            </a:r>
            <a:r>
              <a:rPr lang="tr-TR" sz="2400" dirty="0" err="1" smtClean="0"/>
              <a:t>and</a:t>
            </a:r>
            <a:r>
              <a:rPr lang="tr-TR" sz="2400" dirty="0" smtClean="0"/>
              <a:t> can </a:t>
            </a:r>
            <a:r>
              <a:rPr lang="tr-TR" sz="2400" dirty="0" err="1" smtClean="0"/>
              <a:t>force</a:t>
            </a:r>
            <a:r>
              <a:rPr lang="tr-TR" sz="2400" dirty="0" smtClean="0"/>
              <a:t> </a:t>
            </a:r>
            <a:r>
              <a:rPr lang="tr-TR" sz="2400" dirty="0" err="1" smtClean="0"/>
              <a:t>clients</a:t>
            </a:r>
            <a:r>
              <a:rPr lang="tr-TR" sz="2400" dirty="0" smtClean="0"/>
              <a:t> </a:t>
            </a:r>
            <a:r>
              <a:rPr lang="tr-TR" sz="2400" dirty="0" err="1" smtClean="0"/>
              <a:t>to</a:t>
            </a:r>
            <a:r>
              <a:rPr lang="tr-TR" sz="2400" dirty="0" smtClean="0"/>
              <a:t> form </a:t>
            </a:r>
            <a:r>
              <a:rPr lang="tr-TR" sz="2400" dirty="0" err="1" smtClean="0"/>
              <a:t>some</a:t>
            </a:r>
            <a:r>
              <a:rPr lang="tr-TR" sz="2400" dirty="0" smtClean="0"/>
              <a:t> </a:t>
            </a:r>
            <a:r>
              <a:rPr lang="tr-TR" sz="2400" dirty="0" err="1" smtClean="0"/>
              <a:t>sort</a:t>
            </a:r>
            <a:r>
              <a:rPr lang="tr-TR" sz="2400" dirty="0" smtClean="0"/>
              <a:t> of </a:t>
            </a:r>
            <a:r>
              <a:rPr lang="tr-TR" sz="2400" dirty="0" err="1" smtClean="0"/>
              <a:t>security</a:t>
            </a:r>
            <a:r>
              <a:rPr lang="tr-TR" sz="2400" dirty="0" smtClean="0"/>
              <a:t> </a:t>
            </a:r>
            <a:r>
              <a:rPr lang="tr-TR" sz="2400" dirty="0" err="1" smtClean="0"/>
              <a:t>policies</a:t>
            </a:r>
            <a:r>
              <a:rPr lang="tr-TR" sz="2400" dirty="0" smtClean="0"/>
              <a:t>.</a:t>
            </a:r>
          </a:p>
          <a:p>
            <a:r>
              <a:rPr lang="tr-TR" sz="2400" dirty="0" err="1" smtClean="0"/>
              <a:t>This</a:t>
            </a:r>
            <a:r>
              <a:rPr lang="tr-TR" sz="2400" dirty="0" smtClean="0"/>
              <a:t> </a:t>
            </a:r>
            <a:r>
              <a:rPr lang="tr-TR" sz="2400" dirty="0" err="1" smtClean="0"/>
              <a:t>structure</a:t>
            </a:r>
            <a:r>
              <a:rPr lang="tr-TR" sz="2400" dirty="0" smtClean="0"/>
              <a:t> can be </a:t>
            </a:r>
            <a:r>
              <a:rPr lang="tr-TR" sz="2400" dirty="0" err="1" smtClean="0"/>
              <a:t>used</a:t>
            </a:r>
            <a:r>
              <a:rPr lang="tr-TR" sz="2400" dirty="0"/>
              <a:t> </a:t>
            </a:r>
            <a:r>
              <a:rPr lang="tr-TR" sz="2400" dirty="0" err="1" smtClean="0"/>
              <a:t>when</a:t>
            </a:r>
            <a:r>
              <a:rPr lang="tr-TR" sz="2400" dirty="0" smtClean="0"/>
              <a:t> </a:t>
            </a:r>
            <a:r>
              <a:rPr lang="tr-TR" sz="2400" dirty="0" err="1" smtClean="0"/>
              <a:t>encapsulation</a:t>
            </a:r>
            <a:r>
              <a:rPr lang="tr-TR" sz="2400" dirty="0" smtClean="0"/>
              <a:t> is </a:t>
            </a:r>
            <a:r>
              <a:rPr lang="tr-TR" sz="2400" dirty="0" err="1" smtClean="0"/>
              <a:t>needed</a:t>
            </a:r>
            <a:r>
              <a:rPr lang="tr-TR" sz="2400" dirty="0" smtClean="0"/>
              <a:t>.</a:t>
            </a:r>
            <a:endParaRPr lang="tr-TR" sz="2400" dirty="0"/>
          </a:p>
        </p:txBody>
      </p:sp>
    </p:spTree>
    <p:extLst>
      <p:ext uri="{BB962C8B-B14F-4D97-AF65-F5344CB8AC3E}">
        <p14:creationId xmlns:p14="http://schemas.microsoft.com/office/powerpoint/2010/main" val="1710344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Code</a:t>
            </a:r>
            <a:r>
              <a:rPr lang="tr-TR" dirty="0" smtClean="0"/>
              <a:t> on </a:t>
            </a:r>
            <a:r>
              <a:rPr lang="tr-TR" dirty="0" err="1" smtClean="0"/>
              <a:t>Demand</a:t>
            </a:r>
            <a:endParaRPr lang="tr-TR" dirty="0"/>
          </a:p>
        </p:txBody>
      </p:sp>
      <p:sp>
        <p:nvSpPr>
          <p:cNvPr id="3" name="Content Placeholder 2"/>
          <p:cNvSpPr>
            <a:spLocks noGrp="1"/>
          </p:cNvSpPr>
          <p:nvPr>
            <p:ph idx="1"/>
          </p:nvPr>
        </p:nvSpPr>
        <p:spPr>
          <a:xfrm>
            <a:off x="677334" y="1431758"/>
            <a:ext cx="8935898" cy="5185609"/>
          </a:xfrm>
        </p:spPr>
        <p:txBody>
          <a:bodyPr>
            <a:normAutofit lnSpcReduction="10000"/>
          </a:bodyPr>
          <a:lstStyle/>
          <a:p>
            <a:r>
              <a:rPr lang="tr-TR" sz="2400" dirty="0" err="1" smtClean="0"/>
              <a:t>Servers</a:t>
            </a:r>
            <a:r>
              <a:rPr lang="tr-TR" sz="2400" dirty="0" smtClean="0"/>
              <a:t> can </a:t>
            </a:r>
            <a:r>
              <a:rPr lang="tr-TR" sz="2400" dirty="0" err="1" smtClean="0"/>
              <a:t>send</a:t>
            </a:r>
            <a:r>
              <a:rPr lang="tr-TR" sz="2400" dirty="0" smtClean="0"/>
              <a:t> </a:t>
            </a:r>
            <a:r>
              <a:rPr lang="tr-TR" sz="2400" dirty="0" err="1" smtClean="0"/>
              <a:t>some</a:t>
            </a:r>
            <a:r>
              <a:rPr lang="tr-TR" sz="2400" dirty="0" smtClean="0"/>
              <a:t> </a:t>
            </a:r>
            <a:r>
              <a:rPr lang="tr-TR" sz="2400" dirty="0" err="1" smtClean="0"/>
              <a:t>kind</a:t>
            </a:r>
            <a:r>
              <a:rPr lang="tr-TR" sz="2400" dirty="0" smtClean="0"/>
              <a:t> of </a:t>
            </a:r>
            <a:r>
              <a:rPr lang="tr-TR" sz="2400" b="1" dirty="0" err="1" smtClean="0"/>
              <a:t>executable</a:t>
            </a:r>
            <a:r>
              <a:rPr lang="tr-TR" sz="2400" b="1" dirty="0" smtClean="0"/>
              <a:t> </a:t>
            </a:r>
            <a:r>
              <a:rPr lang="tr-TR" sz="2400" b="1" dirty="0" err="1" smtClean="0"/>
              <a:t>scripts</a:t>
            </a:r>
            <a:r>
              <a:rPr lang="tr-TR" sz="2400" b="1" dirty="0" smtClean="0"/>
              <a:t> </a:t>
            </a:r>
            <a:r>
              <a:rPr lang="tr-TR" sz="2400" dirty="0" err="1" smtClean="0"/>
              <a:t>to</a:t>
            </a:r>
            <a:r>
              <a:rPr lang="tr-TR" sz="2400" dirty="0" smtClean="0"/>
              <a:t> </a:t>
            </a:r>
            <a:r>
              <a:rPr lang="tr-TR" sz="2400" dirty="0" err="1" smtClean="0"/>
              <a:t>the</a:t>
            </a:r>
            <a:r>
              <a:rPr lang="tr-TR" sz="2400" dirty="0" smtClean="0"/>
              <a:t> </a:t>
            </a:r>
            <a:r>
              <a:rPr lang="tr-TR" sz="2400" dirty="0" err="1" smtClean="0"/>
              <a:t>client-side</a:t>
            </a:r>
            <a:r>
              <a:rPr lang="tr-TR" sz="2400" dirty="0" smtClean="0"/>
              <a:t> in </a:t>
            </a:r>
            <a:r>
              <a:rPr lang="tr-TR" sz="2400" dirty="0" err="1" smtClean="0"/>
              <a:t>order</a:t>
            </a:r>
            <a:r>
              <a:rPr lang="tr-TR" sz="2400" dirty="0" smtClean="0"/>
              <a:t> </a:t>
            </a:r>
            <a:r>
              <a:rPr lang="tr-TR" sz="2400" dirty="0" err="1" smtClean="0"/>
              <a:t>to</a:t>
            </a:r>
            <a:r>
              <a:rPr lang="tr-TR" sz="2400" dirty="0" smtClean="0"/>
              <a:t> </a:t>
            </a:r>
            <a:r>
              <a:rPr lang="tr-TR" sz="2400" dirty="0" err="1" smtClean="0"/>
              <a:t>increase</a:t>
            </a:r>
            <a:r>
              <a:rPr lang="tr-TR" sz="2400" dirty="0" smtClean="0"/>
              <a:t> </a:t>
            </a:r>
            <a:r>
              <a:rPr lang="tr-TR" sz="2400" dirty="0" err="1" smtClean="0"/>
              <a:t>or</a:t>
            </a:r>
            <a:r>
              <a:rPr lang="tr-TR" sz="2400" dirty="0" smtClean="0"/>
              <a:t> </a:t>
            </a:r>
            <a:r>
              <a:rPr lang="tr-TR" sz="2400" dirty="0" err="1" smtClean="0"/>
              <a:t>change</a:t>
            </a:r>
            <a:r>
              <a:rPr lang="tr-TR" sz="2400" dirty="0" smtClean="0"/>
              <a:t> </a:t>
            </a:r>
            <a:r>
              <a:rPr lang="tr-TR" sz="2400" dirty="0" err="1" smtClean="0"/>
              <a:t>the</a:t>
            </a:r>
            <a:r>
              <a:rPr lang="tr-TR" sz="2400" dirty="0" smtClean="0"/>
              <a:t> </a:t>
            </a:r>
            <a:r>
              <a:rPr lang="tr-TR" sz="2400" dirty="0" err="1" smtClean="0"/>
              <a:t>functionality</a:t>
            </a:r>
            <a:r>
              <a:rPr lang="tr-TR" sz="2400" dirty="0" smtClean="0"/>
              <a:t> on </a:t>
            </a:r>
            <a:r>
              <a:rPr lang="tr-TR" sz="2400" dirty="0" err="1" smtClean="0"/>
              <a:t>the</a:t>
            </a:r>
            <a:r>
              <a:rPr lang="tr-TR" sz="2400" dirty="0" smtClean="0"/>
              <a:t> </a:t>
            </a:r>
            <a:r>
              <a:rPr lang="tr-TR" sz="2400" dirty="0" err="1" smtClean="0"/>
              <a:t>client</a:t>
            </a:r>
            <a:r>
              <a:rPr lang="tr-TR" sz="2400" dirty="0" smtClean="0"/>
              <a:t> </a:t>
            </a:r>
            <a:r>
              <a:rPr lang="tr-TR" sz="2400" dirty="0" err="1" smtClean="0"/>
              <a:t>side</a:t>
            </a:r>
            <a:r>
              <a:rPr lang="tr-TR" sz="2400" dirty="0" smtClean="0"/>
              <a:t>. </a:t>
            </a:r>
          </a:p>
          <a:p>
            <a:r>
              <a:rPr lang="tr-TR" sz="2400" dirty="0" err="1" smtClean="0"/>
              <a:t>This</a:t>
            </a:r>
            <a:r>
              <a:rPr lang="tr-TR" sz="2400" dirty="0" smtClean="0"/>
              <a:t> </a:t>
            </a:r>
            <a:r>
              <a:rPr lang="tr-TR" sz="2400" dirty="0" err="1" smtClean="0"/>
              <a:t>may</a:t>
            </a:r>
            <a:r>
              <a:rPr lang="tr-TR" sz="2400" dirty="0" smtClean="0"/>
              <a:t> </a:t>
            </a:r>
            <a:r>
              <a:rPr lang="tr-TR" sz="2400" dirty="0" err="1" smtClean="0"/>
              <a:t>cause</a:t>
            </a:r>
            <a:r>
              <a:rPr lang="tr-TR" sz="2400" dirty="0" smtClean="0"/>
              <a:t> </a:t>
            </a:r>
            <a:r>
              <a:rPr lang="tr-TR" sz="2400" b="1" dirty="0" err="1" smtClean="0"/>
              <a:t>low</a:t>
            </a:r>
            <a:r>
              <a:rPr lang="tr-TR" sz="2400" b="1" dirty="0" smtClean="0"/>
              <a:t> </a:t>
            </a:r>
            <a:r>
              <a:rPr lang="tr-TR" sz="2400" b="1" dirty="0" err="1" smtClean="0"/>
              <a:t>visibility</a:t>
            </a:r>
            <a:r>
              <a:rPr lang="tr-TR" sz="2400" dirty="0" smtClean="0"/>
              <a:t>, </a:t>
            </a:r>
            <a:r>
              <a:rPr lang="tr-TR" sz="2400" dirty="0" err="1" smtClean="0"/>
              <a:t>so</a:t>
            </a:r>
            <a:r>
              <a:rPr lang="tr-TR" sz="2400" dirty="0" smtClean="0"/>
              <a:t> it is </a:t>
            </a:r>
            <a:r>
              <a:rPr lang="tr-TR" sz="2400" dirty="0" err="1" smtClean="0"/>
              <a:t>the</a:t>
            </a:r>
            <a:r>
              <a:rPr lang="tr-TR" sz="2400" dirty="0" smtClean="0"/>
              <a:t> </a:t>
            </a:r>
            <a:r>
              <a:rPr lang="tr-TR" sz="2400" dirty="0" err="1" smtClean="0"/>
              <a:t>only</a:t>
            </a:r>
            <a:r>
              <a:rPr lang="tr-TR" sz="2400" dirty="0" smtClean="0"/>
              <a:t> </a:t>
            </a:r>
            <a:r>
              <a:rPr lang="tr-TR" sz="2400" b="1" dirty="0" err="1" smtClean="0"/>
              <a:t>optional</a:t>
            </a:r>
            <a:r>
              <a:rPr lang="tr-TR" sz="2400" dirty="0" smtClean="0"/>
              <a:t> </a:t>
            </a:r>
            <a:r>
              <a:rPr lang="tr-TR" sz="2400" dirty="0" err="1" smtClean="0"/>
              <a:t>constraint</a:t>
            </a:r>
            <a:r>
              <a:rPr lang="tr-TR" sz="2400" dirty="0" smtClean="0"/>
              <a:t>.</a:t>
            </a:r>
          </a:p>
          <a:p>
            <a:r>
              <a:rPr lang="tr-TR" sz="2400" i="1" dirty="0" smtClean="0"/>
              <a:t>EXAMPLE</a:t>
            </a:r>
          </a:p>
          <a:p>
            <a:pPr marL="0" indent="0">
              <a:buNone/>
            </a:pPr>
            <a:r>
              <a:rPr lang="tr-TR" sz="2400" dirty="0" smtClean="0"/>
              <a:t>	</a:t>
            </a:r>
            <a:r>
              <a:rPr lang="en-US" sz="2400" dirty="0" smtClean="0">
                <a:latin typeface="Arial" panose="020B0604020202020204" pitchFamily="34" charset="0"/>
                <a:cs typeface="Arial" panose="020B0604020202020204" pitchFamily="34" charset="0"/>
              </a:rPr>
              <a:t>...</a:t>
            </a:r>
            <a:endParaRPr lang="tr-TR" sz="2400" dirty="0" smtClean="0">
              <a:latin typeface="Arial" panose="020B0604020202020204" pitchFamily="34" charset="0"/>
              <a:cs typeface="Arial" panose="020B0604020202020204" pitchFamily="34" charset="0"/>
            </a:endParaRPr>
          </a:p>
          <a:p>
            <a:pPr marL="0" indent="0">
              <a:buNone/>
            </a:pPr>
            <a:r>
              <a:rPr lang="tr-TR"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&lt;</a:t>
            </a:r>
            <a:r>
              <a:rPr lang="en-US" sz="2400" dirty="0">
                <a:latin typeface="Arial" panose="020B0604020202020204" pitchFamily="34" charset="0"/>
                <a:cs typeface="Arial" panose="020B0604020202020204" pitchFamily="34" charset="0"/>
              </a:rPr>
              <a:t>head&gt;</a:t>
            </a:r>
          </a:p>
          <a:p>
            <a:pPr marL="0" indent="0">
              <a:buNone/>
            </a:pPr>
            <a:r>
              <a:rPr lang="tr-TR"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&lt;</a:t>
            </a:r>
            <a:r>
              <a:rPr lang="en-US" sz="2400" dirty="0">
                <a:latin typeface="Arial" panose="020B0604020202020204" pitchFamily="34" charset="0"/>
                <a:cs typeface="Arial" panose="020B0604020202020204" pitchFamily="34" charset="0"/>
              </a:rPr>
              <a:t>script src="utility.js"</a:t>
            </a:r>
          </a:p>
          <a:p>
            <a:pPr marL="0" indent="0">
              <a:buNone/>
            </a:pPr>
            <a:r>
              <a:rPr lang="tr-TR"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type</a:t>
            </a:r>
            <a:r>
              <a:rPr lang="en-US" sz="2400" dirty="0">
                <a:latin typeface="Arial" panose="020B0604020202020204" pitchFamily="34" charset="0"/>
                <a:cs typeface="Arial" panose="020B0604020202020204" pitchFamily="34" charset="0"/>
              </a:rPr>
              <a:t>="text/javascript"&gt;</a:t>
            </a:r>
          </a:p>
          <a:p>
            <a:pPr marL="0" indent="0">
              <a:buNone/>
            </a:pPr>
            <a:r>
              <a:rPr lang="tr-TR"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&lt;/</a:t>
            </a:r>
            <a:r>
              <a:rPr lang="en-US" sz="2400" dirty="0">
                <a:latin typeface="Arial" panose="020B0604020202020204" pitchFamily="34" charset="0"/>
                <a:cs typeface="Arial" panose="020B0604020202020204" pitchFamily="34" charset="0"/>
              </a:rPr>
              <a:t>script&gt;</a:t>
            </a:r>
          </a:p>
          <a:p>
            <a:pPr marL="0" indent="0">
              <a:buNone/>
            </a:pPr>
            <a:r>
              <a:rPr lang="tr-TR"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endParaRPr lang="tr-T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9264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more</a:t>
            </a:r>
            <a:endParaRPr lang="tr-TR" dirty="0"/>
          </a:p>
        </p:txBody>
      </p:sp>
      <p:sp>
        <p:nvSpPr>
          <p:cNvPr id="3" name="Content Placeholder 2"/>
          <p:cNvSpPr>
            <a:spLocks noGrp="1"/>
          </p:cNvSpPr>
          <p:nvPr>
            <p:ph idx="1"/>
          </p:nvPr>
        </p:nvSpPr>
        <p:spPr>
          <a:xfrm>
            <a:off x="701398" y="2184653"/>
            <a:ext cx="8596668" cy="3880773"/>
          </a:xfrm>
        </p:spPr>
        <p:txBody>
          <a:bodyPr>
            <a:normAutofit/>
          </a:bodyPr>
          <a:lstStyle/>
          <a:p>
            <a:r>
              <a:rPr lang="tr-TR" sz="2400" dirty="0" err="1"/>
              <a:t>If</a:t>
            </a:r>
            <a:r>
              <a:rPr lang="tr-TR" sz="2400" dirty="0"/>
              <a:t> a service </a:t>
            </a:r>
            <a:r>
              <a:rPr lang="tr-TR" sz="2400" dirty="0" err="1"/>
              <a:t>does</a:t>
            </a:r>
            <a:r>
              <a:rPr lang="tr-TR" sz="2400" dirty="0"/>
              <a:t> not </a:t>
            </a:r>
            <a:r>
              <a:rPr lang="tr-TR" sz="2400" dirty="0" err="1"/>
              <a:t>include</a:t>
            </a:r>
            <a:r>
              <a:rPr lang="tr-TR" sz="2400" dirty="0"/>
              <a:t> </a:t>
            </a:r>
            <a:r>
              <a:rPr lang="tr-TR" sz="2400" dirty="0" err="1"/>
              <a:t>all</a:t>
            </a:r>
            <a:r>
              <a:rPr lang="tr-TR" sz="2400" dirty="0"/>
              <a:t> </a:t>
            </a:r>
            <a:r>
              <a:rPr lang="tr-TR" sz="2400" dirty="0" err="1"/>
              <a:t>constraints</a:t>
            </a:r>
            <a:r>
              <a:rPr lang="tr-TR" sz="2400" dirty="0"/>
              <a:t> </a:t>
            </a:r>
            <a:r>
              <a:rPr lang="tr-TR" sz="2400" dirty="0" err="1"/>
              <a:t>out</a:t>
            </a:r>
            <a:r>
              <a:rPr lang="tr-TR" sz="2400" dirty="0"/>
              <a:t> of «</a:t>
            </a:r>
            <a:r>
              <a:rPr lang="tr-TR" sz="2400" dirty="0" err="1"/>
              <a:t>Code</a:t>
            </a:r>
            <a:r>
              <a:rPr lang="tr-TR" sz="2400" dirty="0"/>
              <a:t> on </a:t>
            </a:r>
            <a:r>
              <a:rPr lang="tr-TR" sz="2400" dirty="0" err="1"/>
              <a:t>Demand</a:t>
            </a:r>
            <a:r>
              <a:rPr lang="tr-TR" sz="2400" dirty="0"/>
              <a:t>», it is not a </a:t>
            </a:r>
            <a:r>
              <a:rPr lang="tr-TR" sz="2400" dirty="0" err="1"/>
              <a:t>RESTful</a:t>
            </a:r>
            <a:r>
              <a:rPr lang="tr-TR" sz="2400" dirty="0"/>
              <a:t> web service.</a:t>
            </a:r>
          </a:p>
          <a:p>
            <a:r>
              <a:rPr lang="tr-TR" sz="2400" dirty="0" err="1"/>
              <a:t>The</a:t>
            </a:r>
            <a:r>
              <a:rPr lang="tr-TR" sz="2400" dirty="0"/>
              <a:t> </a:t>
            </a:r>
            <a:r>
              <a:rPr lang="tr-TR" sz="2400" dirty="0" err="1"/>
              <a:t>most</a:t>
            </a:r>
            <a:r>
              <a:rPr lang="tr-TR" sz="2400" dirty="0"/>
              <a:t> </a:t>
            </a:r>
            <a:r>
              <a:rPr lang="tr-TR" sz="2400" dirty="0" err="1"/>
              <a:t>epic</a:t>
            </a:r>
            <a:r>
              <a:rPr lang="tr-TR" sz="2400" dirty="0"/>
              <a:t> </a:t>
            </a:r>
            <a:r>
              <a:rPr lang="tr-TR" sz="2400" dirty="0" err="1"/>
              <a:t>constraint</a:t>
            </a:r>
            <a:r>
              <a:rPr lang="tr-TR" sz="2400" dirty="0"/>
              <a:t> is «</a:t>
            </a:r>
            <a:r>
              <a:rPr lang="tr-TR" sz="2400" b="1" dirty="0" err="1"/>
              <a:t>Stateless</a:t>
            </a:r>
            <a:r>
              <a:rPr lang="tr-TR" sz="2400" dirty="0"/>
              <a:t>».</a:t>
            </a:r>
          </a:p>
          <a:p>
            <a:pPr marL="0" indent="0">
              <a:buNone/>
            </a:pPr>
            <a:endParaRPr lang="tr-TR" sz="2400" dirty="0"/>
          </a:p>
        </p:txBody>
      </p:sp>
    </p:spTree>
    <p:extLst>
      <p:ext uri="{BB962C8B-B14F-4D97-AF65-F5344CB8AC3E}">
        <p14:creationId xmlns:p14="http://schemas.microsoft.com/office/powerpoint/2010/main" val="869712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What</a:t>
            </a:r>
            <a:r>
              <a:rPr lang="tr-TR" dirty="0" smtClean="0"/>
              <a:t> REST actually </a:t>
            </a:r>
            <a:r>
              <a:rPr lang="tr-TR" dirty="0" err="1" smtClean="0"/>
              <a:t>aims</a:t>
            </a:r>
            <a:r>
              <a:rPr lang="tr-TR" dirty="0" smtClean="0"/>
              <a:t> </a:t>
            </a:r>
            <a:r>
              <a:rPr lang="tr-TR" dirty="0" err="1" smtClean="0"/>
              <a:t>for</a:t>
            </a:r>
            <a:r>
              <a:rPr lang="tr-TR" dirty="0" smtClean="0"/>
              <a:t>?</a:t>
            </a:r>
            <a:endParaRPr lang="tr-TR" dirty="0"/>
          </a:p>
        </p:txBody>
      </p:sp>
      <p:sp>
        <p:nvSpPr>
          <p:cNvPr id="3" name="Content Placeholder 2"/>
          <p:cNvSpPr>
            <a:spLocks noGrp="1"/>
          </p:cNvSpPr>
          <p:nvPr>
            <p:ph idx="1"/>
          </p:nvPr>
        </p:nvSpPr>
        <p:spPr/>
        <p:txBody>
          <a:bodyPr>
            <a:normAutofit/>
          </a:bodyPr>
          <a:lstStyle/>
          <a:p>
            <a:r>
              <a:rPr lang="tr-TR" sz="2400" dirty="0" err="1" smtClean="0"/>
              <a:t>Scalability</a:t>
            </a:r>
            <a:endParaRPr lang="tr-TR" sz="2400" dirty="0" smtClean="0"/>
          </a:p>
          <a:p>
            <a:r>
              <a:rPr lang="tr-TR" sz="2400" dirty="0" err="1" smtClean="0"/>
              <a:t>Simplicity</a:t>
            </a:r>
            <a:endParaRPr lang="tr-TR" sz="2400" dirty="0" smtClean="0"/>
          </a:p>
          <a:p>
            <a:r>
              <a:rPr lang="tr-TR" sz="2400" dirty="0" err="1" smtClean="0"/>
              <a:t>Modifiability</a:t>
            </a:r>
            <a:endParaRPr lang="tr-TR" sz="2400" dirty="0" smtClean="0"/>
          </a:p>
          <a:p>
            <a:r>
              <a:rPr lang="tr-TR" sz="2400" dirty="0" err="1" smtClean="0"/>
              <a:t>Useability</a:t>
            </a:r>
            <a:endParaRPr lang="tr-TR" sz="2400" dirty="0" smtClean="0"/>
          </a:p>
          <a:p>
            <a:r>
              <a:rPr lang="tr-TR" sz="2400" dirty="0" err="1" smtClean="0"/>
              <a:t>Portability</a:t>
            </a:r>
            <a:endParaRPr lang="tr-TR" sz="2400" dirty="0" smtClean="0"/>
          </a:p>
          <a:p>
            <a:r>
              <a:rPr lang="tr-TR" sz="2400" dirty="0" err="1" smtClean="0"/>
              <a:t>Reliability</a:t>
            </a:r>
            <a:endParaRPr lang="tr-TR" sz="2400" dirty="0"/>
          </a:p>
        </p:txBody>
      </p:sp>
    </p:spTree>
    <p:extLst>
      <p:ext uri="{BB962C8B-B14F-4D97-AF65-F5344CB8AC3E}">
        <p14:creationId xmlns:p14="http://schemas.microsoft.com/office/powerpoint/2010/main" val="1535819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Benefits</a:t>
            </a:r>
            <a:endParaRPr lang="tr-TR" dirty="0"/>
          </a:p>
        </p:txBody>
      </p:sp>
      <p:sp>
        <p:nvSpPr>
          <p:cNvPr id="3" name="Content Placeholder 2"/>
          <p:cNvSpPr>
            <a:spLocks noGrp="1"/>
          </p:cNvSpPr>
          <p:nvPr>
            <p:ph idx="1"/>
          </p:nvPr>
        </p:nvSpPr>
        <p:spPr>
          <a:xfrm>
            <a:off x="677334" y="1663878"/>
            <a:ext cx="4267199" cy="3880773"/>
          </a:xfrm>
        </p:spPr>
        <p:txBody>
          <a:bodyPr>
            <a:normAutofit/>
          </a:bodyPr>
          <a:lstStyle/>
          <a:p>
            <a:pPr marL="0" indent="0" algn="ctr">
              <a:buNone/>
            </a:pPr>
            <a:r>
              <a:rPr lang="tr-TR" sz="2400" dirty="0" smtClean="0">
                <a:solidFill>
                  <a:schemeClr val="accent1"/>
                </a:solidFill>
              </a:rPr>
              <a:t>Network </a:t>
            </a:r>
            <a:r>
              <a:rPr lang="tr-TR" sz="2400" dirty="0" err="1" smtClean="0">
                <a:solidFill>
                  <a:schemeClr val="accent1"/>
                </a:solidFill>
              </a:rPr>
              <a:t>Performance</a:t>
            </a:r>
            <a:endParaRPr lang="tr-TR" sz="2400" dirty="0" smtClean="0">
              <a:solidFill>
                <a:schemeClr val="accent1"/>
              </a:solidFill>
            </a:endParaRPr>
          </a:p>
          <a:p>
            <a:r>
              <a:rPr lang="tr-TR" sz="2400" dirty="0" err="1" smtClean="0">
                <a:solidFill>
                  <a:schemeClr val="tx1"/>
                </a:solidFill>
              </a:rPr>
              <a:t>Efficiency</a:t>
            </a:r>
            <a:endParaRPr lang="tr-TR" sz="2400" dirty="0" smtClean="0">
              <a:solidFill>
                <a:schemeClr val="tx1"/>
              </a:solidFill>
            </a:endParaRPr>
          </a:p>
          <a:p>
            <a:r>
              <a:rPr lang="tr-TR" sz="2400" dirty="0" err="1" smtClean="0">
                <a:solidFill>
                  <a:schemeClr val="tx1"/>
                </a:solidFill>
              </a:rPr>
              <a:t>Scalability</a:t>
            </a:r>
            <a:endParaRPr lang="tr-TR" sz="2400" dirty="0" smtClean="0">
              <a:solidFill>
                <a:schemeClr val="tx1"/>
              </a:solidFill>
            </a:endParaRPr>
          </a:p>
          <a:p>
            <a:r>
              <a:rPr lang="tr-TR" sz="2400" dirty="0" smtClean="0">
                <a:solidFill>
                  <a:schemeClr val="tx1"/>
                </a:solidFill>
              </a:rPr>
              <a:t>User </a:t>
            </a:r>
            <a:r>
              <a:rPr lang="tr-TR" sz="2400" dirty="0" err="1" smtClean="0">
                <a:solidFill>
                  <a:schemeClr val="tx1"/>
                </a:solidFill>
              </a:rPr>
              <a:t>Perceived</a:t>
            </a:r>
            <a:r>
              <a:rPr lang="tr-TR" sz="2400" dirty="0" smtClean="0">
                <a:solidFill>
                  <a:schemeClr val="tx1"/>
                </a:solidFill>
              </a:rPr>
              <a:t> </a:t>
            </a:r>
            <a:r>
              <a:rPr lang="tr-TR" sz="2400" dirty="0" err="1" smtClean="0">
                <a:solidFill>
                  <a:schemeClr val="tx1"/>
                </a:solidFill>
              </a:rPr>
              <a:t>Performance</a:t>
            </a:r>
            <a:endParaRPr lang="tr-TR" sz="2400" dirty="0" smtClean="0">
              <a:solidFill>
                <a:schemeClr val="tx1"/>
              </a:solidFill>
            </a:endParaRPr>
          </a:p>
        </p:txBody>
      </p:sp>
      <p:sp>
        <p:nvSpPr>
          <p:cNvPr id="4" name="Content Placeholder 2"/>
          <p:cNvSpPr txBox="1">
            <a:spLocks/>
          </p:cNvSpPr>
          <p:nvPr/>
        </p:nvSpPr>
        <p:spPr>
          <a:xfrm>
            <a:off x="4848579" y="1663877"/>
            <a:ext cx="4267199"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tr-TR" sz="2400" dirty="0" err="1" smtClean="0">
                <a:solidFill>
                  <a:schemeClr val="accent1"/>
                </a:solidFill>
              </a:rPr>
              <a:t>Other</a:t>
            </a:r>
            <a:r>
              <a:rPr lang="tr-TR" sz="2400" dirty="0" smtClean="0">
                <a:solidFill>
                  <a:schemeClr val="accent1"/>
                </a:solidFill>
              </a:rPr>
              <a:t> </a:t>
            </a:r>
            <a:r>
              <a:rPr lang="tr-TR" sz="2400" dirty="0" err="1" smtClean="0">
                <a:solidFill>
                  <a:schemeClr val="accent1"/>
                </a:solidFill>
              </a:rPr>
              <a:t>Benefits</a:t>
            </a:r>
            <a:endParaRPr lang="tr-TR" sz="2400" dirty="0" smtClean="0">
              <a:solidFill>
                <a:schemeClr val="accent1"/>
              </a:solidFill>
            </a:endParaRPr>
          </a:p>
          <a:p>
            <a:r>
              <a:rPr lang="tr-TR" sz="2400" dirty="0" err="1" smtClean="0">
                <a:solidFill>
                  <a:schemeClr val="tx1"/>
                </a:solidFill>
              </a:rPr>
              <a:t>Simplicity</a:t>
            </a:r>
            <a:endParaRPr lang="tr-TR" sz="2400" dirty="0">
              <a:solidFill>
                <a:schemeClr val="tx1"/>
              </a:solidFill>
            </a:endParaRPr>
          </a:p>
          <a:p>
            <a:r>
              <a:rPr lang="tr-TR" sz="2400" dirty="0" err="1" smtClean="0">
                <a:solidFill>
                  <a:schemeClr val="tx1"/>
                </a:solidFill>
              </a:rPr>
              <a:t>Evolvability</a:t>
            </a:r>
            <a:endParaRPr lang="tr-TR" sz="2400" dirty="0">
              <a:solidFill>
                <a:schemeClr val="tx1"/>
              </a:solidFill>
            </a:endParaRPr>
          </a:p>
          <a:p>
            <a:r>
              <a:rPr lang="tr-TR" sz="2400" dirty="0" err="1" smtClean="0">
                <a:solidFill>
                  <a:schemeClr val="tx1"/>
                </a:solidFill>
              </a:rPr>
              <a:t>Reuseability</a:t>
            </a:r>
            <a:endParaRPr lang="tr-TR" sz="2400" dirty="0" smtClean="0">
              <a:solidFill>
                <a:schemeClr val="tx1"/>
              </a:solidFill>
            </a:endParaRPr>
          </a:p>
          <a:p>
            <a:r>
              <a:rPr lang="tr-TR" sz="2400" dirty="0" err="1" smtClean="0">
                <a:solidFill>
                  <a:schemeClr val="tx1"/>
                </a:solidFill>
              </a:rPr>
              <a:t>Visibility</a:t>
            </a:r>
            <a:endParaRPr lang="tr-TR" sz="2400" dirty="0" smtClean="0">
              <a:solidFill>
                <a:schemeClr val="tx1"/>
              </a:solidFill>
            </a:endParaRPr>
          </a:p>
          <a:p>
            <a:r>
              <a:rPr lang="tr-TR" sz="2400" dirty="0" err="1" smtClean="0">
                <a:solidFill>
                  <a:schemeClr val="tx1"/>
                </a:solidFill>
              </a:rPr>
              <a:t>Extensibility</a:t>
            </a:r>
            <a:endParaRPr lang="tr-TR" sz="2400" dirty="0" smtClean="0">
              <a:solidFill>
                <a:schemeClr val="tx1"/>
              </a:solidFill>
            </a:endParaRPr>
          </a:p>
          <a:p>
            <a:r>
              <a:rPr lang="tr-TR" sz="2400" dirty="0" err="1" smtClean="0">
                <a:solidFill>
                  <a:schemeClr val="tx1"/>
                </a:solidFill>
              </a:rPr>
              <a:t>Configuration</a:t>
            </a:r>
            <a:endParaRPr lang="tr-TR" sz="2400" dirty="0" smtClean="0">
              <a:solidFill>
                <a:schemeClr val="tx1"/>
              </a:solidFill>
            </a:endParaRPr>
          </a:p>
          <a:p>
            <a:r>
              <a:rPr lang="tr-TR" sz="2400" dirty="0" err="1" smtClean="0">
                <a:solidFill>
                  <a:schemeClr val="tx1"/>
                </a:solidFill>
              </a:rPr>
              <a:t>Customizability</a:t>
            </a:r>
            <a:endParaRPr lang="tr-TR" sz="2400" dirty="0" smtClean="0">
              <a:solidFill>
                <a:schemeClr val="tx1"/>
              </a:solidFill>
            </a:endParaRPr>
          </a:p>
          <a:p>
            <a:endParaRPr lang="tr-TR" sz="2400" dirty="0">
              <a:solidFill>
                <a:schemeClr val="tx1"/>
              </a:solidFill>
            </a:endParaRPr>
          </a:p>
          <a:p>
            <a:pPr marL="0" indent="0">
              <a:buFont typeface="Wingdings 3" charset="2"/>
              <a:buNone/>
            </a:pPr>
            <a:endParaRPr lang="tr-TR" sz="2400" dirty="0">
              <a:solidFill>
                <a:schemeClr val="accent1"/>
              </a:solidFill>
            </a:endParaRPr>
          </a:p>
          <a:p>
            <a:pPr marL="0" indent="0">
              <a:buFont typeface="Wingdings 3" charset="2"/>
              <a:buNone/>
            </a:pPr>
            <a:endParaRPr lang="tr-TR" sz="2400" dirty="0" smtClean="0">
              <a:solidFill>
                <a:schemeClr val="accent1"/>
              </a:solidFill>
            </a:endParaRPr>
          </a:p>
        </p:txBody>
      </p:sp>
    </p:spTree>
    <p:extLst>
      <p:ext uri="{BB962C8B-B14F-4D97-AF65-F5344CB8AC3E}">
        <p14:creationId xmlns:p14="http://schemas.microsoft.com/office/powerpoint/2010/main" val="159238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Benefits</a:t>
            </a:r>
            <a:r>
              <a:rPr lang="tr-TR" dirty="0" smtClean="0"/>
              <a:t> </a:t>
            </a:r>
            <a:r>
              <a:rPr lang="tr-TR" dirty="0" err="1" smtClean="0"/>
              <a:t>ctd</a:t>
            </a:r>
            <a:r>
              <a:rPr lang="tr-TR" dirty="0" smtClean="0"/>
              <a:t>.</a:t>
            </a:r>
            <a:endParaRPr lang="tr-TR" dirty="0"/>
          </a:p>
        </p:txBody>
      </p:sp>
      <p:sp>
        <p:nvSpPr>
          <p:cNvPr id="3" name="Content Placeholder 2"/>
          <p:cNvSpPr>
            <a:spLocks noGrp="1"/>
          </p:cNvSpPr>
          <p:nvPr>
            <p:ph idx="1"/>
          </p:nvPr>
        </p:nvSpPr>
        <p:spPr>
          <a:xfrm>
            <a:off x="677334" y="2160589"/>
            <a:ext cx="9234310" cy="4161189"/>
          </a:xfrm>
        </p:spPr>
        <p:txBody>
          <a:bodyPr/>
          <a:lstStyle/>
          <a:p>
            <a:r>
              <a:rPr lang="en-US" dirty="0"/>
              <a:t>HTTP is </a:t>
            </a:r>
            <a:r>
              <a:rPr lang="en-US" b="1" u="sng" dirty="0"/>
              <a:t>efficient</a:t>
            </a:r>
            <a:r>
              <a:rPr lang="en-US" dirty="0"/>
              <a:t> because of all those </a:t>
            </a:r>
            <a:r>
              <a:rPr lang="en-US" b="1" u="sng" dirty="0"/>
              <a:t>caches</a:t>
            </a:r>
            <a:r>
              <a:rPr lang="en-US" dirty="0"/>
              <a:t>, </a:t>
            </a:r>
            <a:r>
              <a:rPr lang="en-US" dirty="0" smtClean="0"/>
              <a:t>your </a:t>
            </a:r>
            <a:r>
              <a:rPr lang="en-US" dirty="0"/>
              <a:t>request may not have to reach all the way </a:t>
            </a:r>
            <a:r>
              <a:rPr lang="en-US" dirty="0" smtClean="0"/>
              <a:t>back </a:t>
            </a:r>
            <a:r>
              <a:rPr lang="en-US" dirty="0"/>
              <a:t>to the </a:t>
            </a:r>
            <a:r>
              <a:rPr lang="en-US" dirty="0" smtClean="0"/>
              <a:t>o</a:t>
            </a:r>
            <a:r>
              <a:rPr lang="tr-TR" dirty="0"/>
              <a:t>r</a:t>
            </a:r>
            <a:r>
              <a:rPr lang="en-US" dirty="0" smtClean="0"/>
              <a:t>igin server</a:t>
            </a:r>
            <a:r>
              <a:rPr lang="tr-TR" dirty="0" smtClean="0"/>
              <a:t>.</a:t>
            </a:r>
          </a:p>
          <a:p>
            <a:r>
              <a:rPr lang="en-US" b="1" u="sng" dirty="0"/>
              <a:t>Scalability</a:t>
            </a:r>
            <a:r>
              <a:rPr lang="en-US" dirty="0"/>
              <a:t> comes from many areas. The use of </a:t>
            </a:r>
            <a:r>
              <a:rPr lang="tr-TR" dirty="0" err="1" smtClean="0"/>
              <a:t>layers</a:t>
            </a:r>
            <a:r>
              <a:rPr lang="en-US" dirty="0" smtClean="0"/>
              <a:t> </a:t>
            </a:r>
            <a:r>
              <a:rPr lang="en-US" dirty="0"/>
              <a:t>allows you to distribute traffic among a </a:t>
            </a:r>
            <a:r>
              <a:rPr lang="en-US" dirty="0" smtClean="0"/>
              <a:t>large </a:t>
            </a:r>
            <a:r>
              <a:rPr lang="en-US" dirty="0"/>
              <a:t>set of origin servers based on method, URI </a:t>
            </a:r>
            <a:r>
              <a:rPr lang="en-US" dirty="0" smtClean="0"/>
              <a:t>or </a:t>
            </a:r>
            <a:r>
              <a:rPr lang="en-US" dirty="0"/>
              <a:t>content-type, or any other visible control data </a:t>
            </a:r>
            <a:r>
              <a:rPr lang="en-US" dirty="0" smtClean="0"/>
              <a:t>or </a:t>
            </a:r>
            <a:r>
              <a:rPr lang="en-US" dirty="0"/>
              <a:t>meta-data in the request headers</a:t>
            </a:r>
            <a:r>
              <a:rPr lang="en-US" dirty="0" smtClean="0"/>
              <a:t>.</a:t>
            </a:r>
            <a:endParaRPr lang="tr-TR" dirty="0" smtClean="0"/>
          </a:p>
          <a:p>
            <a:r>
              <a:rPr lang="en-US" dirty="0" smtClean="0"/>
              <a:t>Caching</a:t>
            </a:r>
            <a:r>
              <a:rPr lang="tr-TR" dirty="0" smtClean="0"/>
              <a:t> </a:t>
            </a:r>
            <a:r>
              <a:rPr lang="tr-TR" dirty="0" err="1" smtClean="0"/>
              <a:t>also</a:t>
            </a:r>
            <a:r>
              <a:rPr lang="en-US" dirty="0" smtClean="0"/>
              <a:t> </a:t>
            </a:r>
            <a:r>
              <a:rPr lang="en-US" dirty="0"/>
              <a:t>helps </a:t>
            </a:r>
            <a:r>
              <a:rPr lang="en-US" b="1" u="sng" dirty="0"/>
              <a:t>scalability</a:t>
            </a:r>
            <a:r>
              <a:rPr lang="en-US" dirty="0"/>
              <a:t> </a:t>
            </a:r>
            <a:r>
              <a:rPr lang="en-US" dirty="0" smtClean="0"/>
              <a:t>as </a:t>
            </a:r>
            <a:r>
              <a:rPr lang="en-US" dirty="0"/>
              <a:t>it reduces the </a:t>
            </a:r>
            <a:r>
              <a:rPr lang="en-US" dirty="0" smtClean="0"/>
              <a:t>actual </a:t>
            </a:r>
            <a:r>
              <a:rPr lang="en-US" dirty="0"/>
              <a:t>number of requests that hit the origin </a:t>
            </a:r>
            <a:r>
              <a:rPr lang="en-US" dirty="0" smtClean="0"/>
              <a:t>server</a:t>
            </a:r>
            <a:r>
              <a:rPr lang="en-US" dirty="0"/>
              <a:t>. </a:t>
            </a:r>
            <a:endParaRPr lang="tr-TR" dirty="0" smtClean="0"/>
          </a:p>
          <a:p>
            <a:r>
              <a:rPr lang="en-US" dirty="0"/>
              <a:t>Statelessness allows requests to be routed </a:t>
            </a:r>
            <a:r>
              <a:rPr lang="en-US" dirty="0" smtClean="0"/>
              <a:t>through </a:t>
            </a:r>
            <a:r>
              <a:rPr lang="en-US" dirty="0"/>
              <a:t>different gateways and proxies, thus </a:t>
            </a:r>
            <a:r>
              <a:rPr lang="en-US" dirty="0" smtClean="0"/>
              <a:t>avoiding </a:t>
            </a:r>
            <a:r>
              <a:rPr lang="en-US" dirty="0"/>
              <a:t>introducing bottlenecks, allowing more </a:t>
            </a:r>
            <a:r>
              <a:rPr lang="en-US" dirty="0" smtClean="0"/>
              <a:t>intermediaries </a:t>
            </a:r>
            <a:r>
              <a:rPr lang="en-US" dirty="0"/>
              <a:t>to be added as needed</a:t>
            </a:r>
            <a:r>
              <a:rPr lang="en-US" dirty="0" smtClean="0"/>
              <a:t>.</a:t>
            </a:r>
            <a:r>
              <a:rPr lang="tr-TR" dirty="0" smtClean="0"/>
              <a:t> [</a:t>
            </a:r>
            <a:r>
              <a:rPr lang="tr-TR" b="1" u="sng" dirty="0" err="1" smtClean="0"/>
              <a:t>Scalability</a:t>
            </a:r>
            <a:r>
              <a:rPr lang="tr-TR" dirty="0" smtClean="0"/>
              <a:t>]</a:t>
            </a:r>
            <a:endParaRPr lang="en-US" dirty="0"/>
          </a:p>
          <a:p>
            <a:endParaRPr lang="tr-TR" dirty="0"/>
          </a:p>
        </p:txBody>
      </p:sp>
    </p:spTree>
    <p:extLst>
      <p:ext uri="{BB962C8B-B14F-4D97-AF65-F5344CB8AC3E}">
        <p14:creationId xmlns:p14="http://schemas.microsoft.com/office/powerpoint/2010/main" val="179852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REST is NOT!</a:t>
            </a:r>
            <a:endParaRPr lang="tr-TR" dirty="0"/>
          </a:p>
        </p:txBody>
      </p:sp>
      <p:sp>
        <p:nvSpPr>
          <p:cNvPr id="3" name="Content Placeholder 2"/>
          <p:cNvSpPr>
            <a:spLocks noGrp="1"/>
          </p:cNvSpPr>
          <p:nvPr>
            <p:ph idx="1"/>
          </p:nvPr>
        </p:nvSpPr>
        <p:spPr/>
        <p:txBody>
          <a:bodyPr>
            <a:normAutofit/>
          </a:bodyPr>
          <a:lstStyle/>
          <a:p>
            <a:r>
              <a:rPr lang="tr-TR" sz="2400" dirty="0" smtClean="0"/>
              <a:t>A </a:t>
            </a:r>
            <a:r>
              <a:rPr lang="tr-TR" sz="2400" dirty="0" err="1" smtClean="0"/>
              <a:t>protocol</a:t>
            </a:r>
            <a:r>
              <a:rPr lang="tr-TR" sz="2400" dirty="0" smtClean="0"/>
              <a:t>.</a:t>
            </a:r>
          </a:p>
          <a:p>
            <a:r>
              <a:rPr lang="tr-TR" sz="2400" dirty="0" smtClean="0"/>
              <a:t>A </a:t>
            </a:r>
            <a:r>
              <a:rPr lang="tr-TR" sz="2400" dirty="0" err="1" smtClean="0"/>
              <a:t>standard</a:t>
            </a:r>
            <a:r>
              <a:rPr lang="tr-TR" sz="2400" dirty="0" smtClean="0"/>
              <a:t>.</a:t>
            </a:r>
          </a:p>
          <a:p>
            <a:r>
              <a:rPr lang="tr-TR" sz="2400" dirty="0" smtClean="0"/>
              <a:t>A </a:t>
            </a:r>
            <a:r>
              <a:rPr lang="tr-TR" sz="2400" dirty="0" err="1" smtClean="0"/>
              <a:t>replacement</a:t>
            </a:r>
            <a:r>
              <a:rPr lang="tr-TR" sz="2400" dirty="0" smtClean="0"/>
              <a:t> </a:t>
            </a:r>
            <a:r>
              <a:rPr lang="tr-TR" sz="2400" dirty="0" err="1" smtClean="0"/>
              <a:t>for</a:t>
            </a:r>
            <a:r>
              <a:rPr lang="tr-TR" sz="2400" dirty="0" smtClean="0"/>
              <a:t> SOAP.</a:t>
            </a:r>
            <a:endParaRPr lang="tr-TR" sz="2400" dirty="0"/>
          </a:p>
        </p:txBody>
      </p:sp>
    </p:spTree>
    <p:extLst>
      <p:ext uri="{BB962C8B-B14F-4D97-AF65-F5344CB8AC3E}">
        <p14:creationId xmlns:p14="http://schemas.microsoft.com/office/powerpoint/2010/main" val="2143998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Will</a:t>
            </a:r>
            <a:r>
              <a:rPr lang="tr-TR" dirty="0" smtClean="0"/>
              <a:t> REST </a:t>
            </a:r>
            <a:r>
              <a:rPr lang="tr-TR" dirty="0" err="1" smtClean="0"/>
              <a:t>Replace</a:t>
            </a:r>
            <a:r>
              <a:rPr lang="tr-TR" dirty="0" smtClean="0"/>
              <a:t> </a:t>
            </a:r>
            <a:r>
              <a:rPr lang="tr-TR" dirty="0" err="1" smtClean="0"/>
              <a:t>Other</a:t>
            </a:r>
            <a:r>
              <a:rPr lang="tr-TR" dirty="0" smtClean="0"/>
              <a:t> Technologies ?</a:t>
            </a:r>
            <a:endParaRPr lang="tr-TR" dirty="0"/>
          </a:p>
        </p:txBody>
      </p:sp>
      <p:sp>
        <p:nvSpPr>
          <p:cNvPr id="3" name="Content Placeholder 2"/>
          <p:cNvSpPr>
            <a:spLocks noGrp="1"/>
          </p:cNvSpPr>
          <p:nvPr>
            <p:ph idx="1"/>
          </p:nvPr>
        </p:nvSpPr>
        <p:spPr>
          <a:xfrm>
            <a:off x="677334" y="2160589"/>
            <a:ext cx="8863708" cy="3880773"/>
          </a:xfrm>
        </p:spPr>
        <p:txBody>
          <a:bodyPr>
            <a:normAutofit/>
          </a:bodyPr>
          <a:lstStyle/>
          <a:p>
            <a:pPr algn="just"/>
            <a:r>
              <a:rPr lang="tr-TR" sz="2400" dirty="0" smtClean="0"/>
              <a:t>There is actually an</a:t>
            </a:r>
            <a:r>
              <a:rPr lang="en-US" sz="2400" dirty="0" smtClean="0"/>
              <a:t> </a:t>
            </a:r>
            <a:r>
              <a:rPr lang="en-US" sz="2400" dirty="0"/>
              <a:t>untold story </a:t>
            </a:r>
            <a:r>
              <a:rPr lang="en-US" sz="2400" dirty="0" smtClean="0"/>
              <a:t>that </a:t>
            </a:r>
            <a:r>
              <a:rPr lang="en-US" sz="2400" dirty="0"/>
              <a:t>both technologies can be mixed and matched. REST is very easy to understand and is extremely approachable, but does </a:t>
            </a:r>
            <a:r>
              <a:rPr lang="en-US" sz="2400" b="1" dirty="0"/>
              <a:t>lack standards </a:t>
            </a:r>
            <a:r>
              <a:rPr lang="en-US" sz="2400" dirty="0"/>
              <a:t>and is considered an </a:t>
            </a:r>
            <a:r>
              <a:rPr lang="en-US" sz="2400" b="1" dirty="0"/>
              <a:t>architectural approach</a:t>
            </a:r>
            <a:r>
              <a:rPr lang="en-US" sz="2400" dirty="0"/>
              <a:t>. In comparison, SOAP is an industry standard with a </a:t>
            </a:r>
            <a:r>
              <a:rPr lang="en-US" sz="2400" b="1" dirty="0"/>
              <a:t>well-defined protocol </a:t>
            </a:r>
            <a:r>
              <a:rPr lang="en-US" sz="2400" dirty="0"/>
              <a:t>and a set of </a:t>
            </a:r>
            <a:r>
              <a:rPr lang="en-US" sz="2400" b="1" dirty="0"/>
              <a:t>well-established rules </a:t>
            </a:r>
            <a:r>
              <a:rPr lang="en-US" sz="2400" dirty="0"/>
              <a:t>to be implemented, and it has been used in systems both big and small.</a:t>
            </a:r>
            <a:endParaRPr lang="tr-TR" sz="2400" dirty="0"/>
          </a:p>
        </p:txBody>
      </p:sp>
    </p:spTree>
    <p:extLst>
      <p:ext uri="{BB962C8B-B14F-4D97-AF65-F5344CB8AC3E}">
        <p14:creationId xmlns:p14="http://schemas.microsoft.com/office/powerpoint/2010/main" val="170544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REST </a:t>
            </a:r>
            <a:r>
              <a:rPr lang="tr-TR" dirty="0" err="1" smtClean="0"/>
              <a:t>vs</a:t>
            </a:r>
            <a:r>
              <a:rPr lang="tr-TR" dirty="0" smtClean="0"/>
              <a:t> SOAP	</a:t>
            </a:r>
            <a:endParaRPr lang="tr-TR" dirty="0"/>
          </a:p>
        </p:txBody>
      </p:sp>
      <p:sp>
        <p:nvSpPr>
          <p:cNvPr id="3" name="Content Placeholder 2"/>
          <p:cNvSpPr>
            <a:spLocks noGrp="1"/>
          </p:cNvSpPr>
          <p:nvPr>
            <p:ph idx="1"/>
          </p:nvPr>
        </p:nvSpPr>
        <p:spPr/>
        <p:txBody>
          <a:bodyPr/>
          <a:lstStyle/>
          <a:p>
            <a:r>
              <a:rPr lang="en-US" dirty="0"/>
              <a:t>SOAP is a XML-based message protocol, while REST is an architectural </a:t>
            </a:r>
            <a:r>
              <a:rPr lang="en-US" dirty="0" smtClean="0"/>
              <a:t>style</a:t>
            </a:r>
            <a:r>
              <a:rPr lang="tr-TR" dirty="0" smtClean="0"/>
              <a:t>.</a:t>
            </a:r>
            <a:endParaRPr lang="en-US" dirty="0"/>
          </a:p>
          <a:p>
            <a:r>
              <a:rPr lang="en-US" dirty="0"/>
              <a:t>SOAP uses WSDL for communication between consumer and provider, whereas REST just uses XML or JSON to send and receive </a:t>
            </a:r>
            <a:r>
              <a:rPr lang="en-US" dirty="0" smtClean="0"/>
              <a:t>data</a:t>
            </a:r>
            <a:r>
              <a:rPr lang="tr-TR" dirty="0" smtClean="0"/>
              <a:t>.</a:t>
            </a:r>
            <a:endParaRPr lang="en-US" dirty="0"/>
          </a:p>
          <a:p>
            <a:r>
              <a:rPr lang="en-US" dirty="0"/>
              <a:t>SOAP invokes services by calling RPC method, REST just simply calls services via URL </a:t>
            </a:r>
            <a:r>
              <a:rPr lang="en-US" dirty="0" smtClean="0"/>
              <a:t>path</a:t>
            </a:r>
            <a:r>
              <a:rPr lang="tr-TR" dirty="0" smtClean="0"/>
              <a:t>.</a:t>
            </a:r>
            <a:endParaRPr lang="en-US" dirty="0"/>
          </a:p>
          <a:p>
            <a:r>
              <a:rPr lang="en-US" dirty="0"/>
              <a:t>SOAP doesn't return human readable result, whilst REST result is readable with is just plain XML or </a:t>
            </a:r>
            <a:r>
              <a:rPr lang="en-US" dirty="0" smtClean="0"/>
              <a:t>JSON</a:t>
            </a:r>
            <a:r>
              <a:rPr lang="tr-TR" dirty="0" smtClean="0"/>
              <a:t>.</a:t>
            </a:r>
            <a:endParaRPr lang="en-US" dirty="0"/>
          </a:p>
          <a:p>
            <a:r>
              <a:rPr lang="en-US" dirty="0"/>
              <a:t>SOAP is not just over HTTP, it also uses other protocols such as SMTP, FTP, etc, REST is over only </a:t>
            </a:r>
            <a:r>
              <a:rPr lang="en-US" dirty="0" smtClean="0"/>
              <a:t>HTTP</a:t>
            </a:r>
            <a:r>
              <a:rPr lang="tr-TR" dirty="0" smtClean="0"/>
              <a:t>.</a:t>
            </a:r>
            <a:endParaRPr lang="en-US" dirty="0"/>
          </a:p>
          <a:p>
            <a:endParaRPr lang="tr-TR" dirty="0"/>
          </a:p>
        </p:txBody>
      </p:sp>
    </p:spTree>
    <p:extLst>
      <p:ext uri="{BB962C8B-B14F-4D97-AF65-F5344CB8AC3E}">
        <p14:creationId xmlns:p14="http://schemas.microsoft.com/office/powerpoint/2010/main" val="111596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SOAP uses WSDL for communication between consumer and provider, whereas REST just uses XML or JSON to send and receive data</a:t>
            </a:r>
            <a:r>
              <a:rPr lang="tr-TR" sz="2800" dirty="0"/>
              <a:t>.</a:t>
            </a:r>
            <a:r>
              <a:rPr lang="en-US" sz="2800" dirty="0"/>
              <a:t/>
            </a:r>
            <a:br>
              <a:rPr lang="en-US" sz="2800" dirty="0"/>
            </a:br>
            <a:endParaRPr lang="tr-TR" sz="2800" dirty="0"/>
          </a:p>
        </p:txBody>
      </p:sp>
      <p:sp>
        <p:nvSpPr>
          <p:cNvPr id="3" name="Content Placeholder 2"/>
          <p:cNvSpPr>
            <a:spLocks noGrp="1"/>
          </p:cNvSpPr>
          <p:nvPr>
            <p:ph idx="1"/>
          </p:nvPr>
        </p:nvSpPr>
        <p:spPr/>
        <p:txBody>
          <a:bodyPr>
            <a:normAutofit/>
          </a:bodyPr>
          <a:lstStyle/>
          <a:p>
            <a:r>
              <a:rPr lang="en-US" sz="2000" dirty="0"/>
              <a:t>WSDL defines contract between client and service and is static by its nature. In case of REST contract is somewhat complicated and is defined by HTTP, URI, Media Formats and Application Specific Coordination Protocol. It's highly dynamic unlike WSDL.</a:t>
            </a:r>
            <a:endParaRPr lang="tr-TR" sz="2000" dirty="0"/>
          </a:p>
        </p:txBody>
      </p:sp>
    </p:spTree>
    <p:extLst>
      <p:ext uri="{BB962C8B-B14F-4D97-AF65-F5344CB8AC3E}">
        <p14:creationId xmlns:p14="http://schemas.microsoft.com/office/powerpoint/2010/main" val="1395133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Performance</a:t>
            </a:r>
            <a:r>
              <a:rPr lang="tr-TR" dirty="0"/>
              <a:t> is </a:t>
            </a:r>
            <a:r>
              <a:rPr lang="tr-TR" dirty="0" err="1"/>
              <a:t>broad</a:t>
            </a:r>
            <a:r>
              <a:rPr lang="tr-TR" dirty="0"/>
              <a:t> </a:t>
            </a:r>
            <a:r>
              <a:rPr lang="tr-TR" dirty="0" err="1" smtClean="0"/>
              <a:t>topic</a:t>
            </a:r>
            <a:r>
              <a:rPr lang="tr-TR" dirty="0" smtClean="0"/>
              <a:t>!-1</a:t>
            </a:r>
            <a:endParaRPr lang="tr-TR" dirty="0"/>
          </a:p>
        </p:txBody>
      </p:sp>
      <p:sp>
        <p:nvSpPr>
          <p:cNvPr id="3" name="Content Placeholder 2"/>
          <p:cNvSpPr>
            <a:spLocks noGrp="1"/>
          </p:cNvSpPr>
          <p:nvPr>
            <p:ph idx="1"/>
          </p:nvPr>
        </p:nvSpPr>
        <p:spPr>
          <a:xfrm>
            <a:off x="677334" y="2160589"/>
            <a:ext cx="8596668" cy="4398707"/>
          </a:xfrm>
        </p:spPr>
        <p:txBody>
          <a:bodyPr>
            <a:normAutofit/>
          </a:bodyPr>
          <a:lstStyle/>
          <a:p>
            <a:r>
              <a:rPr lang="en-US" dirty="0"/>
              <a:t>If you mean the load of the server, REST has a bit better performance because it bears minimal overhead on top of HTTP. Usually SOAP brings with it a stack of different (generated) handlers and parsers. Anyway, the performance difference itself is not that big, but RESTful service is more easy to scale up since </a:t>
            </a:r>
            <a:r>
              <a:rPr lang="en-US" dirty="0" smtClean="0"/>
              <a:t>you </a:t>
            </a:r>
            <a:r>
              <a:rPr lang="en-US" dirty="0"/>
              <a:t>don't have any server side sessions</a:t>
            </a:r>
            <a:r>
              <a:rPr lang="en-US" dirty="0" smtClean="0"/>
              <a:t>.</a:t>
            </a:r>
            <a:endParaRPr lang="tr-TR" dirty="0" smtClean="0"/>
          </a:p>
          <a:p>
            <a:r>
              <a:rPr lang="tr-TR" dirty="0" smtClean="0"/>
              <a:t>I</a:t>
            </a:r>
            <a:r>
              <a:rPr lang="en-US" dirty="0" smtClean="0"/>
              <a:t>f </a:t>
            </a:r>
            <a:r>
              <a:rPr lang="en-US" dirty="0"/>
              <a:t>you mean the performance of the network (i.e. bandwidth), REST has much better performance. Basically, it's just HTTP. No overhead. So, if your service runs on top of HTTP anyway, you can't get much leaner than REST. Furthermore if you encode your representations in JSON (as opposed to XML), you'll save many more bytes</a:t>
            </a:r>
            <a:r>
              <a:rPr lang="en-US" dirty="0" smtClean="0"/>
              <a:t>.</a:t>
            </a:r>
            <a:endParaRPr lang="tr-TR" dirty="0" smtClean="0"/>
          </a:p>
          <a:p>
            <a:r>
              <a:rPr lang="en-US" dirty="0"/>
              <a:t>In short, I would say 'yes', you'll be more performant with REST. Also, it (in my opinion) will make your interface easier to consume for your clients. So, not only your server becomes leaner but the client too.</a:t>
            </a:r>
            <a:endParaRPr lang="tr-TR" dirty="0"/>
          </a:p>
        </p:txBody>
      </p:sp>
    </p:spTree>
    <p:extLst>
      <p:ext uri="{BB962C8B-B14F-4D97-AF65-F5344CB8AC3E}">
        <p14:creationId xmlns:p14="http://schemas.microsoft.com/office/powerpoint/2010/main" val="3919105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Performance</a:t>
            </a:r>
            <a:r>
              <a:rPr lang="tr-TR" dirty="0"/>
              <a:t> is </a:t>
            </a:r>
            <a:r>
              <a:rPr lang="tr-TR" dirty="0" err="1"/>
              <a:t>broad</a:t>
            </a:r>
            <a:r>
              <a:rPr lang="tr-TR" dirty="0"/>
              <a:t> </a:t>
            </a:r>
            <a:r>
              <a:rPr lang="tr-TR" dirty="0" err="1"/>
              <a:t>topic</a:t>
            </a:r>
            <a:r>
              <a:rPr lang="tr-TR" dirty="0" smtClean="0"/>
              <a:t>!-2</a:t>
            </a:r>
            <a:br>
              <a:rPr lang="tr-TR" dirty="0" smtClean="0"/>
            </a:br>
            <a:r>
              <a:rPr lang="tr-TR" dirty="0" smtClean="0"/>
              <a:t>*</a:t>
            </a:r>
            <a:r>
              <a:rPr lang="en-US" dirty="0" smtClean="0"/>
              <a:t>However</a:t>
            </a:r>
            <a:r>
              <a:rPr lang="en-US" dirty="0"/>
              <a:t>, couple of things to </a:t>
            </a:r>
            <a:r>
              <a:rPr lang="en-US" dirty="0" smtClean="0"/>
              <a:t>consider</a:t>
            </a:r>
            <a:r>
              <a:rPr lang="tr-TR" dirty="0"/>
              <a:t>!</a:t>
            </a:r>
          </a:p>
        </p:txBody>
      </p:sp>
      <p:sp>
        <p:nvSpPr>
          <p:cNvPr id="3" name="Content Placeholder 2"/>
          <p:cNvSpPr>
            <a:spLocks noGrp="1"/>
          </p:cNvSpPr>
          <p:nvPr>
            <p:ph idx="1"/>
          </p:nvPr>
        </p:nvSpPr>
        <p:spPr/>
        <p:txBody>
          <a:bodyPr/>
          <a:lstStyle/>
          <a:p>
            <a:r>
              <a:rPr lang="en-US" dirty="0"/>
              <a:t>RESTful interfaces tend to be a bit more "chatty", so depending on your domain and how you design your resources, you may end up doing more HTTP requests</a:t>
            </a:r>
            <a:r>
              <a:rPr lang="en-US" dirty="0" smtClean="0"/>
              <a:t>.</a:t>
            </a:r>
            <a:endParaRPr lang="tr-TR" dirty="0" smtClean="0"/>
          </a:p>
          <a:p>
            <a:r>
              <a:rPr lang="en-US" dirty="0"/>
              <a:t>SOAP has a very wide tool support. For example, consultants love it because they can use tools to define the interface and generate the </a:t>
            </a:r>
            <a:r>
              <a:rPr lang="tr-TR" dirty="0" smtClean="0"/>
              <a:t>WSDL </a:t>
            </a:r>
            <a:r>
              <a:rPr lang="en-US" dirty="0" smtClean="0"/>
              <a:t>file </a:t>
            </a:r>
            <a:r>
              <a:rPr lang="en-US" dirty="0"/>
              <a:t>and developers love it because they can use another set of tools to generate all the networking code from that </a:t>
            </a:r>
            <a:r>
              <a:rPr lang="tr-TR" dirty="0"/>
              <a:t>WSDL </a:t>
            </a:r>
            <a:r>
              <a:rPr lang="en-US" dirty="0" smtClean="0"/>
              <a:t>file</a:t>
            </a:r>
            <a:r>
              <a:rPr lang="en-US" dirty="0"/>
              <a:t>. Moreover, XML as representation has schemas and validators, which in some cases may be a key issue. (JSON and REST do have similar stuff coming but the tool support is far behind)</a:t>
            </a:r>
            <a:endParaRPr lang="tr-TR" dirty="0"/>
          </a:p>
        </p:txBody>
      </p:sp>
    </p:spTree>
    <p:extLst>
      <p:ext uri="{BB962C8B-B14F-4D97-AF65-F5344CB8AC3E}">
        <p14:creationId xmlns:p14="http://schemas.microsoft.com/office/powerpoint/2010/main" val="2637267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Complements</a:t>
            </a:r>
            <a:r>
              <a:rPr lang="tr-TR" dirty="0" smtClean="0"/>
              <a:t> </a:t>
            </a:r>
            <a:r>
              <a:rPr lang="tr-TR" dirty="0" err="1" smtClean="0"/>
              <a:t>or</a:t>
            </a:r>
            <a:r>
              <a:rPr lang="tr-TR" dirty="0" smtClean="0"/>
              <a:t> </a:t>
            </a:r>
            <a:r>
              <a:rPr lang="tr-TR" dirty="0" err="1" smtClean="0"/>
              <a:t>Competitors</a:t>
            </a:r>
            <a:r>
              <a:rPr lang="tr-TR" dirty="0" smtClean="0"/>
              <a:t> ?</a:t>
            </a:r>
            <a:endParaRPr lang="tr-TR" dirty="0"/>
          </a:p>
        </p:txBody>
      </p:sp>
      <p:sp>
        <p:nvSpPr>
          <p:cNvPr id="3" name="Content Placeholder 2"/>
          <p:cNvSpPr>
            <a:spLocks noGrp="1"/>
          </p:cNvSpPr>
          <p:nvPr>
            <p:ph idx="1"/>
          </p:nvPr>
        </p:nvSpPr>
        <p:spPr/>
        <p:txBody>
          <a:bodyPr>
            <a:normAutofit/>
          </a:bodyPr>
          <a:lstStyle/>
          <a:p>
            <a:r>
              <a:rPr lang="en-US" sz="2400" dirty="0"/>
              <a:t>There is some competition between </a:t>
            </a:r>
            <a:r>
              <a:rPr lang="en-US" sz="2400" dirty="0" smtClean="0"/>
              <a:t>proponents </a:t>
            </a:r>
            <a:r>
              <a:rPr lang="en-US" sz="2400" dirty="0"/>
              <a:t>of each </a:t>
            </a:r>
            <a:r>
              <a:rPr lang="en-US" sz="2400" dirty="0" smtClean="0"/>
              <a:t>approach</a:t>
            </a:r>
            <a:r>
              <a:rPr lang="tr-TR" sz="2400" dirty="0" smtClean="0"/>
              <a:t>.</a:t>
            </a:r>
          </a:p>
          <a:p>
            <a:r>
              <a:rPr lang="tr-TR" sz="2400" dirty="0"/>
              <a:t>Yet </a:t>
            </a:r>
            <a:r>
              <a:rPr lang="tr-TR" sz="2400" dirty="0" err="1"/>
              <a:t>both</a:t>
            </a:r>
            <a:r>
              <a:rPr lang="tr-TR" sz="2400" dirty="0"/>
              <a:t> </a:t>
            </a:r>
            <a:r>
              <a:rPr lang="tr-TR" sz="2400" dirty="0" err="1"/>
              <a:t>have</a:t>
            </a:r>
            <a:r>
              <a:rPr lang="tr-TR" sz="2400" dirty="0"/>
              <a:t> </a:t>
            </a:r>
            <a:r>
              <a:rPr lang="tr-TR" sz="2400" dirty="0" err="1" smtClean="0"/>
              <a:t>value</a:t>
            </a:r>
            <a:r>
              <a:rPr lang="tr-TR" sz="2400" dirty="0" smtClean="0"/>
              <a:t>.</a:t>
            </a:r>
          </a:p>
          <a:p>
            <a:pPr lvl="1">
              <a:buFont typeface="Wingdings" panose="05000000000000000000" pitchFamily="2" charset="2"/>
              <a:buChar char="§"/>
            </a:pPr>
            <a:r>
              <a:rPr lang="en-US" sz="2200" dirty="0"/>
              <a:t>The challenge is to determine when to use each </a:t>
            </a:r>
            <a:r>
              <a:rPr lang="en-US" sz="2200" dirty="0" smtClean="0"/>
              <a:t>one</a:t>
            </a:r>
            <a:r>
              <a:rPr lang="tr-TR" sz="2200" smtClean="0"/>
              <a:t> !</a:t>
            </a:r>
            <a:endParaRPr lang="tr-TR" sz="2200" dirty="0"/>
          </a:p>
        </p:txBody>
      </p:sp>
    </p:spTree>
    <p:extLst>
      <p:ext uri="{BB962C8B-B14F-4D97-AF65-F5344CB8AC3E}">
        <p14:creationId xmlns:p14="http://schemas.microsoft.com/office/powerpoint/2010/main" val="221984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400" dirty="0" err="1" smtClean="0"/>
              <a:t>So</a:t>
            </a:r>
            <a:r>
              <a:rPr lang="tr-TR" sz="3400" dirty="0" smtClean="0"/>
              <a:t> </a:t>
            </a:r>
            <a:r>
              <a:rPr lang="tr-TR" sz="3400" dirty="0" err="1" smtClean="0"/>
              <a:t>the</a:t>
            </a:r>
            <a:r>
              <a:rPr lang="tr-TR" sz="3400" dirty="0" smtClean="0"/>
              <a:t> a</a:t>
            </a:r>
            <a:r>
              <a:rPr lang="en-US" sz="3400" dirty="0" smtClean="0"/>
              <a:t>reas </a:t>
            </a:r>
            <a:r>
              <a:rPr lang="en-US" sz="3400" dirty="0"/>
              <a:t>that REST works really well </a:t>
            </a:r>
            <a:r>
              <a:rPr lang="en-US" sz="3400" dirty="0" smtClean="0"/>
              <a:t>are:</a:t>
            </a:r>
            <a:endParaRPr lang="tr-TR" sz="3400" dirty="0"/>
          </a:p>
        </p:txBody>
      </p:sp>
      <p:sp>
        <p:nvSpPr>
          <p:cNvPr id="3" name="Content Placeholder 2"/>
          <p:cNvSpPr>
            <a:spLocks noGrp="1"/>
          </p:cNvSpPr>
          <p:nvPr>
            <p:ph idx="1"/>
          </p:nvPr>
        </p:nvSpPr>
        <p:spPr/>
        <p:txBody>
          <a:bodyPr/>
          <a:lstStyle/>
          <a:p>
            <a:r>
              <a:rPr lang="en-US" b="1" dirty="0" smtClean="0"/>
              <a:t>Limited </a:t>
            </a:r>
            <a:r>
              <a:rPr lang="en-US" b="1" dirty="0"/>
              <a:t>bandwidth and resources;</a:t>
            </a:r>
            <a:r>
              <a:rPr lang="en-US" dirty="0"/>
              <a:t> remember the return structure is really in any format (developer defined). Plus, any browser can be used because the REST approach uses the standard </a:t>
            </a:r>
            <a:r>
              <a:rPr lang="en-US" i="1" dirty="0"/>
              <a:t>GET</a:t>
            </a:r>
            <a:r>
              <a:rPr lang="en-US" dirty="0"/>
              <a:t>, </a:t>
            </a:r>
            <a:r>
              <a:rPr lang="en-US" i="1" dirty="0"/>
              <a:t>PUT</a:t>
            </a:r>
            <a:r>
              <a:rPr lang="en-US" dirty="0"/>
              <a:t>, </a:t>
            </a:r>
            <a:r>
              <a:rPr lang="en-US" i="1" dirty="0"/>
              <a:t>POST</a:t>
            </a:r>
            <a:r>
              <a:rPr lang="en-US" dirty="0"/>
              <a:t>, and </a:t>
            </a:r>
            <a:r>
              <a:rPr lang="en-US" i="1" dirty="0"/>
              <a:t>DELETE</a:t>
            </a:r>
            <a:r>
              <a:rPr lang="en-US" dirty="0"/>
              <a:t> verbs. Again, remember that REST can also use the </a:t>
            </a:r>
            <a:r>
              <a:rPr lang="en-US" i="1" dirty="0"/>
              <a:t>XMLHttpRequest</a:t>
            </a:r>
            <a:r>
              <a:rPr lang="en-US" dirty="0"/>
              <a:t> object that most modern browsers support today, which adds an extra bonus of AJAX.</a:t>
            </a:r>
          </a:p>
          <a:p>
            <a:r>
              <a:rPr lang="en-US" b="1" dirty="0"/>
              <a:t>Totally stateless operations;</a:t>
            </a:r>
            <a:r>
              <a:rPr lang="en-US" dirty="0"/>
              <a:t> if an operation needs to be continued, then REST is not the best approach and SOAP may fit it better. However, if you need stateless CRUD (Create, Read, Update, and Delete) operations, then REST is it.</a:t>
            </a:r>
          </a:p>
          <a:p>
            <a:r>
              <a:rPr lang="en-US" b="1" dirty="0"/>
              <a:t>Caching situations;</a:t>
            </a:r>
            <a:r>
              <a:rPr lang="en-US" dirty="0"/>
              <a:t> if the information can be cached because of the totally stateless operation of the REST approach, this is perfect.</a:t>
            </a:r>
          </a:p>
          <a:p>
            <a:endParaRPr lang="tr-TR" dirty="0"/>
          </a:p>
        </p:txBody>
      </p:sp>
    </p:spTree>
    <p:extLst>
      <p:ext uri="{BB962C8B-B14F-4D97-AF65-F5344CB8AC3E}">
        <p14:creationId xmlns:p14="http://schemas.microsoft.com/office/powerpoint/2010/main" val="14339493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t>
            </a:r>
            <a:r>
              <a:rPr lang="en-US" dirty="0" smtClean="0"/>
              <a:t>o </a:t>
            </a:r>
            <a:r>
              <a:rPr lang="en-US" dirty="0"/>
              <a:t>if you have the following then SOAP is a great solution:</a:t>
            </a:r>
            <a:endParaRPr lang="tr-TR" dirty="0"/>
          </a:p>
        </p:txBody>
      </p:sp>
      <p:sp>
        <p:nvSpPr>
          <p:cNvPr id="3" name="Content Placeholder 2"/>
          <p:cNvSpPr>
            <a:spLocks noGrp="1"/>
          </p:cNvSpPr>
          <p:nvPr>
            <p:ph idx="1"/>
          </p:nvPr>
        </p:nvSpPr>
        <p:spPr/>
        <p:txBody>
          <a:bodyPr/>
          <a:lstStyle/>
          <a:p>
            <a:r>
              <a:rPr lang="en-US" b="1" dirty="0"/>
              <a:t>Asynchronous processing and invocation;</a:t>
            </a:r>
            <a:r>
              <a:rPr lang="en-US" dirty="0"/>
              <a:t> if your application needs a guaranteed level of reliability and security then SOAP 1.2 offers additional standards to ensure this type of operation. Things like WSRM – WS-Reliable Messaging.</a:t>
            </a:r>
          </a:p>
          <a:p>
            <a:r>
              <a:rPr lang="en-US" b="1" dirty="0"/>
              <a:t>Formal contracts;</a:t>
            </a:r>
            <a:r>
              <a:rPr lang="en-US" dirty="0"/>
              <a:t> if both sides (provider and consumer) have to agree on the exchange format then SOAP 1.2 gives the rigid specifications for this type of interaction.</a:t>
            </a:r>
          </a:p>
          <a:p>
            <a:r>
              <a:rPr lang="en-US" b="1" dirty="0"/>
              <a:t>Stateful operations</a:t>
            </a:r>
            <a:r>
              <a:rPr lang="en-US" dirty="0"/>
              <a:t>; if the application needs contextual information and conversational state management then SOAP 1.2 has the additional specification in the WS* structure to support those things (Security, Transactions, Coordination, etc). Comparatively, the REST approach would make the developers build this custom plumbing.</a:t>
            </a:r>
          </a:p>
          <a:p>
            <a:endParaRPr lang="tr-TR" dirty="0"/>
          </a:p>
        </p:txBody>
      </p:sp>
    </p:spTree>
    <p:extLst>
      <p:ext uri="{BB962C8B-B14F-4D97-AF65-F5344CB8AC3E}">
        <p14:creationId xmlns:p14="http://schemas.microsoft.com/office/powerpoint/2010/main" val="701288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24" y="2907632"/>
            <a:ext cx="8596668" cy="1320800"/>
          </a:xfrm>
        </p:spPr>
        <p:txBody>
          <a:bodyPr/>
          <a:lstStyle/>
          <a:p>
            <a:pPr algn="ctr"/>
            <a:r>
              <a:rPr lang="tr-TR" smtClean="0"/>
              <a:t>THANK </a:t>
            </a:r>
            <a:r>
              <a:rPr lang="tr-TR" smtClean="0"/>
              <a:t>YOU!</a:t>
            </a:r>
            <a:endParaRPr lang="tr-TR" dirty="0"/>
          </a:p>
        </p:txBody>
      </p:sp>
    </p:spTree>
    <p:extLst>
      <p:ext uri="{BB962C8B-B14F-4D97-AF65-F5344CB8AC3E}">
        <p14:creationId xmlns:p14="http://schemas.microsoft.com/office/powerpoint/2010/main" val="1774999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REST</a:t>
            </a:r>
            <a:endParaRPr lang="tr-TR" dirty="0"/>
          </a:p>
        </p:txBody>
      </p:sp>
      <p:sp>
        <p:nvSpPr>
          <p:cNvPr id="3" name="Content Placeholder 2"/>
          <p:cNvSpPr>
            <a:spLocks noGrp="1"/>
          </p:cNvSpPr>
          <p:nvPr>
            <p:ph idx="1"/>
          </p:nvPr>
        </p:nvSpPr>
        <p:spPr/>
        <p:txBody>
          <a:bodyPr>
            <a:normAutofit lnSpcReduction="10000"/>
          </a:bodyPr>
          <a:lstStyle/>
          <a:p>
            <a:r>
              <a:rPr lang="en-US" altLang="tr-TR" sz="2400" b="1" u="sng" dirty="0"/>
              <a:t>Re</a:t>
            </a:r>
            <a:r>
              <a:rPr lang="en-US" altLang="tr-TR" sz="2400" dirty="0"/>
              <a:t>presentational </a:t>
            </a:r>
            <a:r>
              <a:rPr lang="en-US" altLang="tr-TR" sz="2400" b="1" u="sng" dirty="0"/>
              <a:t>S</a:t>
            </a:r>
            <a:r>
              <a:rPr lang="en-US" altLang="tr-TR" sz="2400" dirty="0"/>
              <a:t>tate </a:t>
            </a:r>
            <a:r>
              <a:rPr lang="en-US" altLang="tr-TR" sz="2400" b="1" u="sng" dirty="0"/>
              <a:t>T</a:t>
            </a:r>
            <a:r>
              <a:rPr lang="en-US" altLang="tr-TR" sz="2400" dirty="0"/>
              <a:t>ransfer</a:t>
            </a:r>
          </a:p>
          <a:p>
            <a:r>
              <a:rPr lang="en-US" altLang="tr-TR" sz="2400" dirty="0" smtClean="0"/>
              <a:t>Architectural style </a:t>
            </a:r>
            <a:r>
              <a:rPr lang="en-US" altLang="tr-TR" sz="2400" dirty="0"/>
              <a:t>(technically not a standard)</a:t>
            </a:r>
          </a:p>
          <a:p>
            <a:r>
              <a:rPr lang="en-US" altLang="tr-TR" sz="2400" dirty="0"/>
              <a:t>Idea: a network of web pages where the client progresses through an application by selecting links</a:t>
            </a:r>
          </a:p>
          <a:p>
            <a:r>
              <a:rPr lang="en-US" altLang="tr-TR" sz="2400" dirty="0"/>
              <a:t>When client traverses link, accesses new resource (i.e., transfers state)</a:t>
            </a:r>
          </a:p>
          <a:p>
            <a:r>
              <a:rPr lang="en-US" altLang="tr-TR" sz="2400" dirty="0"/>
              <a:t>Uses existing standards, e.g., HTTP</a:t>
            </a:r>
          </a:p>
          <a:p>
            <a:r>
              <a:rPr lang="tr-TR" sz="2400" dirty="0" smtClean="0"/>
              <a:t>REST is an </a:t>
            </a:r>
            <a:r>
              <a:rPr lang="tr-TR" sz="2400" dirty="0" err="1" smtClean="0"/>
              <a:t>architecture</a:t>
            </a:r>
            <a:r>
              <a:rPr lang="tr-TR" sz="2400" dirty="0" smtClean="0"/>
              <a:t> </a:t>
            </a:r>
            <a:r>
              <a:rPr lang="tr-TR" sz="2400" dirty="0" err="1" smtClean="0"/>
              <a:t>all</a:t>
            </a:r>
            <a:r>
              <a:rPr lang="tr-TR" sz="2400" dirty="0" smtClean="0"/>
              <a:t> </a:t>
            </a:r>
            <a:r>
              <a:rPr lang="tr-TR" sz="2400" dirty="0" err="1" smtClean="0"/>
              <a:t>about</a:t>
            </a:r>
            <a:r>
              <a:rPr lang="tr-TR" sz="2400" dirty="0" smtClean="0"/>
              <a:t> </a:t>
            </a:r>
            <a:r>
              <a:rPr lang="tr-TR" sz="2400" dirty="0" err="1" smtClean="0"/>
              <a:t>the</a:t>
            </a:r>
            <a:r>
              <a:rPr lang="tr-TR" sz="2400" dirty="0" smtClean="0"/>
              <a:t> Client-Server </a:t>
            </a:r>
            <a:r>
              <a:rPr lang="tr-TR" sz="2400" dirty="0" err="1" smtClean="0"/>
              <a:t>communication</a:t>
            </a:r>
            <a:r>
              <a:rPr lang="tr-TR" sz="2400" dirty="0" smtClean="0"/>
              <a:t>.</a:t>
            </a:r>
            <a:endParaRPr lang="tr-TR" sz="2400" dirty="0"/>
          </a:p>
        </p:txBody>
      </p:sp>
    </p:spTree>
    <p:extLst>
      <p:ext uri="{BB962C8B-B14F-4D97-AF65-F5344CB8AC3E}">
        <p14:creationId xmlns:p14="http://schemas.microsoft.com/office/powerpoint/2010/main" val="544747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An </a:t>
            </a:r>
            <a:r>
              <a:rPr lang="tr-TR" dirty="0" err="1"/>
              <a:t>A</a:t>
            </a:r>
            <a:r>
              <a:rPr lang="tr-TR" dirty="0" err="1" smtClean="0"/>
              <a:t>rchitectural</a:t>
            </a:r>
            <a:r>
              <a:rPr lang="tr-TR" dirty="0" smtClean="0"/>
              <a:t> </a:t>
            </a:r>
            <a:r>
              <a:rPr lang="tr-TR" dirty="0"/>
              <a:t>S</a:t>
            </a:r>
            <a:r>
              <a:rPr lang="tr-TR" dirty="0" smtClean="0"/>
              <a:t>tyle</a:t>
            </a:r>
            <a:endParaRPr lang="tr-TR" dirty="0"/>
          </a:p>
        </p:txBody>
      </p:sp>
      <p:sp>
        <p:nvSpPr>
          <p:cNvPr id="3" name="Content Placeholder 2"/>
          <p:cNvSpPr>
            <a:spLocks noGrp="1"/>
          </p:cNvSpPr>
          <p:nvPr>
            <p:ph idx="1"/>
          </p:nvPr>
        </p:nvSpPr>
        <p:spPr/>
        <p:txBody>
          <a:bodyPr>
            <a:normAutofit/>
          </a:bodyPr>
          <a:lstStyle/>
          <a:p>
            <a:r>
              <a:rPr lang="tr-TR" sz="2400" dirty="0" smtClean="0"/>
              <a:t>REST is</a:t>
            </a:r>
            <a:r>
              <a:rPr lang="en-US" sz="2400" dirty="0" smtClean="0"/>
              <a:t> </a:t>
            </a:r>
            <a:r>
              <a:rPr lang="en-US" sz="2400" dirty="0"/>
              <a:t>the architecture</a:t>
            </a:r>
            <a:r>
              <a:rPr lang="tr-TR" sz="2400" dirty="0"/>
              <a:t> </a:t>
            </a:r>
            <a:r>
              <a:rPr lang="en-US" sz="2400" dirty="0"/>
              <a:t>of the </a:t>
            </a:r>
            <a:r>
              <a:rPr lang="tr-TR" sz="2400" dirty="0"/>
              <a:t>W</a:t>
            </a:r>
            <a:r>
              <a:rPr lang="en-US" sz="2400" dirty="0"/>
              <a:t>eb as it works </a:t>
            </a:r>
            <a:r>
              <a:rPr lang="en-US" sz="2400" dirty="0" smtClean="0"/>
              <a:t>today</a:t>
            </a:r>
            <a:r>
              <a:rPr lang="tr-TR" sz="2400" dirty="0"/>
              <a:t> </a:t>
            </a:r>
            <a:r>
              <a:rPr lang="tr-TR" sz="2400" dirty="0" err="1" smtClean="0"/>
              <a:t>and</a:t>
            </a:r>
            <a:r>
              <a:rPr lang="tr-TR" sz="2400" dirty="0" smtClean="0"/>
              <a:t>, 	</a:t>
            </a:r>
            <a:r>
              <a:rPr lang="tr-TR" sz="2400" dirty="0" err="1" smtClean="0"/>
              <a:t>so</a:t>
            </a:r>
            <a:r>
              <a:rPr lang="tr-TR" sz="2400" dirty="0" smtClean="0"/>
              <a:t> it </a:t>
            </a:r>
            <a:r>
              <a:rPr lang="tr-TR" sz="2400" dirty="0"/>
              <a:t>is </a:t>
            </a:r>
            <a:r>
              <a:rPr lang="tr-TR" sz="2400" dirty="0" err="1"/>
              <a:t>already</a:t>
            </a:r>
            <a:r>
              <a:rPr lang="tr-TR" sz="2400" dirty="0"/>
              <a:t> </a:t>
            </a:r>
            <a:r>
              <a:rPr lang="tr-TR" sz="2400" dirty="0" err="1"/>
              <a:t>used</a:t>
            </a:r>
            <a:r>
              <a:rPr lang="tr-TR" sz="2400" dirty="0"/>
              <a:t> in </a:t>
            </a:r>
            <a:r>
              <a:rPr lang="tr-TR" sz="2400" dirty="0" err="1"/>
              <a:t>the</a:t>
            </a:r>
            <a:r>
              <a:rPr lang="tr-TR" sz="2400" dirty="0"/>
              <a:t> </a:t>
            </a:r>
            <a:r>
              <a:rPr lang="tr-TR" sz="2400" b="1" dirty="0"/>
              <a:t>web</a:t>
            </a:r>
            <a:r>
              <a:rPr lang="tr-TR" sz="2400" dirty="0" smtClean="0"/>
              <a:t>!</a:t>
            </a:r>
          </a:p>
          <a:p>
            <a:r>
              <a:rPr lang="tr-TR" sz="2400" dirty="0" err="1" smtClean="0"/>
              <a:t>It</a:t>
            </a:r>
            <a:r>
              <a:rPr lang="tr-TR" sz="2400" dirty="0" smtClean="0"/>
              <a:t> is an software </a:t>
            </a:r>
            <a:r>
              <a:rPr lang="tr-TR" sz="2400" dirty="0" err="1" smtClean="0"/>
              <a:t>architectural</a:t>
            </a:r>
            <a:r>
              <a:rPr lang="tr-TR" sz="2400" dirty="0" smtClean="0"/>
              <a:t> model </a:t>
            </a:r>
            <a:r>
              <a:rPr lang="tr-TR" sz="2400" dirty="0" err="1" smtClean="0"/>
              <a:t>which</a:t>
            </a:r>
            <a:r>
              <a:rPr lang="tr-TR" sz="2400" dirty="0" smtClean="0"/>
              <a:t> is </a:t>
            </a:r>
            <a:r>
              <a:rPr lang="tr-TR" sz="2400" dirty="0" err="1" smtClean="0"/>
              <a:t>used</a:t>
            </a:r>
            <a:r>
              <a:rPr lang="tr-TR" sz="2400" dirty="0" smtClean="0"/>
              <a:t> </a:t>
            </a:r>
            <a:r>
              <a:rPr lang="tr-TR" sz="2400" dirty="0" err="1" smtClean="0"/>
              <a:t>to</a:t>
            </a:r>
            <a:r>
              <a:rPr lang="tr-TR" sz="2400" dirty="0" smtClean="0"/>
              <a:t> </a:t>
            </a:r>
            <a:r>
              <a:rPr lang="tr-TR" sz="2400" dirty="0" err="1" smtClean="0"/>
              <a:t>describe</a:t>
            </a:r>
            <a:r>
              <a:rPr lang="tr-TR" sz="2400" dirty="0" smtClean="0"/>
              <a:t> </a:t>
            </a:r>
            <a:r>
              <a:rPr lang="tr-TR" sz="2400" dirty="0" err="1" smtClean="0"/>
              <a:t>distributed</a:t>
            </a:r>
            <a:r>
              <a:rPr lang="tr-TR" sz="2400" dirty="0" smtClean="0"/>
              <a:t> </a:t>
            </a:r>
            <a:r>
              <a:rPr lang="tr-TR" sz="2400" dirty="0" err="1" smtClean="0"/>
              <a:t>systems</a:t>
            </a:r>
            <a:r>
              <a:rPr lang="tr-TR" sz="2400" dirty="0" smtClean="0"/>
              <a:t> </a:t>
            </a:r>
            <a:r>
              <a:rPr lang="tr-TR" sz="2400" dirty="0" err="1" smtClean="0"/>
              <a:t>like</a:t>
            </a:r>
            <a:r>
              <a:rPr lang="tr-TR" sz="2400" dirty="0" smtClean="0"/>
              <a:t> </a:t>
            </a:r>
            <a:r>
              <a:rPr lang="tr-TR" sz="2400" b="1" dirty="0" smtClean="0"/>
              <a:t>WWW</a:t>
            </a:r>
            <a:r>
              <a:rPr lang="tr-TR" sz="2400" dirty="0" smtClean="0"/>
              <a:t> (</a:t>
            </a:r>
            <a:r>
              <a:rPr lang="tr-TR" sz="2400" b="1" dirty="0" smtClean="0"/>
              <a:t>W</a:t>
            </a:r>
            <a:r>
              <a:rPr lang="tr-TR" sz="2400" dirty="0" smtClean="0"/>
              <a:t>orld </a:t>
            </a:r>
            <a:r>
              <a:rPr lang="tr-TR" sz="2400" b="1" dirty="0" err="1" smtClean="0"/>
              <a:t>W</a:t>
            </a:r>
            <a:r>
              <a:rPr lang="tr-TR" sz="2400" dirty="0" err="1" smtClean="0"/>
              <a:t>ide</a:t>
            </a:r>
            <a:r>
              <a:rPr lang="tr-TR" sz="2400" dirty="0" smtClean="0"/>
              <a:t> </a:t>
            </a:r>
            <a:r>
              <a:rPr lang="tr-TR" sz="2400" b="1" dirty="0" smtClean="0"/>
              <a:t>W</a:t>
            </a:r>
            <a:r>
              <a:rPr lang="tr-TR" sz="2400" dirty="0" smtClean="0"/>
              <a:t>eb).</a:t>
            </a:r>
          </a:p>
          <a:p>
            <a:r>
              <a:rPr lang="tr-TR" sz="2400" dirty="0" err="1" smtClean="0"/>
              <a:t>It</a:t>
            </a:r>
            <a:r>
              <a:rPr lang="tr-TR" sz="2400" dirty="0" smtClean="0"/>
              <a:t> has </a:t>
            </a:r>
            <a:r>
              <a:rPr lang="tr-TR" sz="2400" dirty="0" err="1" smtClean="0"/>
              <a:t>been</a:t>
            </a:r>
            <a:r>
              <a:rPr lang="tr-TR" sz="2400" dirty="0" smtClean="0"/>
              <a:t> </a:t>
            </a:r>
            <a:r>
              <a:rPr lang="tr-TR" sz="2400" dirty="0" err="1" smtClean="0"/>
              <a:t>developed</a:t>
            </a:r>
            <a:r>
              <a:rPr lang="tr-TR" sz="2400" dirty="0" smtClean="0"/>
              <a:t> in </a:t>
            </a:r>
            <a:r>
              <a:rPr lang="tr-TR" sz="2400" dirty="0" err="1" smtClean="0"/>
              <a:t>parallel</a:t>
            </a:r>
            <a:r>
              <a:rPr lang="tr-TR" sz="2400" dirty="0" smtClean="0"/>
              <a:t> </a:t>
            </a:r>
            <a:r>
              <a:rPr lang="tr-TR" sz="2400" dirty="0" err="1" smtClean="0"/>
              <a:t>with</a:t>
            </a:r>
            <a:r>
              <a:rPr lang="tr-TR" sz="2400" dirty="0" smtClean="0"/>
              <a:t> </a:t>
            </a:r>
            <a:r>
              <a:rPr lang="tr-TR" sz="2400" b="1" dirty="0" smtClean="0"/>
              <a:t>HTTP</a:t>
            </a:r>
            <a:r>
              <a:rPr lang="tr-TR" sz="2400" dirty="0" smtClean="0"/>
              <a:t> </a:t>
            </a:r>
            <a:r>
              <a:rPr lang="tr-TR" sz="2400" dirty="0" err="1" smtClean="0"/>
              <a:t>protocol</a:t>
            </a:r>
            <a:r>
              <a:rPr lang="tr-TR" sz="2400" dirty="0" smtClean="0"/>
              <a:t>.</a:t>
            </a:r>
          </a:p>
        </p:txBody>
      </p:sp>
    </p:spTree>
    <p:extLst>
      <p:ext uri="{BB962C8B-B14F-4D97-AF65-F5344CB8AC3E}">
        <p14:creationId xmlns:p14="http://schemas.microsoft.com/office/powerpoint/2010/main" val="2871351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THE WEB</a:t>
            </a:r>
            <a:endParaRPr lang="tr-TR"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559" r="231" b="-619"/>
          <a:stretch/>
        </p:blipFill>
        <p:spPr>
          <a:xfrm>
            <a:off x="2298031" y="1930399"/>
            <a:ext cx="5487990" cy="3459747"/>
          </a:xfrm>
          <a:prstGeom prst="rect">
            <a:avLst/>
          </a:prstGeom>
          <a:ln>
            <a:noFill/>
          </a:ln>
          <a:effectLst>
            <a:softEdge rad="112500"/>
          </a:effectLst>
        </p:spPr>
      </p:pic>
    </p:spTree>
    <p:extLst>
      <p:ext uri="{BB962C8B-B14F-4D97-AF65-F5344CB8AC3E}">
        <p14:creationId xmlns:p14="http://schemas.microsoft.com/office/powerpoint/2010/main" val="350533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REST</a:t>
            </a:r>
            <a:endParaRPr lang="tr-TR" dirty="0"/>
          </a:p>
        </p:txBody>
      </p:sp>
      <p:sp>
        <p:nvSpPr>
          <p:cNvPr id="3" name="Content Placeholder 2"/>
          <p:cNvSpPr>
            <a:spLocks noGrp="1"/>
          </p:cNvSpPr>
          <p:nvPr>
            <p:ph idx="1"/>
          </p:nvPr>
        </p:nvSpPr>
        <p:spPr>
          <a:xfrm>
            <a:off x="677334" y="1930401"/>
            <a:ext cx="8596668" cy="4110962"/>
          </a:xfrm>
        </p:spPr>
        <p:txBody>
          <a:bodyPr>
            <a:normAutofit/>
          </a:bodyPr>
          <a:lstStyle/>
          <a:p>
            <a:r>
              <a:rPr lang="tr-TR" sz="2400" dirty="0" smtClean="0"/>
              <a:t>Client </a:t>
            </a:r>
            <a:r>
              <a:rPr lang="tr-TR" sz="2400" b="1" dirty="0" err="1" smtClean="0"/>
              <a:t>request</a:t>
            </a:r>
            <a:r>
              <a:rPr lang="tr-TR" sz="2400" dirty="0" err="1" smtClean="0"/>
              <a:t>s</a:t>
            </a:r>
            <a:r>
              <a:rPr lang="tr-TR" sz="2400" dirty="0" smtClean="0"/>
              <a:t> a </a:t>
            </a:r>
            <a:r>
              <a:rPr lang="tr-TR" sz="2400" dirty="0" err="1" smtClean="0"/>
              <a:t>specific</a:t>
            </a:r>
            <a:r>
              <a:rPr lang="tr-TR" sz="2400" dirty="0" smtClean="0"/>
              <a:t> </a:t>
            </a:r>
            <a:r>
              <a:rPr lang="tr-TR" sz="2400" b="1" dirty="0" err="1" smtClean="0"/>
              <a:t>resource</a:t>
            </a:r>
            <a:r>
              <a:rPr lang="tr-TR" sz="2400" dirty="0" smtClean="0"/>
              <a:t> </a:t>
            </a:r>
            <a:r>
              <a:rPr lang="tr-TR" sz="2400" dirty="0" err="1" smtClean="0"/>
              <a:t>from</a:t>
            </a:r>
            <a:r>
              <a:rPr lang="tr-TR" sz="2400" dirty="0" smtClean="0"/>
              <a:t> </a:t>
            </a:r>
            <a:r>
              <a:rPr lang="tr-TR" sz="2400" dirty="0" err="1" smtClean="0"/>
              <a:t>the</a:t>
            </a:r>
            <a:r>
              <a:rPr lang="tr-TR" sz="2400" dirty="0" smtClean="0"/>
              <a:t> server.</a:t>
            </a:r>
          </a:p>
          <a:p>
            <a:r>
              <a:rPr lang="tr-TR" sz="2400" dirty="0" err="1"/>
              <a:t>T</a:t>
            </a:r>
            <a:r>
              <a:rPr lang="tr-TR" sz="2400" dirty="0" err="1" smtClean="0"/>
              <a:t>he</a:t>
            </a:r>
            <a:r>
              <a:rPr lang="tr-TR" sz="2400" dirty="0" smtClean="0"/>
              <a:t> server </a:t>
            </a:r>
            <a:r>
              <a:rPr lang="tr-TR" sz="2400" b="1" dirty="0" err="1" smtClean="0"/>
              <a:t>respond</a:t>
            </a:r>
            <a:r>
              <a:rPr lang="tr-TR" sz="2400" dirty="0" err="1" smtClean="0"/>
              <a:t>s</a:t>
            </a:r>
            <a:r>
              <a:rPr lang="tr-TR" sz="2400" dirty="0" smtClean="0"/>
              <a:t> </a:t>
            </a:r>
            <a:r>
              <a:rPr lang="tr-TR" sz="2400" dirty="0" err="1" smtClean="0"/>
              <a:t>to</a:t>
            </a:r>
            <a:r>
              <a:rPr lang="tr-TR" sz="2400" dirty="0" smtClean="0"/>
              <a:t> </a:t>
            </a:r>
            <a:r>
              <a:rPr lang="tr-TR" sz="2400" dirty="0" err="1" smtClean="0"/>
              <a:t>that</a:t>
            </a:r>
            <a:r>
              <a:rPr lang="tr-TR" sz="2400" dirty="0" smtClean="0"/>
              <a:t> </a:t>
            </a:r>
            <a:r>
              <a:rPr lang="tr-TR" sz="2400" dirty="0" err="1" smtClean="0"/>
              <a:t>request</a:t>
            </a:r>
            <a:r>
              <a:rPr lang="tr-TR" sz="2400" dirty="0" smtClean="0"/>
              <a:t> </a:t>
            </a:r>
            <a:r>
              <a:rPr lang="tr-TR" sz="2400" dirty="0" err="1" smtClean="0"/>
              <a:t>by</a:t>
            </a:r>
            <a:r>
              <a:rPr lang="tr-TR" sz="2400" dirty="0" smtClean="0"/>
              <a:t> </a:t>
            </a:r>
            <a:r>
              <a:rPr lang="tr-TR" sz="2400" dirty="0" err="1" smtClean="0"/>
              <a:t>delivering</a:t>
            </a:r>
            <a:r>
              <a:rPr lang="tr-TR" sz="2400" dirty="0" smtClean="0"/>
              <a:t> </a:t>
            </a:r>
            <a:r>
              <a:rPr lang="tr-TR" sz="2400" dirty="0" err="1" smtClean="0"/>
              <a:t>the</a:t>
            </a:r>
            <a:r>
              <a:rPr lang="tr-TR" sz="2400" dirty="0" smtClean="0"/>
              <a:t> </a:t>
            </a:r>
            <a:r>
              <a:rPr lang="tr-TR" sz="2400" dirty="0" err="1" smtClean="0"/>
              <a:t>requested</a:t>
            </a:r>
            <a:r>
              <a:rPr lang="tr-TR" sz="2400" dirty="0" smtClean="0"/>
              <a:t> </a:t>
            </a:r>
            <a:r>
              <a:rPr lang="tr-TR" sz="2400" dirty="0" err="1" smtClean="0"/>
              <a:t>resource</a:t>
            </a:r>
            <a:r>
              <a:rPr lang="tr-TR" sz="2400" dirty="0" smtClean="0"/>
              <a:t>.</a:t>
            </a:r>
          </a:p>
          <a:p>
            <a:r>
              <a:rPr lang="tr-TR" sz="2400" dirty="0" smtClean="0"/>
              <a:t>Server </a:t>
            </a:r>
            <a:r>
              <a:rPr lang="tr-TR" sz="2400" dirty="0" err="1" smtClean="0"/>
              <a:t>does</a:t>
            </a:r>
            <a:r>
              <a:rPr lang="tr-TR" sz="2400" dirty="0" smtClean="0"/>
              <a:t> not </a:t>
            </a:r>
            <a:r>
              <a:rPr lang="tr-TR" sz="2400" dirty="0" err="1" smtClean="0"/>
              <a:t>have</a:t>
            </a:r>
            <a:r>
              <a:rPr lang="tr-TR" sz="2400" dirty="0" smtClean="0"/>
              <a:t> </a:t>
            </a:r>
            <a:r>
              <a:rPr lang="tr-TR" sz="2400" dirty="0" err="1" smtClean="0"/>
              <a:t>any</a:t>
            </a:r>
            <a:r>
              <a:rPr lang="tr-TR" sz="2400" dirty="0" smtClean="0"/>
              <a:t> </a:t>
            </a:r>
            <a:r>
              <a:rPr lang="tr-TR" sz="2400" dirty="0" err="1" smtClean="0"/>
              <a:t>information</a:t>
            </a:r>
            <a:r>
              <a:rPr lang="tr-TR" sz="2400" dirty="0" smtClean="0"/>
              <a:t> </a:t>
            </a:r>
            <a:r>
              <a:rPr lang="tr-TR" sz="2400" dirty="0" err="1" smtClean="0"/>
              <a:t>about</a:t>
            </a:r>
            <a:r>
              <a:rPr lang="tr-TR" sz="2400" dirty="0" smtClean="0"/>
              <a:t> </a:t>
            </a:r>
            <a:r>
              <a:rPr lang="tr-TR" sz="2400" dirty="0" err="1" smtClean="0"/>
              <a:t>any</a:t>
            </a:r>
            <a:r>
              <a:rPr lang="tr-TR" sz="2400" dirty="0" smtClean="0"/>
              <a:t> </a:t>
            </a:r>
            <a:r>
              <a:rPr lang="tr-TR" sz="2400" dirty="0" err="1" smtClean="0"/>
              <a:t>client</a:t>
            </a:r>
            <a:r>
              <a:rPr lang="tr-TR" sz="2400" dirty="0" smtClean="0"/>
              <a:t>. </a:t>
            </a:r>
          </a:p>
          <a:p>
            <a:r>
              <a:rPr lang="tr-TR" sz="2400" dirty="0" err="1" smtClean="0"/>
              <a:t>So</a:t>
            </a:r>
            <a:r>
              <a:rPr lang="tr-TR" sz="2400" dirty="0" smtClean="0"/>
              <a:t>, </a:t>
            </a:r>
            <a:r>
              <a:rPr lang="tr-TR" sz="2400" dirty="0" err="1" smtClean="0"/>
              <a:t>there</a:t>
            </a:r>
            <a:r>
              <a:rPr lang="tr-TR" sz="2400" dirty="0" smtClean="0"/>
              <a:t> is </a:t>
            </a:r>
            <a:r>
              <a:rPr lang="tr-TR" sz="2400" dirty="0" err="1" smtClean="0"/>
              <a:t>no</a:t>
            </a:r>
            <a:r>
              <a:rPr lang="tr-TR" sz="2400" dirty="0" smtClean="0"/>
              <a:t> </a:t>
            </a:r>
            <a:r>
              <a:rPr lang="tr-TR" sz="2400" dirty="0" err="1" smtClean="0"/>
              <a:t>difference</a:t>
            </a:r>
            <a:r>
              <a:rPr lang="tr-TR" sz="2400" dirty="0" smtClean="0"/>
              <a:t> </a:t>
            </a:r>
            <a:r>
              <a:rPr lang="tr-TR" sz="2400" dirty="0" err="1" smtClean="0"/>
              <a:t>between</a:t>
            </a:r>
            <a:r>
              <a:rPr lang="tr-TR" sz="2400" dirty="0" smtClean="0"/>
              <a:t> </a:t>
            </a:r>
            <a:r>
              <a:rPr lang="tr-TR" sz="2400" dirty="0" err="1" smtClean="0"/>
              <a:t>the</a:t>
            </a:r>
            <a:r>
              <a:rPr lang="tr-TR" sz="2400" dirty="0" smtClean="0"/>
              <a:t> </a:t>
            </a:r>
            <a:r>
              <a:rPr lang="tr-TR" sz="2400" dirty="0" err="1" smtClean="0"/>
              <a:t>two</a:t>
            </a:r>
            <a:r>
              <a:rPr lang="tr-TR" sz="2400" dirty="0" smtClean="0"/>
              <a:t> </a:t>
            </a:r>
            <a:r>
              <a:rPr lang="tr-TR" sz="2400" dirty="0" err="1" smtClean="0"/>
              <a:t>requests</a:t>
            </a:r>
            <a:r>
              <a:rPr lang="tr-TR" sz="2400" dirty="0" smtClean="0"/>
              <a:t> of </a:t>
            </a:r>
            <a:r>
              <a:rPr lang="tr-TR" sz="2400" dirty="0" err="1" smtClean="0"/>
              <a:t>the</a:t>
            </a:r>
            <a:r>
              <a:rPr lang="tr-TR" sz="2400" dirty="0" smtClean="0"/>
              <a:t> </a:t>
            </a:r>
            <a:r>
              <a:rPr lang="tr-TR" sz="2400" dirty="0" err="1" smtClean="0"/>
              <a:t>same</a:t>
            </a:r>
            <a:r>
              <a:rPr lang="tr-TR" sz="2400" dirty="0" smtClean="0"/>
              <a:t> </a:t>
            </a:r>
            <a:r>
              <a:rPr lang="tr-TR" sz="2400" dirty="0" err="1" smtClean="0"/>
              <a:t>client</a:t>
            </a:r>
            <a:r>
              <a:rPr lang="tr-TR" sz="2400" dirty="0" smtClean="0"/>
              <a:t>.</a:t>
            </a:r>
          </a:p>
          <a:p>
            <a:r>
              <a:rPr lang="tr-TR" sz="2400" dirty="0" smtClean="0"/>
              <a:t>A model </a:t>
            </a:r>
            <a:r>
              <a:rPr lang="tr-TR" sz="2400" dirty="0" err="1" smtClean="0"/>
              <a:t>which</a:t>
            </a:r>
            <a:r>
              <a:rPr lang="tr-TR" sz="2400" dirty="0" smtClean="0"/>
              <a:t> </a:t>
            </a:r>
            <a:r>
              <a:rPr lang="tr-TR" sz="2400" dirty="0" err="1" smtClean="0"/>
              <a:t>the</a:t>
            </a:r>
            <a:r>
              <a:rPr lang="tr-TR" sz="2400" dirty="0" smtClean="0"/>
              <a:t> </a:t>
            </a:r>
            <a:r>
              <a:rPr lang="tr-TR" sz="2400" dirty="0" err="1" smtClean="0"/>
              <a:t>representations</a:t>
            </a:r>
            <a:r>
              <a:rPr lang="tr-TR" sz="2400" dirty="0" smtClean="0"/>
              <a:t> of </a:t>
            </a:r>
            <a:r>
              <a:rPr lang="tr-TR" sz="2400" dirty="0" err="1" smtClean="0"/>
              <a:t>the</a:t>
            </a:r>
            <a:r>
              <a:rPr lang="tr-TR" sz="2400" dirty="0" smtClean="0"/>
              <a:t> </a:t>
            </a:r>
            <a:r>
              <a:rPr lang="tr-TR" sz="2400" dirty="0" err="1" smtClean="0"/>
              <a:t>resources</a:t>
            </a:r>
            <a:r>
              <a:rPr lang="tr-TR" sz="2400" dirty="0" smtClean="0"/>
              <a:t> </a:t>
            </a:r>
            <a:r>
              <a:rPr lang="tr-TR" sz="2400" dirty="0" err="1" smtClean="0"/>
              <a:t>are</a:t>
            </a:r>
            <a:r>
              <a:rPr lang="tr-TR" sz="2400" dirty="0" smtClean="0"/>
              <a:t> </a:t>
            </a:r>
            <a:r>
              <a:rPr lang="tr-TR" sz="2400" dirty="0" err="1" smtClean="0"/>
              <a:t>transferred</a:t>
            </a:r>
            <a:r>
              <a:rPr lang="tr-TR" sz="2400" dirty="0" smtClean="0"/>
              <a:t> </a:t>
            </a:r>
            <a:r>
              <a:rPr lang="tr-TR" sz="2400" dirty="0" err="1" smtClean="0"/>
              <a:t>between</a:t>
            </a:r>
            <a:r>
              <a:rPr lang="tr-TR" sz="2400" dirty="0" smtClean="0"/>
              <a:t> </a:t>
            </a:r>
            <a:r>
              <a:rPr lang="tr-TR" sz="2400" dirty="0" err="1" smtClean="0"/>
              <a:t>the</a:t>
            </a:r>
            <a:r>
              <a:rPr lang="tr-TR" sz="2400" dirty="0" smtClean="0"/>
              <a:t> </a:t>
            </a:r>
            <a:r>
              <a:rPr lang="tr-TR" sz="2400" dirty="0" err="1" smtClean="0"/>
              <a:t>client</a:t>
            </a:r>
            <a:r>
              <a:rPr lang="tr-TR" sz="2400" dirty="0" smtClean="0"/>
              <a:t> </a:t>
            </a:r>
            <a:r>
              <a:rPr lang="tr-TR" sz="2400" dirty="0" err="1" smtClean="0"/>
              <a:t>and</a:t>
            </a:r>
            <a:r>
              <a:rPr lang="tr-TR" sz="2400" dirty="0" smtClean="0"/>
              <a:t> </a:t>
            </a:r>
            <a:r>
              <a:rPr lang="tr-TR" sz="2400" dirty="0" err="1" smtClean="0"/>
              <a:t>the</a:t>
            </a:r>
            <a:r>
              <a:rPr lang="tr-TR" sz="2400" dirty="0" smtClean="0"/>
              <a:t> server.</a:t>
            </a:r>
          </a:p>
          <a:p>
            <a:r>
              <a:rPr lang="tr-TR" sz="2400" dirty="0" err="1" smtClean="0"/>
              <a:t>The</a:t>
            </a:r>
            <a:r>
              <a:rPr lang="tr-TR" sz="2400" dirty="0" smtClean="0"/>
              <a:t> Web as </a:t>
            </a:r>
            <a:r>
              <a:rPr lang="tr-TR" sz="2400" dirty="0" err="1" smtClean="0"/>
              <a:t>we</a:t>
            </a:r>
            <a:r>
              <a:rPr lang="tr-TR" sz="2400" dirty="0" smtClean="0"/>
              <a:t> </a:t>
            </a:r>
            <a:r>
              <a:rPr lang="tr-TR" sz="2400" dirty="0" err="1" smtClean="0"/>
              <a:t>know</a:t>
            </a:r>
            <a:r>
              <a:rPr lang="tr-TR" sz="2400" dirty="0" smtClean="0"/>
              <a:t> is </a:t>
            </a:r>
            <a:r>
              <a:rPr lang="tr-TR" sz="2400" dirty="0" err="1" smtClean="0"/>
              <a:t>already</a:t>
            </a:r>
            <a:r>
              <a:rPr lang="tr-TR" sz="2400" dirty="0" smtClean="0"/>
              <a:t> in </a:t>
            </a:r>
            <a:r>
              <a:rPr lang="tr-TR" sz="2400" dirty="0" err="1" smtClean="0"/>
              <a:t>this</a:t>
            </a:r>
            <a:r>
              <a:rPr lang="tr-TR" sz="2400" dirty="0" smtClean="0"/>
              <a:t> form!</a:t>
            </a:r>
          </a:p>
        </p:txBody>
      </p:sp>
    </p:spTree>
    <p:extLst>
      <p:ext uri="{BB962C8B-B14F-4D97-AF65-F5344CB8AC3E}">
        <p14:creationId xmlns:p14="http://schemas.microsoft.com/office/powerpoint/2010/main" val="146415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Resources</a:t>
            </a:r>
            <a:r>
              <a:rPr lang="tr-TR" dirty="0" smtClean="0"/>
              <a:t>	</a:t>
            </a:r>
            <a:endParaRPr lang="tr-TR" dirty="0"/>
          </a:p>
        </p:txBody>
      </p:sp>
      <p:sp>
        <p:nvSpPr>
          <p:cNvPr id="3" name="Content Placeholder 2"/>
          <p:cNvSpPr>
            <a:spLocks noGrp="1"/>
          </p:cNvSpPr>
          <p:nvPr>
            <p:ph idx="1"/>
          </p:nvPr>
        </p:nvSpPr>
        <p:spPr/>
        <p:txBody>
          <a:bodyPr>
            <a:normAutofit lnSpcReduction="10000"/>
          </a:bodyPr>
          <a:lstStyle/>
          <a:p>
            <a:r>
              <a:rPr lang="tr-TR" sz="2400" dirty="0" smtClean="0"/>
              <a:t>R</a:t>
            </a:r>
            <a:r>
              <a:rPr lang="en-US" sz="2400" dirty="0" smtClean="0"/>
              <a:t>esources are </a:t>
            </a:r>
            <a:r>
              <a:rPr lang="en-US" sz="2400" dirty="0"/>
              <a:t>just consistent </a:t>
            </a:r>
            <a:r>
              <a:rPr lang="en-US" sz="2400" dirty="0" smtClean="0"/>
              <a:t>mappings from </a:t>
            </a:r>
            <a:r>
              <a:rPr lang="en-US" sz="2400" dirty="0"/>
              <a:t>an </a:t>
            </a:r>
            <a:r>
              <a:rPr lang="en-US" sz="2400" dirty="0" smtClean="0"/>
              <a:t>identifier </a:t>
            </a:r>
            <a:r>
              <a:rPr lang="en-US" sz="2400" dirty="0"/>
              <a:t>[such as a URL path] </a:t>
            </a:r>
            <a:r>
              <a:rPr lang="en-US" sz="2400" dirty="0" smtClean="0"/>
              <a:t>to </a:t>
            </a:r>
            <a:r>
              <a:rPr lang="en-US" sz="2400" dirty="0"/>
              <a:t>some set of views on </a:t>
            </a:r>
            <a:r>
              <a:rPr lang="en-US" sz="2400" dirty="0" smtClean="0"/>
              <a:t>server-side </a:t>
            </a:r>
            <a:r>
              <a:rPr lang="en-US" sz="2400" dirty="0"/>
              <a:t>state</a:t>
            </a:r>
            <a:r>
              <a:rPr lang="en-US" sz="2400" dirty="0" smtClean="0"/>
              <a:t>.</a:t>
            </a:r>
            <a:endParaRPr lang="tr-TR" sz="2400" dirty="0" smtClean="0"/>
          </a:p>
          <a:p>
            <a:r>
              <a:rPr lang="tr-TR" sz="2400" dirty="0" err="1" smtClean="0"/>
              <a:t>Every</a:t>
            </a:r>
            <a:r>
              <a:rPr lang="tr-TR" sz="2400" dirty="0" smtClean="0"/>
              <a:t> </a:t>
            </a:r>
            <a:r>
              <a:rPr lang="tr-TR" sz="2400" dirty="0" err="1" smtClean="0"/>
              <a:t>resource</a:t>
            </a:r>
            <a:r>
              <a:rPr lang="tr-TR" sz="2400" dirty="0" smtClean="0"/>
              <a:t> </a:t>
            </a:r>
            <a:r>
              <a:rPr lang="tr-TR" sz="2400" dirty="0" err="1" smtClean="0"/>
              <a:t>must</a:t>
            </a:r>
            <a:r>
              <a:rPr lang="tr-TR" sz="2400" dirty="0" smtClean="0"/>
              <a:t> be </a:t>
            </a:r>
            <a:r>
              <a:rPr lang="tr-TR" sz="2400" dirty="0" err="1" smtClean="0"/>
              <a:t>uniquely</a:t>
            </a:r>
            <a:r>
              <a:rPr lang="tr-TR" sz="2400" dirty="0" smtClean="0"/>
              <a:t> </a:t>
            </a:r>
            <a:r>
              <a:rPr lang="tr-TR" sz="2400" dirty="0" err="1" smtClean="0"/>
              <a:t>addressable</a:t>
            </a:r>
            <a:r>
              <a:rPr lang="tr-TR" sz="2400" dirty="0" smtClean="0"/>
              <a:t> </a:t>
            </a:r>
            <a:r>
              <a:rPr lang="tr-TR" sz="2400" dirty="0" err="1" smtClean="0"/>
              <a:t>via</a:t>
            </a:r>
            <a:r>
              <a:rPr lang="tr-TR" sz="2400" dirty="0"/>
              <a:t> </a:t>
            </a:r>
            <a:r>
              <a:rPr lang="tr-TR" sz="2400" dirty="0" smtClean="0"/>
              <a:t>a URI.</a:t>
            </a:r>
            <a:endParaRPr lang="en-US" sz="2400" dirty="0"/>
          </a:p>
          <a:p>
            <a:r>
              <a:rPr lang="en-US" sz="2400" dirty="0" smtClean="0"/>
              <a:t>“If one view doesn’t suit your needs, then feel free to create a different resource that provides a better view</a:t>
            </a:r>
            <a:r>
              <a:rPr lang="tr-TR" sz="2400" dirty="0" smtClean="0"/>
              <a:t>.</a:t>
            </a:r>
            <a:r>
              <a:rPr lang="en-US" sz="2400" dirty="0"/>
              <a:t> ” </a:t>
            </a:r>
          </a:p>
          <a:p>
            <a:r>
              <a:rPr lang="en-US" sz="2400" dirty="0" smtClean="0"/>
              <a:t>“</a:t>
            </a:r>
            <a:r>
              <a:rPr lang="en-US" sz="2400" dirty="0"/>
              <a:t>These views need not have anything to do with how </a:t>
            </a:r>
            <a:r>
              <a:rPr lang="en-US" sz="2400" dirty="0" smtClean="0"/>
              <a:t>the </a:t>
            </a:r>
            <a:r>
              <a:rPr lang="en-US" sz="2400" dirty="0"/>
              <a:t>information is stored on the server … </a:t>
            </a:r>
            <a:r>
              <a:rPr lang="en-US" sz="2400" dirty="0" smtClean="0"/>
              <a:t>They </a:t>
            </a:r>
            <a:r>
              <a:rPr lang="en-US" sz="2400" dirty="0"/>
              <a:t>just </a:t>
            </a:r>
            <a:r>
              <a:rPr lang="en-US" sz="2400" dirty="0" smtClean="0"/>
              <a:t>need </a:t>
            </a:r>
            <a:r>
              <a:rPr lang="en-US" sz="2400" dirty="0"/>
              <a:t>to be understandable (and actionable) by the </a:t>
            </a:r>
            <a:r>
              <a:rPr lang="en-US" sz="2400" dirty="0" smtClean="0"/>
              <a:t>recipient.”</a:t>
            </a:r>
            <a:r>
              <a:rPr lang="tr-TR" sz="2400" dirty="0" smtClean="0"/>
              <a:t>	</a:t>
            </a:r>
            <a:r>
              <a:rPr lang="en-US" sz="2400" dirty="0" smtClean="0"/>
              <a:t> </a:t>
            </a:r>
            <a:r>
              <a:rPr lang="tr-TR" sz="2400" dirty="0"/>
              <a:t> </a:t>
            </a:r>
            <a:r>
              <a:rPr lang="en-US" sz="2400" i="1" dirty="0" smtClean="0"/>
              <a:t>Roy </a:t>
            </a:r>
            <a:r>
              <a:rPr lang="en-US" sz="2400" i="1" dirty="0"/>
              <a:t>T. Fielding</a:t>
            </a:r>
            <a:endParaRPr lang="tr-TR" sz="2400" i="1" dirty="0"/>
          </a:p>
        </p:txBody>
      </p:sp>
    </p:spTree>
    <p:extLst>
      <p:ext uri="{BB962C8B-B14F-4D97-AF65-F5344CB8AC3E}">
        <p14:creationId xmlns:p14="http://schemas.microsoft.com/office/powerpoint/2010/main" val="96842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Requests</a:t>
            </a:r>
            <a:r>
              <a:rPr lang="tr-TR" dirty="0" smtClean="0"/>
              <a:t> &amp; </a:t>
            </a:r>
            <a:r>
              <a:rPr lang="tr-TR" dirty="0" err="1" smtClean="0"/>
              <a:t>Responses</a:t>
            </a:r>
            <a:endParaRPr lang="tr-TR" dirty="0"/>
          </a:p>
        </p:txBody>
      </p:sp>
      <p:sp>
        <p:nvSpPr>
          <p:cNvPr id="3" name="Content Placeholder 2"/>
          <p:cNvSpPr>
            <a:spLocks noGrp="1"/>
          </p:cNvSpPr>
          <p:nvPr>
            <p:ph idx="1"/>
          </p:nvPr>
        </p:nvSpPr>
        <p:spPr/>
        <p:txBody>
          <a:bodyPr>
            <a:normAutofit lnSpcReduction="10000"/>
          </a:bodyPr>
          <a:lstStyle/>
          <a:p>
            <a:r>
              <a:rPr lang="tr-TR" sz="2400" u="sng" dirty="0" smtClean="0"/>
              <a:t>REQUEST</a:t>
            </a:r>
          </a:p>
          <a:p>
            <a:pPr marL="0" indent="0">
              <a:buNone/>
            </a:pPr>
            <a:r>
              <a:rPr lang="tr-TR" sz="2400" dirty="0" smtClean="0"/>
              <a:t>		</a:t>
            </a:r>
            <a:r>
              <a:rPr lang="en-US" sz="2400" dirty="0" smtClean="0"/>
              <a:t>GET </a:t>
            </a:r>
            <a:r>
              <a:rPr lang="en-US" sz="2400" dirty="0"/>
              <a:t>/news/ HTTP/1.1</a:t>
            </a:r>
          </a:p>
          <a:p>
            <a:pPr marL="0" indent="0">
              <a:buNone/>
            </a:pPr>
            <a:r>
              <a:rPr lang="tr-TR" sz="2400" dirty="0" smtClean="0"/>
              <a:t>		</a:t>
            </a:r>
            <a:r>
              <a:rPr lang="en-US" sz="2400" dirty="0" smtClean="0"/>
              <a:t>Host</a:t>
            </a:r>
            <a:r>
              <a:rPr lang="en-US" sz="2400" dirty="0"/>
              <a:t>: example.org</a:t>
            </a:r>
          </a:p>
          <a:p>
            <a:pPr marL="0" indent="0">
              <a:buNone/>
            </a:pPr>
            <a:r>
              <a:rPr lang="tr-TR" sz="2400" dirty="0" smtClean="0"/>
              <a:t>		</a:t>
            </a:r>
            <a:r>
              <a:rPr lang="en-US" sz="2400" dirty="0" smtClean="0"/>
              <a:t>Accept-Encoding</a:t>
            </a:r>
            <a:r>
              <a:rPr lang="en-US" sz="2400" dirty="0"/>
              <a:t>: compress, gzip</a:t>
            </a:r>
          </a:p>
          <a:p>
            <a:pPr marL="0" indent="0">
              <a:buNone/>
            </a:pPr>
            <a:r>
              <a:rPr lang="en-US" sz="2400" dirty="0"/>
              <a:t> </a:t>
            </a:r>
            <a:r>
              <a:rPr lang="tr-TR" sz="2400" dirty="0" smtClean="0"/>
              <a:t>		</a:t>
            </a:r>
            <a:r>
              <a:rPr lang="en-US" sz="2400" dirty="0" smtClean="0"/>
              <a:t>User-Agent: Python-httplib2</a:t>
            </a:r>
            <a:endParaRPr lang="tr-TR" sz="2400" dirty="0" smtClean="0"/>
          </a:p>
          <a:p>
            <a:pPr marL="0" indent="0">
              <a:buNone/>
            </a:pPr>
            <a:endParaRPr lang="tr-TR" sz="2400" dirty="0" smtClean="0"/>
          </a:p>
          <a:p>
            <a:pPr marL="0" indent="0">
              <a:buNone/>
            </a:pPr>
            <a:r>
              <a:rPr lang="en-US" sz="2400" dirty="0" smtClean="0"/>
              <a:t>Here </a:t>
            </a:r>
            <a:r>
              <a:rPr lang="en-US" sz="2400" dirty="0"/>
              <a:t>is a </a:t>
            </a:r>
            <a:r>
              <a:rPr lang="en-US" sz="2400" b="1" dirty="0"/>
              <a:t>GET</a:t>
            </a:r>
            <a:r>
              <a:rPr lang="en-US" sz="2400" dirty="0"/>
              <a:t> request to </a:t>
            </a:r>
            <a:r>
              <a:rPr lang="tr-TR" sz="2400" dirty="0" smtClean="0"/>
              <a:t>«</a:t>
            </a:r>
            <a:r>
              <a:rPr lang="en-US" sz="2400" dirty="0" smtClean="0"/>
              <a:t>http</a:t>
            </a:r>
            <a:r>
              <a:rPr lang="en-US" sz="2400" dirty="0"/>
              <a:t>://example.org/news</a:t>
            </a:r>
            <a:r>
              <a:rPr lang="en-US" sz="2400" dirty="0" smtClean="0"/>
              <a:t>/</a:t>
            </a:r>
            <a:r>
              <a:rPr lang="tr-TR" sz="2400" dirty="0" smtClean="0"/>
              <a:t>»</a:t>
            </a:r>
          </a:p>
          <a:p>
            <a:pPr marL="0" indent="0">
              <a:buNone/>
            </a:pPr>
            <a:r>
              <a:rPr lang="tr-TR" sz="2400" dirty="0" err="1" smtClean="0"/>
              <a:t>Method</a:t>
            </a:r>
            <a:r>
              <a:rPr lang="tr-TR" sz="2400" dirty="0" smtClean="0"/>
              <a:t> = </a:t>
            </a:r>
            <a:r>
              <a:rPr lang="tr-TR" sz="2400" b="1" dirty="0" smtClean="0"/>
              <a:t>GET</a:t>
            </a:r>
            <a:endParaRPr lang="tr-TR" sz="2400" b="1" dirty="0"/>
          </a:p>
        </p:txBody>
      </p:sp>
    </p:spTree>
    <p:extLst>
      <p:ext uri="{BB962C8B-B14F-4D97-AF65-F5344CB8AC3E}">
        <p14:creationId xmlns:p14="http://schemas.microsoft.com/office/powerpoint/2010/main" val="3515306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1859</TotalTime>
  <Words>1970</Words>
  <Application>Microsoft Office PowerPoint</Application>
  <PresentationFormat>Custom</PresentationFormat>
  <Paragraphs>229</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Facet</vt:lpstr>
      <vt:lpstr>REST &amp; RESTful WEB SERVICES</vt:lpstr>
      <vt:lpstr>In a Nutshell</vt:lpstr>
      <vt:lpstr>REST is NOT!</vt:lpstr>
      <vt:lpstr>REST</vt:lpstr>
      <vt:lpstr>An Architectural Style</vt:lpstr>
      <vt:lpstr>THE WEB</vt:lpstr>
      <vt:lpstr>REST</vt:lpstr>
      <vt:lpstr>Resources </vt:lpstr>
      <vt:lpstr>Requests &amp; Responses</vt:lpstr>
      <vt:lpstr>Requests &amp; Responses</vt:lpstr>
      <vt:lpstr>Requests &amp; Responses</vt:lpstr>
      <vt:lpstr>URI Examples</vt:lpstr>
      <vt:lpstr>REST Characteristics</vt:lpstr>
      <vt:lpstr>HTTP Methods</vt:lpstr>
      <vt:lpstr>CRUD Operations Mapped to HTTP Methods in RESTful Web Services</vt:lpstr>
      <vt:lpstr>PowerPoint Presentation</vt:lpstr>
      <vt:lpstr>RESTful Web Services</vt:lpstr>
      <vt:lpstr>RESTful Web Services</vt:lpstr>
      <vt:lpstr>RESTful Web Services</vt:lpstr>
      <vt:lpstr>Client-Server</vt:lpstr>
      <vt:lpstr>Stateless</vt:lpstr>
      <vt:lpstr>Cacheable</vt:lpstr>
      <vt:lpstr>Uniform Interface</vt:lpstr>
      <vt:lpstr>Layered System</vt:lpstr>
      <vt:lpstr>Code on Demand</vt:lpstr>
      <vt:lpstr>more</vt:lpstr>
      <vt:lpstr>What REST actually aims for?</vt:lpstr>
      <vt:lpstr>Benefits</vt:lpstr>
      <vt:lpstr>Benefits ctd.</vt:lpstr>
      <vt:lpstr>Will REST Replace Other Technologies ?</vt:lpstr>
      <vt:lpstr>REST vs SOAP </vt:lpstr>
      <vt:lpstr>SOAP uses WSDL for communication between consumer and provider, whereas REST just uses XML or JSON to send and receive data. </vt:lpstr>
      <vt:lpstr>Performance is broad topic!-1</vt:lpstr>
      <vt:lpstr>Performance is broad topic!-2 *However, couple of things to consider!</vt:lpstr>
      <vt:lpstr>Complements or Competitors ?</vt:lpstr>
      <vt:lpstr>So the areas that REST works really well are:</vt:lpstr>
      <vt:lpstr>So if you have the following then SOAP is a great solution: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&amp; RESTful WEB SERVICES</dc:title>
  <dc:creator>Halil Burak Cetinkaya</dc:creator>
  <cp:lastModifiedBy>Purushottam Kumar(NABFS00)</cp:lastModifiedBy>
  <cp:revision>172</cp:revision>
  <dcterms:created xsi:type="dcterms:W3CDTF">2014-05-04T12:13:27Z</dcterms:created>
  <dcterms:modified xsi:type="dcterms:W3CDTF">2015-07-23T09:13:45Z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