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2"/>
  </p:notesMasterIdLst>
  <p:handoutMasterIdLst>
    <p:handoutMasterId r:id="rId13"/>
  </p:handoutMasterIdLst>
  <p:sldIdLst>
    <p:sldId id="263" r:id="rId5"/>
    <p:sldId id="257" r:id="rId6"/>
    <p:sldId id="258" r:id="rId7"/>
    <p:sldId id="259" r:id="rId8"/>
    <p:sldId id="260" r:id="rId9"/>
    <p:sldId id="261" r:id="rId10"/>
    <p:sldId id="262" r:id="rId11"/>
  </p:sldIdLst>
  <p:sldSz cx="9144000" cy="6858000" type="screen4x3"/>
  <p:notesSz cx="6858000" cy="9144000"/>
  <p:embeddedFontLst>
    <p:embeddedFont>
      <p:font typeface="Candara" pitchFamily="34" charset="0"/>
      <p:regular r:id="rId14"/>
      <p:bold r:id="rId15"/>
      <p:italic r:id="rId16"/>
      <p:boldItalic r:id="rId17"/>
    </p:embeddedFont>
    <p:embeddedFont>
      <p:font typeface="Calibri" pitchFamily="34" charset="0"/>
      <p:regular r:id="rId18"/>
      <p:bold r:id="rId19"/>
      <p:italic r:id="rId20"/>
      <p:boldItalic r:id="rId21"/>
    </p:embeddedFont>
    <p:embeddedFont>
      <p:font typeface="ＭＳ Ｐゴシック" pitchFamily="34" charset="-128"/>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21" autoAdjust="0"/>
    <p:restoredTop sz="94610" autoAdjust="0"/>
  </p:normalViewPr>
  <p:slideViewPr>
    <p:cSldViewPr>
      <p:cViewPr varScale="1">
        <p:scale>
          <a:sx n="100" d="100"/>
          <a:sy n="100" d="100"/>
        </p:scale>
        <p:origin x="-210" y="-96"/>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1974" y="-96"/>
      </p:cViewPr>
      <p:guideLst>
        <p:guide orient="horz" pos="2880"/>
        <p:guide pos="89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9/16/2014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28768"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12875" y="4572000"/>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1" y="71407"/>
            <a:ext cx="5715040" cy="285752"/>
          </a:xfrm>
          <a:prstGeom prst="rect">
            <a:avLst/>
          </a:prstGeom>
          <a:noFill/>
          <a:ln w="9525">
            <a:noFill/>
            <a:miter lim="800000"/>
            <a:headEnd/>
            <a:tailEnd/>
          </a:ln>
          <a:effectLst/>
        </p:spPr>
        <p:txBody>
          <a:bodyPr lIns="92446" tIns="46223" rIns="92446" bIns="46223" anchor="ctr" anchorCtr="0"/>
          <a:lstStyle/>
          <a:p>
            <a:r>
              <a:rPr lang="en-US" sz="1200" b="1" dirty="0" err="1" smtClean="0">
                <a:solidFill>
                  <a:srgbClr val="000000"/>
                </a:solidFill>
                <a:latin typeface="Candara"/>
              </a:rPr>
              <a:t>RESTful</a:t>
            </a:r>
            <a:r>
              <a:rPr lang="en-US" sz="1200" b="1" dirty="0" smtClean="0">
                <a:solidFill>
                  <a:srgbClr val="000000"/>
                </a:solidFill>
                <a:latin typeface="Candara"/>
              </a:rPr>
              <a:t> Web Services with Java</a:t>
            </a:r>
            <a:endParaRPr lang="en-US" sz="1200" b="1" dirty="0" smtClean="0">
              <a:solidFill>
                <a:schemeClr val="tx1"/>
              </a:solidFill>
            </a:endParaRPr>
          </a:p>
        </p:txBody>
      </p:sp>
      <p:sp>
        <p:nvSpPr>
          <p:cNvPr id="9" name="Rectangle 14"/>
          <p:cNvSpPr>
            <a:spLocks noChangeArrowheads="1"/>
          </p:cNvSpPr>
          <p:nvPr/>
        </p:nvSpPr>
        <p:spPr bwMode="auto">
          <a:xfrm>
            <a:off x="3381114" y="8695797"/>
            <a:ext cx="2762530" cy="233921"/>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a:t>
            </a:r>
            <a:r>
              <a:rPr lang="en-US" sz="1200" dirty="0" smtClean="0">
                <a:latin typeface="Candara" pitchFamily="34" charset="0"/>
                <a:cs typeface="Arial" pitchFamily="34" charset="0"/>
              </a:rPr>
              <a:t>   Page </a:t>
            </a:r>
            <a:r>
              <a:rPr lang="en-US" sz="1200" dirty="0" smtClean="0">
                <a:latin typeface="Candara" pitchFamily="34" charset="0"/>
                <a:cs typeface="Arial" pitchFamily="34" charset="0"/>
              </a:rPr>
              <a:t>0-</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
        <p:nvSpPr>
          <p:cNvPr id="10" name="Line 8"/>
          <p:cNvSpPr>
            <a:spLocks noChangeShapeType="1"/>
          </p:cNvSpPr>
          <p:nvPr/>
        </p:nvSpPr>
        <p:spPr bwMode="auto">
          <a:xfrm>
            <a:off x="1285860"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xmlns=""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75" y="927100"/>
            <a:ext cx="4572000" cy="3429000"/>
          </a:xfrm>
        </p:spPr>
      </p:sp>
      <p:sp>
        <p:nvSpPr>
          <p:cNvPr id="3" name="Notes Placeholder 2"/>
          <p:cNvSpPr>
            <a:spLocks noGrp="1"/>
          </p:cNvSpPr>
          <p:nvPr>
            <p:ph type="body" idx="1"/>
          </p:nvPr>
        </p:nvSpPr>
        <p:spPr/>
        <p:txBody>
          <a:bodyPr>
            <a:normAutofit/>
          </a:bodyPr>
          <a:lstStyle/>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IN"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US" sz="1000" dirty="0" smtClean="0">
              <a:latin typeface="Candara" pitchFamily="34" charset="0"/>
              <a:cs typeface="Arial" charset="0"/>
            </a:endParaRPr>
          </a:p>
          <a:p>
            <a:endParaRPr lang="en-IN" sz="1000" dirty="0" smtClean="0">
              <a:latin typeface="Candara" pitchFamily="34" charset="0"/>
              <a:cs typeface="Arial" charset="0"/>
            </a:endParaRPr>
          </a:p>
          <a:p>
            <a:r>
              <a:rPr lang="en-IN" sz="1000" dirty="0" smtClean="0">
                <a:latin typeface="Candara" pitchFamily="34" charset="0"/>
                <a:cs typeface="Arial" charset="0"/>
              </a:rPr>
              <a:t>Copyright © 2011 IGATE Corporation. All rights reserved. No part of this publication shall be reproduced in any way, including but not limited to photocopy, photographic, magnetic, or other record, without the prior written permission of  IGATE Corporation.</a:t>
            </a:r>
          </a:p>
          <a:p>
            <a:r>
              <a:rPr lang="en-IN" sz="1000" dirty="0" smtClean="0">
                <a:latin typeface="Candara" pitchFamily="34" charset="0"/>
                <a:cs typeface="Arial" charset="0"/>
              </a:rPr>
              <a:t>IGATE Corporation considers information included in this document to be Confidential and Proprietary</a:t>
            </a:r>
            <a:r>
              <a:rPr lang="en-IN" sz="1000" dirty="0" smtClean="0">
                <a:latin typeface="Candara" pitchFamily="34" charset="0"/>
                <a:cs typeface="Arial" charset="0"/>
              </a:rPr>
              <a:t>.</a:t>
            </a:r>
            <a:endParaRPr lang="en-US" sz="1000" dirty="0" smtClean="0">
              <a:latin typeface="Candara" pitchFamily="34" charset="0"/>
            </a:endParaRPr>
          </a:p>
        </p:txBody>
      </p:sp>
    </p:spTree>
    <p:extLst>
      <p:ext uri="{BB962C8B-B14F-4D97-AF65-F5344CB8AC3E}">
        <p14:creationId xmlns="" xmlns:p14="http://schemas.microsoft.com/office/powerpoint/2010/main" val="165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xfrm>
            <a:off x="1412875" y="852488"/>
            <a:ext cx="4670425" cy="3503612"/>
          </a:xfrm>
          <a:ln/>
        </p:spPr>
      </p:sp>
      <p:sp>
        <p:nvSpPr>
          <p:cNvPr id="14340"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spect="1" noChangeArrowheads="1" noTextEdit="1"/>
          </p:cNvSpPr>
          <p:nvPr>
            <p:ph type="sldImg"/>
          </p:nvPr>
        </p:nvSpPr>
        <p:spPr>
          <a:xfrm>
            <a:off x="1412875" y="852488"/>
            <a:ext cx="4670425" cy="3503612"/>
          </a:xfrm>
          <a:ln/>
        </p:spPr>
      </p:sp>
      <p:sp>
        <p:nvSpPr>
          <p:cNvPr id="15364"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xfrm>
            <a:off x="1412875" y="852488"/>
            <a:ext cx="4670425" cy="3503612"/>
          </a:xfrm>
          <a:ln/>
        </p:spPr>
      </p:sp>
      <p:sp>
        <p:nvSpPr>
          <p:cNvPr id="16388"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Rot="1" noChangeAspect="1" noChangeArrowheads="1" noTextEdit="1"/>
          </p:cNvSpPr>
          <p:nvPr>
            <p:ph type="sldImg"/>
          </p:nvPr>
        </p:nvSpPr>
        <p:spPr>
          <a:xfrm>
            <a:off x="1412875" y="852488"/>
            <a:ext cx="4670425" cy="3503612"/>
          </a:xfrm>
          <a:ln/>
        </p:spPr>
      </p:sp>
      <p:sp>
        <p:nvSpPr>
          <p:cNvPr id="17412"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xfrm>
            <a:off x="1412875" y="852488"/>
            <a:ext cx="4670425" cy="3503612"/>
          </a:xfrm>
          <a:ln/>
        </p:spPr>
      </p:sp>
      <p:sp>
        <p:nvSpPr>
          <p:cNvPr id="18436"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xfrm>
            <a:off x="1412875" y="852488"/>
            <a:ext cx="4670425" cy="3503612"/>
          </a:xfrm>
          <a:ln/>
        </p:spPr>
      </p:sp>
      <p:sp>
        <p:nvSpPr>
          <p:cNvPr id="19460" name="Rectangle 3"/>
          <p:cNvSpPr>
            <a:spLocks noGrp="1" noChangeArrowheads="1"/>
          </p:cNvSpPr>
          <p:nvPr>
            <p:ph type="body" idx="1"/>
          </p:nvPr>
        </p:nvSpPr>
        <p:spPr>
          <a:xfrm>
            <a:off x="1412875" y="4572000"/>
            <a:ext cx="4495800" cy="3887788"/>
          </a:xfrm>
          <a:noFill/>
          <a:ln/>
        </p:spPr>
        <p:txBody>
          <a:bodyPr/>
          <a:lstStyle/>
          <a:p>
            <a:pPr eaLnBrk="1" hangingPunct="1"/>
            <a:endParaRPr lang="en-I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September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607599" y="652887"/>
            <a:ext cx="6421501" cy="646331"/>
          </a:xfrm>
          <a:prstGeom prst="rect">
            <a:avLst/>
          </a:prstGeom>
        </p:spPr>
        <p:txBody>
          <a:bodyPr wrap="none">
            <a:spAutoFit/>
          </a:bodyPr>
          <a:lstStyle/>
          <a:p>
            <a:r>
              <a:rPr lang="en-US" sz="3600" b="1" dirty="0" err="1" smtClean="0">
                <a:solidFill>
                  <a:srgbClr val="000000"/>
                </a:solidFill>
                <a:latin typeface="Candara"/>
              </a:rPr>
              <a:t>RESTful</a:t>
            </a:r>
            <a:r>
              <a:rPr lang="en-US" sz="3600" b="1" dirty="0" smtClean="0">
                <a:solidFill>
                  <a:srgbClr val="000000"/>
                </a:solidFill>
                <a:latin typeface="Candara"/>
              </a:rPr>
              <a:t> Web Services with Java</a:t>
            </a:r>
            <a:endParaRPr lang="en-US" sz="3600" b="1" dirty="0">
              <a:latin typeface="Candara" panose="020E0502030303020204" pitchFamily="34" charset="0"/>
            </a:endParaRPr>
          </a:p>
        </p:txBody>
      </p:sp>
    </p:spTree>
    <p:extLst>
      <p:ext uri="{BB962C8B-B14F-4D97-AF65-F5344CB8AC3E}">
        <p14:creationId xmlns="" xmlns:p14="http://schemas.microsoft.com/office/powerpoint/2010/main" val="699910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title"/>
          </p:nvPr>
        </p:nvSpPr>
        <p:spPr/>
        <p:txBody>
          <a:bodyPr/>
          <a:lstStyle/>
          <a:p>
            <a:r>
              <a:rPr lang="en-US" smtClean="0"/>
              <a:t>Course Goals and Non Goals</a:t>
            </a:r>
          </a:p>
        </p:txBody>
      </p:sp>
      <p:sp>
        <p:nvSpPr>
          <p:cNvPr id="4099" name="Rectangle 6"/>
          <p:cNvSpPr>
            <a:spLocks noGrp="1"/>
          </p:cNvSpPr>
          <p:nvPr>
            <p:ph type="body" idx="1"/>
          </p:nvPr>
        </p:nvSpPr>
        <p:spPr/>
        <p:txBody>
          <a:bodyPr/>
          <a:lstStyle/>
          <a:p>
            <a:pPr>
              <a:buFont typeface="Wingdings" pitchFamily="2" charset="2"/>
              <a:buChar char="Ø"/>
            </a:pPr>
            <a:r>
              <a:rPr lang="en-US" dirty="0" smtClean="0">
                <a:solidFill>
                  <a:schemeClr val="tx1"/>
                </a:solidFill>
              </a:rPr>
              <a:t>Course Goals</a:t>
            </a:r>
          </a:p>
          <a:p>
            <a:pPr lvl="1"/>
            <a:r>
              <a:rPr lang="en-US" dirty="0" smtClean="0">
                <a:solidFill>
                  <a:schemeClr val="tx1"/>
                </a:solidFill>
              </a:rPr>
              <a:t>Learning core concepts of RESTful Web Services</a:t>
            </a:r>
          </a:p>
          <a:p>
            <a:pPr lvl="1"/>
            <a:r>
              <a:rPr lang="en-US" dirty="0" smtClean="0">
                <a:solidFill>
                  <a:schemeClr val="tx1"/>
                </a:solidFill>
              </a:rPr>
              <a:t>Developing applications </a:t>
            </a:r>
            <a:r>
              <a:rPr lang="en-US" dirty="0">
                <a:solidFill>
                  <a:schemeClr val="tx1"/>
                </a:solidFill>
              </a:rPr>
              <a:t>using JAX-RS ( </a:t>
            </a:r>
            <a:r>
              <a:rPr lang="en-US" dirty="0" smtClean="0">
                <a:solidFill>
                  <a:schemeClr val="tx1"/>
                </a:solidFill>
              </a:rPr>
              <a:t>Jersey and </a:t>
            </a:r>
            <a:r>
              <a:rPr lang="en-US" dirty="0">
                <a:solidFill>
                  <a:schemeClr val="tx1"/>
                </a:solidFill>
              </a:rPr>
              <a:t>Apache </a:t>
            </a:r>
            <a:r>
              <a:rPr lang="en-US" dirty="0" smtClean="0">
                <a:solidFill>
                  <a:schemeClr val="tx1"/>
                </a:solidFill>
              </a:rPr>
              <a:t>CXF</a:t>
            </a:r>
            <a:r>
              <a:rPr lang="en-US" dirty="0" smtClean="0">
                <a:solidFill>
                  <a:schemeClr val="tx1"/>
                </a:solidFill>
              </a:rPr>
              <a:t>)</a:t>
            </a:r>
            <a:endParaRPr lang="en-US" dirty="0" smtClean="0"/>
          </a:p>
          <a:p>
            <a:pPr>
              <a:buFont typeface="Wingdings" pitchFamily="2" charset="2"/>
              <a:buChar char="Ø"/>
            </a:pPr>
            <a:r>
              <a:rPr lang="en-US" dirty="0" smtClean="0">
                <a:solidFill>
                  <a:schemeClr val="tx1"/>
                </a:solidFill>
              </a:rPr>
              <a:t>Course Non Goals</a:t>
            </a:r>
          </a:p>
          <a:p>
            <a:pPr lvl="1"/>
            <a:r>
              <a:rPr lang="en-US" dirty="0" smtClean="0">
                <a:solidFill>
                  <a:schemeClr val="tx1"/>
                </a:solidFill>
              </a:rPr>
              <a:t>Developing Enterprise applications</a:t>
            </a:r>
          </a:p>
          <a:p>
            <a:pPr lvl="1"/>
            <a:endParaRPr lang="en-US" dirty="0" smtClean="0"/>
          </a:p>
        </p:txBody>
      </p:sp>
      <p:pic>
        <p:nvPicPr>
          <p:cNvPr id="4100" name="Picture 4" descr="goals-4"/>
          <p:cNvPicPr>
            <a:picLocks noChangeAspect="1" noChangeArrowheads="1"/>
          </p:cNvPicPr>
          <p:nvPr/>
        </p:nvPicPr>
        <p:blipFill>
          <a:blip r:embed="rId3"/>
          <a:srcRect/>
          <a:stretch>
            <a:fillRect/>
          </a:stretch>
        </p:blipFill>
        <p:spPr bwMode="auto">
          <a:xfrm>
            <a:off x="7751620" y="1039090"/>
            <a:ext cx="14478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en-US" sz="2800" smtClean="0"/>
              <a:t>Pre-requisites</a:t>
            </a:r>
          </a:p>
        </p:txBody>
      </p:sp>
      <p:sp>
        <p:nvSpPr>
          <p:cNvPr id="5123" name="Rectangle 3"/>
          <p:cNvSpPr>
            <a:spLocks noGrp="1"/>
          </p:cNvSpPr>
          <p:nvPr>
            <p:ph type="body" idx="1"/>
          </p:nvPr>
        </p:nvSpPr>
        <p:spPr/>
        <p:txBody>
          <a:bodyPr/>
          <a:lstStyle/>
          <a:p>
            <a:pPr>
              <a:buFont typeface="Wingdings" pitchFamily="2" charset="2"/>
              <a:buChar char="Ø"/>
            </a:pPr>
            <a:r>
              <a:rPr lang="en-US" dirty="0" smtClean="0">
                <a:solidFill>
                  <a:schemeClr val="tx1"/>
                </a:solidFill>
              </a:rPr>
              <a:t>Java 1.5</a:t>
            </a:r>
          </a:p>
          <a:p>
            <a:pPr>
              <a:buFont typeface="Wingdings" pitchFamily="2" charset="2"/>
              <a:buChar char="Ø"/>
            </a:pPr>
            <a:r>
              <a:rPr lang="en-US" dirty="0" smtClean="0">
                <a:solidFill>
                  <a:schemeClr val="tx1"/>
                </a:solidFill>
              </a:rPr>
              <a:t>HTML/XML/JSON</a:t>
            </a:r>
          </a:p>
          <a:p>
            <a:pPr>
              <a:buFont typeface="Wingdings" pitchFamily="2" charset="2"/>
              <a:buChar char="Ø"/>
            </a:pPr>
            <a:r>
              <a:rPr lang="en-029" dirty="0" smtClean="0">
                <a:solidFill>
                  <a:schemeClr val="tx1"/>
                </a:solidFill>
              </a:rPr>
              <a:t>AJAX</a:t>
            </a:r>
          </a:p>
          <a:p>
            <a:pPr>
              <a:buFont typeface="Wingdings" pitchFamily="2" charset="2"/>
              <a:buChar char="Ø"/>
            </a:pPr>
            <a:r>
              <a:rPr lang="en-029" dirty="0" smtClean="0">
                <a:solidFill>
                  <a:schemeClr val="tx1"/>
                </a:solidFill>
              </a:rPr>
              <a:t>Web Service</a:t>
            </a:r>
            <a:endParaRPr lang="en-US" dirty="0" smtClean="0">
              <a:solidFill>
                <a:schemeClr val="tx1"/>
              </a:solidFill>
            </a:endParaRPr>
          </a:p>
          <a:p>
            <a:pPr>
              <a:buFont typeface="Wingdings" pitchFamily="2" charset="2"/>
              <a:buChar char="Ø"/>
            </a:pPr>
            <a:r>
              <a:rPr lang="en-US" dirty="0" smtClean="0">
                <a:solidFill>
                  <a:schemeClr val="tx1"/>
                </a:solidFill>
              </a:rPr>
              <a:t>Tools</a:t>
            </a:r>
          </a:p>
          <a:p>
            <a:pPr lvl="1"/>
            <a:r>
              <a:rPr lang="en-US" dirty="0" smtClean="0">
                <a:solidFill>
                  <a:schemeClr val="tx1"/>
                </a:solidFill>
              </a:rPr>
              <a:t>Eclipse</a:t>
            </a:r>
          </a:p>
          <a:p>
            <a:pPr lvl="1"/>
            <a:r>
              <a:rPr lang="en-US" dirty="0" err="1" smtClean="0">
                <a:solidFill>
                  <a:schemeClr val="tx1"/>
                </a:solidFill>
              </a:rPr>
              <a:t>Jboss</a:t>
            </a:r>
            <a:r>
              <a:rPr lang="en-US" dirty="0">
                <a:solidFill>
                  <a:schemeClr val="tx1"/>
                </a:solidFill>
              </a:rPr>
              <a:t> </a:t>
            </a:r>
            <a:r>
              <a:rPr lang="en-US" dirty="0" smtClean="0">
                <a:solidFill>
                  <a:schemeClr val="tx1"/>
                </a:solidFill>
              </a:rPr>
              <a:t>/ Tomcat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en-US" sz="2800" smtClean="0"/>
              <a:t>Intended Audience</a:t>
            </a:r>
          </a:p>
        </p:txBody>
      </p:sp>
      <p:sp>
        <p:nvSpPr>
          <p:cNvPr id="6147" name="Rectangle 3"/>
          <p:cNvSpPr>
            <a:spLocks noGrp="1"/>
          </p:cNvSpPr>
          <p:nvPr>
            <p:ph type="body" idx="1"/>
          </p:nvPr>
        </p:nvSpPr>
        <p:spPr>
          <a:xfrm>
            <a:off x="457200" y="1295400"/>
            <a:ext cx="6324600" cy="4525963"/>
          </a:xfrm>
        </p:spPr>
        <p:txBody>
          <a:bodyPr/>
          <a:lstStyle/>
          <a:p>
            <a:pPr>
              <a:buFont typeface="Wingdings" pitchFamily="2" charset="2"/>
              <a:buChar char="Ø"/>
            </a:pPr>
            <a:r>
              <a:rPr lang="en-US" dirty="0" smtClean="0">
                <a:solidFill>
                  <a:schemeClr val="tx1"/>
                </a:solidFill>
              </a:rPr>
              <a:t>Developers/Programmers</a:t>
            </a:r>
          </a:p>
          <a:p>
            <a:pPr>
              <a:buFont typeface="Arial" charset="0"/>
              <a:buNone/>
            </a:pPr>
            <a:endParaRPr lang="en-US" dirty="0" smtClean="0"/>
          </a:p>
        </p:txBody>
      </p:sp>
      <p:pic>
        <p:nvPicPr>
          <p:cNvPr id="6148" name="Picture 4"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r>
              <a:rPr lang="en-US" sz="2800" smtClean="0"/>
              <a:t>Day Wise Schedule</a:t>
            </a:r>
          </a:p>
        </p:txBody>
      </p:sp>
      <p:sp>
        <p:nvSpPr>
          <p:cNvPr id="7171" name="Rectangle 3"/>
          <p:cNvSpPr>
            <a:spLocks noGrp="1"/>
          </p:cNvSpPr>
          <p:nvPr>
            <p:ph type="body" idx="1"/>
          </p:nvPr>
        </p:nvSpPr>
        <p:spPr>
          <a:xfrm>
            <a:off x="457200" y="1295400"/>
            <a:ext cx="8229600" cy="4876800"/>
          </a:xfrm>
        </p:spPr>
        <p:txBody>
          <a:bodyPr>
            <a:normAutofit/>
          </a:bodyPr>
          <a:lstStyle/>
          <a:p>
            <a:pPr>
              <a:buFont typeface="Wingdings" pitchFamily="2" charset="2"/>
              <a:buChar char="Ø"/>
            </a:pPr>
            <a:r>
              <a:rPr lang="en-US" dirty="0" smtClean="0">
                <a:solidFill>
                  <a:schemeClr val="tx1"/>
                </a:solidFill>
              </a:rPr>
              <a:t>Day </a:t>
            </a:r>
            <a:r>
              <a:rPr lang="en-US" dirty="0" smtClean="0">
                <a:solidFill>
                  <a:schemeClr val="tx1"/>
                </a:solidFill>
              </a:rPr>
              <a:t>1</a:t>
            </a:r>
            <a:endParaRPr lang="en-US" dirty="0" smtClean="0"/>
          </a:p>
          <a:p>
            <a:pPr lvl="1">
              <a:lnSpc>
                <a:spcPct val="90000"/>
              </a:lnSpc>
            </a:pPr>
            <a:r>
              <a:rPr lang="en-US" dirty="0">
                <a:solidFill>
                  <a:schemeClr val="tx1"/>
                </a:solidFill>
              </a:rPr>
              <a:t>Lesson 1: Introduction to RESTful WS</a:t>
            </a:r>
          </a:p>
          <a:p>
            <a:pPr lvl="1">
              <a:lnSpc>
                <a:spcPct val="90000"/>
              </a:lnSpc>
            </a:pPr>
            <a:r>
              <a:rPr lang="en-US" dirty="0" smtClean="0">
                <a:solidFill>
                  <a:schemeClr val="tx1"/>
                </a:solidFill>
              </a:rPr>
              <a:t>Lesson </a:t>
            </a:r>
            <a:r>
              <a:rPr lang="en-US" dirty="0">
                <a:solidFill>
                  <a:schemeClr val="tx1"/>
                </a:solidFill>
              </a:rPr>
              <a:t>2: Resource Representation with JAX-B</a:t>
            </a:r>
          </a:p>
          <a:p>
            <a:pPr lvl="1"/>
            <a:r>
              <a:rPr lang="en-US" dirty="0" smtClean="0">
                <a:solidFill>
                  <a:schemeClr val="tx1"/>
                </a:solidFill>
              </a:rPr>
              <a:t>Lesson </a:t>
            </a:r>
            <a:r>
              <a:rPr lang="en-US" dirty="0">
                <a:solidFill>
                  <a:schemeClr val="tx1"/>
                </a:solidFill>
              </a:rPr>
              <a:t>3:  Introducing JSON</a:t>
            </a:r>
          </a:p>
          <a:p>
            <a:pPr lvl="1"/>
            <a:r>
              <a:rPr lang="en-US" dirty="0">
                <a:solidFill>
                  <a:schemeClr val="tx1"/>
                </a:solidFill>
              </a:rPr>
              <a:t>Lesson 4: JAX-RS </a:t>
            </a:r>
            <a:r>
              <a:rPr lang="en-US" dirty="0" smtClean="0">
                <a:solidFill>
                  <a:schemeClr val="tx1"/>
                </a:solidFill>
              </a:rPr>
              <a:t>Implementation</a:t>
            </a:r>
          </a:p>
          <a:p>
            <a:pPr lvl="1"/>
            <a:r>
              <a:rPr lang="en-US" dirty="0" smtClean="0">
                <a:solidFill>
                  <a:schemeClr val="tx1"/>
                </a:solidFill>
              </a:rPr>
              <a:t>Lesson </a:t>
            </a:r>
            <a:r>
              <a:rPr lang="en-US" dirty="0">
                <a:solidFill>
                  <a:schemeClr val="tx1"/>
                </a:solidFill>
              </a:rPr>
              <a:t>4: REST and SOAP comparison</a:t>
            </a:r>
          </a:p>
          <a:p>
            <a:pPr marL="1238250" lvl="2" indent="-381000">
              <a:buFont typeface="Arial" charset="0"/>
              <a:buNone/>
            </a:pPr>
            <a:r>
              <a:rPr lang="en-US" dirty="0"/>
              <a:t>	</a:t>
            </a:r>
          </a:p>
          <a:p>
            <a:pPr lvl="1"/>
            <a:endParaRPr lang="en-US" dirty="0" smtClean="0"/>
          </a:p>
          <a:p>
            <a:pPr lvl="1">
              <a:buFont typeface="Arial" charset="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en-US" sz="2800" smtClean="0"/>
              <a:t>Table of Contents</a:t>
            </a:r>
          </a:p>
        </p:txBody>
      </p:sp>
      <p:sp>
        <p:nvSpPr>
          <p:cNvPr id="8195" name="Rectangle 3"/>
          <p:cNvSpPr>
            <a:spLocks noGrp="1"/>
          </p:cNvSpPr>
          <p:nvPr>
            <p:ph type="body" idx="1"/>
          </p:nvPr>
        </p:nvSpPr>
        <p:spPr/>
        <p:txBody>
          <a:bodyPr>
            <a:normAutofit/>
          </a:bodyPr>
          <a:lstStyle/>
          <a:p>
            <a:pPr marL="457200" indent="-457200">
              <a:lnSpc>
                <a:spcPct val="90000"/>
              </a:lnSpc>
              <a:buFontTx/>
              <a:buAutoNum type="arabicPeriod"/>
            </a:pPr>
            <a:r>
              <a:rPr lang="en-US" dirty="0" smtClean="0">
                <a:solidFill>
                  <a:schemeClr val="tx1"/>
                </a:solidFill>
              </a:rPr>
              <a:t>Lesson 1: Introduction to </a:t>
            </a:r>
            <a:r>
              <a:rPr lang="en-US" dirty="0" err="1" smtClean="0">
                <a:solidFill>
                  <a:schemeClr val="tx1"/>
                </a:solidFill>
              </a:rPr>
              <a:t>RESTful</a:t>
            </a:r>
            <a:r>
              <a:rPr lang="en-US" dirty="0" smtClean="0">
                <a:solidFill>
                  <a:schemeClr val="tx1"/>
                </a:solidFill>
              </a:rPr>
              <a:t> </a:t>
            </a:r>
            <a:r>
              <a:rPr lang="en-US" dirty="0" smtClean="0">
                <a:solidFill>
                  <a:schemeClr val="tx1"/>
                </a:solidFill>
              </a:rPr>
              <a:t>WS</a:t>
            </a:r>
            <a:endParaRPr lang="en-US" dirty="0" smtClean="0">
              <a:solidFill>
                <a:schemeClr val="tx1"/>
              </a:solidFill>
            </a:endParaRPr>
          </a:p>
          <a:p>
            <a:pPr marL="1238250" lvl="2" indent="-381000">
              <a:lnSpc>
                <a:spcPct val="90000"/>
              </a:lnSpc>
            </a:pPr>
            <a:r>
              <a:rPr lang="en-US" dirty="0">
                <a:solidFill>
                  <a:schemeClr val="tx1"/>
                </a:solidFill>
              </a:rPr>
              <a:t>Introduction to Webservice</a:t>
            </a:r>
          </a:p>
          <a:p>
            <a:pPr marL="1238250" lvl="2" indent="-381000">
              <a:lnSpc>
                <a:spcPct val="90000"/>
              </a:lnSpc>
            </a:pPr>
            <a:r>
              <a:rPr lang="en-US" dirty="0">
                <a:solidFill>
                  <a:schemeClr val="tx1"/>
                </a:solidFill>
              </a:rPr>
              <a:t>REST as Lightweight Web Services </a:t>
            </a:r>
          </a:p>
          <a:p>
            <a:pPr marL="1238250" lvl="2" indent="-381000">
              <a:lnSpc>
                <a:spcPct val="90000"/>
              </a:lnSpc>
            </a:pPr>
            <a:r>
              <a:rPr lang="en-US" dirty="0">
                <a:solidFill>
                  <a:schemeClr val="tx1"/>
                </a:solidFill>
              </a:rPr>
              <a:t>REST Architecture </a:t>
            </a:r>
            <a:r>
              <a:rPr lang="en-US" dirty="0" smtClean="0">
                <a:solidFill>
                  <a:schemeClr val="tx1"/>
                </a:solidFill>
              </a:rPr>
              <a:t>Components</a:t>
            </a:r>
            <a:endParaRPr lang="en-US" dirty="0">
              <a:solidFill>
                <a:schemeClr val="tx1"/>
              </a:solidFill>
            </a:endParaRPr>
          </a:p>
          <a:p>
            <a:pPr marL="457200" indent="-457200">
              <a:lnSpc>
                <a:spcPct val="90000"/>
              </a:lnSpc>
              <a:buFontTx/>
              <a:buAutoNum type="arabicPeriod"/>
            </a:pPr>
            <a:r>
              <a:rPr lang="en-US" dirty="0" smtClean="0">
                <a:solidFill>
                  <a:schemeClr val="tx1"/>
                </a:solidFill>
              </a:rPr>
              <a:t>Lesson 2: Resource Representation with </a:t>
            </a:r>
            <a:r>
              <a:rPr lang="en-US" dirty="0" smtClean="0">
                <a:solidFill>
                  <a:schemeClr val="tx1"/>
                </a:solidFill>
              </a:rPr>
              <a:t>JAX-B</a:t>
            </a:r>
            <a:endParaRPr lang="en-US" dirty="0" smtClean="0">
              <a:solidFill>
                <a:schemeClr val="tx1"/>
              </a:solidFill>
            </a:endParaRPr>
          </a:p>
          <a:p>
            <a:pPr marL="1238250" lvl="2" indent="-381000">
              <a:lnSpc>
                <a:spcPct val="90000"/>
              </a:lnSpc>
            </a:pPr>
            <a:r>
              <a:rPr lang="en-US" dirty="0" smtClean="0">
                <a:solidFill>
                  <a:schemeClr val="tx1"/>
                </a:solidFill>
              </a:rPr>
              <a:t>Resource </a:t>
            </a:r>
            <a:r>
              <a:rPr lang="en-US" dirty="0">
                <a:solidFill>
                  <a:schemeClr val="tx1"/>
                </a:solidFill>
              </a:rPr>
              <a:t>Representation using JAX-B</a:t>
            </a:r>
          </a:p>
          <a:p>
            <a:pPr marL="1238250" lvl="2" indent="-381000">
              <a:lnSpc>
                <a:spcPct val="90000"/>
              </a:lnSpc>
            </a:pPr>
            <a:r>
              <a:rPr lang="en-US" dirty="0">
                <a:solidFill>
                  <a:schemeClr val="tx1"/>
                </a:solidFill>
              </a:rPr>
              <a:t>Standard annotations and Content negotiation for XML and </a:t>
            </a:r>
            <a:r>
              <a:rPr lang="en-US" dirty="0" smtClean="0">
                <a:solidFill>
                  <a:schemeClr val="tx1"/>
                </a:solidFill>
              </a:rPr>
              <a:t>JSON</a:t>
            </a:r>
            <a:endParaRPr lang="en-US" dirty="0">
              <a:solidFill>
                <a:schemeClr val="tx1"/>
              </a:solidFill>
            </a:endParaRPr>
          </a:p>
          <a:p>
            <a:pPr marL="457200" indent="-457200">
              <a:buFont typeface="Calibri" pitchFamily="34" charset="0"/>
              <a:buAutoNum type="arabicPeriod" startAt="3"/>
            </a:pPr>
            <a:r>
              <a:rPr lang="en-US" dirty="0">
                <a:solidFill>
                  <a:schemeClr val="tx1"/>
                </a:solidFill>
              </a:rPr>
              <a:t>Lesson 3:  Introducing JSON</a:t>
            </a:r>
          </a:p>
          <a:p>
            <a:pPr marL="1238250" lvl="2" indent="-381000">
              <a:lnSpc>
                <a:spcPct val="90000"/>
              </a:lnSpc>
            </a:pPr>
            <a:endParaRPr lang="en-US" dirty="0">
              <a:solidFill>
                <a:schemeClr val="tx1"/>
              </a:solidFill>
            </a:endParaRPr>
          </a:p>
          <a:p>
            <a:pPr marL="1238250" lvl="2" indent="-381000">
              <a:lnSpc>
                <a:spcPct val="90000"/>
              </a:lnSpc>
            </a:pPr>
            <a:r>
              <a:rPr lang="en-US" dirty="0">
                <a:solidFill>
                  <a:schemeClr val="tx1"/>
                </a:solidFill>
              </a:rPr>
              <a:t>REST Server Responses</a:t>
            </a:r>
          </a:p>
          <a:p>
            <a:pPr marL="1238250" lvl="2" indent="-381000">
              <a:lnSpc>
                <a:spcPct val="90000"/>
              </a:lnSpc>
            </a:pPr>
            <a:r>
              <a:rPr lang="en-US" dirty="0">
                <a:solidFill>
                  <a:schemeClr val="tx1"/>
                </a:solidFill>
              </a:rPr>
              <a:t>Introduction to JSON </a:t>
            </a:r>
          </a:p>
          <a:p>
            <a:pPr marL="1238250" lvl="2" indent="-381000">
              <a:lnSpc>
                <a:spcPct val="90000"/>
              </a:lnSpc>
            </a:pPr>
            <a:r>
              <a:rPr lang="en-029" dirty="0">
                <a:solidFill>
                  <a:schemeClr val="tx1"/>
                </a:solidFill>
              </a:rPr>
              <a:t>REST with AJAX</a:t>
            </a:r>
            <a:endParaRPr lang="en-US" dirty="0">
              <a:solidFill>
                <a:schemeClr val="tx1"/>
              </a:solidFill>
            </a:endParaRPr>
          </a:p>
          <a:p>
            <a:pPr marL="457200" indent="-457200">
              <a:lnSpc>
                <a:spcPct val="90000"/>
              </a:lnSpc>
              <a:buFontTx/>
              <a:buNone/>
            </a:pPr>
            <a:endParaRPr lang="en-US" sz="1800" b="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r>
              <a:rPr lang="en-US" sz="2800" smtClean="0"/>
              <a:t>Table of Contents</a:t>
            </a:r>
          </a:p>
        </p:txBody>
      </p:sp>
      <p:sp>
        <p:nvSpPr>
          <p:cNvPr id="9219" name="Rectangle 3"/>
          <p:cNvSpPr>
            <a:spLocks noGrp="1"/>
          </p:cNvSpPr>
          <p:nvPr>
            <p:ph type="body" idx="1"/>
          </p:nvPr>
        </p:nvSpPr>
        <p:spPr>
          <a:xfrm>
            <a:off x="457200" y="1295400"/>
            <a:ext cx="8229600" cy="5181600"/>
          </a:xfrm>
        </p:spPr>
        <p:txBody>
          <a:bodyPr>
            <a:normAutofit/>
          </a:bodyPr>
          <a:lstStyle/>
          <a:p>
            <a:pPr marL="838200" lvl="1" indent="-381000">
              <a:buFont typeface="Arial" charset="0"/>
              <a:buNone/>
            </a:pPr>
            <a:endParaRPr lang="en-US" dirty="0" smtClean="0"/>
          </a:p>
          <a:p>
            <a:pPr marL="457200" indent="-457200">
              <a:buFont typeface="Calibri" pitchFamily="34" charset="0"/>
              <a:buAutoNum type="arabicPeriod" startAt="4"/>
            </a:pPr>
            <a:r>
              <a:rPr lang="en-US" dirty="0" smtClean="0">
                <a:solidFill>
                  <a:schemeClr val="tx1"/>
                </a:solidFill>
              </a:rPr>
              <a:t>Lesson 4: JAX-RS </a:t>
            </a:r>
            <a:r>
              <a:rPr lang="en-US" dirty="0" smtClean="0">
                <a:solidFill>
                  <a:schemeClr val="tx1"/>
                </a:solidFill>
              </a:rPr>
              <a:t>Implementation</a:t>
            </a:r>
            <a:endParaRPr lang="en-US" dirty="0" smtClean="0">
              <a:solidFill>
                <a:schemeClr val="tx1"/>
              </a:solidFill>
            </a:endParaRPr>
          </a:p>
          <a:p>
            <a:pPr marL="1238250" lvl="2" indent="-381000">
              <a:lnSpc>
                <a:spcPct val="90000"/>
              </a:lnSpc>
            </a:pPr>
            <a:r>
              <a:rPr lang="en-US" dirty="0" smtClean="0">
                <a:solidFill>
                  <a:schemeClr val="tx1"/>
                </a:solidFill>
              </a:rPr>
              <a:t>Build </a:t>
            </a:r>
            <a:r>
              <a:rPr lang="en-US" dirty="0">
                <a:solidFill>
                  <a:schemeClr val="tx1"/>
                </a:solidFill>
              </a:rPr>
              <a:t>REST web services using JAX-RS ( Jersey, Apache </a:t>
            </a:r>
            <a:r>
              <a:rPr lang="en-US" dirty="0" smtClean="0">
                <a:solidFill>
                  <a:schemeClr val="tx1"/>
                </a:solidFill>
              </a:rPr>
              <a:t>CXF)</a:t>
            </a:r>
            <a:endParaRPr lang="en-US" dirty="0">
              <a:solidFill>
                <a:schemeClr val="tx1"/>
              </a:solidFill>
            </a:endParaRPr>
          </a:p>
          <a:p>
            <a:pPr marL="1238250" lvl="2" indent="-381000">
              <a:lnSpc>
                <a:spcPct val="90000"/>
              </a:lnSpc>
            </a:pPr>
            <a:r>
              <a:rPr lang="en-US" dirty="0">
                <a:solidFill>
                  <a:schemeClr val="tx1"/>
                </a:solidFill>
              </a:rPr>
              <a:t>Build REST web services using Spring </a:t>
            </a:r>
          </a:p>
          <a:p>
            <a:pPr marL="1238250" lvl="2" indent="-381000">
              <a:lnSpc>
                <a:spcPct val="90000"/>
              </a:lnSpc>
            </a:pPr>
            <a:r>
              <a:rPr lang="en-US" dirty="0">
                <a:solidFill>
                  <a:schemeClr val="tx1"/>
                </a:solidFill>
              </a:rPr>
              <a:t>Introduction to </a:t>
            </a:r>
            <a:r>
              <a:rPr lang="en-US" dirty="0" err="1" smtClean="0">
                <a:solidFill>
                  <a:schemeClr val="tx1"/>
                </a:solidFill>
              </a:rPr>
              <a:t>RESTlet</a:t>
            </a:r>
            <a:r>
              <a:rPr lang="en-US" dirty="0" smtClean="0">
                <a:solidFill>
                  <a:schemeClr val="tx1"/>
                </a:solidFill>
              </a:rPr>
              <a:t>	</a:t>
            </a:r>
          </a:p>
          <a:p>
            <a:pPr marL="1238250" lvl="2" indent="-381000">
              <a:lnSpc>
                <a:spcPct val="90000"/>
              </a:lnSpc>
            </a:pPr>
            <a:r>
              <a:rPr lang="en-US" dirty="0">
                <a:solidFill>
                  <a:schemeClr val="tx1"/>
                </a:solidFill>
              </a:rPr>
              <a:t>Testing of REST Services </a:t>
            </a:r>
          </a:p>
          <a:p>
            <a:pPr marL="573088" indent="-457200">
              <a:lnSpc>
                <a:spcPct val="90000"/>
              </a:lnSpc>
              <a:buFont typeface="+mj-lt"/>
              <a:buAutoNum type="arabicPeriod" startAt="5"/>
            </a:pPr>
            <a:r>
              <a:rPr lang="en-US" dirty="0" smtClean="0">
                <a:solidFill>
                  <a:schemeClr val="tx1"/>
                </a:solidFill>
              </a:rPr>
              <a:t>Lesson 5: REST and SOAP comparison</a:t>
            </a:r>
            <a:endParaRPr lang="en-US" dirty="0">
              <a:solidFill>
                <a:schemeClr val="tx1"/>
              </a:solidFill>
            </a:endParaRPr>
          </a:p>
          <a:p>
            <a:pPr marL="1238250" lvl="2" indent="-381000">
              <a:lnSpc>
                <a:spcPct val="90000"/>
              </a:lnSpc>
            </a:pPr>
            <a:r>
              <a:rPr lang="en-US" dirty="0" smtClean="0">
                <a:solidFill>
                  <a:schemeClr val="tx1"/>
                </a:solidFill>
              </a:rPr>
              <a:t>REST </a:t>
            </a:r>
            <a:r>
              <a:rPr lang="en-US" dirty="0">
                <a:solidFill>
                  <a:schemeClr val="tx1"/>
                </a:solidFill>
              </a:rPr>
              <a:t>vs. SOAP</a:t>
            </a:r>
          </a:p>
          <a:p>
            <a:pPr marL="1238250" lvl="2" indent="-381000">
              <a:lnSpc>
                <a:spcPct val="90000"/>
              </a:lnSpc>
            </a:pPr>
            <a:r>
              <a:rPr lang="en-US" dirty="0">
                <a:solidFill>
                  <a:schemeClr val="tx1"/>
                </a:solidFill>
              </a:rPr>
              <a:t>WSDL and WADL</a:t>
            </a:r>
          </a:p>
          <a:p>
            <a:pPr marL="1238250" lvl="2" indent="-381000">
              <a:lnSpc>
                <a:spcPct val="90000"/>
              </a:lnSpc>
            </a:pPr>
            <a:r>
              <a:rPr lang="en-US" dirty="0">
                <a:solidFill>
                  <a:schemeClr val="tx1"/>
                </a:solidFill>
              </a:rPr>
              <a:t>Design Guidelines for a REST architecture</a:t>
            </a:r>
          </a:p>
          <a:p>
            <a:pPr marL="1238250" lvl="2" indent="-381000">
              <a:buFont typeface="Arial" charset="0"/>
              <a:buNone/>
            </a:pPr>
            <a:r>
              <a:rPr lang="en-US" dirty="0" smtClean="0">
                <a:solidFill>
                  <a:schemeClr val="tx1"/>
                </a:solidFill>
              </a:rPr>
              <a:t>	</a:t>
            </a:r>
          </a:p>
          <a:p>
            <a:pPr marL="838200" lvl="1" indent="-381000">
              <a:buFont typeface="Arial" charset="0"/>
              <a:buNone/>
            </a:pPr>
            <a:endParaRPr lang="en-US" dirty="0" smtClean="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DDA08114CFC342B437F87C450600C3" ma:contentTypeVersion="0" ma:contentTypeDescription="Create a new document." ma:contentTypeScope="" ma:versionID="4700b4d881f2830232ede50708e3541a">
  <xsd:schema xmlns:xsd="http://www.w3.org/2001/XMLSchema" xmlns:xs="http://www.w3.org/2001/XMLSchema" xmlns:p="http://schemas.microsoft.com/office/2006/metadata/properties" targetNamespace="http://schemas.microsoft.com/office/2006/metadata/properties" ma:root="true" ma:fieldsID="87daa8068ee9eb49ca321f78f6dfb73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9F34DF-2B74-457D-AA35-47520E57D7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D7665F-8C87-49F1-94B0-6D13FB5E12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1357</TotalTime>
  <Words>190</Words>
  <Application>Microsoft Office PowerPoint</Application>
  <PresentationFormat>On-screen Show (4:3)</PresentationFormat>
  <Paragraphs>72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Candara</vt:lpstr>
      <vt:lpstr>Wingdings</vt:lpstr>
      <vt:lpstr>Calibri</vt:lpstr>
      <vt:lpstr>ＭＳ Ｐゴシック</vt:lpstr>
      <vt:lpstr>Office Theme</vt:lpstr>
      <vt:lpstr>Slide 1</vt:lpstr>
      <vt:lpstr>Course Goals and Non Goals</vt:lpstr>
      <vt:lpstr>Pre-requisites</vt:lpstr>
      <vt:lpstr>Intended Audience</vt:lpstr>
      <vt:lpstr>Day Wise Schedule</vt:lpstr>
      <vt:lpstr>Table of Contents</vt:lpstr>
      <vt:lpstr>Table of Contents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misaldin</cp:lastModifiedBy>
  <cp:revision>72</cp:revision>
  <dcterms:created xsi:type="dcterms:W3CDTF">2014-04-28T11:21:39Z</dcterms:created>
  <dcterms:modified xsi:type="dcterms:W3CDTF">2014-09-16T06:03:50Z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0x010100ABDDA08114CFC342B437F87C450600C3</vt:lpwstr>
  </property>
</Properties>
</file>