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itchFamily="34" charset="0"/>
      <p:regular r:id="rId24"/>
      <p:bold r:id="rId25"/>
      <p:italic r:id="rId26"/>
      <p:boldItalic r:id="rId27"/>
    </p:embeddedFont>
    <p:embeddedFont>
      <p:font typeface="Calibri" pitchFamily="34" charset="0"/>
      <p:regular r:id="rId28"/>
      <p:bold r:id="rId29"/>
      <p:italic r:id="rId30"/>
      <p:boldItalic r:id="rId31"/>
    </p:embeddedFont>
    <p:embeddedFont>
      <p:font typeface="ＭＳ Ｐゴシック" pitchFamily="34" charset="-128"/>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78" autoAdjust="0"/>
    <p:restoredTop sz="86486" autoAdjust="0"/>
  </p:normalViewPr>
  <p:slideViewPr>
    <p:cSldViewPr snapToGrid="0" showGuides="1">
      <p:cViewPr>
        <p:scale>
          <a:sx n="66" d="100"/>
          <a:sy n="66" d="100"/>
        </p:scale>
        <p:origin x="-1170" y="-6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881"/>
        <p:guide pos="103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9/16/2014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47825"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647825" y="4572000"/>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18125"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152401"/>
            <a:ext cx="5921994" cy="26323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solidFill>
                  <a:srgbClr val="000000"/>
                </a:solidFill>
                <a:latin typeface="Candara"/>
              </a:rPr>
              <a:t>RESTful</a:t>
            </a:r>
            <a:r>
              <a:rPr lang="en-US" sz="1200" b="1" dirty="0" smtClean="0">
                <a:solidFill>
                  <a:srgbClr val="000000"/>
                </a:solidFill>
                <a:latin typeface="Candara"/>
              </a:rPr>
              <a:t> Web Services with Java</a:t>
            </a:r>
            <a:endParaRPr lang="en-US" b="1" dirty="0">
              <a:latin typeface="Arial" pitchFamily="34" charset="0"/>
              <a:cs typeface="Arial" pitchFamily="34" charset="0"/>
            </a:endParaRPr>
          </a:p>
        </p:txBody>
      </p:sp>
      <p:sp>
        <p:nvSpPr>
          <p:cNvPr id="12" name="Rectangle 14"/>
          <p:cNvSpPr>
            <a:spLocks noChangeArrowheads="1"/>
          </p:cNvSpPr>
          <p:nvPr/>
        </p:nvSpPr>
        <p:spPr bwMode="auto">
          <a:xfrm>
            <a:off x="3475918" y="8697932"/>
            <a:ext cx="2762530" cy="291689"/>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01-</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r>
              <a:rPr lang="en-US" sz="1200" dirty="0" smtClean="0">
                <a:latin typeface="Candara" pitchFamily="34" charset="0"/>
                <a:cs typeface="Arial" pitchFamily="34" charset="0"/>
              </a:rPr>
              <a:t>  </a:t>
            </a:r>
            <a:endParaRPr lang="en-US" sz="1200" dirty="0">
              <a:latin typeface="Candara"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69215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647825" y="692150"/>
            <a:ext cx="4572000" cy="3429000"/>
          </a:xfrm>
          <a:ln/>
        </p:spPr>
      </p:sp>
      <p:sp>
        <p:nvSpPr>
          <p:cNvPr id="52227" name="Notes Placeholder 2"/>
          <p:cNvSpPr>
            <a:spLocks noGrp="1"/>
          </p:cNvSpPr>
          <p:nvPr>
            <p:ph type="body" idx="1"/>
          </p:nvPr>
        </p:nvSpPr>
        <p:spPr>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638300" y="685800"/>
            <a:ext cx="4572000" cy="3429000"/>
          </a:xfrm>
          <a:ln/>
        </p:spPr>
      </p:sp>
      <p:sp>
        <p:nvSpPr>
          <p:cNvPr id="60419" name="Notes Placeholder 2"/>
          <p:cNvSpPr>
            <a:spLocks noGrp="1"/>
          </p:cNvSpPr>
          <p:nvPr>
            <p:ph type="body" idx="1"/>
          </p:nvPr>
        </p:nvSpPr>
        <p:spPr>
          <a:xfrm>
            <a:off x="1647825" y="4573588"/>
            <a:ext cx="4598596" cy="4114800"/>
          </a:xfrm>
          <a:noFill/>
          <a:ln/>
        </p:spPr>
        <p:txBody>
          <a:bodyPr/>
          <a:lstStyle/>
          <a:p>
            <a:endParaRPr lang="en-US" dirty="0" smtClean="0"/>
          </a:p>
        </p:txBody>
      </p:sp>
      <p:sp>
        <p:nvSpPr>
          <p:cNvPr id="60422" name="Rectangle 5"/>
          <p:cNvSpPr>
            <a:spLocks noChangeArrowheads="1"/>
          </p:cNvSpPr>
          <p:nvPr/>
        </p:nvSpPr>
        <p:spPr bwMode="auto">
          <a:xfrm>
            <a:off x="178130" y="994560"/>
            <a:ext cx="1219200" cy="3631763"/>
          </a:xfrm>
          <a:prstGeom prst="rect">
            <a:avLst/>
          </a:prstGeom>
          <a:noFill/>
          <a:ln w="9525">
            <a:noFill/>
            <a:miter lim="800000"/>
            <a:headEnd/>
            <a:tailEnd/>
          </a:ln>
        </p:spPr>
        <p:txBody>
          <a:bodyPr>
            <a:spAutoFit/>
          </a:bodyPr>
          <a:lstStyle/>
          <a:p>
            <a:r>
              <a:rPr lang="en-US" sz="1000" dirty="0" smtClean="0"/>
              <a:t>Explain </a:t>
            </a:r>
            <a:r>
              <a:rPr lang="en-US" sz="1000" dirty="0"/>
              <a:t>the participants not to carry the analogy too far: unlike letters-vs.-postcards, REST is every bit as secure as SOAP. In particular, REST can be carried over secure sockets (using the HTTPS protocol), and content can be encrypted using any mechanism you see fit. Without encryption, REST and SOAP are both insecure; with proper encryption in place, both are equally secure.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1647825" y="617537"/>
            <a:ext cx="4670425" cy="3503613"/>
          </a:xfrm>
          <a:ln/>
        </p:spPr>
      </p:sp>
      <p:sp>
        <p:nvSpPr>
          <p:cNvPr id="78853" name="Rectangle 3"/>
          <p:cNvSpPr>
            <a:spLocks noGrp="1" noChangeArrowheads="1"/>
          </p:cNvSpPr>
          <p:nvPr>
            <p:ph type="body" idx="1"/>
          </p:nvPr>
        </p:nvSpPr>
        <p:spPr>
          <a:xfrm>
            <a:off x="1981200" y="4572000"/>
            <a:ext cx="4648200" cy="3963988"/>
          </a:xfrm>
          <a:noFill/>
          <a:ln/>
        </p:spPr>
        <p:txBody>
          <a:bodyPr/>
          <a:lstStyle/>
          <a:p>
            <a:endParaRPr lang="en-US" dirty="0" smtClean="0">
              <a:cs typeface="Times New Roman" pitchFamily="18" charset="0"/>
            </a:endParaRPr>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647825" y="692150"/>
            <a:ext cx="4572000" cy="3429000"/>
          </a:xfrm>
          <a:solidFill>
            <a:srgbClr val="FFFFFF"/>
          </a:solidFill>
          <a:ln/>
        </p:spPr>
      </p:sp>
      <p:sp>
        <p:nvSpPr>
          <p:cNvPr id="47109" name="Rectangle 3"/>
          <p:cNvSpPr>
            <a:spLocks noGrp="1" noChangeArrowheads="1"/>
          </p:cNvSpPr>
          <p:nvPr>
            <p:ph type="body" idx="1"/>
          </p:nvPr>
        </p:nvSpPr>
        <p:spPr>
          <a:solidFill>
            <a:srgbClr val="FFFFFF"/>
          </a:solid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647825" y="692150"/>
            <a:ext cx="4572000" cy="3429000"/>
          </a:xfrm>
          <a:ln/>
        </p:spPr>
      </p:sp>
      <p:sp>
        <p:nvSpPr>
          <p:cNvPr id="48131" name="Notes Placeholder 2"/>
          <p:cNvSpPr>
            <a:spLocks noGrp="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692150"/>
            <a:ext cx="4572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692150"/>
            <a:ext cx="4572000" cy="3429000"/>
          </a:xfrm>
        </p:spPr>
      </p:sp>
      <p:sp>
        <p:nvSpPr>
          <p:cNvPr id="3" name="Notes Placeholder 2"/>
          <p:cNvSpPr>
            <a:spLocks noGrp="1"/>
          </p:cNvSpPr>
          <p:nvPr>
            <p:ph type="body" idx="1"/>
          </p:nvPr>
        </p:nvSpPr>
        <p:spPr/>
        <p:txBody>
          <a:bodyPr>
            <a:normAutofit fontScale="77500" lnSpcReduction="20000"/>
          </a:bodyPr>
          <a:lstStyle/>
          <a:p>
            <a:pPr>
              <a:lnSpc>
                <a:spcPct val="120000"/>
              </a:lnSpc>
            </a:pPr>
            <a:r>
              <a:rPr lang="en-US" dirty="0" smtClean="0"/>
              <a:t>Architecture refers to the overall structure of an information system and the interrelationships of entities that make up that system.</a:t>
            </a:r>
          </a:p>
          <a:p>
            <a:pPr>
              <a:lnSpc>
                <a:spcPct val="120000"/>
              </a:lnSpc>
            </a:pPr>
            <a:endParaRPr lang="en-US" dirty="0" smtClean="0"/>
          </a:p>
          <a:p>
            <a:pPr>
              <a:lnSpc>
                <a:spcPct val="120000"/>
              </a:lnSpc>
            </a:pPr>
            <a:r>
              <a:rPr lang="en-US" dirty="0" smtClean="0"/>
              <a:t>Web application  should be designed following these concepts and properties. </a:t>
            </a:r>
          </a:p>
          <a:p>
            <a:pPr>
              <a:lnSpc>
                <a:spcPct val="120000"/>
              </a:lnSpc>
            </a:pPr>
            <a:endParaRPr lang="en-US" dirty="0" smtClean="0"/>
          </a:p>
          <a:p>
            <a:pPr>
              <a:lnSpc>
                <a:spcPct val="120000"/>
              </a:lnSpc>
            </a:pPr>
            <a:r>
              <a:rPr lang="en-US" sz="1000" b="0" i="0" u="none" strike="noStrike" kern="1200" baseline="0" dirty="0" smtClean="0">
                <a:solidFill>
                  <a:schemeClr val="tx1"/>
                </a:solidFill>
              </a:rPr>
              <a:t>A </a:t>
            </a:r>
            <a:r>
              <a:rPr lang="en-US" sz="1000" b="0" i="1" u="none" strike="noStrike" kern="1200" baseline="0" dirty="0" smtClean="0">
                <a:solidFill>
                  <a:schemeClr val="tx1"/>
                </a:solidFill>
              </a:rPr>
              <a:t>resource </a:t>
            </a:r>
            <a:r>
              <a:rPr lang="en-US" sz="1000" b="0" i="0" u="none" strike="noStrike" kern="1200" baseline="0" dirty="0" smtClean="0">
                <a:solidFill>
                  <a:schemeClr val="tx1"/>
                </a:solidFill>
              </a:rPr>
              <a:t>is anything that can be identified by a URI. In the first step of the previous flow, the URI typed by the user is the address of a resource that corresponds to a web page. In a typical static website, every web page is a resource.</a:t>
            </a:r>
          </a:p>
          <a:p>
            <a:pPr>
              <a:lnSpc>
                <a:spcPct val="120000"/>
              </a:lnSpc>
            </a:pPr>
            <a:endParaRPr lang="en-US" sz="1000" b="0" i="0" u="none" strike="noStrike" kern="1200" baseline="0" dirty="0" smtClean="0">
              <a:solidFill>
                <a:schemeClr val="tx1"/>
              </a:solidFill>
            </a:endParaRPr>
          </a:p>
          <a:p>
            <a:pPr>
              <a:lnSpc>
                <a:spcPct val="120000"/>
              </a:lnSpc>
            </a:pPr>
            <a:r>
              <a:rPr lang="en-US" sz="1000" b="0" i="0" u="none" strike="noStrike" kern="1200" baseline="0" dirty="0" smtClean="0">
                <a:solidFill>
                  <a:schemeClr val="tx1"/>
                </a:solidFill>
              </a:rPr>
              <a:t>A representation is an encapsulation of the information (state, data, or markup) of the resource, encoded using a format such as XML, JSON, or HTML.</a:t>
            </a:r>
          </a:p>
          <a:p>
            <a:pPr>
              <a:lnSpc>
                <a:spcPct val="120000"/>
              </a:lnSpc>
            </a:pPr>
            <a:endParaRPr lang="en-US" sz="1000" b="0" i="0" u="none" strike="noStrike" kern="1200" baseline="0" dirty="0" smtClean="0">
              <a:solidFill>
                <a:schemeClr val="tx1"/>
              </a:solidFill>
            </a:endParaRPr>
          </a:p>
          <a:p>
            <a:pPr>
              <a:lnSpc>
                <a:spcPct val="120000"/>
              </a:lnSpc>
            </a:pPr>
            <a:r>
              <a:rPr lang="en-US" sz="1000" b="0" i="0" u="none" strike="noStrike" kern="1200" baseline="0" dirty="0" smtClean="0">
                <a:solidFill>
                  <a:schemeClr val="tx1"/>
                </a:solidFill>
              </a:rPr>
              <a:t>Use of a uniform interface makes the request and responses self-describing and visible. In addition to GET and POST methods, this interface consists of other methods such as OPTIONS, HEAD, PUT, DELETE, TRACE, and CONNECT.</a:t>
            </a:r>
            <a:endParaRPr lang="en-US" dirty="0" smtClean="0"/>
          </a:p>
          <a:p>
            <a:pPr>
              <a:lnSpc>
                <a:spcPct val="120000"/>
              </a:lnSpc>
            </a:pPr>
            <a:endParaRPr lang="en-US" dirty="0" smtClean="0"/>
          </a:p>
          <a:p>
            <a:pPr>
              <a:lnSpc>
                <a:spcPct val="120000"/>
              </a:lnSpc>
            </a:pPr>
            <a:r>
              <a:rPr lang="en-US" sz="1000" b="0" i="0" u="none" strike="noStrike" kern="1200" baseline="0" dirty="0" smtClean="0">
                <a:solidFill>
                  <a:schemeClr val="tx1"/>
                </a:solidFill>
              </a:rPr>
              <a:t>Each representation that the client receives from the server represents the state of the user’s interaction within the application. For instance, when the user submits the form to receive another page, the user changes the state of the application from her point of view</a:t>
            </a:r>
          </a:p>
          <a:p>
            <a:pPr>
              <a:lnSpc>
                <a:spcPct val="120000"/>
              </a:lnSpc>
            </a:pPr>
            <a:endParaRPr lang="en-US" sz="1000" b="0" i="0" u="none" strike="noStrike" kern="1200" baseline="0" dirty="0" smtClean="0">
              <a:solidFill>
                <a:schemeClr val="tx1"/>
              </a:solidFill>
            </a:endParaRPr>
          </a:p>
          <a:p>
            <a:pPr>
              <a:lnSpc>
                <a:spcPct val="120000"/>
              </a:lnSpc>
            </a:pPr>
            <a:r>
              <a:rPr lang="en-US" sz="1000" b="0" i="0" u="none" strike="noStrike" kern="1200" baseline="0" dirty="0" smtClean="0">
                <a:solidFill>
                  <a:schemeClr val="tx1"/>
                </a:solidFill>
              </a:rPr>
              <a:t>Addressability is the idea that every object and resource in your system is reachable through a unique identifier.</a:t>
            </a:r>
          </a:p>
          <a:p>
            <a:pPr>
              <a:lnSpc>
                <a:spcPct val="120000"/>
              </a:lnSpc>
            </a:pPr>
            <a:endParaRPr lang="en-US" sz="1000" b="0" i="0" u="none" strike="noStrike" kern="1200" baseline="0" dirty="0" smtClean="0">
              <a:solidFill>
                <a:schemeClr val="tx1"/>
              </a:solidFill>
            </a:endParaRPr>
          </a:p>
          <a:p>
            <a:pPr>
              <a:lnSpc>
                <a:spcPct val="120000"/>
              </a:lnSpc>
            </a:pPr>
            <a:r>
              <a:rPr lang="en-US" sz="1000" b="0" i="0" u="none" strike="noStrike" kern="1200" baseline="0" dirty="0" smtClean="0">
                <a:solidFill>
                  <a:schemeClr val="tx1"/>
                </a:solidFill>
              </a:rPr>
              <a:t>stateless means that there is no client session data stored on the server. The server only records and manages the state of the resources it exposes. If there needs to be session-specific data, it should be held and maintained by the client and transferred to the server with each request as needed</a:t>
            </a:r>
          </a:p>
          <a:p>
            <a:pPr>
              <a:lnSpc>
                <a:spcPct val="120000"/>
              </a:lnSpc>
            </a:pPr>
            <a:endParaRPr lang="en-US" dirty="0" smtClean="0"/>
          </a:p>
          <a:p>
            <a:pPr>
              <a:lnSpc>
                <a:spcPct val="120000"/>
              </a:lnSpc>
            </a:pPr>
            <a:r>
              <a:rPr lang="en-US" dirty="0" smtClean="0"/>
              <a:t>All URIs should be designed for clarity and consistency. The representations (HTML and XML) should be well formed and structured. </a:t>
            </a:r>
          </a:p>
          <a:p>
            <a:pPr>
              <a:lnSpc>
                <a:spcPct val="120000"/>
              </a:lnSpc>
            </a:pPr>
            <a:endParaRPr lang="en-US" dirty="0" smtClean="0"/>
          </a:p>
          <a:p>
            <a:pPr>
              <a:lnSpc>
                <a:spcPct val="120000"/>
              </a:lnSpc>
            </a:pPr>
            <a:r>
              <a:rPr lang="en-US" dirty="0" smtClean="0"/>
              <a:t>All representations should be strongly linked. It should always be possible to navigate through the representation of all entities just by following links </a:t>
            </a:r>
          </a:p>
          <a:p>
            <a:pPr>
              <a:lnSpc>
                <a:spcPct val="120000"/>
              </a:lnSpc>
            </a:pPr>
            <a:endParaRPr lang="en-US" dirty="0" smtClean="0"/>
          </a:p>
          <a:p>
            <a:pPr>
              <a:lnSpc>
                <a:spcPct val="120000"/>
              </a:lnSpc>
            </a:pPr>
            <a:endParaRPr lang="en-US" dirty="0"/>
          </a:p>
        </p:txBody>
      </p:sp>
    </p:spTree>
    <p:extLst>
      <p:ext uri="{BB962C8B-B14F-4D97-AF65-F5344CB8AC3E}">
        <p14:creationId xmlns:p14="http://schemas.microsoft.com/office/powerpoint/2010/main" xmlns="" val="1045558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623D332-81A1-4367-87EA-7753929EA58D}" type="datetime1">
              <a:rPr lang="en-US" smtClean="0"/>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85FCEA-D7EC-4C08-A15E-63DAE376E7C2}" type="datetime1">
              <a:rPr lang="en-US" smtClean="0"/>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75414B1-131F-4F8C-8D09-5DD1918C3198}" type="datetime1">
              <a:rPr lang="en-US" smtClean="0"/>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E85D4A-6FEB-4926-A02A-0F3A354E704B}" type="datetime1">
              <a:rPr lang="en-US" smtClean="0"/>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C3530BB-C52E-4CDA-8B1A-AEE1D32C58B9}" type="datetime1">
              <a:rPr lang="en-US" smtClean="0"/>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8A53CFB-012D-4E32-8D10-AAA52518465E}" type="datetime1">
              <a:rPr lang="en-US" smtClean="0"/>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3E817B-D16B-46FB-B2C5-1D9163E6F8B2}" type="datetime1">
              <a:rPr lang="en-US" smtClean="0"/>
              <a:t>9/16/2014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87A1A1C-5C2C-4B3A-BEBF-BB6B03B34065}" type="datetime1">
              <a:rPr lang="en-US" smtClean="0"/>
              <a:t>9/16/2014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954473D-0255-4A7A-9252-7A554B585A81}" type="datetime1">
              <a:rPr lang="en-US" smtClean="0"/>
              <a:t>9/16/2014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3EAEA87-938F-43EC-81FA-0466B53AFA56}" type="datetime1">
              <a:rPr lang="en-US" smtClean="0"/>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16BE897-7AAE-4A30-894A-38905BBB9509}" type="datetime1">
              <a:rPr lang="en-US" smtClean="0"/>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September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dirty="0" smtClean="0">
                <a:solidFill>
                  <a:srgbClr val="000000"/>
                </a:solidFill>
                <a:latin typeface="Candara"/>
              </a:rPr>
              <a:t>RESTful Web </a:t>
            </a:r>
            <a:r>
              <a:rPr lang="en-US" dirty="0">
                <a:solidFill>
                  <a:srgbClr val="000000"/>
                </a:solidFill>
                <a:latin typeface="Candara"/>
              </a:rPr>
              <a:t>Services with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REST: Noun (Resource) Oriented</a:t>
            </a:r>
          </a:p>
        </p:txBody>
      </p:sp>
      <p:sp>
        <p:nvSpPr>
          <p:cNvPr id="13315" name="Rectangle 3"/>
          <p:cNvSpPr>
            <a:spLocks noGrp="1" noChangeArrowheads="1"/>
          </p:cNvSpPr>
          <p:nvPr>
            <p:ph type="body" idx="1"/>
          </p:nvPr>
        </p:nvSpPr>
        <p:spPr>
          <a:xfrm>
            <a:off x="381000" y="1219200"/>
            <a:ext cx="8538797" cy="4222750"/>
          </a:xfrm>
        </p:spPr>
        <p:txBody>
          <a:bodyPr vert="horz" lIns="91440" tIns="45720" rIns="91440" bIns="45720" rtlCol="0">
            <a:normAutofit/>
          </a:bodyPr>
          <a:lstStyle/>
          <a:p>
            <a:r>
              <a:rPr lang="en-US" dirty="0">
                <a:solidFill>
                  <a:schemeClr val="tx1"/>
                </a:solidFill>
              </a:rPr>
              <a:t>About resources</a:t>
            </a:r>
          </a:p>
          <a:p>
            <a:pPr lvl="1"/>
            <a:r>
              <a:rPr lang="en-US" dirty="0">
                <a:solidFill>
                  <a:schemeClr val="tx1"/>
                </a:solidFill>
              </a:rPr>
              <a:t>The operations are standard via HTTP</a:t>
            </a:r>
          </a:p>
          <a:p>
            <a:pPr lvl="1"/>
            <a:r>
              <a:rPr lang="en-US" dirty="0">
                <a:solidFill>
                  <a:schemeClr val="tx1"/>
                </a:solidFill>
              </a:rPr>
              <a:t>Resources can be cached, bookmarked, saved via standard </a:t>
            </a:r>
            <a:r>
              <a:rPr lang="en-US" dirty="0" smtClean="0">
                <a:solidFill>
                  <a:schemeClr val="tx1"/>
                </a:solidFill>
              </a:rPr>
              <a:t>mechanisms</a:t>
            </a:r>
            <a:endParaRPr lang="en-US" dirty="0">
              <a:solidFill>
                <a:schemeClr val="tx1"/>
              </a:solidFill>
            </a:endParaRPr>
          </a:p>
          <a:p>
            <a:pPr marL="342900" lvl="1" indent="-342900">
              <a:buFont typeface="Wingdings" pitchFamily="2" charset="2"/>
              <a:buChar char="Ø"/>
            </a:pPr>
            <a:r>
              <a:rPr lang="en-US" sz="1800" b="1" dirty="0" smtClean="0">
                <a:solidFill>
                  <a:schemeClr val="tx1"/>
                </a:solidFill>
              </a:rPr>
              <a:t>Customer</a:t>
            </a:r>
            <a:endParaRPr lang="en-US" sz="1800" b="1" dirty="0">
              <a:solidFill>
                <a:schemeClr val="tx1"/>
              </a:solidFill>
            </a:endParaRPr>
          </a:p>
          <a:p>
            <a:pPr lvl="1"/>
            <a:r>
              <a:rPr lang="en-US" dirty="0">
                <a:solidFill>
                  <a:schemeClr val="tx1"/>
                </a:solidFill>
              </a:rPr>
              <a:t>http://example.com/customer/123</a:t>
            </a:r>
          </a:p>
          <a:p>
            <a:pPr lvl="1"/>
            <a:r>
              <a:rPr lang="en-US" dirty="0">
                <a:solidFill>
                  <a:schemeClr val="tx1"/>
                </a:solidFill>
              </a:rPr>
              <a:t>http://example.com/order/555/customer</a:t>
            </a:r>
          </a:p>
          <a:p>
            <a:pPr lvl="1"/>
            <a:r>
              <a:rPr lang="en-US" dirty="0">
                <a:solidFill>
                  <a:schemeClr val="tx1"/>
                </a:solidFill>
              </a:rPr>
              <a:t>{POST, GET, DELETE}</a:t>
            </a:r>
          </a:p>
          <a:p>
            <a:endParaRPr lang="en-US" sz="2400" dirty="0">
              <a:solidFill>
                <a:schemeClr val="tx1"/>
              </a:solidFill>
            </a:endParaRPr>
          </a:p>
        </p:txBody>
      </p:sp>
    </p:spTree>
    <p:extLst>
      <p:ext uri="{BB962C8B-B14F-4D97-AF65-F5344CB8AC3E}">
        <p14:creationId xmlns:p14="http://schemas.microsoft.com/office/powerpoint/2010/main" xmlns="" val="1443307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b="1" dirty="0" smtClean="0"/>
              <a:t>REST Architectural Elements</a:t>
            </a:r>
            <a:endParaRPr lang="en-US" dirty="0" smtClean="0"/>
          </a:p>
        </p:txBody>
      </p:sp>
      <p:sp>
        <p:nvSpPr>
          <p:cNvPr id="51204" name="Rectangle 3"/>
          <p:cNvSpPr>
            <a:spLocks noGrp="1" noChangeArrowheads="1"/>
          </p:cNvSpPr>
          <p:nvPr>
            <p:ph type="body" idx="1"/>
          </p:nvPr>
        </p:nvSpPr>
        <p:spPr>
          <a:xfrm>
            <a:off x="457200" y="1371601"/>
            <a:ext cx="8229600" cy="4754563"/>
          </a:xfrm>
        </p:spPr>
        <p:txBody>
          <a:bodyPr>
            <a:normAutofit lnSpcReduction="10000"/>
          </a:bodyPr>
          <a:lstStyle/>
          <a:p>
            <a:pPr eaLnBrk="1" hangingPunct="1">
              <a:defRPr/>
            </a:pPr>
            <a:r>
              <a:rPr lang="en-US" sz="1900" b="1" kern="1200" dirty="0" smtClean="0">
                <a:solidFill>
                  <a:srgbClr val="000000"/>
                </a:solidFill>
                <a:latin typeface="Candara"/>
                <a:cs typeface="Arial" pitchFamily="34" charset="0"/>
              </a:rPr>
              <a:t>Data: </a:t>
            </a:r>
          </a:p>
          <a:p>
            <a:pPr lvl="1" fontAlgn="ctr"/>
            <a:r>
              <a:rPr lang="en-US" b="0" dirty="0" smtClean="0">
                <a:solidFill>
                  <a:srgbClr val="000000"/>
                </a:solidFill>
                <a:latin typeface="Candara"/>
              </a:rPr>
              <a:t>Resource			The </a:t>
            </a:r>
            <a:r>
              <a:rPr lang="en-US" b="0" dirty="0">
                <a:solidFill>
                  <a:srgbClr val="000000"/>
                </a:solidFill>
                <a:latin typeface="Candara"/>
              </a:rPr>
              <a:t>intended conceptual target </a:t>
            </a:r>
            <a:r>
              <a:rPr lang="en-US" b="0" dirty="0" smtClean="0">
                <a:solidFill>
                  <a:srgbClr val="000000"/>
                </a:solidFill>
                <a:latin typeface="Candara"/>
              </a:rPr>
              <a:t>resource </a:t>
            </a:r>
          </a:p>
          <a:p>
            <a:pPr lvl="1" fontAlgn="ctr"/>
            <a:r>
              <a:rPr lang="en-US" dirty="0" smtClean="0">
                <a:solidFill>
                  <a:srgbClr val="000000"/>
                </a:solidFill>
                <a:latin typeface="Candara"/>
              </a:rPr>
              <a:t>I</a:t>
            </a:r>
            <a:r>
              <a:rPr lang="en-US" b="0" dirty="0" smtClean="0">
                <a:solidFill>
                  <a:srgbClr val="000000"/>
                </a:solidFill>
                <a:latin typeface="Candara"/>
              </a:rPr>
              <a:t>dentifier			URL</a:t>
            </a:r>
            <a:r>
              <a:rPr lang="en-US" b="0" dirty="0">
                <a:solidFill>
                  <a:srgbClr val="000000"/>
                </a:solidFill>
                <a:latin typeface="Candara"/>
              </a:rPr>
              <a:t>, URN</a:t>
            </a:r>
          </a:p>
          <a:p>
            <a:pPr lvl="1" fontAlgn="ctr"/>
            <a:r>
              <a:rPr lang="en-US" b="0" dirty="0" smtClean="0">
                <a:solidFill>
                  <a:srgbClr val="000000"/>
                </a:solidFill>
                <a:latin typeface="Candara"/>
              </a:rPr>
              <a:t>Representation		HTML </a:t>
            </a:r>
            <a:r>
              <a:rPr lang="en-US" b="0" dirty="0">
                <a:solidFill>
                  <a:srgbClr val="000000"/>
                </a:solidFill>
                <a:latin typeface="Candara"/>
              </a:rPr>
              <a:t>document, JPEG image</a:t>
            </a:r>
          </a:p>
          <a:p>
            <a:pPr lvl="1" fontAlgn="ctr"/>
            <a:r>
              <a:rPr lang="en-US" dirty="0">
                <a:solidFill>
                  <a:srgbClr val="000000"/>
                </a:solidFill>
                <a:latin typeface="Candara"/>
              </a:rPr>
              <a:t>R</a:t>
            </a:r>
            <a:r>
              <a:rPr lang="en-US" b="0" dirty="0" smtClean="0">
                <a:solidFill>
                  <a:srgbClr val="000000"/>
                </a:solidFill>
                <a:latin typeface="Candara"/>
              </a:rPr>
              <a:t>epresentation metadata	media </a:t>
            </a:r>
            <a:r>
              <a:rPr lang="en-US" b="0" dirty="0">
                <a:solidFill>
                  <a:srgbClr val="000000"/>
                </a:solidFill>
                <a:latin typeface="Candara"/>
              </a:rPr>
              <a:t>type, last-modified time</a:t>
            </a:r>
          </a:p>
          <a:p>
            <a:pPr lvl="1" fontAlgn="ctr"/>
            <a:r>
              <a:rPr lang="en-US" dirty="0">
                <a:solidFill>
                  <a:srgbClr val="000000"/>
                </a:solidFill>
                <a:latin typeface="Candara"/>
              </a:rPr>
              <a:t>R</a:t>
            </a:r>
            <a:r>
              <a:rPr lang="en-US" b="0" dirty="0" smtClean="0">
                <a:solidFill>
                  <a:srgbClr val="000000"/>
                </a:solidFill>
                <a:latin typeface="Candara"/>
              </a:rPr>
              <a:t>esource metadata		source </a:t>
            </a:r>
            <a:r>
              <a:rPr lang="en-US" b="0" dirty="0">
                <a:solidFill>
                  <a:srgbClr val="000000"/>
                </a:solidFill>
                <a:latin typeface="Candara"/>
              </a:rPr>
              <a:t>link, alternates, vary</a:t>
            </a:r>
          </a:p>
          <a:p>
            <a:pPr>
              <a:defRPr/>
            </a:pPr>
            <a:r>
              <a:rPr lang="en-US" b="1" kern="1200" dirty="0" smtClean="0">
                <a:solidFill>
                  <a:srgbClr val="000000"/>
                </a:solidFill>
                <a:latin typeface="Candara"/>
                <a:cs typeface="Arial" pitchFamily="34" charset="0"/>
              </a:rPr>
              <a:t>Connectors:</a:t>
            </a:r>
          </a:p>
          <a:p>
            <a:pPr lvl="1">
              <a:defRPr/>
            </a:pPr>
            <a:r>
              <a:rPr lang="en-US" dirty="0">
                <a:solidFill>
                  <a:srgbClr val="000000"/>
                </a:solidFill>
                <a:latin typeface="Candara"/>
              </a:rPr>
              <a:t>Client	</a:t>
            </a:r>
            <a:r>
              <a:rPr lang="en-US" dirty="0" smtClean="0">
                <a:solidFill>
                  <a:srgbClr val="000000"/>
                </a:solidFill>
                <a:latin typeface="Candara"/>
              </a:rPr>
              <a:t>		 </a:t>
            </a:r>
            <a:r>
              <a:rPr lang="en-US" dirty="0" err="1">
                <a:solidFill>
                  <a:srgbClr val="000000"/>
                </a:solidFill>
                <a:latin typeface="Candara"/>
              </a:rPr>
              <a:t>libwww</a:t>
            </a:r>
            <a:r>
              <a:rPr lang="en-US" dirty="0">
                <a:solidFill>
                  <a:srgbClr val="000000"/>
                </a:solidFill>
                <a:latin typeface="Candara"/>
              </a:rPr>
              <a:t>, </a:t>
            </a:r>
            <a:r>
              <a:rPr lang="en-US" dirty="0" err="1">
                <a:solidFill>
                  <a:srgbClr val="000000"/>
                </a:solidFill>
                <a:latin typeface="Candara"/>
              </a:rPr>
              <a:t>libwww-perl</a:t>
            </a:r>
            <a:r>
              <a:rPr lang="en-US" dirty="0">
                <a:solidFill>
                  <a:srgbClr val="000000"/>
                </a:solidFill>
                <a:latin typeface="Candara"/>
              </a:rPr>
              <a:t> </a:t>
            </a:r>
          </a:p>
          <a:p>
            <a:pPr lvl="1">
              <a:defRPr/>
            </a:pPr>
            <a:r>
              <a:rPr lang="en-US" dirty="0">
                <a:solidFill>
                  <a:srgbClr val="000000"/>
                </a:solidFill>
                <a:latin typeface="Candara"/>
              </a:rPr>
              <a:t>Server	</a:t>
            </a:r>
            <a:r>
              <a:rPr lang="en-US" dirty="0" smtClean="0">
                <a:solidFill>
                  <a:srgbClr val="000000"/>
                </a:solidFill>
                <a:latin typeface="Candara"/>
              </a:rPr>
              <a:t>		</a:t>
            </a:r>
            <a:r>
              <a:rPr lang="en-US" dirty="0" err="1" smtClean="0">
                <a:solidFill>
                  <a:srgbClr val="000000"/>
                </a:solidFill>
                <a:latin typeface="Candara"/>
              </a:rPr>
              <a:t>libwww</a:t>
            </a:r>
            <a:r>
              <a:rPr lang="en-US" dirty="0">
                <a:solidFill>
                  <a:srgbClr val="000000"/>
                </a:solidFill>
                <a:latin typeface="Candara"/>
              </a:rPr>
              <a:t>, Apache API, NSAPI </a:t>
            </a:r>
          </a:p>
          <a:p>
            <a:pPr lvl="1">
              <a:defRPr/>
            </a:pPr>
            <a:r>
              <a:rPr lang="en-US" dirty="0">
                <a:solidFill>
                  <a:srgbClr val="000000"/>
                </a:solidFill>
                <a:latin typeface="Candara"/>
              </a:rPr>
              <a:t>Cache 	</a:t>
            </a:r>
            <a:r>
              <a:rPr lang="en-US" dirty="0" smtClean="0">
                <a:solidFill>
                  <a:srgbClr val="000000"/>
                </a:solidFill>
                <a:latin typeface="Candara"/>
              </a:rPr>
              <a:t>		browser </a:t>
            </a:r>
            <a:r>
              <a:rPr lang="en-US" dirty="0">
                <a:solidFill>
                  <a:srgbClr val="000000"/>
                </a:solidFill>
                <a:latin typeface="Candara"/>
              </a:rPr>
              <a:t>cache, Akamai cache network </a:t>
            </a:r>
          </a:p>
          <a:p>
            <a:pPr lvl="1">
              <a:defRPr/>
            </a:pPr>
            <a:r>
              <a:rPr lang="en-US" dirty="0">
                <a:solidFill>
                  <a:srgbClr val="000000"/>
                </a:solidFill>
                <a:latin typeface="Candara"/>
              </a:rPr>
              <a:t>Resolver 	</a:t>
            </a:r>
            <a:r>
              <a:rPr lang="en-US" dirty="0" smtClean="0">
                <a:solidFill>
                  <a:srgbClr val="000000"/>
                </a:solidFill>
                <a:latin typeface="Candara"/>
              </a:rPr>
              <a:t>		bind </a:t>
            </a:r>
            <a:r>
              <a:rPr lang="en-US" dirty="0">
                <a:solidFill>
                  <a:srgbClr val="000000"/>
                </a:solidFill>
                <a:latin typeface="Candara"/>
              </a:rPr>
              <a:t>(DNS lookup library) </a:t>
            </a:r>
          </a:p>
          <a:p>
            <a:pPr eaLnBrk="1" hangingPunct="1">
              <a:defRPr/>
            </a:pPr>
            <a:r>
              <a:rPr lang="en-US" b="1" kern="1200" dirty="0" smtClean="0">
                <a:solidFill>
                  <a:srgbClr val="000000"/>
                </a:solidFill>
                <a:latin typeface="Candara"/>
                <a:cs typeface="Arial" pitchFamily="34" charset="0"/>
              </a:rPr>
              <a:t>Components:</a:t>
            </a:r>
          </a:p>
          <a:p>
            <a:pPr lvl="1">
              <a:defRPr/>
            </a:pPr>
            <a:r>
              <a:rPr lang="en-US" dirty="0" smtClean="0">
                <a:solidFill>
                  <a:srgbClr val="000000"/>
                </a:solidFill>
                <a:latin typeface="Candara"/>
              </a:rPr>
              <a:t>Origin server		 </a:t>
            </a:r>
            <a:r>
              <a:rPr lang="en-US" dirty="0">
                <a:solidFill>
                  <a:srgbClr val="000000"/>
                </a:solidFill>
                <a:latin typeface="Candara"/>
              </a:rPr>
              <a:t>Apache </a:t>
            </a:r>
            <a:r>
              <a:rPr lang="en-US" dirty="0" err="1">
                <a:solidFill>
                  <a:srgbClr val="000000"/>
                </a:solidFill>
                <a:latin typeface="Candara"/>
              </a:rPr>
              <a:t>httpd</a:t>
            </a:r>
            <a:r>
              <a:rPr lang="en-US" dirty="0">
                <a:solidFill>
                  <a:srgbClr val="000000"/>
                </a:solidFill>
                <a:latin typeface="Candara"/>
              </a:rPr>
              <a:t>, Microsoft IIS </a:t>
            </a:r>
          </a:p>
          <a:p>
            <a:pPr lvl="1">
              <a:defRPr/>
            </a:pPr>
            <a:r>
              <a:rPr lang="en-US" dirty="0" smtClean="0">
                <a:solidFill>
                  <a:srgbClr val="000000"/>
                </a:solidFill>
                <a:latin typeface="Candara"/>
              </a:rPr>
              <a:t>Gateway 			Squid</a:t>
            </a:r>
            <a:r>
              <a:rPr lang="en-US" dirty="0">
                <a:solidFill>
                  <a:srgbClr val="000000"/>
                </a:solidFill>
                <a:latin typeface="Candara"/>
              </a:rPr>
              <a:t>, CGI, Reverse Proxy </a:t>
            </a:r>
          </a:p>
          <a:p>
            <a:pPr lvl="1">
              <a:defRPr/>
            </a:pPr>
            <a:r>
              <a:rPr lang="en-US" dirty="0" smtClean="0">
                <a:solidFill>
                  <a:srgbClr val="000000"/>
                </a:solidFill>
                <a:latin typeface="Candara"/>
              </a:rPr>
              <a:t>Proxy 			CERN </a:t>
            </a:r>
            <a:r>
              <a:rPr lang="en-US" dirty="0">
                <a:solidFill>
                  <a:srgbClr val="000000"/>
                </a:solidFill>
                <a:latin typeface="Candara"/>
              </a:rPr>
              <a:t>Proxy, Netscape Proxy, Gauntlet </a:t>
            </a:r>
          </a:p>
          <a:p>
            <a:pPr lvl="1">
              <a:defRPr/>
            </a:pPr>
            <a:r>
              <a:rPr lang="en-US" dirty="0">
                <a:solidFill>
                  <a:srgbClr val="000000"/>
                </a:solidFill>
                <a:latin typeface="Candara"/>
              </a:rPr>
              <a:t>U</a:t>
            </a:r>
            <a:r>
              <a:rPr lang="en-US" dirty="0" smtClean="0">
                <a:solidFill>
                  <a:srgbClr val="000000"/>
                </a:solidFill>
                <a:latin typeface="Candara"/>
              </a:rPr>
              <a:t>ser Agent 		Netscape </a:t>
            </a:r>
            <a:r>
              <a:rPr lang="en-US" dirty="0">
                <a:solidFill>
                  <a:srgbClr val="000000"/>
                </a:solidFill>
                <a:latin typeface="Candara"/>
              </a:rPr>
              <a:t>Navigator, Lynx, </a:t>
            </a:r>
            <a:r>
              <a:rPr lang="en-US" dirty="0" err="1">
                <a:solidFill>
                  <a:srgbClr val="000000"/>
                </a:solidFill>
                <a:latin typeface="Candara"/>
              </a:rPr>
              <a:t>MOMspider</a:t>
            </a:r>
            <a:r>
              <a:rPr lang="en-US" dirty="0">
                <a:solidFill>
                  <a:srgbClr val="000000"/>
                </a:solidFill>
                <a:latin typeface="Candara"/>
              </a:rPr>
              <a:t> </a:t>
            </a:r>
          </a:p>
          <a:p>
            <a:pPr lvl="1">
              <a:defRPr/>
            </a:pPr>
            <a:endParaRPr lang="en-US" sz="2000" b="1" kern="1200" dirty="0" smtClean="0">
              <a:solidFill>
                <a:srgbClr val="000000"/>
              </a:solidFill>
              <a:latin typeface="Candara"/>
              <a:ea typeface="+mn-ea"/>
              <a:cs typeface="Arial" pitchFamily="34" charset="0"/>
            </a:endParaRPr>
          </a:p>
          <a:p>
            <a:pPr lvl="1">
              <a:defRPr/>
            </a:pPr>
            <a:endParaRPr lang="en-US" sz="2000" b="1" kern="1200" dirty="0" smtClean="0">
              <a:solidFill>
                <a:srgbClr val="000000"/>
              </a:solidFill>
              <a:latin typeface="Candara"/>
              <a:ea typeface="+mn-ea"/>
              <a:cs typeface="Arial" pitchFamily="34" charset="0"/>
            </a:endParaRPr>
          </a:p>
        </p:txBody>
      </p:sp>
    </p:spTree>
    <p:extLst>
      <p:ext uri="{BB962C8B-B14F-4D97-AF65-F5344CB8AC3E}">
        <p14:creationId xmlns:p14="http://schemas.microsoft.com/office/powerpoint/2010/main" xmlns="" val="2822119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nSpc>
                <a:spcPct val="150000"/>
              </a:lnSpc>
            </a:pPr>
            <a:r>
              <a:rPr lang="en-US" sz="2600" dirty="0" smtClean="0">
                <a:solidFill>
                  <a:schemeClr val="tx1"/>
                </a:solidFill>
              </a:rPr>
              <a:t>Data </a:t>
            </a:r>
            <a:r>
              <a:rPr lang="en-US" sz="2600" dirty="0">
                <a:solidFill>
                  <a:schemeClr val="tx1"/>
                </a:solidFill>
              </a:rPr>
              <a:t>and functionality are considered resources, </a:t>
            </a:r>
            <a:endParaRPr lang="en-US" sz="2600" dirty="0" smtClean="0">
              <a:solidFill>
                <a:schemeClr val="tx1"/>
              </a:solidFill>
            </a:endParaRPr>
          </a:p>
          <a:p>
            <a:pPr>
              <a:lnSpc>
                <a:spcPct val="150000"/>
              </a:lnSpc>
            </a:pPr>
            <a:r>
              <a:rPr lang="en-US" sz="2600" dirty="0" smtClean="0">
                <a:solidFill>
                  <a:schemeClr val="tx1"/>
                </a:solidFill>
              </a:rPr>
              <a:t>Resources </a:t>
            </a:r>
            <a:r>
              <a:rPr lang="en-US" sz="2600" dirty="0">
                <a:solidFill>
                  <a:schemeClr val="tx1"/>
                </a:solidFill>
              </a:rPr>
              <a:t>are accessed using Uniform Resource Identifiers (URIs</a:t>
            </a:r>
            <a:r>
              <a:rPr lang="en-US" sz="2600" dirty="0" smtClean="0">
                <a:solidFill>
                  <a:schemeClr val="tx1"/>
                </a:solidFill>
              </a:rPr>
              <a:t>)</a:t>
            </a:r>
          </a:p>
          <a:p>
            <a:pPr>
              <a:lnSpc>
                <a:spcPct val="150000"/>
              </a:lnSpc>
            </a:pPr>
            <a:r>
              <a:rPr lang="en-US" sz="2600" dirty="0" smtClean="0">
                <a:solidFill>
                  <a:schemeClr val="tx1"/>
                </a:solidFill>
              </a:rPr>
              <a:t>The </a:t>
            </a:r>
            <a:r>
              <a:rPr lang="en-US" sz="2600" dirty="0">
                <a:solidFill>
                  <a:schemeClr val="tx1"/>
                </a:solidFill>
              </a:rPr>
              <a:t>resources are acted upon by using a set of simple, well-defined operations</a:t>
            </a:r>
            <a:r>
              <a:rPr lang="en-US" sz="2600" dirty="0" smtClean="0">
                <a:solidFill>
                  <a:schemeClr val="tx1"/>
                </a:solidFill>
              </a:rPr>
              <a:t>.</a:t>
            </a:r>
          </a:p>
          <a:p>
            <a:pPr>
              <a:lnSpc>
                <a:spcPct val="150000"/>
              </a:lnSpc>
            </a:pPr>
            <a:r>
              <a:rPr lang="en-US" sz="2600" dirty="0" smtClean="0">
                <a:solidFill>
                  <a:schemeClr val="tx1"/>
                </a:solidFill>
              </a:rPr>
              <a:t>The </a:t>
            </a:r>
            <a:r>
              <a:rPr lang="en-US" sz="2600" dirty="0">
                <a:solidFill>
                  <a:schemeClr val="tx1"/>
                </a:solidFill>
              </a:rPr>
              <a:t>REST architectural style constraints an architecture to a client-server </a:t>
            </a:r>
            <a:r>
              <a:rPr lang="en-US" sz="2600" dirty="0" smtClean="0">
                <a:solidFill>
                  <a:schemeClr val="tx1"/>
                </a:solidFill>
              </a:rPr>
              <a:t>architecture</a:t>
            </a:r>
          </a:p>
          <a:p>
            <a:pPr>
              <a:lnSpc>
                <a:spcPct val="150000"/>
              </a:lnSpc>
            </a:pPr>
            <a:r>
              <a:rPr lang="en-US" sz="2600" dirty="0" smtClean="0">
                <a:solidFill>
                  <a:schemeClr val="tx1"/>
                </a:solidFill>
              </a:rPr>
              <a:t>Designed </a:t>
            </a:r>
            <a:r>
              <a:rPr lang="en-US" sz="2600" dirty="0">
                <a:solidFill>
                  <a:schemeClr val="tx1"/>
                </a:solidFill>
              </a:rPr>
              <a:t>to use a stateless communication protocol, typically HTTP</a:t>
            </a:r>
            <a:r>
              <a:rPr lang="en-US" sz="2600" dirty="0" smtClean="0">
                <a:solidFill>
                  <a:schemeClr val="tx1"/>
                </a:solidFill>
              </a:rPr>
              <a:t>.</a:t>
            </a:r>
          </a:p>
          <a:p>
            <a:pPr>
              <a:lnSpc>
                <a:spcPct val="150000"/>
              </a:lnSpc>
            </a:pPr>
            <a:r>
              <a:rPr lang="en-US" sz="2600" dirty="0" smtClean="0">
                <a:solidFill>
                  <a:schemeClr val="tx1"/>
                </a:solidFill>
              </a:rPr>
              <a:t>In </a:t>
            </a:r>
            <a:r>
              <a:rPr lang="en-US" sz="2600" dirty="0">
                <a:solidFill>
                  <a:schemeClr val="tx1"/>
                </a:solidFill>
              </a:rPr>
              <a:t>the REST architecture style, clients and servers exchange representations of resources using a standardized interface and protocol. </a:t>
            </a:r>
            <a:endParaRPr lang="en-US" sz="2600" dirty="0" smtClean="0">
              <a:solidFill>
                <a:schemeClr val="tx1"/>
              </a:solidFill>
            </a:endParaRPr>
          </a:p>
          <a:p>
            <a:pPr>
              <a:lnSpc>
                <a:spcPct val="150000"/>
              </a:lnSpc>
            </a:pPr>
            <a:r>
              <a:rPr lang="en-US" sz="2600" dirty="0" smtClean="0">
                <a:solidFill>
                  <a:schemeClr val="tx1"/>
                </a:solidFill>
              </a:rPr>
              <a:t>These </a:t>
            </a:r>
            <a:r>
              <a:rPr lang="en-US" sz="2600" dirty="0">
                <a:solidFill>
                  <a:schemeClr val="tx1"/>
                </a:solidFill>
              </a:rPr>
              <a:t>principles encourages RESTful applications to be simple, lightweight, and have high performance.</a:t>
            </a:r>
          </a:p>
          <a:p>
            <a:endParaRPr lang="en-US" dirty="0">
              <a:solidFill>
                <a:schemeClr val="tx1"/>
              </a:solidFill>
            </a:endParaRPr>
          </a:p>
        </p:txBody>
      </p:sp>
      <p:sp>
        <p:nvSpPr>
          <p:cNvPr id="3" name="Title 2"/>
          <p:cNvSpPr>
            <a:spLocks noGrp="1"/>
          </p:cNvSpPr>
          <p:nvPr>
            <p:ph type="title"/>
          </p:nvPr>
        </p:nvSpPr>
        <p:spPr/>
        <p:txBody>
          <a:bodyPr/>
          <a:lstStyle/>
          <a:p>
            <a:r>
              <a:rPr lang="en-US" dirty="0"/>
              <a:t>REST </a:t>
            </a:r>
            <a:r>
              <a:rPr lang="en-US" dirty="0" smtClean="0"/>
              <a:t>Architectural Style</a:t>
            </a:r>
            <a:endParaRPr lang="en-US" dirty="0"/>
          </a:p>
        </p:txBody>
      </p:sp>
    </p:spTree>
    <p:extLst>
      <p:ext uri="{BB962C8B-B14F-4D97-AF65-F5344CB8AC3E}">
        <p14:creationId xmlns:p14="http://schemas.microsoft.com/office/powerpoint/2010/main" xmlns="" val="3994367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Four basic design principles: </a:t>
            </a:r>
            <a:endParaRPr lang="en-US" sz="1800" b="1" dirty="0" smtClean="0">
              <a:solidFill>
                <a:schemeClr val="tx1"/>
              </a:solidFill>
            </a:endParaRPr>
          </a:p>
          <a:p>
            <a:pPr lvl="1"/>
            <a:r>
              <a:rPr lang="en-US" dirty="0" smtClean="0">
                <a:solidFill>
                  <a:schemeClr val="tx1"/>
                </a:solidFill>
              </a:rPr>
              <a:t>Use HTTP methods explicitly.</a:t>
            </a:r>
          </a:p>
          <a:p>
            <a:pPr lvl="1"/>
            <a:r>
              <a:rPr lang="en-US" dirty="0" smtClean="0">
                <a:solidFill>
                  <a:schemeClr val="tx1"/>
                </a:solidFill>
              </a:rPr>
              <a:t>Be stateless.</a:t>
            </a:r>
          </a:p>
          <a:p>
            <a:pPr lvl="1"/>
            <a:r>
              <a:rPr lang="en-US" dirty="0" smtClean="0">
                <a:solidFill>
                  <a:schemeClr val="tx1"/>
                </a:solidFill>
              </a:rPr>
              <a:t>Expose directory structure-like URIs.</a:t>
            </a:r>
          </a:p>
          <a:p>
            <a:pPr lvl="1"/>
            <a:r>
              <a:rPr lang="en-US" dirty="0" smtClean="0">
                <a:solidFill>
                  <a:schemeClr val="tx1"/>
                </a:solidFill>
              </a:rPr>
              <a:t>Transfer XML, JavaScript Object Notation (JSON), or both.</a:t>
            </a:r>
            <a:endParaRPr lang="en-US" dirty="0">
              <a:solidFill>
                <a:schemeClr val="tx1"/>
              </a:solidFill>
            </a:endParaRPr>
          </a:p>
        </p:txBody>
      </p:sp>
      <p:sp>
        <p:nvSpPr>
          <p:cNvPr id="3" name="Title 2"/>
          <p:cNvSpPr>
            <a:spLocks noGrp="1"/>
          </p:cNvSpPr>
          <p:nvPr>
            <p:ph type="title"/>
          </p:nvPr>
        </p:nvSpPr>
        <p:spPr/>
        <p:txBody>
          <a:bodyPr/>
          <a:lstStyle/>
          <a:p>
            <a:r>
              <a:rPr lang="en-US" dirty="0" smtClean="0"/>
              <a:t>RESTful Web Service Design Principles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smtClean="0">
                <a:solidFill>
                  <a:schemeClr val="tx1"/>
                </a:solidFill>
              </a:rPr>
              <a:t>REST design principle establishes a one-to-one mapping between create, read, update, and delete (CRUD) operations and HTTP methods. </a:t>
            </a:r>
          </a:p>
          <a:p>
            <a:r>
              <a:rPr lang="en-US" b="0" dirty="0" smtClean="0">
                <a:solidFill>
                  <a:schemeClr val="tx1"/>
                </a:solidFill>
              </a:rPr>
              <a:t>According to this mapping:</a:t>
            </a:r>
          </a:p>
          <a:p>
            <a:pPr lvl="1"/>
            <a:r>
              <a:rPr lang="en-US" b="1" dirty="0" smtClean="0">
                <a:solidFill>
                  <a:schemeClr val="tx1"/>
                </a:solidFill>
              </a:rPr>
              <a:t>To create </a:t>
            </a:r>
            <a:r>
              <a:rPr lang="en-US" dirty="0" smtClean="0">
                <a:solidFill>
                  <a:schemeClr val="tx1"/>
                </a:solidFill>
              </a:rPr>
              <a:t>a resource on the server, use </a:t>
            </a:r>
            <a:r>
              <a:rPr lang="en-US" b="1" dirty="0" smtClean="0">
                <a:solidFill>
                  <a:schemeClr val="tx1"/>
                </a:solidFill>
              </a:rPr>
              <a:t>POST</a:t>
            </a:r>
            <a:r>
              <a:rPr lang="en-US" dirty="0" smtClean="0">
                <a:solidFill>
                  <a:schemeClr val="tx1"/>
                </a:solidFill>
              </a:rPr>
              <a:t>.</a:t>
            </a:r>
          </a:p>
          <a:p>
            <a:pPr lvl="1"/>
            <a:r>
              <a:rPr lang="en-US" b="1" dirty="0" smtClean="0">
                <a:solidFill>
                  <a:schemeClr val="tx1"/>
                </a:solidFill>
              </a:rPr>
              <a:t>To retrieve </a:t>
            </a:r>
            <a:r>
              <a:rPr lang="en-US" dirty="0" smtClean="0">
                <a:solidFill>
                  <a:schemeClr val="tx1"/>
                </a:solidFill>
              </a:rPr>
              <a:t>a resource, use </a:t>
            </a:r>
            <a:r>
              <a:rPr lang="en-US" b="1" dirty="0" smtClean="0">
                <a:solidFill>
                  <a:schemeClr val="tx1"/>
                </a:solidFill>
              </a:rPr>
              <a:t>GET</a:t>
            </a:r>
            <a:r>
              <a:rPr lang="en-US" dirty="0" smtClean="0">
                <a:solidFill>
                  <a:schemeClr val="tx1"/>
                </a:solidFill>
              </a:rPr>
              <a:t>.</a:t>
            </a:r>
          </a:p>
          <a:p>
            <a:pPr lvl="1"/>
            <a:r>
              <a:rPr lang="en-US" b="1" dirty="0" smtClean="0">
                <a:solidFill>
                  <a:schemeClr val="tx1"/>
                </a:solidFill>
              </a:rPr>
              <a:t>To change </a:t>
            </a:r>
            <a:r>
              <a:rPr lang="en-US" dirty="0" smtClean="0">
                <a:solidFill>
                  <a:schemeClr val="tx1"/>
                </a:solidFill>
              </a:rPr>
              <a:t>the state of a resource or to update it, use </a:t>
            </a:r>
            <a:r>
              <a:rPr lang="en-US" b="1" dirty="0" smtClean="0">
                <a:solidFill>
                  <a:schemeClr val="tx1"/>
                </a:solidFill>
              </a:rPr>
              <a:t>PUT</a:t>
            </a:r>
            <a:r>
              <a:rPr lang="en-US" dirty="0" smtClean="0">
                <a:solidFill>
                  <a:schemeClr val="tx1"/>
                </a:solidFill>
              </a:rPr>
              <a:t>.</a:t>
            </a:r>
          </a:p>
          <a:p>
            <a:pPr lvl="1"/>
            <a:r>
              <a:rPr lang="en-US" b="1" dirty="0" smtClean="0">
                <a:solidFill>
                  <a:schemeClr val="tx1"/>
                </a:solidFill>
              </a:rPr>
              <a:t>To remove </a:t>
            </a:r>
            <a:r>
              <a:rPr lang="en-US" dirty="0" smtClean="0">
                <a:solidFill>
                  <a:schemeClr val="tx1"/>
                </a:solidFill>
              </a:rPr>
              <a:t>or delete a resource, use </a:t>
            </a:r>
            <a:r>
              <a:rPr lang="en-US" b="1" dirty="0" smtClean="0">
                <a:solidFill>
                  <a:schemeClr val="tx1"/>
                </a:solidFill>
              </a:rPr>
              <a:t>DELETE</a:t>
            </a:r>
            <a:r>
              <a:rPr lang="en-US" dirty="0" smtClean="0">
                <a:solidFill>
                  <a:schemeClr val="tx1"/>
                </a:solidFill>
              </a:rPr>
              <a:t>.</a:t>
            </a:r>
          </a:p>
          <a:p>
            <a:endParaRPr lang="en-US" dirty="0">
              <a:solidFill>
                <a:schemeClr val="tx1"/>
              </a:solidFill>
            </a:endParaRPr>
          </a:p>
        </p:txBody>
      </p:sp>
      <p:sp>
        <p:nvSpPr>
          <p:cNvPr id="3" name="Title 2"/>
          <p:cNvSpPr>
            <a:spLocks noGrp="1"/>
          </p:cNvSpPr>
          <p:nvPr>
            <p:ph type="title"/>
          </p:nvPr>
        </p:nvSpPr>
        <p:spPr/>
        <p:txBody>
          <a:bodyPr/>
          <a:lstStyle/>
          <a:p>
            <a:r>
              <a:rPr lang="en-US" dirty="0" smtClean="0"/>
              <a:t>Use HTTP methods explicitly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Stateless</a:t>
            </a:r>
            <a:endParaRPr lang="en-US" dirty="0"/>
          </a:p>
        </p:txBody>
      </p:sp>
      <p:pic>
        <p:nvPicPr>
          <p:cNvPr id="6" name="Content Placeholder 5" descr="figure1.gif"/>
          <p:cNvPicPr>
            <a:picLocks noGrp="1" noChangeAspect="1"/>
          </p:cNvPicPr>
          <p:nvPr>
            <p:ph idx="1"/>
          </p:nvPr>
        </p:nvPicPr>
        <p:blipFill>
          <a:blip r:embed="rId3"/>
          <a:stretch>
            <a:fillRect/>
          </a:stretch>
        </p:blipFill>
        <p:spPr>
          <a:xfrm>
            <a:off x="943416" y="1916558"/>
            <a:ext cx="5372100" cy="1514475"/>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figure2.gif"/>
          <p:cNvPicPr>
            <a:picLocks noChangeAspect="1"/>
          </p:cNvPicPr>
          <p:nvPr/>
        </p:nvPicPr>
        <p:blipFill>
          <a:blip r:embed="rId4"/>
          <a:stretch>
            <a:fillRect/>
          </a:stretch>
        </p:blipFill>
        <p:spPr>
          <a:xfrm>
            <a:off x="2989036" y="4602152"/>
            <a:ext cx="5372100" cy="1514475"/>
          </a:xfrm>
          <a:prstGeom prst="rect">
            <a:avLst/>
          </a:prstGeom>
          <a:ln w="88900" cap="sq" cmpd="thickThin">
            <a:solidFill>
              <a:srgbClr val="000000"/>
            </a:solidFill>
            <a:prstDash val="solid"/>
            <a:miter lim="800000"/>
          </a:ln>
          <a:effectLst>
            <a:innerShdw blurRad="76200">
              <a:srgbClr val="000000"/>
            </a:innerShdw>
          </a:effectLst>
        </p:spPr>
      </p:pic>
      <p:sp>
        <p:nvSpPr>
          <p:cNvPr id="8" name="Rounded Rectangle 7"/>
          <p:cNvSpPr/>
          <p:nvPr/>
        </p:nvSpPr>
        <p:spPr>
          <a:xfrm>
            <a:off x="304801" y="1146630"/>
            <a:ext cx="2351314" cy="551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rgbClr val="000000"/>
                </a:solidFill>
                <a:latin typeface="Candara"/>
              </a:rPr>
              <a:t>Stateful</a:t>
            </a:r>
            <a:endParaRPr lang="en-US" sz="2000" b="1" dirty="0">
              <a:solidFill>
                <a:srgbClr val="000000"/>
              </a:solidFill>
              <a:latin typeface="Candara"/>
            </a:endParaRPr>
          </a:p>
        </p:txBody>
      </p:sp>
      <p:sp>
        <p:nvSpPr>
          <p:cNvPr id="9" name="Rounded Rectangle 8"/>
          <p:cNvSpPr/>
          <p:nvPr/>
        </p:nvSpPr>
        <p:spPr>
          <a:xfrm>
            <a:off x="2358535" y="3795438"/>
            <a:ext cx="2351314" cy="551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latin typeface="Candara"/>
              </a:rPr>
              <a:t>Stateless</a:t>
            </a:r>
            <a:endParaRPr lang="en-US" sz="2000" b="1" dirty="0">
              <a:solidFill>
                <a:srgbClr val="000000"/>
              </a:solidFill>
              <a:latin typeface="Candar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smtClean="0">
                <a:solidFill>
                  <a:schemeClr val="tx1"/>
                </a:solidFill>
              </a:rPr>
              <a:t>Stateless </a:t>
            </a:r>
            <a:r>
              <a:rPr lang="en-US" b="0" dirty="0">
                <a:solidFill>
                  <a:schemeClr val="tx1"/>
                </a:solidFill>
              </a:rPr>
              <a:t>means that there is no client session data stored on the server. </a:t>
            </a:r>
            <a:endParaRPr lang="en-US" b="0" dirty="0" smtClean="0">
              <a:solidFill>
                <a:schemeClr val="tx1"/>
              </a:solidFill>
            </a:endParaRPr>
          </a:p>
          <a:p>
            <a:r>
              <a:rPr lang="en-US" b="0" dirty="0" smtClean="0">
                <a:solidFill>
                  <a:schemeClr val="tx1"/>
                </a:solidFill>
              </a:rPr>
              <a:t>The server </a:t>
            </a:r>
            <a:r>
              <a:rPr lang="en-US" b="0" dirty="0">
                <a:solidFill>
                  <a:schemeClr val="tx1"/>
                </a:solidFill>
              </a:rPr>
              <a:t>only records and manages the state of the resources it exposes</a:t>
            </a:r>
            <a:r>
              <a:rPr lang="en-US" b="0" dirty="0" smtClean="0">
                <a:solidFill>
                  <a:schemeClr val="tx1"/>
                </a:solidFill>
              </a:rPr>
              <a:t>.</a:t>
            </a:r>
          </a:p>
          <a:p>
            <a:r>
              <a:rPr lang="en-US" b="0" dirty="0" smtClean="0">
                <a:solidFill>
                  <a:schemeClr val="tx1"/>
                </a:solidFill>
              </a:rPr>
              <a:t>If </a:t>
            </a:r>
            <a:r>
              <a:rPr lang="en-US" b="0" dirty="0">
                <a:solidFill>
                  <a:schemeClr val="tx1"/>
                </a:solidFill>
              </a:rPr>
              <a:t>there needs </a:t>
            </a:r>
            <a:r>
              <a:rPr lang="en-US" b="0" dirty="0" smtClean="0">
                <a:solidFill>
                  <a:schemeClr val="tx1"/>
                </a:solidFill>
              </a:rPr>
              <a:t>to be </a:t>
            </a:r>
            <a:r>
              <a:rPr lang="en-US" b="0" dirty="0">
                <a:solidFill>
                  <a:schemeClr val="tx1"/>
                </a:solidFill>
              </a:rPr>
              <a:t>session-specific data, it should be held and maintained by the client and </a:t>
            </a:r>
            <a:r>
              <a:rPr lang="en-US" b="0" dirty="0" smtClean="0">
                <a:solidFill>
                  <a:schemeClr val="tx1"/>
                </a:solidFill>
              </a:rPr>
              <a:t>transferred to </a:t>
            </a:r>
            <a:r>
              <a:rPr lang="en-US" b="0" dirty="0">
                <a:solidFill>
                  <a:schemeClr val="tx1"/>
                </a:solidFill>
              </a:rPr>
              <a:t>the server with each request as needed. </a:t>
            </a:r>
            <a:endParaRPr lang="en-US" b="0" dirty="0" smtClean="0">
              <a:solidFill>
                <a:schemeClr val="tx1"/>
              </a:solidFill>
            </a:endParaRPr>
          </a:p>
        </p:txBody>
      </p:sp>
      <p:sp>
        <p:nvSpPr>
          <p:cNvPr id="3" name="Title 2"/>
          <p:cNvSpPr>
            <a:spLocks noGrp="1"/>
          </p:cNvSpPr>
          <p:nvPr>
            <p:ph type="title"/>
          </p:nvPr>
        </p:nvSpPr>
        <p:spPr/>
        <p:txBody>
          <a:bodyPr/>
          <a:lstStyle/>
          <a:p>
            <a:r>
              <a:rPr lang="en-US" dirty="0"/>
              <a:t>Stateless</a:t>
            </a:r>
          </a:p>
        </p:txBody>
      </p:sp>
    </p:spTree>
    <p:extLst>
      <p:ext uri="{BB962C8B-B14F-4D97-AF65-F5344CB8AC3E}">
        <p14:creationId xmlns:p14="http://schemas.microsoft.com/office/powerpoint/2010/main" xmlns="" val="1136285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a:ea typeface="ヒラギノ角ゴ Pro W3"/>
                <a:cs typeface="ヒラギノ角ゴ Pro W3"/>
              </a:rPr>
              <a:t>Lesson </a:t>
            </a:r>
            <a:r>
              <a:rPr lang="en-US" smtClean="0"/>
              <a:t>Summary</a:t>
            </a:r>
            <a:endParaRPr lang="en-US" dirty="0" smtClean="0"/>
          </a:p>
        </p:txBody>
      </p:sp>
      <p:sp>
        <p:nvSpPr>
          <p:cNvPr id="41987" name="Rectangle 3"/>
          <p:cNvSpPr>
            <a:spLocks noGrp="1"/>
          </p:cNvSpPr>
          <p:nvPr>
            <p:ph type="body" idx="1"/>
          </p:nvPr>
        </p:nvSpPr>
        <p:spPr>
          <a:xfrm>
            <a:off x="382466" y="1296988"/>
            <a:ext cx="6705600" cy="4648200"/>
          </a:xfrm>
          <a:noFill/>
        </p:spPr>
        <p:txBody>
          <a:bodyPr>
            <a:normAutofit/>
          </a:bodyPr>
          <a:lstStyle/>
          <a:p>
            <a:r>
              <a:rPr lang="en-US" dirty="0" smtClean="0">
                <a:solidFill>
                  <a:schemeClr val="tx1"/>
                </a:solidFill>
              </a:rPr>
              <a:t>We have so far seen:</a:t>
            </a:r>
          </a:p>
          <a:p>
            <a:pPr lvl="1"/>
            <a:r>
              <a:rPr lang="en-US" dirty="0">
                <a:solidFill>
                  <a:schemeClr val="tx1"/>
                </a:solidFill>
              </a:rPr>
              <a:t>Introduction to </a:t>
            </a:r>
            <a:r>
              <a:rPr lang="en-US" dirty="0" err="1">
                <a:solidFill>
                  <a:schemeClr val="tx1"/>
                </a:solidFill>
              </a:rPr>
              <a:t>Webservice</a:t>
            </a:r>
            <a:endParaRPr lang="en-US" dirty="0">
              <a:solidFill>
                <a:schemeClr val="tx1"/>
              </a:solidFill>
            </a:endParaRPr>
          </a:p>
          <a:p>
            <a:pPr lvl="1"/>
            <a:r>
              <a:rPr lang="en-US" dirty="0">
                <a:solidFill>
                  <a:schemeClr val="tx1"/>
                </a:solidFill>
              </a:rPr>
              <a:t>REST as Lightweight Web Services </a:t>
            </a:r>
          </a:p>
          <a:p>
            <a:pPr lvl="1"/>
            <a:r>
              <a:rPr lang="en-US" dirty="0">
                <a:solidFill>
                  <a:schemeClr val="tx1"/>
                </a:solidFill>
              </a:rPr>
              <a:t>REST Architecture </a:t>
            </a:r>
            <a:r>
              <a:rPr lang="en-US" dirty="0" smtClean="0">
                <a:solidFill>
                  <a:schemeClr val="tx1"/>
                </a:solidFill>
              </a:rPr>
              <a:t>Components</a:t>
            </a:r>
            <a:endParaRPr lang="en-US" dirty="0">
              <a:solidFill>
                <a:schemeClr val="tx1"/>
              </a:solidFill>
            </a:endParaRPr>
          </a:p>
        </p:txBody>
      </p:sp>
      <p:grpSp>
        <p:nvGrpSpPr>
          <p:cNvPr id="2" name="Group 5"/>
          <p:cNvGrpSpPr>
            <a:grpSpLocks/>
          </p:cNvGrpSpPr>
          <p:nvPr/>
        </p:nvGrpSpPr>
        <p:grpSpPr bwMode="auto">
          <a:xfrm>
            <a:off x="6934200" y="1576388"/>
            <a:ext cx="1715966" cy="1547812"/>
            <a:chOff x="4176" y="993"/>
            <a:chExt cx="1273" cy="1119"/>
          </a:xfrm>
        </p:grpSpPr>
        <p:sp>
          <p:nvSpPr>
            <p:cNvPr id="41989"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990" name="Picture 7"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extLst>
      <p:ext uri="{BB962C8B-B14F-4D97-AF65-F5344CB8AC3E}">
        <p14:creationId xmlns:p14="http://schemas.microsoft.com/office/powerpoint/2010/main" xmlns="" val="219891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430823" y="122238"/>
            <a:ext cx="7526215" cy="715962"/>
          </a:xfrm>
          <a:prstGeom prst="rect">
            <a:avLst/>
          </a:prstGeom>
          <a:noFill/>
          <a:ln w="9525">
            <a:noFill/>
            <a:miter lim="800000"/>
            <a:headEnd/>
            <a:tailEnd/>
          </a:ln>
        </p:spPr>
        <p:txBody>
          <a:bodyPr anchor="ctr"/>
          <a:lstStyle/>
          <a:p>
            <a:pPr eaLnBrk="0" hangingPunct="0">
              <a:lnSpc>
                <a:spcPct val="80000"/>
              </a:lnSpc>
            </a:pPr>
            <a:r>
              <a:rPr lang="en-US" sz="2400" b="1" dirty="0" smtClean="0">
                <a:solidFill>
                  <a:srgbClr val="000000"/>
                </a:solidFill>
                <a:latin typeface="Candara"/>
                <a:ea typeface="ヒラギノ角ゴ Pro W3"/>
                <a:cs typeface="ヒラギノ角ゴ Pro W3"/>
              </a:rPr>
              <a:t>Lesson </a:t>
            </a:r>
            <a:r>
              <a:rPr lang="en-US" sz="2400" b="1" dirty="0">
                <a:solidFill>
                  <a:srgbClr val="000000"/>
                </a:solidFill>
                <a:latin typeface="Candara"/>
                <a:ea typeface="ヒラギノ角ゴ Pro W3"/>
                <a:cs typeface="ヒラギノ角ゴ Pro W3"/>
              </a:rPr>
              <a:t>Contents</a:t>
            </a:r>
          </a:p>
        </p:txBody>
      </p:sp>
      <p:sp>
        <p:nvSpPr>
          <p:cNvPr id="6147" name="Content Placeholder 12"/>
          <p:cNvSpPr>
            <a:spLocks/>
          </p:cNvSpPr>
          <p:nvPr/>
        </p:nvSpPr>
        <p:spPr bwMode="auto">
          <a:xfrm>
            <a:off x="294542" y="1219200"/>
            <a:ext cx="8328426"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US" b="1" dirty="0">
                <a:latin typeface="Candara" panose="020E0502030303020204" pitchFamily="34" charset="0"/>
              </a:rPr>
              <a:t>Introduction to </a:t>
            </a:r>
            <a:r>
              <a:rPr lang="en-US" b="1" dirty="0" err="1" smtClean="0">
                <a:latin typeface="Candara" panose="020E0502030303020204" pitchFamily="34" charset="0"/>
              </a:rPr>
              <a:t>Webservice</a:t>
            </a:r>
            <a:endParaRPr lang="en-US" b="1" dirty="0" smtClean="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REST </a:t>
            </a:r>
            <a:r>
              <a:rPr lang="en-US" b="1" dirty="0">
                <a:latin typeface="Candara" panose="020E0502030303020204" pitchFamily="34" charset="0"/>
              </a:rPr>
              <a:t>as Lightweight Web Services </a:t>
            </a:r>
            <a:endParaRPr lang="en-US" b="1" dirty="0" smtClean="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REST </a:t>
            </a:r>
            <a:r>
              <a:rPr lang="en-US" b="1" dirty="0">
                <a:latin typeface="Candara" panose="020E0502030303020204" pitchFamily="34" charset="0"/>
              </a:rPr>
              <a:t>Architecture </a:t>
            </a:r>
            <a:r>
              <a:rPr lang="en-US" b="1" dirty="0" smtClean="0">
                <a:latin typeface="Candara" panose="020E0502030303020204" pitchFamily="34" charset="0"/>
              </a:rPr>
              <a:t>Components</a:t>
            </a:r>
          </a:p>
        </p:txBody>
      </p:sp>
      <p:grpSp>
        <p:nvGrpSpPr>
          <p:cNvPr id="2" name="Group 6"/>
          <p:cNvGrpSpPr>
            <a:grpSpLocks/>
          </p:cNvGrpSpPr>
          <p:nvPr/>
        </p:nvGrpSpPr>
        <p:grpSpPr bwMode="auto">
          <a:xfrm>
            <a:off x="7174523" y="1124512"/>
            <a:ext cx="1584081" cy="1471613"/>
            <a:chOff x="4176" y="993"/>
            <a:chExt cx="1273" cy="1119"/>
          </a:xfrm>
        </p:grpSpPr>
        <p:sp>
          <p:nvSpPr>
            <p:cNvPr id="6149"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6150" name="Picture 8"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Network-based Application Architectures</a:t>
            </a:r>
            <a:endParaRPr lang="en-US" dirty="0"/>
          </a:p>
        </p:txBody>
      </p:sp>
      <p:sp>
        <p:nvSpPr>
          <p:cNvPr id="51204" name="Rectangle 3"/>
          <p:cNvSpPr>
            <a:spLocks noGrp="1" noChangeArrowheads="1"/>
          </p:cNvSpPr>
          <p:nvPr>
            <p:ph type="body" idx="1"/>
          </p:nvPr>
        </p:nvSpPr>
        <p:spPr/>
        <p:txBody>
          <a:bodyPr/>
          <a:lstStyle/>
          <a:p>
            <a:pPr>
              <a:defRPr/>
            </a:pPr>
            <a:r>
              <a:rPr lang="en-US" dirty="0" smtClean="0">
                <a:solidFill>
                  <a:schemeClr val="tx1"/>
                </a:solidFill>
              </a:rPr>
              <a:t>Network-Based </a:t>
            </a:r>
            <a:r>
              <a:rPr lang="en-US" dirty="0">
                <a:solidFill>
                  <a:schemeClr val="tx1"/>
                </a:solidFill>
              </a:rPr>
              <a:t>Systems </a:t>
            </a:r>
          </a:p>
          <a:p>
            <a:pPr lvl="1">
              <a:defRPr/>
            </a:pPr>
            <a:r>
              <a:rPr lang="en-US" dirty="0">
                <a:solidFill>
                  <a:schemeClr val="tx1"/>
                </a:solidFill>
              </a:rPr>
              <a:t>Capable of operation across a network, but not necessarily in a fashion that is transparent to the </a:t>
            </a:r>
            <a:r>
              <a:rPr lang="en-US" dirty="0" smtClean="0">
                <a:solidFill>
                  <a:schemeClr val="tx1"/>
                </a:solidFill>
              </a:rPr>
              <a:t>user</a:t>
            </a:r>
            <a:endParaRPr lang="en-US" dirty="0">
              <a:solidFill>
                <a:schemeClr val="tx1"/>
              </a:solidFill>
            </a:endParaRPr>
          </a:p>
          <a:p>
            <a:pPr>
              <a:defRPr/>
            </a:pPr>
            <a:r>
              <a:rPr lang="en-US" dirty="0" smtClean="0">
                <a:solidFill>
                  <a:schemeClr val="tx1"/>
                </a:solidFill>
              </a:rPr>
              <a:t>Distributed System  </a:t>
            </a:r>
          </a:p>
          <a:p>
            <a:pPr lvl="1">
              <a:defRPr/>
            </a:pPr>
            <a:r>
              <a:rPr lang="en-US" dirty="0" smtClean="0">
                <a:solidFill>
                  <a:schemeClr val="tx1"/>
                </a:solidFill>
              </a:rPr>
              <a:t>For users like an ordinary centralized system, </a:t>
            </a:r>
          </a:p>
          <a:p>
            <a:pPr lvl="1">
              <a:defRPr/>
            </a:pPr>
            <a:r>
              <a:rPr lang="en-US" dirty="0" smtClean="0">
                <a:solidFill>
                  <a:schemeClr val="tx1"/>
                </a:solidFill>
              </a:rPr>
              <a:t>But  actually runs on multiple, independent CPUs</a:t>
            </a:r>
          </a:p>
          <a:p>
            <a:pPr lvl="1">
              <a:defRPr/>
            </a:pPr>
            <a:endParaRPr lang="en-US" dirty="0" smtClean="0">
              <a:solidFill>
                <a:schemeClr val="tx1"/>
              </a:solidFill>
            </a:endParaRPr>
          </a:p>
          <a:p>
            <a:pPr lvl="1">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19" y="1214422"/>
            <a:ext cx="8521337" cy="4892040"/>
          </a:xfrm>
        </p:spPr>
        <p:txBody>
          <a:bodyPr>
            <a:normAutofit/>
          </a:bodyPr>
          <a:lstStyle/>
          <a:p>
            <a:pPr algn="ctr">
              <a:buNone/>
            </a:pPr>
            <a:endParaRPr lang="en-US" dirty="0" smtClean="0">
              <a:solidFill>
                <a:schemeClr val="tx1"/>
              </a:solidFill>
            </a:endParaRPr>
          </a:p>
          <a:p>
            <a:pPr algn="ctr">
              <a:buNone/>
            </a:pPr>
            <a:r>
              <a:rPr lang="en-US" b="0" dirty="0">
                <a:solidFill>
                  <a:schemeClr val="tx1"/>
                </a:solidFill>
              </a:rPr>
              <a:t>A Web Service is a software application identified by a URI, whose interfaces and binding are capable of being defined, described and discovered by XML artifacts and supports direct interactions with other software applications using XML based messages via Internet-based protocols.</a:t>
            </a:r>
          </a:p>
        </p:txBody>
      </p:sp>
      <p:sp>
        <p:nvSpPr>
          <p:cNvPr id="3" name="Title 2"/>
          <p:cNvSpPr>
            <a:spLocks noGrp="1"/>
          </p:cNvSpPr>
          <p:nvPr>
            <p:ph type="title"/>
          </p:nvPr>
        </p:nvSpPr>
        <p:spPr/>
        <p:txBody>
          <a:bodyPr/>
          <a:lstStyle/>
          <a:p>
            <a:r>
              <a:rPr lang="en-US" dirty="0"/>
              <a:t>Web </a:t>
            </a:r>
            <a:r>
              <a:rPr lang="en-US" dirty="0" smtClean="0"/>
              <a:t>Services</a:t>
            </a:r>
            <a:endParaRPr lang="en-US" dirty="0"/>
          </a:p>
        </p:txBody>
      </p:sp>
    </p:spTree>
    <p:extLst>
      <p:ext uri="{BB962C8B-B14F-4D97-AF65-F5344CB8AC3E}">
        <p14:creationId xmlns:p14="http://schemas.microsoft.com/office/powerpoint/2010/main" xmlns="" val="3506016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i="1" dirty="0" smtClean="0">
                <a:solidFill>
                  <a:schemeClr val="tx1"/>
                </a:solidFill>
              </a:rPr>
              <a:t>Web Service</a:t>
            </a:r>
            <a:r>
              <a:rPr lang="en-US" dirty="0" smtClean="0">
                <a:solidFill>
                  <a:schemeClr val="tx1"/>
                </a:solidFill>
              </a:rPr>
              <a:t> is a Web resource that has been designed for programmable access. It allows other applications to access and use it in a well-defined manner </a:t>
            </a:r>
          </a:p>
          <a:p>
            <a:r>
              <a:rPr lang="en-US" dirty="0" smtClean="0">
                <a:solidFill>
                  <a:schemeClr val="tx1"/>
                </a:solidFill>
              </a:rPr>
              <a:t>Web services are software components that make resources available on the Internet.</a:t>
            </a:r>
          </a:p>
          <a:p>
            <a:r>
              <a:rPr lang="en-US" dirty="0" smtClean="0">
                <a:solidFill>
                  <a:schemeClr val="tx1"/>
                </a:solidFill>
              </a:rPr>
              <a:t> </a:t>
            </a:r>
            <a:r>
              <a:rPr lang="en-US" dirty="0">
                <a:solidFill>
                  <a:schemeClr val="tx1"/>
                </a:solidFill>
              </a:rPr>
              <a:t>The resource can be any type of data </a:t>
            </a:r>
            <a:endParaRPr lang="en-US" dirty="0" smtClean="0">
              <a:solidFill>
                <a:schemeClr val="tx1"/>
              </a:solidFill>
            </a:endParaRPr>
          </a:p>
          <a:p>
            <a:pPr lvl="1"/>
            <a:r>
              <a:rPr lang="en-US" dirty="0" smtClean="0">
                <a:solidFill>
                  <a:schemeClr val="tx1"/>
                </a:solidFill>
              </a:rPr>
              <a:t>Simple text</a:t>
            </a:r>
          </a:p>
          <a:p>
            <a:pPr lvl="1"/>
            <a:r>
              <a:rPr lang="en-US" dirty="0" smtClean="0">
                <a:solidFill>
                  <a:schemeClr val="tx1"/>
                </a:solidFill>
              </a:rPr>
              <a:t>HTML</a:t>
            </a:r>
          </a:p>
          <a:p>
            <a:pPr lvl="1"/>
            <a:r>
              <a:rPr lang="en-US" dirty="0" smtClean="0">
                <a:solidFill>
                  <a:schemeClr val="tx1"/>
                </a:solidFill>
              </a:rPr>
              <a:t>XML</a:t>
            </a:r>
          </a:p>
          <a:p>
            <a:pPr lvl="1"/>
            <a:r>
              <a:rPr lang="en-US" dirty="0" smtClean="0">
                <a:solidFill>
                  <a:schemeClr val="tx1"/>
                </a:solidFill>
              </a:rPr>
              <a:t>Image </a:t>
            </a:r>
          </a:p>
          <a:p>
            <a:pPr lvl="1"/>
            <a:r>
              <a:rPr lang="en-US" dirty="0" smtClean="0">
                <a:solidFill>
                  <a:schemeClr val="tx1"/>
                </a:solidFill>
              </a:rPr>
              <a:t>Raw data etc.</a:t>
            </a:r>
          </a:p>
          <a:p>
            <a:r>
              <a:rPr lang="en-US" dirty="0" smtClean="0">
                <a:solidFill>
                  <a:schemeClr val="tx1"/>
                </a:solidFill>
              </a:rPr>
              <a:t>Applications </a:t>
            </a:r>
            <a:r>
              <a:rPr lang="en-US" dirty="0">
                <a:solidFill>
                  <a:schemeClr val="tx1"/>
                </a:solidFill>
              </a:rPr>
              <a:t>can </a:t>
            </a:r>
            <a:r>
              <a:rPr lang="en-US" dirty="0" smtClean="0">
                <a:solidFill>
                  <a:schemeClr val="tx1"/>
                </a:solidFill>
              </a:rPr>
              <a:t>retrieve, </a:t>
            </a:r>
            <a:r>
              <a:rPr lang="en-US" dirty="0">
                <a:solidFill>
                  <a:schemeClr val="tx1"/>
                </a:solidFill>
              </a:rPr>
              <a:t>parse </a:t>
            </a:r>
            <a:r>
              <a:rPr lang="en-US" dirty="0" smtClean="0">
                <a:solidFill>
                  <a:schemeClr val="tx1"/>
                </a:solidFill>
              </a:rPr>
              <a:t>and </a:t>
            </a:r>
            <a:r>
              <a:rPr lang="en-US" dirty="0">
                <a:solidFill>
                  <a:schemeClr val="tx1"/>
                </a:solidFill>
              </a:rPr>
              <a:t>use this data for </a:t>
            </a:r>
            <a:r>
              <a:rPr lang="en-US" dirty="0" smtClean="0">
                <a:solidFill>
                  <a:schemeClr val="tx1"/>
                </a:solidFill>
              </a:rPr>
              <a:t>processing or for presentation</a:t>
            </a:r>
          </a:p>
          <a:p>
            <a:pPr marL="0" indent="0">
              <a:buNone/>
            </a:pPr>
            <a:r>
              <a:rPr lang="en-US" dirty="0" smtClean="0">
                <a:solidFill>
                  <a:schemeClr val="tx1"/>
                </a:solidFill>
              </a:rPr>
              <a:t> </a:t>
            </a:r>
            <a:endParaRPr lang="en-US" dirty="0">
              <a:solidFill>
                <a:schemeClr val="tx1"/>
              </a:solidFill>
            </a:endParaRPr>
          </a:p>
        </p:txBody>
      </p:sp>
      <p:sp>
        <p:nvSpPr>
          <p:cNvPr id="3" name="Title 2"/>
          <p:cNvSpPr>
            <a:spLocks noGrp="1"/>
          </p:cNvSpPr>
          <p:nvPr>
            <p:ph type="title"/>
          </p:nvPr>
        </p:nvSpPr>
        <p:spPr/>
        <p:txBody>
          <a:bodyPr/>
          <a:lstStyle/>
          <a:p>
            <a:r>
              <a:rPr lang="en-US" dirty="0"/>
              <a:t>Web </a:t>
            </a:r>
            <a:r>
              <a:rPr lang="en-US" dirty="0" smtClean="0"/>
              <a:t>Services</a:t>
            </a:r>
            <a:endParaRPr lang="en-US" dirty="0"/>
          </a:p>
        </p:txBody>
      </p:sp>
    </p:spTree>
    <p:extLst>
      <p:ext uri="{BB962C8B-B14F-4D97-AF65-F5344CB8AC3E}">
        <p14:creationId xmlns:p14="http://schemas.microsoft.com/office/powerpoint/2010/main" xmlns="" val="212674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19" y="1214421"/>
            <a:ext cx="8405223" cy="5012207"/>
          </a:xfrm>
        </p:spPr>
        <p:txBody>
          <a:bodyPr>
            <a:normAutofit/>
          </a:bodyPr>
          <a:lstStyle/>
          <a:p>
            <a:pPr>
              <a:lnSpc>
                <a:spcPct val="150000"/>
              </a:lnSpc>
            </a:pPr>
            <a:r>
              <a:rPr lang="en-US" dirty="0" smtClean="0">
                <a:solidFill>
                  <a:schemeClr val="tx1"/>
                </a:solidFill>
              </a:rPr>
              <a:t>REST is an architectural style.</a:t>
            </a:r>
          </a:p>
          <a:p>
            <a:pPr>
              <a:lnSpc>
                <a:spcPct val="150000"/>
              </a:lnSpc>
            </a:pPr>
            <a:r>
              <a:rPr lang="en-US" dirty="0" smtClean="0">
                <a:solidFill>
                  <a:schemeClr val="tx1"/>
                </a:solidFill>
              </a:rPr>
              <a:t>REST approach is one of the major resource-oriented approach to building distributed systems</a:t>
            </a:r>
          </a:p>
          <a:p>
            <a:pPr>
              <a:lnSpc>
                <a:spcPct val="150000"/>
              </a:lnSpc>
            </a:pPr>
            <a:r>
              <a:rPr lang="en-US" dirty="0" smtClean="0">
                <a:solidFill>
                  <a:schemeClr val="tx1"/>
                </a:solidFill>
              </a:rPr>
              <a:t>REST describes any simple interface that transmits data over a HTTP without an additional messaging layer, such as SOAP.</a:t>
            </a:r>
          </a:p>
          <a:p>
            <a:pPr>
              <a:lnSpc>
                <a:spcPct val="150000"/>
              </a:lnSpc>
            </a:pPr>
            <a:r>
              <a:rPr lang="en-US" dirty="0" smtClean="0">
                <a:solidFill>
                  <a:schemeClr val="tx1"/>
                </a:solidFill>
              </a:rPr>
              <a:t>REST provides a set of design rules for creating stateless services that are viewed as resources, or sources of specific information, and can be identified by their unique URIs.</a:t>
            </a:r>
          </a:p>
          <a:p>
            <a:pPr>
              <a:lnSpc>
                <a:spcPct val="150000"/>
              </a:lnSpc>
            </a:pPr>
            <a:r>
              <a:rPr lang="en-US" dirty="0" smtClean="0">
                <a:solidFill>
                  <a:schemeClr val="tx1"/>
                </a:solidFill>
              </a:rPr>
              <a:t>A client accesses the resource using the URI, a standardized fixed set of methods, and a representation of the resource is returned. </a:t>
            </a:r>
          </a:p>
          <a:p>
            <a:pPr>
              <a:lnSpc>
                <a:spcPct val="150000"/>
              </a:lnSpc>
            </a:pPr>
            <a:r>
              <a:rPr lang="en-US" dirty="0" smtClean="0">
                <a:solidFill>
                  <a:schemeClr val="tx1"/>
                </a:solidFill>
              </a:rPr>
              <a:t>The client is said to transfer state with each new resource representation.</a:t>
            </a:r>
          </a:p>
          <a:p>
            <a:endParaRPr lang="en-US" b="0" dirty="0">
              <a:solidFill>
                <a:schemeClr val="tx1"/>
              </a:solidFill>
            </a:endParaRPr>
          </a:p>
        </p:txBody>
      </p:sp>
      <p:sp>
        <p:nvSpPr>
          <p:cNvPr id="3" name="Title 2"/>
          <p:cNvSpPr>
            <a:spLocks noGrp="1"/>
          </p:cNvSpPr>
          <p:nvPr>
            <p:ph type="title"/>
          </p:nvPr>
        </p:nvSpPr>
        <p:spPr/>
        <p:txBody>
          <a:bodyPr/>
          <a:lstStyle/>
          <a:p>
            <a:r>
              <a:rPr lang="en-US" dirty="0" smtClean="0"/>
              <a:t>REST - </a:t>
            </a:r>
            <a:r>
              <a:rPr lang="en-US" dirty="0" err="1" smtClean="0">
                <a:solidFill>
                  <a:srgbClr val="C00000"/>
                </a:solidFill>
              </a:rPr>
              <a:t>RE</a:t>
            </a:r>
            <a:r>
              <a:rPr lang="en-US" dirty="0" err="1" smtClean="0"/>
              <a:t>presentational</a:t>
            </a:r>
            <a:r>
              <a:rPr lang="en-US" dirty="0" smtClean="0"/>
              <a:t> </a:t>
            </a:r>
            <a:r>
              <a:rPr lang="en-US" dirty="0" smtClean="0">
                <a:solidFill>
                  <a:srgbClr val="C00000"/>
                </a:solidFill>
              </a:rPr>
              <a:t>S</a:t>
            </a:r>
            <a:r>
              <a:rPr lang="en-US" dirty="0" smtClean="0"/>
              <a:t>tate </a:t>
            </a:r>
            <a:r>
              <a:rPr lang="en-US" dirty="0" smtClean="0">
                <a:solidFill>
                  <a:srgbClr val="C00000"/>
                </a:solidFill>
              </a:rPr>
              <a:t>T</a:t>
            </a:r>
            <a:r>
              <a:rPr lang="en-US" dirty="0" smtClean="0"/>
              <a:t>ransfer.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solidFill>
                  <a:schemeClr val="tx1"/>
                </a:solidFill>
              </a:rPr>
              <a:t>The Client references a Web resource using a </a:t>
            </a:r>
            <a:r>
              <a:rPr lang="en-US" altLang="en-US" dirty="0" smtClean="0">
                <a:solidFill>
                  <a:schemeClr val="tx1"/>
                </a:solidFill>
              </a:rPr>
              <a:t>URL</a:t>
            </a:r>
          </a:p>
          <a:p>
            <a:r>
              <a:rPr lang="en-US" altLang="en-US" dirty="0" smtClean="0">
                <a:solidFill>
                  <a:schemeClr val="tx1"/>
                </a:solidFill>
              </a:rPr>
              <a:t>A </a:t>
            </a:r>
            <a:r>
              <a:rPr lang="en-US" altLang="en-US" dirty="0">
                <a:solidFill>
                  <a:schemeClr val="tx1"/>
                </a:solidFill>
              </a:rPr>
              <a:t>representation </a:t>
            </a:r>
            <a:r>
              <a:rPr lang="en-US" altLang="en-US" dirty="0" smtClean="0">
                <a:solidFill>
                  <a:schemeClr val="tx1"/>
                </a:solidFill>
              </a:rPr>
              <a:t> of </a:t>
            </a:r>
            <a:r>
              <a:rPr lang="en-US" altLang="en-US" dirty="0">
                <a:solidFill>
                  <a:schemeClr val="tx1"/>
                </a:solidFill>
              </a:rPr>
              <a:t>the resource is returned </a:t>
            </a:r>
            <a:endParaRPr lang="en-US" altLang="en-US" dirty="0" smtClean="0">
              <a:solidFill>
                <a:schemeClr val="tx1"/>
              </a:solidFill>
            </a:endParaRPr>
          </a:p>
          <a:p>
            <a:r>
              <a:rPr lang="en-US" altLang="en-US" dirty="0" smtClean="0">
                <a:solidFill>
                  <a:schemeClr val="tx1"/>
                </a:solidFill>
              </a:rPr>
              <a:t>The </a:t>
            </a:r>
            <a:r>
              <a:rPr lang="en-US" altLang="en-US" dirty="0">
                <a:solidFill>
                  <a:schemeClr val="tx1"/>
                </a:solidFill>
              </a:rPr>
              <a:t>representation </a:t>
            </a:r>
            <a:r>
              <a:rPr lang="en-US" altLang="en-US" dirty="0" smtClean="0">
                <a:solidFill>
                  <a:schemeClr val="tx1"/>
                </a:solidFill>
              </a:rPr>
              <a:t>places </a:t>
            </a:r>
            <a:r>
              <a:rPr lang="en-US" altLang="en-US" dirty="0">
                <a:solidFill>
                  <a:schemeClr val="tx1"/>
                </a:solidFill>
              </a:rPr>
              <a:t>the client application in </a:t>
            </a:r>
            <a:r>
              <a:rPr lang="en-US" altLang="en-US" dirty="0" smtClean="0">
                <a:solidFill>
                  <a:schemeClr val="tx1"/>
                </a:solidFill>
              </a:rPr>
              <a:t>a </a:t>
            </a:r>
            <a:r>
              <a:rPr lang="en-US" altLang="en-US" dirty="0">
                <a:solidFill>
                  <a:schemeClr val="tx1"/>
                </a:solidFill>
              </a:rPr>
              <a:t>state. </a:t>
            </a:r>
            <a:endParaRPr lang="en-US" altLang="en-US" dirty="0" smtClean="0">
              <a:solidFill>
                <a:schemeClr val="tx1"/>
              </a:solidFill>
            </a:endParaRPr>
          </a:p>
          <a:p>
            <a:r>
              <a:rPr lang="en-US" altLang="en-US" dirty="0" smtClean="0">
                <a:solidFill>
                  <a:schemeClr val="tx1"/>
                </a:solidFill>
              </a:rPr>
              <a:t>The </a:t>
            </a:r>
            <a:r>
              <a:rPr lang="en-US" altLang="en-US" dirty="0">
                <a:solidFill>
                  <a:schemeClr val="tx1"/>
                </a:solidFill>
              </a:rPr>
              <a:t>result of the client traversing a hyperlink in </a:t>
            </a:r>
            <a:r>
              <a:rPr lang="en-US" altLang="en-US" dirty="0" smtClean="0">
                <a:solidFill>
                  <a:schemeClr val="tx1"/>
                </a:solidFill>
              </a:rPr>
              <a:t> is </a:t>
            </a:r>
            <a:r>
              <a:rPr lang="en-US" altLang="en-US" dirty="0">
                <a:solidFill>
                  <a:schemeClr val="tx1"/>
                </a:solidFill>
              </a:rPr>
              <a:t>another resource is accessed</a:t>
            </a:r>
            <a:r>
              <a:rPr lang="en-US" altLang="en-US" dirty="0" smtClean="0">
                <a:solidFill>
                  <a:schemeClr val="tx1"/>
                </a:solidFill>
              </a:rPr>
              <a:t>.</a:t>
            </a:r>
          </a:p>
          <a:p>
            <a:r>
              <a:rPr lang="en-US" altLang="en-US" dirty="0" smtClean="0">
                <a:solidFill>
                  <a:schemeClr val="tx1"/>
                </a:solidFill>
              </a:rPr>
              <a:t>The </a:t>
            </a:r>
            <a:r>
              <a:rPr lang="en-US" altLang="en-US" dirty="0">
                <a:solidFill>
                  <a:schemeClr val="tx1"/>
                </a:solidFill>
              </a:rPr>
              <a:t>new representation places the </a:t>
            </a:r>
            <a:r>
              <a:rPr lang="en-US" altLang="en-US" dirty="0" smtClean="0">
                <a:solidFill>
                  <a:schemeClr val="tx1"/>
                </a:solidFill>
              </a:rPr>
              <a:t>client application </a:t>
            </a:r>
            <a:r>
              <a:rPr lang="en-US" altLang="en-US" dirty="0">
                <a:solidFill>
                  <a:schemeClr val="tx1"/>
                </a:solidFill>
              </a:rPr>
              <a:t>into yet another state.  </a:t>
            </a:r>
            <a:endParaRPr lang="en-US" altLang="en-US" dirty="0" smtClean="0">
              <a:solidFill>
                <a:schemeClr val="tx1"/>
              </a:solidFill>
            </a:endParaRPr>
          </a:p>
          <a:p>
            <a:r>
              <a:rPr lang="en-US" altLang="en-US" dirty="0" smtClean="0">
                <a:solidFill>
                  <a:schemeClr val="tx1"/>
                </a:solidFill>
              </a:rPr>
              <a:t>Thus</a:t>
            </a:r>
            <a:r>
              <a:rPr lang="en-US" altLang="en-US" dirty="0">
                <a:solidFill>
                  <a:schemeClr val="tx1"/>
                </a:solidFill>
              </a:rPr>
              <a:t>, the client application changes (transfers</a:t>
            </a:r>
            <a:r>
              <a:rPr lang="en-US" altLang="en-US" dirty="0" smtClean="0">
                <a:solidFill>
                  <a:schemeClr val="tx1"/>
                </a:solidFill>
              </a:rPr>
              <a:t>)  </a:t>
            </a:r>
            <a:r>
              <a:rPr lang="en-US" altLang="en-US" dirty="0">
                <a:solidFill>
                  <a:schemeClr val="tx1"/>
                </a:solidFill>
              </a:rPr>
              <a:t>state with each resource representation </a:t>
            </a:r>
            <a:r>
              <a:rPr lang="en-US" altLang="en-US" dirty="0" smtClean="0">
                <a:solidFill>
                  <a:schemeClr val="tx1"/>
                </a:solidFill>
              </a:rPr>
              <a:t>=&gt; </a:t>
            </a:r>
            <a:r>
              <a:rPr lang="en-US" altLang="en-US" dirty="0">
                <a:solidFill>
                  <a:schemeClr val="tx1"/>
                </a:solidFill>
              </a:rPr>
              <a:t>Representation State </a:t>
            </a:r>
            <a:r>
              <a:rPr lang="en-US" altLang="en-US" dirty="0" smtClean="0">
                <a:solidFill>
                  <a:schemeClr val="tx1"/>
                </a:solidFill>
              </a:rPr>
              <a:t>Transfer</a:t>
            </a:r>
            <a:endParaRPr lang="en-US" altLang="en-US" dirty="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altLang="en-US" dirty="0"/>
              <a:t>Why is it </a:t>
            </a:r>
            <a:r>
              <a:rPr lang="en-US" altLang="en-US" dirty="0" smtClean="0"/>
              <a:t>called REST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7556" y="4699822"/>
            <a:ext cx="1629002" cy="11812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497460" y="4347881"/>
            <a:ext cx="1456368" cy="1885146"/>
          </a:xfrm>
          <a:prstGeom prst="rect">
            <a:avLst/>
          </a:prstGeom>
        </p:spPr>
      </p:pic>
      <p:cxnSp>
        <p:nvCxnSpPr>
          <p:cNvPr id="7" name="Straight Arrow Connector 6"/>
          <p:cNvCxnSpPr/>
          <p:nvPr/>
        </p:nvCxnSpPr>
        <p:spPr>
          <a:xfrm flipV="1">
            <a:off x="2396558" y="5021940"/>
            <a:ext cx="4425156" cy="1"/>
          </a:xfrm>
          <a:prstGeom prst="straightConnector1">
            <a:avLst/>
          </a:prstGeom>
          <a:ln w="38100" cmpd="sng">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367530" y="5275945"/>
            <a:ext cx="4425156" cy="43543"/>
          </a:xfrm>
          <a:prstGeom prst="straightConnector1">
            <a:avLst/>
          </a:prstGeom>
          <a:ln w="38100" cmpd="sng">
            <a:solidFill>
              <a:srgbClr val="CC590A"/>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6493" y="4615541"/>
            <a:ext cx="3612356" cy="304800"/>
          </a:xfrm>
          <a:prstGeom prst="rect">
            <a:avLst/>
          </a:prstGeom>
          <a:solidFill>
            <a:srgbClr val="C2E49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Candara"/>
              </a:rPr>
              <a:t>http://www.igate.com/empList.html</a:t>
            </a:r>
            <a:endParaRPr lang="en-US" dirty="0">
              <a:solidFill>
                <a:srgbClr val="000000"/>
              </a:solidFill>
              <a:latin typeface="Candara"/>
            </a:endParaRPr>
          </a:p>
        </p:txBody>
      </p:sp>
      <p:sp>
        <p:nvSpPr>
          <p:cNvPr id="11" name="Folded Corner 10"/>
          <p:cNvSpPr/>
          <p:nvPr/>
        </p:nvSpPr>
        <p:spPr>
          <a:xfrm>
            <a:off x="4034961" y="5428344"/>
            <a:ext cx="870868" cy="943429"/>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err="1" smtClean="0">
                <a:solidFill>
                  <a:srgbClr val="0000FF"/>
                </a:solidFill>
                <a:latin typeface="Candara"/>
              </a:rPr>
              <a:t>Emp</a:t>
            </a:r>
            <a:r>
              <a:rPr lang="en-US" u="sng" dirty="0" smtClean="0">
                <a:solidFill>
                  <a:srgbClr val="0000FF"/>
                </a:solidFill>
                <a:latin typeface="Candara"/>
              </a:rPr>
              <a:t> 1</a:t>
            </a:r>
          </a:p>
          <a:p>
            <a:r>
              <a:rPr lang="en-US" u="sng" dirty="0" err="1" smtClean="0">
                <a:solidFill>
                  <a:srgbClr val="0000FF"/>
                </a:solidFill>
                <a:latin typeface="Candara"/>
              </a:rPr>
              <a:t>Emp</a:t>
            </a:r>
            <a:r>
              <a:rPr lang="en-US" u="sng" dirty="0" smtClean="0">
                <a:solidFill>
                  <a:srgbClr val="0000FF"/>
                </a:solidFill>
                <a:latin typeface="Candara"/>
              </a:rPr>
              <a:t> 2</a:t>
            </a:r>
            <a:endParaRPr lang="en-US" u="sng" dirty="0">
              <a:solidFill>
                <a:srgbClr val="0000FF"/>
              </a:solidFill>
              <a:latin typeface="Candara"/>
            </a:endParaRPr>
          </a:p>
        </p:txBody>
      </p:sp>
    </p:spTree>
    <p:extLst>
      <p:ext uri="{BB962C8B-B14F-4D97-AF65-F5344CB8AC3E}">
        <p14:creationId xmlns:p14="http://schemas.microsoft.com/office/powerpoint/2010/main" xmlns="" val="1732032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 y="1214421"/>
            <a:ext cx="8202024" cy="5244435"/>
          </a:xfrm>
        </p:spPr>
        <p:txBody>
          <a:bodyPr>
            <a:noAutofit/>
          </a:bodyPr>
          <a:lstStyle/>
          <a:p>
            <a:r>
              <a:rPr lang="en-US" dirty="0">
                <a:solidFill>
                  <a:schemeClr val="tx1"/>
                </a:solidFill>
              </a:rPr>
              <a:t>Components of ROA</a:t>
            </a:r>
          </a:p>
          <a:p>
            <a:pPr lvl="2"/>
            <a:r>
              <a:rPr lang="en-US" sz="1600" dirty="0">
                <a:solidFill>
                  <a:schemeClr val="tx1"/>
                </a:solidFill>
              </a:rPr>
              <a:t>Resources</a:t>
            </a:r>
          </a:p>
          <a:p>
            <a:pPr lvl="2"/>
            <a:r>
              <a:rPr lang="en-US" sz="1600" dirty="0">
                <a:solidFill>
                  <a:schemeClr val="tx1"/>
                </a:solidFill>
              </a:rPr>
              <a:t>Name of Resources (URIs)</a:t>
            </a:r>
          </a:p>
          <a:p>
            <a:pPr lvl="2"/>
            <a:r>
              <a:rPr lang="en-US" sz="1600" dirty="0">
                <a:solidFill>
                  <a:schemeClr val="tx1"/>
                </a:solidFill>
              </a:rPr>
              <a:t>Resources Representations</a:t>
            </a:r>
          </a:p>
          <a:p>
            <a:pPr lvl="2"/>
            <a:r>
              <a:rPr lang="en-US" sz="1600" dirty="0">
                <a:solidFill>
                  <a:schemeClr val="tx1"/>
                </a:solidFill>
              </a:rPr>
              <a:t>The links between </a:t>
            </a:r>
            <a:r>
              <a:rPr lang="en-US" sz="1600" dirty="0" smtClean="0">
                <a:solidFill>
                  <a:schemeClr val="tx1"/>
                </a:solidFill>
              </a:rPr>
              <a:t>Resources</a:t>
            </a:r>
            <a:endParaRPr lang="en-US" sz="1600" dirty="0">
              <a:solidFill>
                <a:schemeClr val="tx1"/>
              </a:solidFill>
            </a:endParaRPr>
          </a:p>
          <a:p>
            <a:r>
              <a:rPr lang="en-US" dirty="0">
                <a:solidFill>
                  <a:schemeClr val="tx1"/>
                </a:solidFill>
              </a:rPr>
              <a:t>Properties</a:t>
            </a:r>
          </a:p>
          <a:p>
            <a:pPr lvl="2"/>
            <a:r>
              <a:rPr lang="en-US" sz="1600" dirty="0">
                <a:solidFill>
                  <a:schemeClr val="tx1"/>
                </a:solidFill>
              </a:rPr>
              <a:t>Addressability - URLs as identifiers</a:t>
            </a:r>
          </a:p>
          <a:p>
            <a:pPr lvl="2"/>
            <a:r>
              <a:rPr lang="en-US" sz="1600" dirty="0">
                <a:solidFill>
                  <a:schemeClr val="tx1"/>
                </a:solidFill>
              </a:rPr>
              <a:t>Statelessness </a:t>
            </a:r>
          </a:p>
          <a:p>
            <a:pPr lvl="2"/>
            <a:r>
              <a:rPr lang="en-US" sz="1600" dirty="0">
                <a:solidFill>
                  <a:schemeClr val="tx1"/>
                </a:solidFill>
              </a:rPr>
              <a:t>Connected - - Logically-connected, Late-binding Systems</a:t>
            </a:r>
          </a:p>
          <a:p>
            <a:pPr lvl="2"/>
            <a:r>
              <a:rPr lang="en-US" sz="1600" dirty="0">
                <a:solidFill>
                  <a:schemeClr val="tx1"/>
                </a:solidFill>
              </a:rPr>
              <a:t>A uniform interface</a:t>
            </a:r>
          </a:p>
          <a:p>
            <a:endParaRPr lang="en-US" b="0" dirty="0">
              <a:solidFill>
                <a:schemeClr val="tx1"/>
              </a:solidFill>
            </a:endParaRPr>
          </a:p>
        </p:txBody>
      </p:sp>
      <p:sp>
        <p:nvSpPr>
          <p:cNvPr id="3" name="Title 2"/>
          <p:cNvSpPr>
            <a:spLocks noGrp="1"/>
          </p:cNvSpPr>
          <p:nvPr>
            <p:ph type="title"/>
          </p:nvPr>
        </p:nvSpPr>
        <p:spPr/>
        <p:txBody>
          <a:bodyPr/>
          <a:lstStyle/>
          <a:p>
            <a:r>
              <a:rPr lang="en-US" dirty="0" smtClean="0"/>
              <a:t>Resource Oriented Architectures ( ROA)</a:t>
            </a:r>
            <a:endParaRPr lang="en-US" dirty="0"/>
          </a:p>
        </p:txBody>
      </p:sp>
    </p:spTree>
    <p:extLst>
      <p:ext uri="{BB962C8B-B14F-4D97-AF65-F5344CB8AC3E}">
        <p14:creationId xmlns:p14="http://schemas.microsoft.com/office/powerpoint/2010/main" xmlns="" val="1684215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solidFill>
                  <a:schemeClr val="tx1"/>
                </a:solidFill>
              </a:rPr>
              <a:t>Every resource on the network can located via a globally unique address known as a Universal Resource Identifier or URI</a:t>
            </a:r>
          </a:p>
          <a:p>
            <a:r>
              <a:rPr lang="en-US" b="0" dirty="0">
                <a:solidFill>
                  <a:schemeClr val="tx1"/>
                </a:solidFill>
              </a:rPr>
              <a:t>Involve retrieving particular resource instances</a:t>
            </a:r>
          </a:p>
          <a:p>
            <a:pPr lvl="1"/>
            <a:r>
              <a:rPr lang="en-US" i="1" dirty="0">
                <a:solidFill>
                  <a:schemeClr val="tx1"/>
                </a:solidFill>
              </a:rPr>
              <a:t>Retrieving a HTML page using HTTP GET request</a:t>
            </a:r>
          </a:p>
          <a:p>
            <a:pPr lvl="1"/>
            <a:r>
              <a:rPr lang="en-US" i="1" dirty="0">
                <a:solidFill>
                  <a:schemeClr val="tx1"/>
                </a:solidFill>
              </a:rPr>
              <a:t>Retrieving a database table row using a SQL SELECT command</a:t>
            </a:r>
          </a:p>
          <a:p>
            <a:r>
              <a:rPr lang="en-US" b="0" dirty="0">
                <a:solidFill>
                  <a:schemeClr val="tx1"/>
                </a:solidFill>
              </a:rPr>
              <a:t>Usually have operations for resource lifecycle management</a:t>
            </a:r>
          </a:p>
          <a:p>
            <a:r>
              <a:rPr lang="en-US" b="0" dirty="0">
                <a:solidFill>
                  <a:schemeClr val="tx1"/>
                </a:solidFill>
              </a:rPr>
              <a:t>Resources are manipulated by HTTP verbs (GET, PUT, POST, DELETE)</a:t>
            </a:r>
          </a:p>
          <a:p>
            <a:r>
              <a:rPr lang="en-US" b="0" dirty="0">
                <a:solidFill>
                  <a:schemeClr val="tx1"/>
                </a:solidFill>
              </a:rPr>
              <a:t>Requests are usually stateless</a:t>
            </a:r>
          </a:p>
          <a:p>
            <a:r>
              <a:rPr lang="en-US" b="0" dirty="0">
                <a:solidFill>
                  <a:schemeClr val="tx1"/>
                </a:solidFill>
              </a:rPr>
              <a:t>No link between one request and the next</a:t>
            </a:r>
          </a:p>
          <a:p>
            <a:r>
              <a:rPr lang="en-US" b="0" dirty="0">
                <a:solidFill>
                  <a:schemeClr val="tx1"/>
                </a:solidFill>
              </a:rPr>
              <a:t>Client manages any concept of “conversation state”</a:t>
            </a:r>
          </a:p>
          <a:p>
            <a:r>
              <a:rPr lang="en-US" b="0" dirty="0">
                <a:solidFill>
                  <a:schemeClr val="tx1"/>
                </a:solidFill>
              </a:rPr>
              <a:t>Manipulation of network resources is performed solely by components on the network (essentially browsers and other Web servers).</a:t>
            </a:r>
          </a:p>
          <a:p>
            <a:endParaRPr lang="en-US" dirty="0">
              <a:solidFill>
                <a:schemeClr val="tx1"/>
              </a:solidFill>
            </a:endParaRPr>
          </a:p>
        </p:txBody>
      </p:sp>
      <p:sp>
        <p:nvSpPr>
          <p:cNvPr id="3" name="Title 2"/>
          <p:cNvSpPr>
            <a:spLocks noGrp="1"/>
          </p:cNvSpPr>
          <p:nvPr>
            <p:ph type="title"/>
          </p:nvPr>
        </p:nvSpPr>
        <p:spPr/>
        <p:txBody>
          <a:bodyPr/>
          <a:lstStyle/>
          <a:p>
            <a:r>
              <a:rPr lang="en-US" dirty="0"/>
              <a:t>Resource Oriented Architectures ( ROA)</a:t>
            </a:r>
          </a:p>
        </p:txBody>
      </p:sp>
    </p:spTree>
    <p:extLst>
      <p:ext uri="{BB962C8B-B14F-4D97-AF65-F5344CB8AC3E}">
        <p14:creationId xmlns:p14="http://schemas.microsoft.com/office/powerpoint/2010/main" xmlns="" val="3459844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0a5418f0fa97cdb00cb494ffa2e23103">
  <xsd:schema xmlns:xsd="http://www.w3.org/2001/XMLSchema" xmlns:xs="http://www.w3.org/2001/XMLSchema" xmlns:p="http://schemas.microsoft.com/office/2006/metadata/properties" xmlns:ns2="a85eb2a3-840f-4054-86f6-d41d0c1cba4b" targetNamespace="http://schemas.microsoft.com/office/2006/metadata/properties" ma:root="true" ma:fieldsID="0284e1955576745f4ef63890301cf508" ns2:_="">
    <xsd:import namespace="a85eb2a3-840f-4054-86f6-d41d0c1cba4b"/>
    <xsd:element name="properties">
      <xsd:complexType>
        <xsd:sequence>
          <xsd:element name="documentManagement">
            <xsd:complexType>
              <xsd:all>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s>
</ds:datastoreItem>
</file>

<file path=customXml/itemProps3.xml><?xml version="1.0" encoding="utf-8"?>
<ds:datastoreItem xmlns:ds="http://schemas.openxmlformats.org/officeDocument/2006/customXml" ds:itemID="{D5DAC982-83E7-400E-BA81-0B370E746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1799</TotalTime>
  <Words>1265</Words>
  <Application>Microsoft Office PowerPoint</Application>
  <PresentationFormat>On-screen Show (4:3)</PresentationFormat>
  <Paragraphs>144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Candara</vt:lpstr>
      <vt:lpstr>ヒラギノ角ゴ Pro W3</vt:lpstr>
      <vt:lpstr>Wingdings</vt:lpstr>
      <vt:lpstr>Calibri</vt:lpstr>
      <vt:lpstr>Times New Roman</vt:lpstr>
      <vt:lpstr>ＭＳ Ｐゴシック</vt:lpstr>
      <vt:lpstr>1_Office Theme</vt:lpstr>
      <vt:lpstr>RESTful Web Services with Java</vt:lpstr>
      <vt:lpstr>Slide 2</vt:lpstr>
      <vt:lpstr>Network-based Application Architectures</vt:lpstr>
      <vt:lpstr>Web Services</vt:lpstr>
      <vt:lpstr>Web Services</vt:lpstr>
      <vt:lpstr>REST - REpresentational State Transfer.</vt:lpstr>
      <vt:lpstr>Why is it called REST ?</vt:lpstr>
      <vt:lpstr>Resource Oriented Architectures ( ROA)</vt:lpstr>
      <vt:lpstr>Resource Oriented Architectures ( ROA)</vt:lpstr>
      <vt:lpstr>REST: Noun (Resource) Oriented</vt:lpstr>
      <vt:lpstr>REST Architectural Elements</vt:lpstr>
      <vt:lpstr>REST Architectural Style</vt:lpstr>
      <vt:lpstr>RESTful Web Service Design Principles</vt:lpstr>
      <vt:lpstr>Use HTTP methods explicitly</vt:lpstr>
      <vt:lpstr>Stateless</vt:lpstr>
      <vt:lpstr>Stateless</vt:lpstr>
      <vt:lpstr>Lesson 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misaldin</cp:lastModifiedBy>
  <cp:revision>132</cp:revision>
  <dcterms:created xsi:type="dcterms:W3CDTF">2012-05-18T02:59:15Z</dcterms:created>
  <dcterms:modified xsi:type="dcterms:W3CDTF">2014-09-16T08:33:51Z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y fmtid="{D5CDD505-2E9C-101B-9397-08002B2CF9AE}" pid="4" name="_SourceUrl">
    <vt:lpwstr/>
  </property>
</Properties>
</file>