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368" r:id="rId7"/>
    <p:sldId id="369" r:id="rId8"/>
    <p:sldId id="370" r:id="rId9"/>
    <p:sldId id="371" r:id="rId10"/>
    <p:sldId id="372" r:id="rId11"/>
    <p:sldId id="352" r:id="rId12"/>
    <p:sldId id="381" r:id="rId13"/>
    <p:sldId id="382" r:id="rId14"/>
    <p:sldId id="3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FF"/>
    <a:srgbClr val="0000FF"/>
    <a:srgbClr val="FFC46D"/>
    <a:srgbClr val="C2E49C"/>
    <a:srgbClr val="CC590A"/>
    <a:srgbClr val="FF9900"/>
    <a:srgbClr val="B48900"/>
    <a:srgbClr val="99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15588" autoAdjust="0"/>
    <p:restoredTop sz="82416" autoAdjust="0"/>
  </p:normalViewPr>
  <p:slideViewPr>
    <p:cSldViewPr snapToGrid="0" showGuides="1">
      <p:cViewPr>
        <p:scale>
          <a:sx n="66" d="100"/>
          <a:sy n="66" d="100"/>
        </p:scale>
        <p:origin x="-1200" y="-534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1974" y="-96"/>
      </p:cViewPr>
      <p:guideLst>
        <p:guide orient="horz" pos="2611"/>
        <p:guide pos="10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0883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3625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8938" y="4572000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18125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9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>
                <a:latin typeface="Candara" pitchFamily="34" charset="0"/>
              </a:rPr>
              <a:t>RESTful</a:t>
            </a:r>
            <a:r>
              <a:rPr lang="en-US" sz="1200" b="1" dirty="0" smtClean="0">
                <a:latin typeface="Candara" pitchFamily="34" charset="0"/>
              </a:rPr>
              <a:t> Web Services with Java</a:t>
            </a:r>
            <a:endParaRPr lang="en-US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64029" y="8695766"/>
            <a:ext cx="2762530" cy="24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		 Page </a:t>
            </a:r>
            <a:r>
              <a:rPr lang="en-US" sz="1200" dirty="0" smtClean="0">
                <a:latin typeface="Candara" pitchFamily="34" charset="0"/>
                <a:cs typeface="Arial" pitchFamily="34" charset="0"/>
              </a:rPr>
              <a:t>03-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latin typeface="Candara" pitchFamily="34" charset="0"/>
                <a:cs typeface="Arial" pitchFamily="34" charset="0"/>
              </a:rPr>
              <a:t> </a:t>
            </a:r>
            <a:endParaRPr lang="en-US" sz="1200" dirty="0" smtClean="0">
              <a:latin typeface="Candara" pitchFamily="34" charset="0"/>
              <a:cs typeface="Arial" pitchFamily="34" charset="0"/>
            </a:endParaRPr>
          </a:p>
          <a:p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4564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8938" y="71596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4338" y="626038"/>
            <a:ext cx="4535487" cy="3503612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4338" y="4495800"/>
            <a:ext cx="4535487" cy="43434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4338" y="624450"/>
            <a:ext cx="4535488" cy="3503613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0"/>
            <a:ext cx="4648200" cy="3963988"/>
          </a:xfrm>
          <a:noFill/>
          <a:ln/>
        </p:spPr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8938" y="715963"/>
            <a:ext cx="4572000" cy="3429000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8938" y="641351"/>
            <a:ext cx="4560887" cy="3503612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0575" y="4495800"/>
            <a:ext cx="4572000" cy="4185062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4337" y="685800"/>
            <a:ext cx="45412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2794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746" y="1193574"/>
            <a:ext cx="2057400" cy="491807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546" y="1193574"/>
            <a:ext cx="6019800" cy="491807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  <p:pic>
        <p:nvPicPr>
          <p:cNvPr id="8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>
          <a:xfrm>
            <a:off x="-9144" y="-9144"/>
            <a:ext cx="1060825" cy="3531140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9110" y="274036"/>
            <a:ext cx="1450834" cy="576168"/>
          </a:xfrm>
          <a:prstGeom prst="rect">
            <a:avLst/>
          </a:prstGeom>
        </p:spPr>
      </p:pic>
      <p:pic>
        <p:nvPicPr>
          <p:cNvPr id="11" name="Picture 10" descr="iLEARN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8077" y="6163505"/>
            <a:ext cx="1415290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7148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1208088"/>
            <a:ext cx="8229600" cy="4525963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 lang="en-US" sz="18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032" y="1193808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4032" y="1193808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88" y="1208088"/>
            <a:ext cx="4040188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032" y="195716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568" y="1208088"/>
            <a:ext cx="4041775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7165"/>
            <a:ext cx="4041775" cy="395128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8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6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2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1208088"/>
            <a:ext cx="3008313" cy="517525"/>
          </a:xfrm>
        </p:spPr>
        <p:txBody>
          <a:bodyPr anchor="ctr" anchorCtr="0">
            <a:noAutofit/>
          </a:bodyPr>
          <a:lstStyle>
            <a:lvl1pPr algn="l">
              <a:defRPr sz="1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8088"/>
            <a:ext cx="5111750" cy="4918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688" y="1843314"/>
            <a:ext cx="3008313" cy="4050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8087"/>
            <a:ext cx="5486400" cy="3519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88" y="12080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741363" lvl="1" indent="-284163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079500" lvl="2" indent="-169863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September 16,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5" r:id="rId12"/>
    <p:sldLayoutId id="214748365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lang="en-US" sz="1800" b="1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-separated_val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dirty="0" smtClean="0">
                <a:cs typeface="Times New Roman" pitchFamily="18" charset="0"/>
              </a:rPr>
              <a:t/>
            </a:r>
            <a:br>
              <a:rPr lang="en-US" sz="1000" dirty="0" smtClean="0">
                <a:cs typeface="Times New Roman" pitchFamily="18" charset="0"/>
              </a:rPr>
            </a:br>
            <a:r>
              <a:rPr lang="en-US" dirty="0" smtClean="0"/>
              <a:t>Demo</a:t>
            </a:r>
          </a:p>
        </p:txBody>
      </p:sp>
      <p:sp>
        <p:nvSpPr>
          <p:cNvPr id="11267" name="Rectangle 80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err="1"/>
              <a:t>REST_withAJAX</a:t>
            </a:r>
            <a:endParaRPr/>
          </a:p>
          <a:p>
            <a:endParaRPr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5757497" y="1546225"/>
            <a:ext cx="2905857" cy="1670050"/>
            <a:chOff x="781" y="1008"/>
            <a:chExt cx="4107" cy="2525"/>
          </a:xfrm>
        </p:grpSpPr>
        <p:sp>
          <p:nvSpPr>
            <p:cNvPr id="11269" name="Rectangle 82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1333" name="Freeform 84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Freeform 85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86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87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Freeform 88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1322" name="Freeform 90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Freeform 91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Freeform 92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Freeform 93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Freeform 94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Freeform 95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Freeform 96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Freeform 97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Freeform 98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2 h 78"/>
                  <a:gd name="T2" fmla="*/ 2 w 120"/>
                  <a:gd name="T3" fmla="*/ 0 h 78"/>
                  <a:gd name="T4" fmla="*/ 2 w 120"/>
                  <a:gd name="T5" fmla="*/ 2 h 78"/>
                  <a:gd name="T6" fmla="*/ 2 w 120"/>
                  <a:gd name="T7" fmla="*/ 2 h 78"/>
                  <a:gd name="T8" fmla="*/ 0 w 120"/>
                  <a:gd name="T9" fmla="*/ 2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Freeform 99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 h 78"/>
                  <a:gd name="T2" fmla="*/ 5 w 120"/>
                  <a:gd name="T3" fmla="*/ 0 h 78"/>
                  <a:gd name="T4" fmla="*/ 8 w 120"/>
                  <a:gd name="T5" fmla="*/ 3 h 78"/>
                  <a:gd name="T6" fmla="*/ 4 w 120"/>
                  <a:gd name="T7" fmla="*/ 5 h 78"/>
                  <a:gd name="T8" fmla="*/ 0 w 120"/>
                  <a:gd name="T9" fmla="*/ 3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Freeform 100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102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1313" name="Freeform 103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04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131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1" name="Line 1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16" name="Freeform 111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112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1306" name="Freeform 113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7" name="Freeform 114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8" name="Freeform 115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Freeform 116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Freeform 117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Line 118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2" name="Freeform 119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73" name="Freeform 120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Freeform 121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Freeform 122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1298" name="Freeform 124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Freeform 125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Freeform 126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Freeform 127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Freeform 128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Freeform 129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30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131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1296" name="Freeform 132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Freeform 133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79" name="Freeform 134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Freeform 135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Freeform 136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435 w 456"/>
                  <a:gd name="T1" fmla="*/ 255 h 180"/>
                  <a:gd name="T2" fmla="*/ 4 w 456"/>
                  <a:gd name="T3" fmla="*/ 414 h 180"/>
                  <a:gd name="T4" fmla="*/ 0 w 456"/>
                  <a:gd name="T5" fmla="*/ 900 h 180"/>
                  <a:gd name="T6" fmla="*/ 645 w 456"/>
                  <a:gd name="T7" fmla="*/ 963 h 180"/>
                  <a:gd name="T8" fmla="*/ 943 w 456"/>
                  <a:gd name="T9" fmla="*/ 594 h 180"/>
                  <a:gd name="T10" fmla="*/ 1628 w 456"/>
                  <a:gd name="T11" fmla="*/ 1387 h 180"/>
                  <a:gd name="T12" fmla="*/ 1628 w 456"/>
                  <a:gd name="T13" fmla="*/ 709 h 180"/>
                  <a:gd name="T14" fmla="*/ 2225 w 456"/>
                  <a:gd name="T15" fmla="*/ 674 h 180"/>
                  <a:gd name="T16" fmla="*/ 3001 w 456"/>
                  <a:gd name="T17" fmla="*/ 1174 h 180"/>
                  <a:gd name="T18" fmla="*/ 3061 w 456"/>
                  <a:gd name="T19" fmla="*/ 648 h 180"/>
                  <a:gd name="T20" fmla="*/ 2737 w 456"/>
                  <a:gd name="T21" fmla="*/ 180 h 180"/>
                  <a:gd name="T22" fmla="*/ 2089 w 456"/>
                  <a:gd name="T23" fmla="*/ 0 h 180"/>
                  <a:gd name="T24" fmla="*/ 435 w 456"/>
                  <a:gd name="T25" fmla="*/ 255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Freeform 137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Freeform 138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Freeform 139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Freeform 140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Freeform 141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Freeform 142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Freeform 143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Freeform 144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Freeform 145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Freeform 146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Freeform 147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Freeform 148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Freeform 149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Freeform 150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370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82466" y="1296988"/>
            <a:ext cx="6705600" cy="4648200"/>
          </a:xfrm>
          <a:noFill/>
        </p:spPr>
        <p:txBody>
          <a:bodyPr>
            <a:normAutofit/>
          </a:bodyPr>
          <a:lstStyle/>
          <a:p>
            <a:r>
              <a:t>We have so far </a:t>
            </a:r>
            <a:r>
              <a:rPr/>
              <a:t>seen</a:t>
            </a:r>
            <a:r>
              <a:rPr smtClean="0"/>
              <a:t>:</a:t>
            </a:r>
            <a:endParaRPr lang="en-US" dirty="0"/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/>
              <a:t>REST Server Responses</a:t>
            </a:r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 to JSON </a:t>
            </a:r>
            <a:endParaRPr lang="en-US" dirty="0" smtClean="0"/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029" dirty="0" smtClean="0"/>
              <a:t>REST with AJAX</a:t>
            </a:r>
            <a:endParaRPr lang="en-US" dirty="0"/>
          </a:p>
          <a:p>
            <a:pPr lvl="1">
              <a:buFont typeface="Arial" pitchFamily="34" charset="0"/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34200" y="1576388"/>
            <a:ext cx="1715966" cy="1547812"/>
            <a:chOff x="4176" y="993"/>
            <a:chExt cx="1273" cy="1119"/>
          </a:xfrm>
        </p:grpSpPr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990" name="Picture 7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18157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430823" y="122238"/>
            <a:ext cx="752621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itchFamily="34" charset="0"/>
                <a:ea typeface="ヒラギノ角ゴ Pro W3"/>
                <a:cs typeface="ヒラギノ角ゴ Pro W3"/>
              </a:rPr>
              <a:t>Lesson Contents</a:t>
            </a:r>
          </a:p>
        </p:txBody>
      </p:sp>
      <p:sp>
        <p:nvSpPr>
          <p:cNvPr id="6147" name="Content Placeholder 12"/>
          <p:cNvSpPr>
            <a:spLocks/>
          </p:cNvSpPr>
          <p:nvPr/>
        </p:nvSpPr>
        <p:spPr bwMode="auto">
          <a:xfrm>
            <a:off x="294542" y="1219200"/>
            <a:ext cx="8328426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REST </a:t>
            </a:r>
            <a:r>
              <a:rPr lang="en-US" b="1" dirty="0">
                <a:latin typeface="Candara" panose="020E0502030303020204" pitchFamily="34" charset="0"/>
              </a:rPr>
              <a:t>Server </a:t>
            </a:r>
            <a:r>
              <a:rPr lang="en-US" b="1" dirty="0" smtClean="0">
                <a:latin typeface="Candara" panose="020E0502030303020204" pitchFamily="34" charset="0"/>
              </a:rPr>
              <a:t>Responses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Introduction </a:t>
            </a:r>
            <a:r>
              <a:rPr lang="en-US" b="1" dirty="0">
                <a:latin typeface="Candara" panose="020E0502030303020204" pitchFamily="34" charset="0"/>
              </a:rPr>
              <a:t>to JSON </a:t>
            </a:r>
            <a:endParaRPr lang="en-US" b="1" dirty="0" smtClean="0">
              <a:latin typeface="Candara" panose="020E050203030302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74523" y="1124512"/>
            <a:ext cx="1584081" cy="1471613"/>
            <a:chOff x="4176" y="993"/>
            <a:chExt cx="1273" cy="1119"/>
          </a:xfrm>
        </p:grpSpPr>
        <p:sp>
          <p:nvSpPr>
            <p:cNvPr id="6149" name="Rectangle 7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50" name="Picture 8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Server Responses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Server Responses is not bound to any specific format.</a:t>
            </a:r>
          </a:p>
          <a:p>
            <a:r>
              <a:t> Popular response formats include -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TEXT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XML</a:t>
            </a:r>
            <a:endParaRPr lang="en-US" dirty="0" smtClean="0">
              <a:hlinkClick r:id="rId3"/>
            </a:endParaRPr>
          </a:p>
          <a:p>
            <a:pPr lvl="2">
              <a:lnSpc>
                <a:spcPct val="150000"/>
              </a:lnSpc>
            </a:pPr>
            <a:r>
              <a:rPr lang="en-US" dirty="0" smtClean="0"/>
              <a:t>CSV (comma-separated values) and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JSON (JavaScript Object Notation).</a:t>
            </a:r>
          </a:p>
          <a:p>
            <a:r>
              <a:rPr/>
              <a:t>Each format has its own </a:t>
            </a:r>
            <a:r>
              <a:t>pros and cons.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XML is easy to expand (clients should ignore unfamiliar fields) and is </a:t>
            </a:r>
            <a:r>
              <a:rPr lang="en-US" dirty="0" smtClean="0"/>
              <a:t>type-safe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CSV </a:t>
            </a:r>
            <a:r>
              <a:rPr lang="en-US" dirty="0" smtClean="0"/>
              <a:t>is compact format</a:t>
            </a:r>
          </a:p>
          <a:p>
            <a:pPr lvl="1"/>
            <a:r>
              <a:rPr lang="en-US" dirty="0" smtClean="0"/>
              <a:t>JSON </a:t>
            </a:r>
            <a:r>
              <a:rPr lang="en-US" dirty="0"/>
              <a:t>is </a:t>
            </a:r>
            <a:r>
              <a:rPr lang="en-US" dirty="0" smtClean="0"/>
              <a:t>easy to </a:t>
            </a:r>
            <a:r>
              <a:rPr lang="en-US" dirty="0"/>
              <a:t>parse in JavaScript clients </a:t>
            </a:r>
            <a:r>
              <a:rPr lang="en-US" dirty="0" smtClean="0"/>
              <a:t>and other languages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2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(JavaScript Object Notation)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JSON is a lightweight data-interchange format. </a:t>
            </a:r>
          </a:p>
          <a:p>
            <a:r>
              <a:t>It is easy for humans to read and write. </a:t>
            </a:r>
          </a:p>
          <a:p>
            <a:r>
              <a:t>It is easy for machines to parse and generate. </a:t>
            </a:r>
          </a:p>
          <a:p>
            <a:r>
              <a:t>It is based on a subset of the JavaScript Programming Language, </a:t>
            </a:r>
          </a:p>
          <a:p>
            <a:r>
              <a:t>JSON is a text format that is completely language independent</a:t>
            </a:r>
          </a:p>
          <a:p>
            <a:r>
              <a:t>JSON an ideal data-interchange language.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85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(JavaScript Object Notation)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built on two structures</a:t>
            </a:r>
            <a:r>
              <a:rPr lang="en-US" dirty="0" smtClean="0"/>
              <a:t>:</a:t>
            </a:r>
            <a:endParaRPr lang="en-US" dirty="0" smtClean="0"/>
          </a:p>
          <a:p>
            <a:pPr marL="849312" lvl="1" indent="-457200">
              <a:buFont typeface="+mj-lt"/>
              <a:buAutoNum type="arabicPeriod"/>
            </a:pPr>
            <a:r>
              <a:rPr lang="en-US" sz="2000" dirty="0" smtClean="0"/>
              <a:t>A collection of name/value pairs</a:t>
            </a:r>
            <a:r>
              <a:rPr lang="en-US" b="1" dirty="0" smtClean="0"/>
              <a:t>. </a:t>
            </a:r>
          </a:p>
          <a:p>
            <a:pPr lvl="2"/>
            <a:r>
              <a:rPr lang="en-US" dirty="0" smtClean="0"/>
              <a:t>In various languages, this is realized as an </a:t>
            </a:r>
            <a:r>
              <a:rPr lang="en-US" i="1" dirty="0" smtClean="0"/>
              <a:t>object</a:t>
            </a:r>
            <a:r>
              <a:rPr lang="en-US" dirty="0" smtClean="0"/>
              <a:t>, record, </a:t>
            </a:r>
            <a:r>
              <a:rPr lang="en-US" dirty="0" err="1" smtClean="0"/>
              <a:t>struct</a:t>
            </a:r>
            <a:r>
              <a:rPr lang="en-US" dirty="0" smtClean="0"/>
              <a:t>, dictionary, hash table, keyed list, or associative array. </a:t>
            </a:r>
          </a:p>
          <a:p>
            <a:pPr marL="849312" lvl="1" indent="-457200">
              <a:buFont typeface="+mj-lt"/>
              <a:buAutoNum type="arabicPeriod"/>
            </a:pPr>
            <a:r>
              <a:rPr lang="en-US" sz="2000" dirty="0" smtClean="0"/>
              <a:t>An ordered list of values. </a:t>
            </a:r>
          </a:p>
          <a:p>
            <a:pPr lvl="2"/>
            <a:r>
              <a:rPr lang="en-US" dirty="0" smtClean="0"/>
              <a:t>In most languages, this is realized as an </a:t>
            </a:r>
            <a:r>
              <a:rPr lang="en-US" i="1" dirty="0" smtClean="0"/>
              <a:t>array</a:t>
            </a:r>
            <a:r>
              <a:rPr lang="en-US" dirty="0" smtClean="0"/>
              <a:t>, vector, list, or sequence.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object is an unordered set of name/value pairs. </a:t>
            </a:r>
          </a:p>
          <a:p>
            <a:r>
              <a:t>JSON objects are written inside curly brackets.</a:t>
            </a:r>
          </a:p>
          <a:p>
            <a:r>
              <a:t>Each name is followed by : (colon) and the name/value pairs are separated by , (comma).</a:t>
            </a:r>
          </a:p>
          <a:p>
            <a:endParaRPr lang="en-US" b="0" dirty="0" smtClean="0"/>
          </a:p>
          <a:p>
            <a:endParaRPr lang="en-US" dirty="0"/>
          </a:p>
        </p:txBody>
      </p:sp>
      <p:pic>
        <p:nvPicPr>
          <p:cNvPr id="4" name="Picture 3" descr="objec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2" y="3021452"/>
            <a:ext cx="7360570" cy="13908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91771" y="4891314"/>
            <a:ext cx="6226629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{ 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":“AAAA" , "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":“BBBB" }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1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6687" y="1146632"/>
            <a:ext cx="7794171" cy="4775200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&lt;head&gt;&lt;script&gt;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 employees = [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{ “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empId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 : “AB101" , “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empName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: “AAA BBB" },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{ " 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empId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: “BC102" , “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empName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: “BBB CCC" },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{ " 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empId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: “DE103" , “</a:t>
            </a:r>
            <a:r>
              <a:rPr lang="en-US" b="1" dirty="0" err="1" smtClean="0">
                <a:solidFill>
                  <a:schemeClr val="tx1"/>
                </a:solidFill>
                <a:latin typeface="Candara" pitchFamily="34" charset="0"/>
              </a:rPr>
              <a:t>empName</a:t>
            </a:r>
            <a:r>
              <a:rPr lang="en-US" b="1" dirty="0" smtClean="0">
                <a:solidFill>
                  <a:schemeClr val="tx1"/>
                </a:solidFill>
                <a:latin typeface="Candara" pitchFamily="34" charset="0"/>
              </a:rPr>
              <a:t>" : “DDD EEE" }, ];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document.getElementById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("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fname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").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innerHTML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=employees[0].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firstName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&lt;/head&gt;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&lt;h2&gt;Create Object from JSON String&lt;/h2&gt;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&lt;p&gt;First Name: &lt;span id=“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empName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"&gt;&lt;/span&gt;&lt;/p&gt;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&lt;/html&gt;</a:t>
            </a:r>
          </a:p>
          <a:p>
            <a:pPr algn="ctr"/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dirty="0" smtClean="0">
                <a:cs typeface="Times New Roman" pitchFamily="18" charset="0"/>
              </a:rPr>
              <a:t/>
            </a:r>
            <a:br>
              <a:rPr lang="en-US" sz="1000" dirty="0" smtClean="0">
                <a:cs typeface="Times New Roman" pitchFamily="18" charset="0"/>
              </a:rPr>
            </a:br>
            <a:r>
              <a:rPr lang="en-US" dirty="0" smtClean="0"/>
              <a:t>Demo</a:t>
            </a:r>
          </a:p>
        </p:txBody>
      </p:sp>
      <p:sp>
        <p:nvSpPr>
          <p:cNvPr id="11267" name="Rectangle 80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smtClean="0"/>
              <a:t>REST_withXMLDemo</a:t>
            </a:r>
            <a:endParaRPr/>
          </a:p>
          <a:p>
            <a:r>
              <a:rPr err="1"/>
              <a:t>REST_withJSONDemo</a:t>
            </a:r>
            <a:endParaRPr/>
          </a:p>
          <a:p>
            <a:endParaRPr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5757497" y="1546225"/>
            <a:ext cx="2905857" cy="1670050"/>
            <a:chOff x="781" y="1008"/>
            <a:chExt cx="4107" cy="2525"/>
          </a:xfrm>
        </p:grpSpPr>
        <p:sp>
          <p:nvSpPr>
            <p:cNvPr id="11269" name="Rectangle 82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1333" name="Freeform 84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Freeform 85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86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87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Freeform 88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1322" name="Freeform 90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Freeform 91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Freeform 92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Freeform 93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Freeform 94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Freeform 95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Freeform 96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Freeform 97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Freeform 98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2 h 78"/>
                  <a:gd name="T2" fmla="*/ 2 w 120"/>
                  <a:gd name="T3" fmla="*/ 0 h 78"/>
                  <a:gd name="T4" fmla="*/ 2 w 120"/>
                  <a:gd name="T5" fmla="*/ 2 h 78"/>
                  <a:gd name="T6" fmla="*/ 2 w 120"/>
                  <a:gd name="T7" fmla="*/ 2 h 78"/>
                  <a:gd name="T8" fmla="*/ 0 w 120"/>
                  <a:gd name="T9" fmla="*/ 2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Freeform 99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 h 78"/>
                  <a:gd name="T2" fmla="*/ 5 w 120"/>
                  <a:gd name="T3" fmla="*/ 0 h 78"/>
                  <a:gd name="T4" fmla="*/ 8 w 120"/>
                  <a:gd name="T5" fmla="*/ 3 h 78"/>
                  <a:gd name="T6" fmla="*/ 4 w 120"/>
                  <a:gd name="T7" fmla="*/ 5 h 78"/>
                  <a:gd name="T8" fmla="*/ 0 w 120"/>
                  <a:gd name="T9" fmla="*/ 3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Freeform 100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102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1313" name="Freeform 103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04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131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1" name="Line 1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16" name="Freeform 111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112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1306" name="Freeform 113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7" name="Freeform 114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8" name="Freeform 115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Freeform 116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Freeform 117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Line 118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2" name="Freeform 119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73" name="Freeform 120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Freeform 121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Freeform 122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1298" name="Freeform 124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Freeform 125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Freeform 126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Freeform 127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Freeform 128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Freeform 129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30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131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1296" name="Freeform 132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Freeform 133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79" name="Freeform 134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Freeform 135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Freeform 136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435 w 456"/>
                  <a:gd name="T1" fmla="*/ 255 h 180"/>
                  <a:gd name="T2" fmla="*/ 4 w 456"/>
                  <a:gd name="T3" fmla="*/ 414 h 180"/>
                  <a:gd name="T4" fmla="*/ 0 w 456"/>
                  <a:gd name="T5" fmla="*/ 900 h 180"/>
                  <a:gd name="T6" fmla="*/ 645 w 456"/>
                  <a:gd name="T7" fmla="*/ 963 h 180"/>
                  <a:gd name="T8" fmla="*/ 943 w 456"/>
                  <a:gd name="T9" fmla="*/ 594 h 180"/>
                  <a:gd name="T10" fmla="*/ 1628 w 456"/>
                  <a:gd name="T11" fmla="*/ 1387 h 180"/>
                  <a:gd name="T12" fmla="*/ 1628 w 456"/>
                  <a:gd name="T13" fmla="*/ 709 h 180"/>
                  <a:gd name="T14" fmla="*/ 2225 w 456"/>
                  <a:gd name="T15" fmla="*/ 674 h 180"/>
                  <a:gd name="T16" fmla="*/ 3001 w 456"/>
                  <a:gd name="T17" fmla="*/ 1174 h 180"/>
                  <a:gd name="T18" fmla="*/ 3061 w 456"/>
                  <a:gd name="T19" fmla="*/ 648 h 180"/>
                  <a:gd name="T20" fmla="*/ 2737 w 456"/>
                  <a:gd name="T21" fmla="*/ 180 h 180"/>
                  <a:gd name="T22" fmla="*/ 2089 w 456"/>
                  <a:gd name="T23" fmla="*/ 0 h 180"/>
                  <a:gd name="T24" fmla="*/ 435 w 456"/>
                  <a:gd name="T25" fmla="*/ 255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Freeform 137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Freeform 138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Freeform 139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Freeform 140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Freeform 141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Freeform 142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Freeform 143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Freeform 144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Freeform 145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Freeform 146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Freeform 147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Freeform 148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Freeform 149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Freeform 150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406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with AJAX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857" y="1509486"/>
            <a:ext cx="3294743" cy="159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An Event occurs . . .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Create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XMLHttpRequest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Send Http Request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857" y="3911600"/>
            <a:ext cx="3294743" cy="159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Process Returned data using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Update page content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4411276" y="2307771"/>
            <a:ext cx="1887923" cy="19624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WEB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44343" y="2032000"/>
            <a:ext cx="1988457" cy="2677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Process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HttpRequest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Create Response and send response back to client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2307771"/>
            <a:ext cx="1262743" cy="3773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1" y="4019653"/>
            <a:ext cx="1088570" cy="106034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00058" y="2699657"/>
            <a:ext cx="64588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900058" y="3489479"/>
            <a:ext cx="54428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81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2f9e500-2a4f-403e-abb1-514215aa6ea6">Class book</Material_x0020_Type>
    <Levels xmlns="f2f9e500-2a4f-403e-abb1-514215aa6ea6">L1</Levels>
    <Category xmlns="f2f9e500-2a4f-403e-abb1-514215aa6ea6">Module Artifact</Category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446B3-900F-43EB-9B66-2B3A3263F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2f9e500-2a4f-403e-abb1-514215aa6ea6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434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2_Office Theme</vt:lpstr>
      <vt:lpstr>RESTful Web Services with Java</vt:lpstr>
      <vt:lpstr>Slide 2</vt:lpstr>
      <vt:lpstr>REST Server Responses</vt:lpstr>
      <vt:lpstr>JSON (JavaScript Object Notation)</vt:lpstr>
      <vt:lpstr>JSON (JavaScript Object Notation)</vt:lpstr>
      <vt:lpstr>JSON Object</vt:lpstr>
      <vt:lpstr>JSON - Example</vt:lpstr>
      <vt:lpstr> Demo</vt:lpstr>
      <vt:lpstr>REST with AJAX</vt:lpstr>
      <vt:lpstr> Demo</vt:lpstr>
      <vt:lpstr>Lesson Summary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misaldin</cp:lastModifiedBy>
  <cp:revision>417</cp:revision>
  <dcterms:created xsi:type="dcterms:W3CDTF">2012-05-18T02:59:15Z</dcterms:created>
  <dcterms:modified xsi:type="dcterms:W3CDTF">2014-09-16T09:46:02Z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0x010100CB664C91369D984991AEE386D876C869</vt:lpwstr>
  </property>
  <property fmtid="{D5CDD505-2E9C-101B-9397-08002B2CF9AE}" pid="4" name="_SourceUrl">
    <vt:lpwstr/>
  </property>
</Properties>
</file>