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265" r:id="rId5"/>
    <p:sldId id="266" r:id="rId6"/>
    <p:sldId id="400" r:id="rId7"/>
    <p:sldId id="393" r:id="rId8"/>
    <p:sldId id="398" r:id="rId9"/>
    <p:sldId id="399" r:id="rId10"/>
    <p:sldId id="403" r:id="rId11"/>
    <p:sldId id="394" r:id="rId12"/>
    <p:sldId id="401" r:id="rId13"/>
    <p:sldId id="402" r:id="rId14"/>
    <p:sldId id="395" r:id="rId15"/>
    <p:sldId id="396" r:id="rId16"/>
    <p:sldId id="404" r:id="rId17"/>
    <p:sldId id="405" r:id="rId18"/>
    <p:sldId id="407" r:id="rId19"/>
    <p:sldId id="408" r:id="rId20"/>
    <p:sldId id="4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FF"/>
    <a:srgbClr val="0000FF"/>
    <a:srgbClr val="FFC46D"/>
    <a:srgbClr val="C2E49C"/>
    <a:srgbClr val="CC590A"/>
    <a:srgbClr val="FF9900"/>
    <a:srgbClr val="B48900"/>
    <a:srgbClr val="99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 showOutlineIcons="0">
    <p:restoredLeft sz="15588" autoAdjust="0"/>
    <p:restoredTop sz="82416" autoAdjust="0"/>
  </p:normalViewPr>
  <p:slideViewPr>
    <p:cSldViewPr snapToGrid="0" showGuides="1">
      <p:cViewPr>
        <p:scale>
          <a:sx n="66" d="100"/>
          <a:sy n="66" d="100"/>
        </p:scale>
        <p:origin x="-1200" y="-534"/>
      </p:cViewPr>
      <p:guideLst>
        <p:guide orient="horz" pos="216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2022" y="-96"/>
      </p:cViewPr>
      <p:guideLst>
        <p:guide orient="horz" pos="2880"/>
        <p:guide pos="102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088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8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4013" y="4572000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18125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1975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>
                <a:latin typeface="Candara" pitchFamily="34" charset="0"/>
              </a:rPr>
              <a:t>RESTful</a:t>
            </a:r>
            <a:r>
              <a:rPr lang="en-US" sz="1200" b="1" dirty="0" smtClean="0">
                <a:latin typeface="Candara" pitchFamily="34" charset="0"/>
              </a:rPr>
              <a:t> Web Services with Java</a:t>
            </a:r>
            <a:endParaRPr lang="en-US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487793" y="8697932"/>
            <a:ext cx="2762530" cy="2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itchFamily="34" charset="0"/>
                <a:cs typeface="Arial" pitchFamily="34" charset="0"/>
              </a:rPr>
              <a:t>		 Page </a:t>
            </a:r>
            <a:r>
              <a:rPr lang="en-US" sz="1200" dirty="0" smtClean="0">
                <a:latin typeface="Candara" pitchFamily="34" charset="0"/>
                <a:cs typeface="Arial" pitchFamily="34" charset="0"/>
              </a:rPr>
              <a:t>04-</a:t>
            </a:r>
            <a:fld id="{BD9FB300-F9DC-4669-88F4-967ABA23CC04}" type="slidenum">
              <a:rPr lang="en-US" sz="1200" smtClean="0">
                <a:latin typeface="Candar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 smtClean="0">
                <a:latin typeface="Candara" pitchFamily="34" charset="0"/>
                <a:cs typeface="Arial" pitchFamily="34" charset="0"/>
              </a:rPr>
              <a:t> </a:t>
            </a:r>
            <a:endParaRPr lang="en-US" sz="1200" dirty="0" smtClean="0">
              <a:latin typeface="Candara" pitchFamily="34" charset="0"/>
              <a:cs typeface="Arial" pitchFamily="34" charset="0"/>
            </a:endParaRPr>
          </a:p>
          <a:p>
            <a:endParaRPr lang="en-US" sz="1200" dirty="0"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4564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50B0E411-293C-4891-8C9D-52A0D518D7C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Web Services				</a:t>
            </a: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If there is a /</a:t>
            </a:r>
            <a:r>
              <a:rPr lang="en-US" sz="1000" b="0" i="0" u="none" strike="noStrike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index.jsp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 your web application, Jersey will forward the HTTP request to this JSP and initialize a request attribute called it with the “String Model Data” model data you initialized the Viewable class with. The JSP can reference it through regular mechanisms:</a:t>
            </a:r>
          </a:p>
          <a:p>
            <a:endParaRPr lang="en-US" sz="1000" b="0" i="0" u="none" strike="noStrike" kern="1200" baseline="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&lt;h1&gt;${it}&lt;/h1&gt;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975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259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conversion of the request body to the method argument is done using a </a:t>
            </a:r>
            <a:r>
              <a:rPr lang="en-US" dirty="0" err="1" smtClean="0"/>
              <a:t>HttpMessageConverter</a:t>
            </a:r>
            <a:r>
              <a:rPr lang="en-US" dirty="0" smtClean="0"/>
              <a:t>. </a:t>
            </a:r>
            <a:r>
              <a:rPr lang="en-US" dirty="0" err="1" smtClean="0"/>
              <a:t>HttpMessageConverter</a:t>
            </a:r>
            <a:r>
              <a:rPr lang="en-US" dirty="0" smtClean="0"/>
              <a:t> is responsible for converting for converting from the HTTP request message to an object and converting from an object to the HTTP response body. DispatcherServlet supports annotation based processing using the </a:t>
            </a:r>
            <a:r>
              <a:rPr lang="en-US" dirty="0" err="1" smtClean="0"/>
              <a:t>DefaultAnnotationHandlerMapping</a:t>
            </a:r>
            <a:r>
              <a:rPr lang="en-US" dirty="0" smtClean="0"/>
              <a:t> and </a:t>
            </a:r>
            <a:r>
              <a:rPr lang="en-US" dirty="0" err="1" smtClean="0"/>
              <a:t>AnnotationMethodHandlerAdapter</a:t>
            </a:r>
            <a:r>
              <a:rPr lang="en-US" dirty="0" smtClean="0"/>
              <a:t>. In Spring 3 the </a:t>
            </a:r>
            <a:r>
              <a:rPr lang="en-US" dirty="0" err="1" smtClean="0"/>
              <a:t>AnnotationMethodHandlerAdapter</a:t>
            </a:r>
            <a:r>
              <a:rPr lang="en-US" dirty="0" smtClean="0"/>
              <a:t> has been extended to support the @</a:t>
            </a:r>
            <a:r>
              <a:rPr lang="en-US" dirty="0" err="1" smtClean="0"/>
              <a:t>RequestBody</a:t>
            </a:r>
            <a:r>
              <a:rPr lang="en-US" dirty="0" smtClean="0"/>
              <a:t> and has several </a:t>
            </a:r>
            <a:r>
              <a:rPr lang="en-US" dirty="0" err="1" smtClean="0"/>
              <a:t>HttpMessageConverters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907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Page 01-</a:t>
            </a:r>
            <a:fld id="{9C0D8BE1-A1D6-4793-A6C5-4D5FB669F7CE}" type="slidenum">
              <a:rPr lang="en-US" smtClean="0"/>
              <a:pPr/>
              <a:t>15</a:t>
            </a:fld>
            <a:r>
              <a:rPr lang="en-US" sz="1200" smtClean="0"/>
              <a:t> </a:t>
            </a:r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Spring Framework				Spring basics and IoC</a:t>
            </a: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0088" y="839788"/>
            <a:ext cx="4670425" cy="3503612"/>
          </a:xfrm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495800"/>
            <a:ext cx="4572000" cy="43434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Page 01-</a:t>
            </a:r>
            <a:fld id="{12A6BAE2-2989-4395-9018-64CF598C2F93}" type="slidenum">
              <a:rPr lang="en-US" smtClean="0"/>
              <a:pPr/>
              <a:t>17</a:t>
            </a:fld>
            <a:r>
              <a:rPr lang="en-US" sz="1200" smtClean="0"/>
              <a:t> </a:t>
            </a:r>
          </a:p>
        </p:txBody>
      </p:sp>
      <p:sp>
        <p:nvSpPr>
          <p:cNvPr id="78851" name="Rectangle 1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Spring Framework				Spring basics and IoC</a:t>
            </a: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1475" y="838200"/>
            <a:ext cx="4670425" cy="3503613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572000"/>
            <a:ext cx="4648200" cy="3963988"/>
          </a:xfrm>
          <a:noFill/>
          <a:ln/>
        </p:spPr>
        <p:txBody>
          <a:bodyPr/>
          <a:lstStyle/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2794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746" y="1193574"/>
            <a:ext cx="2057400" cy="491807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546" y="1193574"/>
            <a:ext cx="6019800" cy="491807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2070" y="3000836"/>
            <a:ext cx="5652089" cy="1143008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 template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2070" y="1687056"/>
            <a:ext cx="5652089" cy="1285884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template</a:t>
            </a:r>
            <a:endParaRPr lang="en-IN" dirty="0"/>
          </a:p>
        </p:txBody>
      </p:sp>
      <p:pic>
        <p:nvPicPr>
          <p:cNvPr id="8" name="Picture 7" descr="bark-side.png"/>
          <p:cNvPicPr>
            <a:picLocks noChangeAspect="1"/>
          </p:cNvPicPr>
          <p:nvPr userDrawn="1"/>
        </p:nvPicPr>
        <p:blipFill>
          <a:blip r:embed="rId2" cstate="print"/>
          <a:srcRect l="42368" t="28241" r="39297" b="25987"/>
          <a:stretch>
            <a:fillRect/>
          </a:stretch>
        </p:blipFill>
        <p:spPr>
          <a:xfrm>
            <a:off x="-9144" y="-9144"/>
            <a:ext cx="1060825" cy="3531140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9110" y="274036"/>
            <a:ext cx="1450834" cy="576168"/>
          </a:xfrm>
          <a:prstGeom prst="rect">
            <a:avLst/>
          </a:prstGeom>
        </p:spPr>
      </p:pic>
      <p:pic>
        <p:nvPicPr>
          <p:cNvPr id="11" name="Picture 10" descr="iLEARN_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58077" y="6163505"/>
            <a:ext cx="1415290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4422"/>
            <a:ext cx="8229600" cy="4892040"/>
          </a:xfrm>
        </p:spPr>
        <p:txBody>
          <a:bodyPr/>
          <a:lstStyle>
            <a:lvl1pPr marL="347663" indent="-347663">
              <a:buClr>
                <a:srgbClr val="FF9900"/>
              </a:buClr>
              <a:defRPr sz="2000" b="1">
                <a:solidFill>
                  <a:schemeClr val="tx2"/>
                </a:solidFill>
              </a:defRPr>
            </a:lvl1pPr>
            <a:lvl2pPr marL="739775" indent="-292100">
              <a:buClr>
                <a:srgbClr val="FF9900"/>
              </a:buClr>
              <a:defRPr sz="1800">
                <a:solidFill>
                  <a:schemeClr val="tx2"/>
                </a:solidFill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>
              <a:buClr>
                <a:srgbClr val="FF9900"/>
              </a:buClr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076325" lvl="2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438275" lvl="3" indent="-276225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790700" lvl="4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85720" y="64008"/>
            <a:ext cx="6858048" cy="857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7148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1208088"/>
            <a:ext cx="8229600" cy="4525963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  <a:defRPr lang="en-US" sz="1800" b="1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42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032" y="1193808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4032" y="1193808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42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88" y="1208088"/>
            <a:ext cx="4040188" cy="6397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032" y="195716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568" y="1208088"/>
            <a:ext cx="4041775" cy="6397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7165"/>
            <a:ext cx="4041775" cy="3951288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defRPr lang="en-US" sz="1800" b="1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defRPr lang="en-US" sz="1600" b="1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defRPr lang="en-US" sz="1200" b="1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2" y="0"/>
            <a:ext cx="8229600" cy="842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1208088"/>
            <a:ext cx="3008313" cy="517525"/>
          </a:xfrm>
        </p:spPr>
        <p:txBody>
          <a:bodyPr anchor="ctr" anchorCtr="0">
            <a:noAutofit/>
          </a:bodyPr>
          <a:lstStyle>
            <a:lvl1pPr algn="l">
              <a:defRPr sz="1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8088"/>
            <a:ext cx="5111750" cy="49180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688" y="1843314"/>
            <a:ext cx="3008313" cy="4050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08087"/>
            <a:ext cx="5486400" cy="3519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88" y="12080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741363" lvl="1" indent="-284163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079500" lvl="2" indent="-169863" algn="l" defTabSz="914400" rtl="0" eaLnBrk="1" latinLnBrk="0" hangingPunct="1">
              <a:spcBef>
                <a:spcPct val="20000"/>
              </a:spcBef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September 16, 2014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5" r:id="rId12"/>
    <p:sldLayoutId id="214748365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itchFamily="2" charset="2"/>
        <a:buChar char="Ø"/>
        <a:defRPr lang="en-US" sz="1800" b="1" kern="1200" dirty="0" smtClean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lang="en-US" sz="1600" kern="1200" dirty="0" smtClean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xf.apache.org/" TargetMode="External"/><Relationship Id="rId2" Type="http://schemas.openxmlformats.org/officeDocument/2006/relationships/hyperlink" Target="https://jersey.java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boss.org/resteas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RESTful Web </a:t>
            </a:r>
            <a:r>
              <a:rPr lang="en-US" dirty="0"/>
              <a:t>Services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CXF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3630" y="1301587"/>
            <a:ext cx="5734600" cy="2878527"/>
          </a:xfrm>
          <a:prstGeom prst="roundRect">
            <a:avLst>
              <a:gd name="adj" fmla="val 6757"/>
            </a:avLst>
          </a:prstGeom>
          <a:solidFill>
            <a:srgbClr val="FFC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Ø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9775" indent="-2921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/>
              <a:t>@Path</a:t>
            </a:r>
            <a:r>
              <a:rPr lang="en-US" b="0" dirty="0" smtClean="0"/>
              <a:t>(“project/{</a:t>
            </a:r>
            <a:r>
              <a:rPr lang="en-US" b="0" dirty="0" err="1" smtClean="0"/>
              <a:t>projectid</a:t>
            </a:r>
            <a:r>
              <a:rPr lang="en-US" b="0" dirty="0"/>
              <a:t>}")</a:t>
            </a:r>
          </a:p>
          <a:p>
            <a:pPr marL="0" indent="0">
              <a:buNone/>
            </a:pPr>
            <a:r>
              <a:rPr lang="en-US" b="0" dirty="0"/>
              <a:t>public class </a:t>
            </a:r>
            <a:r>
              <a:rPr lang="en-US" b="0" dirty="0" smtClean="0"/>
              <a:t>Company{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@GET @Path</a:t>
            </a:r>
            <a:r>
              <a:rPr lang="en-US" b="0" dirty="0" smtClean="0"/>
              <a:t>(“employees/{</a:t>
            </a:r>
            <a:r>
              <a:rPr lang="en-US" b="0" dirty="0" err="1" smtClean="0"/>
              <a:t>empid</a:t>
            </a:r>
            <a:r>
              <a:rPr lang="en-US" b="0" dirty="0" smtClean="0"/>
              <a:t>}")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public </a:t>
            </a:r>
            <a:r>
              <a:rPr lang="en-US" b="0" dirty="0" smtClean="0"/>
              <a:t>Employees </a:t>
            </a:r>
            <a:r>
              <a:rPr lang="en-US" b="0" dirty="0" err="1" smtClean="0"/>
              <a:t>getEmployees</a:t>
            </a:r>
            <a:r>
              <a:rPr lang="en-US" b="0" dirty="0" smtClean="0"/>
              <a:t>(</a:t>
            </a:r>
            <a:endParaRPr lang="en-US" b="0" dirty="0"/>
          </a:p>
          <a:p>
            <a:pPr marL="741362" lvl="2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PathParam</a:t>
            </a:r>
            <a:r>
              <a:rPr lang="en-US" b="1" dirty="0">
                <a:solidFill>
                  <a:srgbClr val="C00000"/>
                </a:solidFill>
              </a:rPr>
              <a:t>("") </a:t>
            </a:r>
            <a:r>
              <a:rPr lang="en-US" b="1" dirty="0" err="1">
                <a:solidFill>
                  <a:srgbClr val="C00000"/>
                </a:solidFill>
              </a:rPr>
              <a:t>PathBean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pathParams</a:t>
            </a:r>
            <a:r>
              <a:rPr lang="en-US" b="1" dirty="0">
                <a:solidFill>
                  <a:srgbClr val="C00000"/>
                </a:solidFill>
              </a:rPr>
              <a:t>,</a:t>
            </a:r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MatrixParam</a:t>
            </a:r>
            <a:r>
              <a:rPr lang="en-US" b="1" dirty="0">
                <a:solidFill>
                  <a:srgbClr val="C00000"/>
                </a:solidFill>
              </a:rPr>
              <a:t>("") </a:t>
            </a:r>
            <a:r>
              <a:rPr lang="en-US" b="1" dirty="0" err="1">
                <a:solidFill>
                  <a:srgbClr val="C00000"/>
                </a:solidFill>
              </a:rPr>
              <a:t>MatrixBean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matrixParams</a:t>
            </a:r>
            <a:r>
              <a:rPr lang="en-US" b="1" dirty="0">
                <a:solidFill>
                  <a:srgbClr val="C00000"/>
                </a:solidFill>
              </a:rPr>
              <a:t>,</a:t>
            </a:r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QueryParam</a:t>
            </a:r>
            <a:r>
              <a:rPr lang="en-US" b="1" dirty="0">
                <a:solidFill>
                  <a:srgbClr val="C00000"/>
                </a:solidFill>
              </a:rPr>
              <a:t>("") </a:t>
            </a:r>
            <a:r>
              <a:rPr lang="en-US" b="1" dirty="0" err="1">
                <a:solidFill>
                  <a:srgbClr val="C00000"/>
                </a:solidFill>
              </a:rPr>
              <a:t>QueryBean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queryParams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b="0" dirty="0"/>
              <a:t>{}</a:t>
            </a:r>
          </a:p>
          <a:p>
            <a:pPr marL="0" indent="0">
              <a:buNone/>
            </a:pPr>
            <a:r>
              <a:rPr lang="en-US" b="0" dirty="0"/>
              <a:t>}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62170" y="1301587"/>
            <a:ext cx="3091543" cy="1422400"/>
          </a:xfrm>
          <a:prstGeom prst="wedgeRoundRectCallout">
            <a:avLst>
              <a:gd name="adj1" fmla="val -68720"/>
              <a:gd name="adj2" fmla="val 657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PathBean</a:t>
            </a:r>
            <a:r>
              <a:rPr lang="en-US" sz="2000" dirty="0"/>
              <a:t> is a plain Java bean class that has </a:t>
            </a:r>
            <a:r>
              <a:rPr lang="en-US" sz="2000" b="1" dirty="0" err="1"/>
              <a:t>projectid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b="1" dirty="0" err="1"/>
              <a:t>empid</a:t>
            </a:r>
            <a:r>
              <a:rPr lang="en-US" sz="2000" dirty="0"/>
              <a:t> </a:t>
            </a:r>
            <a:r>
              <a:rPr lang="en-US" sz="2000" dirty="0" smtClean="0"/>
              <a:t>properties</a:t>
            </a:r>
            <a:endParaRPr lang="en-US" sz="20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33514" y="3928673"/>
            <a:ext cx="4355743" cy="2167327"/>
          </a:xfrm>
          <a:prstGeom prst="roundRect">
            <a:avLst>
              <a:gd name="adj" fmla="val 6757"/>
            </a:avLst>
          </a:prstGeom>
          <a:solidFill>
            <a:srgbClr val="FFC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Ø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9775" indent="-2921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/>
              <a:t>Public class </a:t>
            </a:r>
            <a:r>
              <a:rPr lang="en-US" sz="1600" b="0" dirty="0" err="1"/>
              <a:t>PathBean</a:t>
            </a:r>
            <a:r>
              <a:rPr lang="en-US" sz="1600" b="0" dirty="0"/>
              <a:t> {</a:t>
            </a:r>
          </a:p>
          <a:p>
            <a:pPr marL="0" indent="0">
              <a:buNone/>
            </a:pPr>
            <a:r>
              <a:rPr lang="en-US" sz="1600" b="0" dirty="0"/>
              <a:t>...</a:t>
            </a:r>
          </a:p>
          <a:p>
            <a:pPr marL="0" indent="0">
              <a:buNone/>
            </a:pPr>
            <a:r>
              <a:rPr lang="en-US" sz="1600" b="0" dirty="0"/>
              <a:t>public </a:t>
            </a:r>
            <a:r>
              <a:rPr lang="en-US" sz="1600" b="0" dirty="0" err="1"/>
              <a:t>int</a:t>
            </a:r>
            <a:r>
              <a:rPr lang="en-US" sz="1600" b="0" dirty="0"/>
              <a:t> </a:t>
            </a:r>
            <a:r>
              <a:rPr lang="en-US" sz="1600" b="0" dirty="0" err="1" smtClean="0"/>
              <a:t>getProjectid</a:t>
            </a:r>
            <a:r>
              <a:rPr lang="en-US" sz="1600" b="0" dirty="0" smtClean="0"/>
              <a:t>() </a:t>
            </a:r>
            <a:r>
              <a:rPr lang="en-US" sz="1600" b="0" dirty="0"/>
              <a:t>{...}</a:t>
            </a:r>
          </a:p>
          <a:p>
            <a:pPr marL="0" indent="0">
              <a:buNone/>
            </a:pPr>
            <a:r>
              <a:rPr lang="en-US" sz="1600" b="0" dirty="0"/>
              <a:t>public void </a:t>
            </a:r>
            <a:r>
              <a:rPr lang="en-US" sz="1600" b="0" dirty="0" err="1" smtClean="0"/>
              <a:t>setProjectid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int</a:t>
            </a:r>
            <a:r>
              <a:rPr lang="en-US" sz="1600" b="0" dirty="0" smtClean="0"/>
              <a:t> </a:t>
            </a:r>
            <a:r>
              <a:rPr lang="en-US" sz="1600" b="0" dirty="0"/>
              <a:t>id) {...}</a:t>
            </a:r>
          </a:p>
          <a:p>
            <a:pPr marL="0" indent="0">
              <a:buNone/>
            </a:pPr>
            <a:r>
              <a:rPr lang="en-US" sz="1600" b="0" dirty="0"/>
              <a:t>public </a:t>
            </a:r>
            <a:r>
              <a:rPr lang="en-US" sz="1600" b="0" dirty="0" smtClean="0"/>
              <a:t>String </a:t>
            </a:r>
            <a:r>
              <a:rPr lang="en-US" sz="1600" b="0" dirty="0" err="1" smtClean="0"/>
              <a:t>getEmpid</a:t>
            </a:r>
            <a:r>
              <a:rPr lang="en-US" sz="1600" b="0" dirty="0" smtClean="0"/>
              <a:t>() </a:t>
            </a:r>
            <a:r>
              <a:rPr lang="en-US" sz="1600" b="0" dirty="0"/>
              <a:t>{...}</a:t>
            </a:r>
          </a:p>
          <a:p>
            <a:pPr marL="0" indent="0">
              <a:buNone/>
            </a:pPr>
            <a:r>
              <a:rPr lang="en-US" sz="1600" b="0" dirty="0"/>
              <a:t>public void </a:t>
            </a:r>
            <a:r>
              <a:rPr lang="en-US" sz="1600" b="0" dirty="0" err="1" smtClean="0"/>
              <a:t>setEmpid</a:t>
            </a:r>
            <a:r>
              <a:rPr lang="en-US" sz="1600" b="0" dirty="0" smtClean="0"/>
              <a:t> (</a:t>
            </a:r>
            <a:r>
              <a:rPr lang="en-US" sz="1600" b="0" dirty="0"/>
              <a:t>String 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eid</a:t>
            </a:r>
            <a:r>
              <a:rPr lang="en-US" sz="1600" b="0" dirty="0" smtClean="0"/>
              <a:t>) </a:t>
            </a:r>
            <a:r>
              <a:rPr lang="en-US" sz="1600" b="0" dirty="0"/>
              <a:t>{...}</a:t>
            </a:r>
          </a:p>
          <a:p>
            <a:pPr marL="0" indent="0">
              <a:buNone/>
            </a:pPr>
            <a:r>
              <a:rPr lang="en-US" sz="1600" b="0" dirty="0"/>
              <a:t>}</a:t>
            </a:r>
            <a:endParaRPr lang="en-US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69387" y="4339772"/>
            <a:ext cx="3520442" cy="1756228"/>
          </a:xfrm>
          <a:prstGeom prst="wedgeRoundRectCallout">
            <a:avLst>
              <a:gd name="adj1" fmla="val 61166"/>
              <a:gd name="adj2" fmla="val -22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Apache CXF will automatically instantiate the </a:t>
            </a:r>
            <a:r>
              <a:rPr lang="en-US" sz="2000" dirty="0" err="1"/>
              <a:t>PathBean</a:t>
            </a:r>
            <a:r>
              <a:rPr lang="en-US" sz="2000" dirty="0"/>
              <a:t> and inject the appropriate path</a:t>
            </a:r>
          </a:p>
          <a:p>
            <a:r>
              <a:rPr lang="en-US" sz="2000" dirty="0"/>
              <a:t>parameters directly into the properties of the </a:t>
            </a:r>
            <a:r>
              <a:rPr lang="en-US" sz="2000" dirty="0" err="1"/>
              <a:t>PathBean</a:t>
            </a:r>
            <a:r>
              <a:rPr lang="en-US" sz="2000" dirty="0"/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8583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RESTEasy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JBoss</a:t>
            </a:r>
            <a:r>
              <a:rPr lang="en-US" dirty="0"/>
              <a:t> </a:t>
            </a:r>
            <a:r>
              <a:rPr lang="en-US" dirty="0" err="1"/>
              <a:t>RESTEasy</a:t>
            </a:r>
            <a:r>
              <a:rPr lang="en-US" dirty="0"/>
              <a:t> is Red Hat’s implementation of </a:t>
            </a:r>
            <a:r>
              <a:rPr lang="en-US" dirty="0" smtClean="0"/>
              <a:t>JAX-RS</a:t>
            </a:r>
            <a:endParaRPr lang="en-US" dirty="0" smtClean="0"/>
          </a:p>
          <a:p>
            <a:r>
              <a:rPr lang="en-US" dirty="0" err="1"/>
              <a:t>RESTEasy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various frameworks to </a:t>
            </a:r>
            <a:r>
              <a:rPr lang="en-US" dirty="0" smtClean="0"/>
              <a:t>build </a:t>
            </a:r>
            <a:r>
              <a:rPr lang="en-US" dirty="0"/>
              <a:t>RESTful Web Services and RESTful Java </a:t>
            </a:r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err="1"/>
              <a:t>RESTEasy</a:t>
            </a:r>
            <a:r>
              <a:rPr lang="en-US" dirty="0" smtClean="0"/>
              <a:t> </a:t>
            </a:r>
            <a:r>
              <a:rPr lang="en-US" dirty="0"/>
              <a:t>is a fully certified and portable implementation of the JAX-RS </a:t>
            </a:r>
            <a:r>
              <a:rPr lang="en-US" dirty="0" smtClean="0"/>
              <a:t>specification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2113" y="3972016"/>
            <a:ext cx="7039429" cy="991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006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with Spring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1214422"/>
            <a:ext cx="8564880" cy="4892040"/>
          </a:xfrm>
        </p:spPr>
        <p:txBody>
          <a:bodyPr/>
          <a:lstStyle/>
          <a:p>
            <a:r>
              <a:rPr lang="en-US" dirty="0"/>
              <a:t>Spring's annotation-based MVC framework serves as the basis for creating RESTful Web Services</a:t>
            </a:r>
            <a:r>
              <a:rPr lang="en-US" dirty="0" smtClean="0"/>
              <a:t>.</a:t>
            </a:r>
          </a:p>
          <a:p>
            <a:r>
              <a:rPr lang="en-US" dirty="0"/>
              <a:t>Spring uses the </a:t>
            </a:r>
            <a:r>
              <a:rPr lang="en-US" dirty="0">
                <a:solidFill>
                  <a:srgbClr val="C00000"/>
                </a:solidFill>
              </a:rPr>
              <a:t>@</a:t>
            </a:r>
            <a:r>
              <a:rPr lang="en-US" dirty="0" err="1">
                <a:solidFill>
                  <a:srgbClr val="C00000"/>
                </a:solidFill>
              </a:rPr>
              <a:t>RequestMapping</a:t>
            </a:r>
            <a:r>
              <a:rPr lang="en-US" dirty="0"/>
              <a:t> method annotation to define the URI </a:t>
            </a:r>
            <a:r>
              <a:rPr lang="en-US" dirty="0" smtClean="0"/>
              <a:t>Template </a:t>
            </a:r>
            <a:r>
              <a:rPr lang="en-US" dirty="0"/>
              <a:t>for the </a:t>
            </a:r>
            <a:r>
              <a:rPr lang="en-US" dirty="0" smtClean="0"/>
              <a:t>request</a:t>
            </a:r>
          </a:p>
          <a:p>
            <a:endParaRPr lang="en-US" dirty="0"/>
          </a:p>
          <a:p>
            <a:pPr marL="460375" lvl="1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3944" y="2912674"/>
            <a:ext cx="7837714" cy="657841"/>
          </a:xfrm>
          <a:prstGeom prst="roundRect">
            <a:avLst>
              <a:gd name="adj" fmla="val 6757"/>
            </a:avLst>
          </a:prstGeom>
          <a:solidFill>
            <a:srgbClr val="FFC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Ø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9775" indent="-2921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sz="2000" dirty="0"/>
              <a:t>http://www.igate.com/users/{userid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45887" y="3979474"/>
            <a:ext cx="8004627" cy="1492412"/>
          </a:xfrm>
          <a:prstGeom prst="roundRect">
            <a:avLst>
              <a:gd name="adj" fmla="val 6757"/>
            </a:avLst>
          </a:prstGeom>
          <a:solidFill>
            <a:srgbClr val="FFC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Ø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9775" indent="-2921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sz="1800" b="1" dirty="0"/>
              <a:t>@</a:t>
            </a:r>
            <a:r>
              <a:rPr lang="en-US" sz="1800" b="1" dirty="0" err="1"/>
              <a:t>RequestMapping</a:t>
            </a:r>
            <a:r>
              <a:rPr lang="en-US" sz="1800" b="1" dirty="0"/>
              <a:t>("/users/{</a:t>
            </a:r>
            <a:r>
              <a:rPr lang="en-US" sz="1800" b="1" dirty="0" err="1"/>
              <a:t>userid</a:t>
            </a:r>
            <a:r>
              <a:rPr lang="en-US" sz="1800" b="1" dirty="0"/>
              <a:t>}", method=</a:t>
            </a:r>
            <a:r>
              <a:rPr lang="en-US" sz="1800" b="1" dirty="0" err="1"/>
              <a:t>RequestMethod.GET</a:t>
            </a:r>
            <a:r>
              <a:rPr lang="en-US" sz="1800" b="1" dirty="0" smtClean="0"/>
              <a:t>)</a:t>
            </a:r>
          </a:p>
          <a:p>
            <a:pPr marL="0" lvl="2" indent="0">
              <a:buNone/>
            </a:pPr>
            <a:r>
              <a:rPr lang="en-US" sz="1800" dirty="0"/>
              <a:t>public String </a:t>
            </a:r>
            <a:r>
              <a:rPr lang="en-US" sz="1800" dirty="0" err="1"/>
              <a:t>getUser</a:t>
            </a:r>
            <a:r>
              <a:rPr lang="en-US" sz="1800" dirty="0"/>
              <a:t>(@</a:t>
            </a:r>
            <a:r>
              <a:rPr lang="en-US" sz="1800" dirty="0" err="1"/>
              <a:t>PathVariable</a:t>
            </a:r>
            <a:r>
              <a:rPr lang="en-US" sz="1800" dirty="0"/>
              <a:t> String </a:t>
            </a:r>
            <a:r>
              <a:rPr lang="en-US" sz="1800" dirty="0" err="1"/>
              <a:t>userId</a:t>
            </a:r>
            <a:r>
              <a:rPr lang="en-US" sz="1800" dirty="0"/>
              <a:t>) { </a:t>
            </a:r>
            <a:endParaRPr lang="en-US" sz="1800" dirty="0" smtClean="0"/>
          </a:p>
          <a:p>
            <a:pPr marL="0" lvl="2" indent="0">
              <a:buNone/>
            </a:pPr>
            <a:r>
              <a:rPr lang="en-US" sz="1800" dirty="0" smtClean="0"/>
              <a:t>... </a:t>
            </a:r>
          </a:p>
          <a:p>
            <a:pPr marL="0" lvl="2" indent="0">
              <a:buNone/>
            </a:pPr>
            <a:r>
              <a:rPr lang="en-US" sz="1800" dirty="0" smtClean="0"/>
              <a:t>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28695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with Spring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conversion of the request body to the method argument is done using a </a:t>
            </a:r>
            <a:r>
              <a:rPr lang="en-US" dirty="0" err="1"/>
              <a:t>HttpMessageConverter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ByteArrayHttpMessageConverter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StringHttpMessageConverter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FormHttpMessageConverter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SourceHttpMessageConverter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MarshallingHttpMessageConverter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34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RESTful services on the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1214422"/>
            <a:ext cx="8506823" cy="489204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the core class for client-side access to RESTful services</a:t>
            </a:r>
          </a:p>
          <a:p>
            <a:r>
              <a:rPr lang="en-US" dirty="0"/>
              <a:t>conceptually similar to other template classes in Spring, such as </a:t>
            </a:r>
            <a:r>
              <a:rPr lang="en-US" dirty="0" err="1"/>
              <a:t>JdbcTemplate</a:t>
            </a:r>
            <a:r>
              <a:rPr lang="en-US" dirty="0"/>
              <a:t> and </a:t>
            </a:r>
            <a:r>
              <a:rPr lang="en-US" dirty="0" err="1" smtClean="0"/>
              <a:t>JmsTemplate</a:t>
            </a:r>
            <a:endParaRPr lang="en-US" dirty="0" smtClean="0"/>
          </a:p>
          <a:p>
            <a:r>
              <a:rPr lang="en-US" dirty="0" err="1"/>
              <a:t>RestTemplate's</a:t>
            </a:r>
            <a:r>
              <a:rPr lang="en-US" dirty="0"/>
              <a:t> behavior is customized by providing callback methods and configuring the </a:t>
            </a:r>
            <a:r>
              <a:rPr lang="en-US" dirty="0" err="1" smtClean="0"/>
              <a:t>HttpMessageConverter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5874379"/>
              </p:ext>
            </p:extLst>
          </p:nvPr>
        </p:nvGraphicFramePr>
        <p:xfrm>
          <a:off x="402092" y="3392986"/>
          <a:ext cx="8229600" cy="28346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2194"/>
                <a:gridCol w="681740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RestTemplate</a:t>
                      </a:r>
                      <a:r>
                        <a:rPr lang="en-US" b="1" dirty="0">
                          <a:effectLst/>
                        </a:rPr>
                        <a:t> Method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delete(String </a:t>
                      </a:r>
                      <a:r>
                        <a:rPr lang="en-US" dirty="0" err="1">
                          <a:effectLst/>
                        </a:rPr>
                        <a:t>url</a:t>
                      </a:r>
                      <a:r>
                        <a:rPr lang="en-US" dirty="0">
                          <a:effectLst/>
                        </a:rPr>
                        <a:t>, String… </a:t>
                      </a:r>
                      <a:r>
                        <a:rPr lang="en-US" dirty="0" err="1">
                          <a:effectLst/>
                        </a:rPr>
                        <a:t>urlVariables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getForObject(String </a:t>
                      </a:r>
                      <a:r>
                        <a:rPr lang="en-US" dirty="0" err="1">
                          <a:effectLst/>
                        </a:rPr>
                        <a:t>url</a:t>
                      </a:r>
                      <a:r>
                        <a:rPr lang="en-US" dirty="0">
                          <a:effectLst/>
                        </a:rPr>
                        <a:t>, Class&lt;T&gt; </a:t>
                      </a:r>
                      <a:r>
                        <a:rPr lang="en-US" dirty="0" err="1">
                          <a:effectLst/>
                        </a:rPr>
                        <a:t>responseType</a:t>
                      </a:r>
                      <a:r>
                        <a:rPr lang="en-US" dirty="0">
                          <a:effectLst/>
                        </a:rPr>
                        <a:t>, String… </a:t>
                      </a:r>
                      <a:r>
                        <a:rPr lang="en-US" dirty="0" err="1">
                          <a:effectLst/>
                        </a:rPr>
                        <a:t>urlVariables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headForHeaders(String </a:t>
                      </a:r>
                      <a:r>
                        <a:rPr lang="en-US" dirty="0" err="1">
                          <a:effectLst/>
                        </a:rPr>
                        <a:t>url</a:t>
                      </a:r>
                      <a:r>
                        <a:rPr lang="en-US" dirty="0">
                          <a:effectLst/>
                        </a:rPr>
                        <a:t>, String… </a:t>
                      </a:r>
                      <a:r>
                        <a:rPr lang="en-US" dirty="0" err="1">
                          <a:effectLst/>
                        </a:rPr>
                        <a:t>urlVariables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optionsForAllow(String </a:t>
                      </a:r>
                      <a:r>
                        <a:rPr lang="en-US" dirty="0" err="1">
                          <a:effectLst/>
                        </a:rPr>
                        <a:t>url</a:t>
                      </a:r>
                      <a:r>
                        <a:rPr lang="en-US" dirty="0">
                          <a:effectLst/>
                        </a:rPr>
                        <a:t>, String… </a:t>
                      </a:r>
                      <a:r>
                        <a:rPr lang="en-US" dirty="0" err="1">
                          <a:effectLst/>
                        </a:rPr>
                        <a:t>urlVariables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postForLocation(String </a:t>
                      </a:r>
                      <a:r>
                        <a:rPr lang="en-US" dirty="0" err="1">
                          <a:effectLst/>
                        </a:rPr>
                        <a:t>url</a:t>
                      </a:r>
                      <a:r>
                        <a:rPr lang="en-US" dirty="0">
                          <a:effectLst/>
                        </a:rPr>
                        <a:t>, Object request, String… </a:t>
                      </a:r>
                      <a:r>
                        <a:rPr lang="en-US" dirty="0" err="1">
                          <a:effectLst/>
                        </a:rPr>
                        <a:t>urlVariables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put(String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 Object request, String…</a:t>
                      </a:r>
                      <a:r>
                        <a:rPr lang="en-US" dirty="0" err="1"/>
                        <a:t>urlVariables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01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" dirty="0" smtClean="0">
                <a:cs typeface="Times New Roman" pitchFamily="18" charset="0"/>
              </a:rPr>
              <a:t/>
            </a:r>
            <a:br>
              <a:rPr lang="en-US" sz="1000" dirty="0" smtClean="0">
                <a:cs typeface="Times New Roman" pitchFamily="18" charset="0"/>
              </a:rPr>
            </a:br>
            <a:r>
              <a:rPr lang="en-US" dirty="0" smtClean="0"/>
              <a:t>Demo</a:t>
            </a:r>
          </a:p>
        </p:txBody>
      </p:sp>
      <p:sp>
        <p:nvSpPr>
          <p:cNvPr id="11267" name="Rectangle 80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r>
              <a:rPr lang="en-US" dirty="0" smtClean="0"/>
              <a:t>REST_Spring_3_Demo</a:t>
            </a:r>
          </a:p>
          <a:p>
            <a:r>
              <a:rPr lang="en-US" dirty="0" err="1"/>
              <a:t>REST_Spring_Client_Demo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5757497" y="1546225"/>
            <a:ext cx="2905857" cy="1670050"/>
            <a:chOff x="781" y="1008"/>
            <a:chExt cx="4107" cy="2525"/>
          </a:xfrm>
        </p:grpSpPr>
        <p:sp>
          <p:nvSpPr>
            <p:cNvPr id="11269" name="Rectangle 82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11333" name="Freeform 84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Freeform 85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86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6" name="Line 87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7" name="Freeform 88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9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11322" name="Freeform 90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Freeform 91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Freeform 92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Freeform 93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Freeform 94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Freeform 95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Freeform 96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Freeform 97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Freeform 98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2 h 78"/>
                  <a:gd name="T2" fmla="*/ 2 w 120"/>
                  <a:gd name="T3" fmla="*/ 0 h 78"/>
                  <a:gd name="T4" fmla="*/ 2 w 120"/>
                  <a:gd name="T5" fmla="*/ 2 h 78"/>
                  <a:gd name="T6" fmla="*/ 2 w 120"/>
                  <a:gd name="T7" fmla="*/ 2 h 78"/>
                  <a:gd name="T8" fmla="*/ 0 w 120"/>
                  <a:gd name="T9" fmla="*/ 2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Freeform 99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 h 78"/>
                  <a:gd name="T2" fmla="*/ 5 w 120"/>
                  <a:gd name="T3" fmla="*/ 0 h 78"/>
                  <a:gd name="T4" fmla="*/ 8 w 120"/>
                  <a:gd name="T5" fmla="*/ 3 h 78"/>
                  <a:gd name="T6" fmla="*/ 4 w 120"/>
                  <a:gd name="T7" fmla="*/ 5 h 78"/>
                  <a:gd name="T8" fmla="*/ 0 w 120"/>
                  <a:gd name="T9" fmla="*/ 3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Freeform 100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102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11313" name="Freeform 103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104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11317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8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9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1" name="Line 1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16" name="Freeform 111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112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11306" name="Freeform 113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7" name="Freeform 114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8" name="Freeform 115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9" name="Freeform 116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0" name="Freeform 117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1" name="Line 118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2" name="Freeform 119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73" name="Freeform 120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Freeform 121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Freeform 122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23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11298" name="Freeform 124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Freeform 125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Freeform 126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Freeform 127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Freeform 128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Freeform 129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30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131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11296" name="Freeform 132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7" name="Freeform 133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79" name="Freeform 134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Freeform 135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Freeform 136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435 w 456"/>
                  <a:gd name="T1" fmla="*/ 255 h 180"/>
                  <a:gd name="T2" fmla="*/ 4 w 456"/>
                  <a:gd name="T3" fmla="*/ 414 h 180"/>
                  <a:gd name="T4" fmla="*/ 0 w 456"/>
                  <a:gd name="T5" fmla="*/ 900 h 180"/>
                  <a:gd name="T6" fmla="*/ 645 w 456"/>
                  <a:gd name="T7" fmla="*/ 963 h 180"/>
                  <a:gd name="T8" fmla="*/ 943 w 456"/>
                  <a:gd name="T9" fmla="*/ 594 h 180"/>
                  <a:gd name="T10" fmla="*/ 1628 w 456"/>
                  <a:gd name="T11" fmla="*/ 1387 h 180"/>
                  <a:gd name="T12" fmla="*/ 1628 w 456"/>
                  <a:gd name="T13" fmla="*/ 709 h 180"/>
                  <a:gd name="T14" fmla="*/ 2225 w 456"/>
                  <a:gd name="T15" fmla="*/ 674 h 180"/>
                  <a:gd name="T16" fmla="*/ 3001 w 456"/>
                  <a:gd name="T17" fmla="*/ 1174 h 180"/>
                  <a:gd name="T18" fmla="*/ 3061 w 456"/>
                  <a:gd name="T19" fmla="*/ 648 h 180"/>
                  <a:gd name="T20" fmla="*/ 2737 w 456"/>
                  <a:gd name="T21" fmla="*/ 180 h 180"/>
                  <a:gd name="T22" fmla="*/ 2089 w 456"/>
                  <a:gd name="T23" fmla="*/ 0 h 180"/>
                  <a:gd name="T24" fmla="*/ 435 w 456"/>
                  <a:gd name="T25" fmla="*/ 255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Freeform 137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Freeform 138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Freeform 139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Freeform 140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Freeform 141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Freeform 142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8" name="Freeform 143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Freeform 144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Freeform 145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1" name="Freeform 146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Freeform 147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Freeform 148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Freeform 149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Freeform 150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397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Jersey Test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19" y="1214422"/>
            <a:ext cx="8376195" cy="4892040"/>
          </a:xfrm>
        </p:spPr>
        <p:txBody>
          <a:bodyPr/>
          <a:lstStyle/>
          <a:p>
            <a:r>
              <a:rPr lang="en-US" dirty="0"/>
              <a:t>Testing RESTful applications became a more pressing issue with "modern" approaches </a:t>
            </a:r>
            <a:r>
              <a:rPr lang="en-US" dirty="0" smtClean="0"/>
              <a:t>TDD</a:t>
            </a:r>
            <a:endParaRPr lang="en-US" dirty="0" smtClean="0"/>
          </a:p>
          <a:p>
            <a:r>
              <a:rPr lang="en-US" dirty="0" smtClean="0"/>
              <a:t>Jersey </a:t>
            </a:r>
            <a:r>
              <a:rPr lang="en-US" dirty="0"/>
              <a:t>Test Framework originated as an internal tool used for verifying the correct implementation of server-side components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Jersey Test Framework is based on </a:t>
            </a:r>
            <a:r>
              <a:rPr lang="en-US" dirty="0" err="1"/>
              <a:t>JUnit</a:t>
            </a:r>
            <a:r>
              <a:rPr lang="en-US" dirty="0"/>
              <a:t> and works almost </a:t>
            </a:r>
            <a:r>
              <a:rPr lang="en-US" dirty="0" smtClean="0"/>
              <a:t>out-of-the </a:t>
            </a:r>
            <a:r>
              <a:rPr lang="en-US" dirty="0"/>
              <a:t>box. 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develop a test using Jersey Test Framework, </a:t>
            </a:r>
            <a:r>
              <a:rPr lang="en-US" dirty="0" smtClean="0"/>
              <a:t>need to subclass </a:t>
            </a:r>
            <a:r>
              <a:rPr lang="en-US" dirty="0"/>
              <a:t> </a:t>
            </a:r>
            <a:r>
              <a:rPr lang="en-US" dirty="0">
                <a:solidFill>
                  <a:srgbClr val="C00000"/>
                </a:solidFill>
              </a:rPr>
              <a:t>JerseyTest</a:t>
            </a:r>
            <a:r>
              <a:rPr lang="en-US" dirty="0"/>
              <a:t> and configure the set of resources and/or providers that will be deployed as part of the test application.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1315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Summary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382466" y="1296988"/>
            <a:ext cx="6705600" cy="46482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We have so far seen:</a:t>
            </a:r>
          </a:p>
          <a:p>
            <a:pPr marL="73501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Build </a:t>
            </a:r>
            <a:r>
              <a:rPr lang="en-US" dirty="0"/>
              <a:t>REST web services using JAX-RS ( Jersey, Apache </a:t>
            </a:r>
            <a:r>
              <a:rPr lang="en-US" dirty="0" smtClean="0"/>
              <a:t>CXF)</a:t>
            </a:r>
            <a:endParaRPr lang="en-US" dirty="0"/>
          </a:p>
          <a:p>
            <a:pPr marL="73501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Build </a:t>
            </a:r>
            <a:r>
              <a:rPr lang="en-US" dirty="0"/>
              <a:t>REST web services using Spring </a:t>
            </a:r>
          </a:p>
          <a:p>
            <a:pPr marL="735012" lvl="1" indent="-342900">
              <a:buFont typeface="Arial" panose="020B0604020202020204" pitchFamily="34" charset="0"/>
              <a:buChar char="•"/>
            </a:pPr>
            <a:r>
              <a:rPr lang="en-US" dirty="0"/>
              <a:t>Introduction to </a:t>
            </a:r>
            <a:r>
              <a:rPr lang="en-US" dirty="0" err="1"/>
              <a:t>RESTlet</a:t>
            </a:r>
            <a:endParaRPr lang="en-US" dirty="0"/>
          </a:p>
          <a:p>
            <a:pPr marL="735012" lvl="1" indent="-342900">
              <a:buFont typeface="Arial" panose="020B0604020202020204" pitchFamily="34" charset="0"/>
              <a:buChar char="•"/>
            </a:pPr>
            <a:r>
              <a:rPr lang="en-US" dirty="0"/>
              <a:t>Testing of REST Services </a:t>
            </a:r>
          </a:p>
          <a:p>
            <a:pPr lvl="2"/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34200" y="1576388"/>
            <a:ext cx="1715966" cy="1547812"/>
            <a:chOff x="4176" y="993"/>
            <a:chExt cx="1273" cy="1119"/>
          </a:xfrm>
        </p:grpSpPr>
        <p:sp>
          <p:nvSpPr>
            <p:cNvPr id="41989" name="Rectangle 6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990" name="Picture 7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061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/>
          </p:cNvSpPr>
          <p:nvPr/>
        </p:nvSpPr>
        <p:spPr bwMode="auto">
          <a:xfrm>
            <a:off x="430823" y="122238"/>
            <a:ext cx="7526215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latin typeface="Candara" pitchFamily="34" charset="0"/>
                <a:ea typeface="ヒラギノ角ゴ Pro W3"/>
                <a:cs typeface="ヒラギノ角ゴ Pro W3"/>
              </a:rPr>
              <a:t>Session Contents</a:t>
            </a:r>
          </a:p>
        </p:txBody>
      </p:sp>
      <p:sp>
        <p:nvSpPr>
          <p:cNvPr id="6147" name="Content Placeholder 12"/>
          <p:cNvSpPr>
            <a:spLocks/>
          </p:cNvSpPr>
          <p:nvPr/>
        </p:nvSpPr>
        <p:spPr bwMode="auto">
          <a:xfrm>
            <a:off x="294542" y="1219200"/>
            <a:ext cx="8328426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Build </a:t>
            </a:r>
            <a:r>
              <a:rPr lang="en-US" b="1" dirty="0">
                <a:latin typeface="Candara" panose="020E0502030303020204" pitchFamily="34" charset="0"/>
              </a:rPr>
              <a:t>REST web services using JAX-RS ( Jersey, Apache CXF 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</a:pPr>
            <a:r>
              <a:rPr lang="en-US" b="1" dirty="0" smtClean="0">
                <a:latin typeface="Candara" panose="020E0502030303020204" pitchFamily="34" charset="0"/>
              </a:rPr>
              <a:t>	 </a:t>
            </a:r>
            <a:r>
              <a:rPr lang="en-US" b="1" dirty="0" smtClean="0">
                <a:latin typeface="Candara" panose="020E0502030303020204" pitchFamily="34" charset="0"/>
              </a:rPr>
              <a:t>and </a:t>
            </a:r>
            <a:r>
              <a:rPr lang="en-US" b="1" dirty="0" err="1">
                <a:latin typeface="Candara" panose="020E0502030303020204" pitchFamily="34" charset="0"/>
              </a:rPr>
              <a:t>RESTEasy</a:t>
            </a:r>
            <a:r>
              <a:rPr lang="en-US" b="1" dirty="0" smtClean="0">
                <a:latin typeface="Candara" panose="020E0502030303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Build </a:t>
            </a:r>
            <a:r>
              <a:rPr lang="en-US" b="1" dirty="0">
                <a:latin typeface="Candara" panose="020E0502030303020204" pitchFamily="34" charset="0"/>
              </a:rPr>
              <a:t>REST web services using Spring </a:t>
            </a:r>
            <a:endParaRPr lang="en-US" b="1" dirty="0" smtClean="0"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Introduction </a:t>
            </a:r>
            <a:r>
              <a:rPr lang="en-US" b="1" dirty="0">
                <a:latin typeface="Candara" panose="020E0502030303020204" pitchFamily="34" charset="0"/>
              </a:rPr>
              <a:t>to </a:t>
            </a:r>
            <a:r>
              <a:rPr lang="en-US" b="1" dirty="0" err="1" smtClean="0">
                <a:latin typeface="Candara" panose="020E0502030303020204" pitchFamily="34" charset="0"/>
              </a:rPr>
              <a:t>RESTlet</a:t>
            </a:r>
            <a:endParaRPr lang="en-US" b="1" dirty="0" smtClean="0">
              <a:latin typeface="Candara" panose="020E0502030303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b="1" dirty="0" smtClean="0">
                <a:latin typeface="Candara" panose="020E0502030303020204" pitchFamily="34" charset="0"/>
              </a:rPr>
              <a:t>Testing </a:t>
            </a:r>
            <a:r>
              <a:rPr lang="en-US" b="1" dirty="0">
                <a:latin typeface="Candara" panose="020E0502030303020204" pitchFamily="34" charset="0"/>
              </a:rPr>
              <a:t>of REST Services </a:t>
            </a:r>
            <a:endParaRPr lang="en-US" b="1" dirty="0" smtClean="0">
              <a:latin typeface="Candara" panose="020E0502030303020204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74523" y="1124512"/>
            <a:ext cx="1584081" cy="1471613"/>
            <a:chOff x="4176" y="993"/>
            <a:chExt cx="1273" cy="1119"/>
          </a:xfrm>
        </p:grpSpPr>
        <p:sp>
          <p:nvSpPr>
            <p:cNvPr id="6149" name="Rectangle 7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50" name="Picture 8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 Implementations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Following are the </a:t>
            </a:r>
            <a:r>
              <a:rPr/>
              <a:t>most popular </a:t>
            </a:r>
            <a:r>
              <a:t>implementations of </a:t>
            </a:r>
            <a:r>
              <a:rPr/>
              <a:t>t</a:t>
            </a:r>
            <a:r>
              <a:t>he </a:t>
            </a:r>
            <a:r>
              <a:rPr/>
              <a:t>JAX-RS </a:t>
            </a:r>
            <a:r>
              <a:rPr/>
              <a:t>specification </a:t>
            </a:r>
            <a:r>
              <a:rPr smtClean="0"/>
              <a:t>-</a:t>
            </a:r>
            <a:endParaRPr lang="en-US" b="0" dirty="0" smtClean="0"/>
          </a:p>
          <a:p>
            <a:pPr lvl="2"/>
            <a:r>
              <a:rPr lang="en-US" sz="1800" b="0" dirty="0" smtClean="0"/>
              <a:t>Jersey</a:t>
            </a:r>
          </a:p>
          <a:p>
            <a:pPr lvl="3"/>
            <a:r>
              <a:rPr lang="en-US" sz="1800" dirty="0">
                <a:hlinkClick r:id="rId2"/>
              </a:rPr>
              <a:t>https://jersey.java.net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2"/>
            <a:r>
              <a:rPr lang="en-US" sz="1800" b="0" dirty="0" smtClean="0"/>
              <a:t>Apache CXF</a:t>
            </a:r>
          </a:p>
          <a:p>
            <a:pPr lvl="3"/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cxf.apache.org</a:t>
            </a:r>
            <a:endParaRPr lang="en-US" sz="1800" dirty="0" smtClean="0"/>
          </a:p>
          <a:p>
            <a:pPr lvl="2"/>
            <a:r>
              <a:rPr lang="en-US" sz="1800" b="0" dirty="0" err="1" smtClean="0"/>
              <a:t>Jboss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RESTEasy</a:t>
            </a:r>
            <a:endParaRPr lang="en-US" sz="1800" b="0" dirty="0" smtClean="0"/>
          </a:p>
          <a:p>
            <a:pPr lvl="3"/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www.jboss.org/resteasy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8866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2400" b="1" dirty="0" smtClean="0"/>
              <a:t>Jersey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Jersey </a:t>
            </a:r>
            <a:r>
              <a:rPr lang="en-US" dirty="0"/>
              <a:t>RESTful Web Services framework is open source, </a:t>
            </a:r>
            <a:r>
              <a:rPr lang="en-US" dirty="0" smtClean="0"/>
              <a:t>for </a:t>
            </a:r>
            <a:r>
              <a:rPr lang="en-US" dirty="0"/>
              <a:t>developing RESTful Web Services in Java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Jersey </a:t>
            </a:r>
            <a:r>
              <a:rPr lang="en-US" dirty="0" smtClean="0"/>
              <a:t>provides </a:t>
            </a:r>
            <a:r>
              <a:rPr lang="en-US" dirty="0"/>
              <a:t>support for JAX-RS </a:t>
            </a:r>
            <a:r>
              <a:rPr lang="en-US" dirty="0" smtClean="0"/>
              <a:t>APIs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Jersey </a:t>
            </a:r>
            <a:r>
              <a:rPr lang="en-US" dirty="0"/>
              <a:t>provides it’s own API that extend the JAX-RS toolkit with additional features and utilities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Jersey </a:t>
            </a:r>
            <a:r>
              <a:rPr lang="en-US" dirty="0"/>
              <a:t>also exposes numerous extension SPIs so that developers may extend Jersey to best suit their </a:t>
            </a:r>
            <a:r>
              <a:rPr lang="en-US" dirty="0" smtClean="0"/>
              <a:t>needs</a:t>
            </a:r>
          </a:p>
          <a:p>
            <a:endParaRPr lang="en-US" dirty="0"/>
          </a:p>
        </p:txBody>
      </p:sp>
      <p:pic>
        <p:nvPicPr>
          <p:cNvPr id="7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2030" y="4997995"/>
            <a:ext cx="1426210" cy="1158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4365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Jersey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Jersey includes JAX-RS extension modules for </a:t>
            </a:r>
            <a:r>
              <a:t>working with </a:t>
            </a:r>
            <a:r>
              <a:rPr/>
              <a:t>common formats including Atom, JSON, and MIME </a:t>
            </a:r>
            <a:r>
              <a:rPr/>
              <a:t>Multipart </a:t>
            </a:r>
            <a:r>
              <a:rPr smtClean="0"/>
              <a:t>data</a:t>
            </a:r>
            <a:endParaRPr lang="en-US" b="0" dirty="0" smtClean="0"/>
          </a:p>
          <a:p>
            <a:r>
              <a:rPr/>
              <a:t>Jersey </a:t>
            </a:r>
            <a:r>
              <a:t>provide </a:t>
            </a:r>
            <a:r>
              <a:rPr/>
              <a:t>Atom </a:t>
            </a:r>
            <a:r>
              <a:t>support with two modules</a:t>
            </a:r>
          </a:p>
          <a:p>
            <a:pPr lvl="1"/>
            <a:r>
              <a:rPr lang="en-US" b="0" dirty="0" smtClean="0"/>
              <a:t> </a:t>
            </a:r>
            <a:r>
              <a:rPr lang="en-US" sz="2000" b="1" i="1" dirty="0">
                <a:solidFill>
                  <a:srgbClr val="C00000"/>
                </a:solidFill>
              </a:rPr>
              <a:t>jersey-atom  and </a:t>
            </a:r>
          </a:p>
          <a:p>
            <a:pPr lvl="1"/>
            <a:r>
              <a:rPr lang="en-US" sz="2000" b="1" i="1" dirty="0" smtClean="0">
                <a:solidFill>
                  <a:srgbClr val="C00000"/>
                </a:solidFill>
              </a:rPr>
              <a:t>jersey-atom-</a:t>
            </a:r>
            <a:r>
              <a:rPr lang="en-US" sz="2000" b="1" i="1" dirty="0" err="1" smtClean="0">
                <a:solidFill>
                  <a:srgbClr val="C00000"/>
                </a:solidFill>
              </a:rPr>
              <a:t>abdera</a:t>
            </a:r>
            <a:endParaRPr lang="en-US" dirty="0">
              <a:solidFill>
                <a:srgbClr val="C00000"/>
              </a:solidFill>
            </a:endParaRPr>
          </a:p>
          <a:p>
            <a:r>
              <a:rPr/>
              <a:t>JSON support is provided by the </a:t>
            </a:r>
            <a:r>
              <a:t>jersey-</a:t>
            </a:r>
            <a:r>
              <a:rPr err="1"/>
              <a:t>json</a:t>
            </a:r>
            <a:r>
              <a:t> module</a:t>
            </a:r>
          </a:p>
          <a:p>
            <a:r>
              <a:rPr/>
              <a:t>A high-level API for working with multipart data is provided by the </a:t>
            </a:r>
            <a:r>
              <a:t>jersey-multipart  module</a:t>
            </a:r>
            <a:endParaRPr/>
          </a:p>
          <a:p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7516" y="4997995"/>
            <a:ext cx="1426210" cy="1158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8661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Jersey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1214422"/>
            <a:ext cx="8550366" cy="4892040"/>
          </a:xfrm>
        </p:spPr>
        <p:txBody>
          <a:bodyPr>
            <a:normAutofit/>
          </a:bodyPr>
          <a:lstStyle/>
          <a:p>
            <a:r>
              <a:t>Jersey provides </a:t>
            </a:r>
            <a:r>
              <a:rPr/>
              <a:t>support </a:t>
            </a:r>
            <a:r>
              <a:t>for the </a:t>
            </a:r>
            <a:r>
              <a:rPr/>
              <a:t>MVC pattern</a:t>
            </a:r>
            <a:r>
              <a:t>.</a:t>
            </a:r>
          </a:p>
          <a:p>
            <a:pPr lvl="1"/>
            <a:r>
              <a:rPr lang="en-US" b="0" dirty="0" smtClean="0"/>
              <a:t> </a:t>
            </a:r>
            <a:r>
              <a:rPr lang="en-US" b="0" dirty="0"/>
              <a:t>The Controller is a JAX-RS </a:t>
            </a:r>
            <a:r>
              <a:rPr lang="en-US" b="0" dirty="0" smtClean="0"/>
              <a:t>resource class,</a:t>
            </a:r>
          </a:p>
          <a:p>
            <a:pPr lvl="1"/>
            <a:r>
              <a:rPr lang="en-US" b="0" dirty="0" smtClean="0"/>
              <a:t> </a:t>
            </a:r>
            <a:r>
              <a:rPr lang="en-US" b="0" dirty="0"/>
              <a:t>the Model is any Java object, </a:t>
            </a:r>
            <a:r>
              <a:rPr lang="en-US" b="0" dirty="0" smtClean="0"/>
              <a:t>and</a:t>
            </a:r>
          </a:p>
          <a:p>
            <a:pPr lvl="1"/>
            <a:r>
              <a:rPr lang="en-US" b="0" dirty="0" smtClean="0"/>
              <a:t> </a:t>
            </a:r>
            <a:r>
              <a:rPr lang="en-US" b="0" dirty="0"/>
              <a:t>the View is a reference to a template </a:t>
            </a:r>
            <a:r>
              <a:rPr lang="en-US" b="0" dirty="0" smtClean="0"/>
              <a:t>capable of </a:t>
            </a:r>
            <a:r>
              <a:rPr lang="en-US" b="0" dirty="0"/>
              <a:t>processing the Model to produce a representation (such as an HTML document</a:t>
            </a:r>
            <a:r>
              <a:rPr lang="en-US" b="0" dirty="0" smtClean="0"/>
              <a:t>)</a:t>
            </a:r>
            <a:endParaRPr lang="en-US" b="0" dirty="0"/>
          </a:p>
          <a:p>
            <a:r>
              <a:rPr/>
              <a:t>A JAX-RS resource method can return an instance of the </a:t>
            </a:r>
            <a:r>
              <a:rPr err="1"/>
              <a:t>com.sun.jersey.api.view.View</a:t>
            </a:r>
            <a:endParaRPr/>
          </a:p>
        </p:txBody>
      </p:sp>
      <p:pic>
        <p:nvPicPr>
          <p:cNvPr id="4" name="Content Placeholder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8488" y="4997995"/>
            <a:ext cx="1426210" cy="1158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61401" y="3706048"/>
            <a:ext cx="6199055" cy="2646378"/>
          </a:xfrm>
          <a:prstGeom prst="roundRect">
            <a:avLst>
              <a:gd name="adj" fmla="val 6757"/>
            </a:avLst>
          </a:prstGeom>
          <a:solidFill>
            <a:srgbClr val="FFC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Ø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9775" indent="-2921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@Path("/service")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MyResource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@GET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rgbClr val="C00000"/>
                </a:solidFill>
              </a:rPr>
              <a:t>Viewable</a:t>
            </a:r>
            <a:r>
              <a:rPr lang="en-US" dirty="0"/>
              <a:t> get() 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>
                <a:solidFill>
                  <a:srgbClr val="C00000"/>
                </a:solidFill>
              </a:rPr>
              <a:t>new Viewable("/index", "String Model Data</a:t>
            </a:r>
            <a:r>
              <a:rPr lang="en-US" dirty="0" smtClean="0">
                <a:solidFill>
                  <a:srgbClr val="C00000"/>
                </a:solidFill>
              </a:rPr>
              <a:t>");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348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 with Jersey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6404" y="1698174"/>
            <a:ext cx="8069935" cy="3904343"/>
            <a:chOff x="420918" y="1901370"/>
            <a:chExt cx="8069935" cy="3904343"/>
          </a:xfrm>
        </p:grpSpPr>
        <p:sp>
          <p:nvSpPr>
            <p:cNvPr id="4" name="Rounded Rectangle 3"/>
            <p:cNvSpPr/>
            <p:nvPr/>
          </p:nvSpPr>
          <p:spPr>
            <a:xfrm>
              <a:off x="420918" y="2416628"/>
              <a:ext cx="1436914" cy="29318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(Java, AJAX, PHP, …)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22287" y="1901370"/>
              <a:ext cx="3802742" cy="39043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JEE Application Server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81943" y="2496456"/>
              <a:ext cx="3425371" cy="30044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Jersey </a:t>
              </a:r>
            </a:p>
            <a:p>
              <a:r>
                <a:rPr lang="en-US" b="1" dirty="0" smtClean="0">
                  <a:solidFill>
                    <a:schemeClr val="tx2"/>
                  </a:solidFill>
                </a:rPr>
                <a:t>(JAX-RS)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66096" y="2877459"/>
              <a:ext cx="624117" cy="19757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 smtClean="0"/>
                <a:t>ORM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47037" y="3418114"/>
              <a:ext cx="983353" cy="95793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Jersey </a:t>
              </a:r>
              <a:r>
                <a:rPr lang="en-US" sz="1200" b="1" dirty="0" err="1" smtClean="0">
                  <a:solidFill>
                    <a:schemeClr val="tx2"/>
                  </a:solidFill>
                </a:rPr>
                <a:t>Marshaller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00263" y="2783116"/>
              <a:ext cx="1574816" cy="238034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REST Service Web Application</a:t>
              </a:r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7765139" y="3389086"/>
              <a:ext cx="725714" cy="957937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1640114" y="2877459"/>
              <a:ext cx="1006923" cy="51162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XML</a:t>
              </a:r>
              <a:endParaRPr lang="en-US" dirty="0"/>
            </a:p>
          </p:txBody>
        </p:sp>
        <p:sp>
          <p:nvSpPr>
            <p:cNvPr id="14" name="Left-Right Arrow 13"/>
            <p:cNvSpPr/>
            <p:nvPr/>
          </p:nvSpPr>
          <p:spPr>
            <a:xfrm>
              <a:off x="1632860" y="4394175"/>
              <a:ext cx="1006923" cy="51162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JSON</a:t>
              </a:r>
              <a:endParaRPr lang="en-US" dirty="0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3476139" y="3741045"/>
              <a:ext cx="805576" cy="344723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</a:t>
              </a:r>
              <a:endParaRPr lang="en-US" dirty="0"/>
            </a:p>
          </p:txBody>
        </p:sp>
        <p:sp>
          <p:nvSpPr>
            <p:cNvPr id="16" name="Left-Right Arrow 15"/>
            <p:cNvSpPr/>
            <p:nvPr/>
          </p:nvSpPr>
          <p:spPr>
            <a:xfrm>
              <a:off x="5548992" y="3657592"/>
              <a:ext cx="1006923" cy="511627"/>
            </a:xfrm>
            <a:prstGeom prst="left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Java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6903363" y="3668480"/>
              <a:ext cx="1006923" cy="51162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849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Apache CXF</a:t>
            </a:r>
            <a:r>
              <a:t> </a:t>
            </a:r>
            <a:r>
              <a:rPr/>
              <a:t>is open-source and free to </a:t>
            </a:r>
            <a:r>
              <a:rPr/>
              <a:t>use</a:t>
            </a:r>
            <a:r>
              <a:rPr smtClean="0"/>
              <a:t>.</a:t>
            </a:r>
            <a:endParaRPr/>
          </a:p>
          <a:p>
            <a:r>
              <a:rPr/>
              <a:t>Apache CXF</a:t>
            </a:r>
            <a:r>
              <a:t> </a:t>
            </a:r>
            <a:r>
              <a:rPr/>
              <a:t>supports several web service standards and JSR </a:t>
            </a:r>
            <a:r>
              <a:rPr/>
              <a:t>APIs</a:t>
            </a:r>
            <a:r>
              <a:rPr smtClean="0"/>
              <a:t>.</a:t>
            </a:r>
            <a:endParaRPr/>
          </a:p>
          <a:p>
            <a:r>
              <a:rPr/>
              <a:t>Apache CXF</a:t>
            </a:r>
            <a:r>
              <a:t> </a:t>
            </a:r>
            <a:r>
              <a:rPr/>
              <a:t>provides tooling and configuration for JAX-WS and JAX-RS </a:t>
            </a:r>
            <a:r>
              <a:rPr/>
              <a:t>services</a:t>
            </a:r>
            <a:r>
              <a:rPr smtClean="0"/>
              <a:t>.</a:t>
            </a:r>
            <a:endParaRPr/>
          </a:p>
          <a:p>
            <a:r>
              <a:rPr/>
              <a:t>Apache CXF</a:t>
            </a:r>
            <a:r>
              <a:t> </a:t>
            </a:r>
            <a:r>
              <a:rPr/>
              <a:t>provides integration with the Spring Application Framework, the core technology upon which most of the Java Stack is built.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94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CXF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CXF has a few nice extensions to </a:t>
            </a:r>
            <a:r>
              <a:rPr lang="en-US" dirty="0" smtClean="0"/>
              <a:t>JAX-RS –</a:t>
            </a:r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79114" y="1833704"/>
            <a:ext cx="6344199" cy="4567095"/>
          </a:xfrm>
          <a:prstGeom prst="roundRect">
            <a:avLst>
              <a:gd name="adj" fmla="val 6757"/>
            </a:avLst>
          </a:prstGeom>
          <a:solidFill>
            <a:srgbClr val="FFC46D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Ø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9775" indent="-2921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/>
              <a:t>@Path</a:t>
            </a:r>
            <a:r>
              <a:rPr lang="en-US" b="0" dirty="0" smtClean="0"/>
              <a:t>(“project/{</a:t>
            </a:r>
            <a:r>
              <a:rPr lang="en-US" b="0" dirty="0" err="1" smtClean="0"/>
              <a:t>projectid</a:t>
            </a:r>
            <a:r>
              <a:rPr lang="en-US" b="0" dirty="0"/>
              <a:t>}")</a:t>
            </a:r>
          </a:p>
          <a:p>
            <a:pPr marL="0" indent="0">
              <a:buNone/>
            </a:pPr>
            <a:r>
              <a:rPr lang="en-US" b="0" dirty="0"/>
              <a:t>public class </a:t>
            </a:r>
            <a:r>
              <a:rPr lang="en-US" b="0" dirty="0" smtClean="0"/>
              <a:t>Company{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@GET @Path</a:t>
            </a:r>
            <a:r>
              <a:rPr lang="en-US" b="0" dirty="0" smtClean="0"/>
              <a:t>(“employees/{</a:t>
            </a:r>
            <a:r>
              <a:rPr lang="en-US" b="0" dirty="0" err="1" smtClean="0"/>
              <a:t>empid</a:t>
            </a:r>
            <a:r>
              <a:rPr lang="en-US" b="0" dirty="0" smtClean="0"/>
              <a:t>}")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public </a:t>
            </a:r>
            <a:r>
              <a:rPr lang="en-US" b="0" dirty="0" smtClean="0"/>
              <a:t>Employees </a:t>
            </a:r>
            <a:r>
              <a:rPr lang="en-US" b="0" dirty="0" err="1" smtClean="0"/>
              <a:t>getEmployees</a:t>
            </a:r>
            <a:r>
              <a:rPr lang="en-US" b="0" dirty="0" smtClean="0"/>
              <a:t>(</a:t>
            </a:r>
            <a:endParaRPr lang="en-US" b="0" dirty="0"/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PathParam</a:t>
            </a:r>
            <a:r>
              <a:rPr lang="en-US" b="1" dirty="0">
                <a:solidFill>
                  <a:srgbClr val="C00000"/>
                </a:solidFill>
              </a:rPr>
              <a:t>(" </a:t>
            </a:r>
            <a:r>
              <a:rPr lang="en-US" b="1" dirty="0" err="1">
                <a:solidFill>
                  <a:srgbClr val="C00000"/>
                </a:solidFill>
              </a:rPr>
              <a:t>projectid</a:t>
            </a:r>
            <a:r>
              <a:rPr lang="en-US" b="1" dirty="0">
                <a:solidFill>
                  <a:srgbClr val="C00000"/>
                </a:solidFill>
              </a:rPr>
              <a:t> ")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projectid</a:t>
            </a:r>
            <a:r>
              <a:rPr lang="en-US" b="1" dirty="0">
                <a:solidFill>
                  <a:srgbClr val="C00000"/>
                </a:solidFill>
              </a:rPr>
              <a:t>,</a:t>
            </a:r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PathParam</a:t>
            </a:r>
            <a:r>
              <a:rPr lang="en-US" b="1" dirty="0">
                <a:solidFill>
                  <a:srgbClr val="C00000"/>
                </a:solidFill>
              </a:rPr>
              <a:t>(" </a:t>
            </a:r>
            <a:r>
              <a:rPr lang="en-US" b="1" dirty="0" err="1">
                <a:solidFill>
                  <a:srgbClr val="C00000"/>
                </a:solidFill>
              </a:rPr>
              <a:t>empid</a:t>
            </a:r>
            <a:r>
              <a:rPr lang="en-US" b="1" dirty="0">
                <a:solidFill>
                  <a:srgbClr val="C00000"/>
                </a:solidFill>
              </a:rPr>
              <a:t> ") String </a:t>
            </a:r>
            <a:r>
              <a:rPr lang="en-US" b="1" dirty="0" err="1">
                <a:solidFill>
                  <a:srgbClr val="C00000"/>
                </a:solidFill>
              </a:rPr>
              <a:t>empid</a:t>
            </a:r>
            <a:r>
              <a:rPr lang="en-US" b="1" dirty="0">
                <a:solidFill>
                  <a:srgbClr val="C00000"/>
                </a:solidFill>
              </a:rPr>
              <a:t>,</a:t>
            </a:r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MatrixParam</a:t>
            </a:r>
            <a:r>
              <a:rPr lang="en-US" b="1" dirty="0">
                <a:solidFill>
                  <a:srgbClr val="C00000"/>
                </a:solidFill>
              </a:rPr>
              <a:t>("sortKey1") String sortKey1,</a:t>
            </a:r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MatrixParam</a:t>
            </a:r>
            <a:r>
              <a:rPr lang="en-US" b="1" dirty="0">
                <a:solidFill>
                  <a:srgbClr val="C00000"/>
                </a:solidFill>
              </a:rPr>
              <a:t>("sortKey2") String sortKey2,</a:t>
            </a:r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MatrixParam</a:t>
            </a:r>
            <a:r>
              <a:rPr lang="en-US" b="1" dirty="0">
                <a:solidFill>
                  <a:srgbClr val="C00000"/>
                </a:solidFill>
              </a:rPr>
              <a:t>(" </a:t>
            </a:r>
            <a:r>
              <a:rPr lang="en-US" b="1" dirty="0" err="1">
                <a:solidFill>
                  <a:srgbClr val="C00000"/>
                </a:solidFill>
              </a:rPr>
              <a:t>empid</a:t>
            </a:r>
            <a:r>
              <a:rPr lang="en-US" b="1" dirty="0">
                <a:solidFill>
                  <a:srgbClr val="C00000"/>
                </a:solidFill>
              </a:rPr>
              <a:t> ") String </a:t>
            </a:r>
            <a:r>
              <a:rPr lang="en-US" b="1" dirty="0" err="1">
                <a:solidFill>
                  <a:srgbClr val="C00000"/>
                </a:solidFill>
              </a:rPr>
              <a:t>empid</a:t>
            </a:r>
            <a:r>
              <a:rPr lang="en-US" b="1" dirty="0">
                <a:solidFill>
                  <a:srgbClr val="C00000"/>
                </a:solidFill>
              </a:rPr>
              <a:t>,</a:t>
            </a:r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en-US" b="1" dirty="0" err="1">
                <a:solidFill>
                  <a:srgbClr val="C00000"/>
                </a:solidFill>
              </a:rPr>
              <a:t>QueryParam</a:t>
            </a:r>
            <a:r>
              <a:rPr lang="en-US" b="1" dirty="0">
                <a:solidFill>
                  <a:srgbClr val="C00000"/>
                </a:solidFill>
              </a:rPr>
              <a:t>(“</a:t>
            </a:r>
            <a:r>
              <a:rPr lang="en-US" b="1" dirty="0" err="1">
                <a:solidFill>
                  <a:srgbClr val="C00000"/>
                </a:solidFill>
              </a:rPr>
              <a:t>empName</a:t>
            </a:r>
            <a:r>
              <a:rPr lang="en-US" b="1" dirty="0">
                <a:solidFill>
                  <a:srgbClr val="C00000"/>
                </a:solidFill>
              </a:rPr>
              <a:t>") String name,</a:t>
            </a:r>
          </a:p>
          <a:p>
            <a:pPr marL="741362" lvl="2" indent="0">
              <a:buNone/>
            </a:pP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0" dirty="0"/>
              <a:t>{}</a:t>
            </a:r>
          </a:p>
          <a:p>
            <a:pPr marL="0" indent="0">
              <a:buNone/>
            </a:pPr>
            <a:r>
              <a:rPr lang="en-US" b="0" dirty="0"/>
              <a:t>}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950856" y="1635309"/>
            <a:ext cx="3091543" cy="1422400"/>
          </a:xfrm>
          <a:prstGeom prst="wedgeRoundRectCallout">
            <a:avLst>
              <a:gd name="adj1" fmla="val -45246"/>
              <a:gd name="adj2" fmla="val 154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Apache CXF allows you to aggregate this information</a:t>
            </a:r>
          </a:p>
          <a:p>
            <a:r>
              <a:rPr lang="en-US" dirty="0"/>
              <a:t>into specific injectable bean classes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0230" y="3614056"/>
            <a:ext cx="268513" cy="1843315"/>
          </a:xfrm>
          <a:prstGeom prst="rightBrace">
            <a:avLst>
              <a:gd name="adj1" fmla="val 43469"/>
              <a:gd name="adj2" fmla="val 50787"/>
            </a:avLst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2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64C91369D984991AEE386D876C869" ma:contentTypeVersion="3" ma:contentTypeDescription="Create a new document." ma:contentTypeScope="" ma:versionID="a51899a532c37e5ca61817437f4815f9">
  <xsd:schema xmlns:xsd="http://www.w3.org/2001/XMLSchema" xmlns:xs="http://www.w3.org/2001/XMLSchema" xmlns:p="http://schemas.microsoft.com/office/2006/metadata/properties" xmlns:ns2="f2f9e500-2a4f-403e-abb1-514215aa6ea6" xmlns:ns3="952a6df7-b138-4f89-9bc4-e7a874ea3254" targetNamespace="http://schemas.microsoft.com/office/2006/metadata/properties" ma:root="true" ma:fieldsID="45d205d1640a34948cbc94912e7cd74a" ns2:_="" ns3:_="">
    <xsd:import namespace="f2f9e500-2a4f-403e-abb1-514215aa6ea6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Levels" minOccurs="0"/>
                <xsd:element ref="ns2:Category" minOccurs="0"/>
                <xsd:element ref="ns2:Material_x0020_Type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e500-2a4f-403e-abb1-514215aa6ea6" elementFormDefault="qualified">
    <xsd:import namespace="http://schemas.microsoft.com/office/2006/documentManagement/types"/>
    <xsd:import namespace="http://schemas.microsoft.com/office/infopath/2007/PartnerControls"/>
    <xsd:element name="Levels" ma:index="8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2f9e500-2a4f-403e-abb1-514215aa6ea6">Class book</Material_x0020_Type>
    <Levels xmlns="f2f9e500-2a4f-403e-abb1-514215aa6ea6">L1</Levels>
    <Category xmlns="f2f9e500-2a4f-403e-abb1-514215aa6ea6">Module Artifact</Category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446B3-900F-43EB-9B66-2B3A3263F2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9e500-2a4f-403e-abb1-514215aa6ea6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2f9e500-2a4f-403e-abb1-514215aa6ea6"/>
    <ds:schemaRef ds:uri="952a6df7-b138-4f89-9bc4-e7a874ea32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10932</TotalTime>
  <Words>989</Words>
  <Application>Microsoft Office PowerPoint</Application>
  <PresentationFormat>On-screen Show (4:3)</PresentationFormat>
  <Paragraphs>156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2_Office Theme</vt:lpstr>
      <vt:lpstr>RESTful Web Services with Java</vt:lpstr>
      <vt:lpstr>Slide 2</vt:lpstr>
      <vt:lpstr>JAX-RS Implementations</vt:lpstr>
      <vt:lpstr>Jersey</vt:lpstr>
      <vt:lpstr>Jersey</vt:lpstr>
      <vt:lpstr>Jersey</vt:lpstr>
      <vt:lpstr>Application Architecture with Jersey</vt:lpstr>
      <vt:lpstr>Apache CXF</vt:lpstr>
      <vt:lpstr>Apache CXF</vt:lpstr>
      <vt:lpstr>Apache CXF</vt:lpstr>
      <vt:lpstr>RESTEasy</vt:lpstr>
      <vt:lpstr>REST with Spring</vt:lpstr>
      <vt:lpstr>REST with Spring</vt:lpstr>
      <vt:lpstr>Accessing RESTful services on the Client</vt:lpstr>
      <vt:lpstr> Demo</vt:lpstr>
      <vt:lpstr>Jersey Test Framework</vt:lpstr>
      <vt:lpstr>Lesson Summary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misaldin</cp:lastModifiedBy>
  <cp:revision>413</cp:revision>
  <dcterms:created xsi:type="dcterms:W3CDTF">2012-05-18T02:59:15Z</dcterms:created>
  <dcterms:modified xsi:type="dcterms:W3CDTF">2014-09-16T11:27:31Z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0x010100CB664C91369D984991AEE386D876C869</vt:lpwstr>
  </property>
  <property fmtid="{D5CDD505-2E9C-101B-9397-08002B2CF9AE}" pid="4" name="_SourceUrl">
    <vt:lpwstr/>
  </property>
</Properties>
</file>