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4"/>
  </p:notesMasterIdLst>
  <p:handoutMasterIdLst>
    <p:handoutMasterId r:id="rId25"/>
  </p:handoutMasterIdLst>
  <p:sldIdLst>
    <p:sldId id="265" r:id="rId5"/>
    <p:sldId id="266" r:id="rId6"/>
    <p:sldId id="354" r:id="rId7"/>
    <p:sldId id="356" r:id="rId8"/>
    <p:sldId id="385" r:id="rId9"/>
    <p:sldId id="386" r:id="rId10"/>
    <p:sldId id="387" r:id="rId11"/>
    <p:sldId id="359" r:id="rId12"/>
    <p:sldId id="360" r:id="rId13"/>
    <p:sldId id="361" r:id="rId14"/>
    <p:sldId id="362" r:id="rId15"/>
    <p:sldId id="364" r:id="rId16"/>
    <p:sldId id="363" r:id="rId17"/>
    <p:sldId id="388" r:id="rId18"/>
    <p:sldId id="391" r:id="rId19"/>
    <p:sldId id="389" r:id="rId20"/>
    <p:sldId id="390" r:id="rId21"/>
    <p:sldId id="384" r:id="rId22"/>
    <p:sldId id="40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71FF"/>
    <a:srgbClr val="0000FF"/>
    <a:srgbClr val="FFC46D"/>
    <a:srgbClr val="C2E49C"/>
    <a:srgbClr val="CC590A"/>
    <a:srgbClr val="FF9900"/>
    <a:srgbClr val="B48900"/>
    <a:srgbClr val="99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588" autoAdjust="0"/>
    <p:restoredTop sz="82416" autoAdjust="0"/>
  </p:normalViewPr>
  <p:slideViewPr>
    <p:cSldViewPr snapToGrid="0" showGuides="1">
      <p:cViewPr>
        <p:scale>
          <a:sx n="66" d="100"/>
          <a:sy n="66" d="100"/>
        </p:scale>
        <p:origin x="-1200" y="-534"/>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96"/>
      </p:cViewPr>
      <p:guideLst>
        <p:guide orient="horz" pos="2595"/>
        <p:guide pos="96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330908838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8763" y="697675"/>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528763" y="4572000"/>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370625"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latin typeface="Candara" pitchFamily="34" charset="0"/>
              </a:rPr>
              <a:t>RESTful</a:t>
            </a:r>
            <a:r>
              <a:rPr lang="en-US" sz="1200" b="1" dirty="0" smtClean="0">
                <a:latin typeface="Candara" pitchFamily="34" charset="0"/>
              </a:rPr>
              <a:t> Web Services with Java</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369028" y="8695766"/>
            <a:ext cx="2762530" cy="281980"/>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a:t>
            </a:r>
            <a:r>
              <a:rPr lang="en-US" sz="1200" dirty="0" smtClean="0">
                <a:latin typeface="Candara" pitchFamily="34" charset="0"/>
                <a:cs typeface="Arial" pitchFamily="34" charset="0"/>
              </a:rPr>
              <a:t>05-</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endParaRPr lang="en-US" sz="1200" dirty="0" smtClean="0">
              <a:latin typeface="Candara" pitchFamily="34" charset="0"/>
              <a:cs typeface="Arial" pitchFamily="34" charset="0"/>
            </a:endParaRPr>
          </a:p>
          <a:p>
            <a:endParaRPr lang="en-US" sz="1200" dirty="0">
              <a:latin typeface="Candara" pitchFamily="34" charset="0"/>
              <a:cs typeface="Arial" pitchFamily="34" charset="0"/>
            </a:endParaRPr>
          </a:p>
        </p:txBody>
      </p:sp>
    </p:spTree>
    <p:extLst>
      <p:ext uri="{BB962C8B-B14F-4D97-AF65-F5344CB8AC3E}">
        <p14:creationId xmlns:p14="http://schemas.microsoft.com/office/powerpoint/2010/main" xmlns="" val="367545641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690563"/>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233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528763" y="690563"/>
            <a:ext cx="4572000" cy="3429000"/>
          </a:xfrm>
          <a:ln/>
        </p:spPr>
      </p:sp>
      <p:sp>
        <p:nvSpPr>
          <p:cNvPr id="51203" name="Notes Placeholder 2"/>
          <p:cNvSpPr>
            <a:spLocks noGrp="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528763" y="690563"/>
            <a:ext cx="4572000" cy="3429000"/>
          </a:xfrm>
          <a:ln/>
        </p:spPr>
      </p:sp>
      <p:sp>
        <p:nvSpPr>
          <p:cNvPr id="53251"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690563"/>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data that the web service returns is not dynamically generated and can be cached, then the caching infrastructure that web servers and other intermediaries inherently provide can be leveraged to improve performance. However, the developer must take care because such caches are limited to the HTTP GET method for most servers.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service producer and service consumer have a mutual understanding of the context and content being passed along. Because there is no formal way to describe the web services interface, both parties must agree out of band on the schemas that describe the data being exchanged and on ways to process it meaningfully. In the real world, most commercial applications that expose services as RESTful implementations also distribute so-called value-added toolkits that describe the interfaces to developers in popular programming languages.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Bandwidth is particularly important and needs to be limited. REST is particularly useful for limited-profile devices such as PDAs and mobile phones, for which the overhead of headers and additional layers of SOAP elements on the XML payload must be restricted.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xmlns="" val="337601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690563"/>
            <a:ext cx="4572000" cy="3429000"/>
          </a:xfrm>
        </p:spPr>
      </p:sp>
      <p:sp>
        <p:nvSpPr>
          <p:cNvPr id="3" name="Notes Placeholder 2"/>
          <p:cNvSpPr>
            <a:spLocks noGrp="1"/>
          </p:cNvSpPr>
          <p:nvPr>
            <p:ph type="body" idx="1"/>
          </p:nvPr>
        </p:nvSpPr>
        <p:spPr/>
        <p:txBody>
          <a:bodyPr>
            <a:normAutofit/>
          </a:bodyPr>
          <a:lstStyle/>
          <a:p>
            <a:pPr algn="just"/>
            <a:r>
              <a:rPr lang="en-US" dirty="0" smtClean="0"/>
              <a:t>Do not use "physical" URLs. A physical URL points at something physical -- e.g., an XML file: "http://www.productcompany.com/inventory/product003.xml". A </a:t>
            </a:r>
            <a:r>
              <a:rPr lang="en-US" i="1" dirty="0" smtClean="0"/>
              <a:t>logical</a:t>
            </a:r>
            <a:r>
              <a:rPr lang="en-US" dirty="0" smtClean="0"/>
              <a:t> URL does not imply a physical file: "http://www. productcompany.com/inventory/product/003". </a:t>
            </a:r>
          </a:p>
          <a:p>
            <a:pPr algn="just"/>
            <a:r>
              <a:rPr lang="en-US" dirty="0" smtClean="0"/>
              <a:t>Sure, even with the .xml extension, the content could be dynamically generated. But it should be "humanly visible" that the URL is logical and not physical.</a:t>
            </a:r>
          </a:p>
          <a:p>
            <a:pPr algn="just"/>
            <a:r>
              <a:rPr lang="en-US" dirty="0" smtClean="0"/>
              <a:t>Queries should not return an overload of data. If needed, provide a paging mechanism. For example, a "product list" GET request should return the first </a:t>
            </a:r>
            <a:r>
              <a:rPr lang="en-US" i="1" dirty="0" smtClean="0"/>
              <a:t>n</a:t>
            </a:r>
            <a:r>
              <a:rPr lang="en-US" dirty="0" smtClean="0"/>
              <a:t> products (e.g., the first 10), with next/</a:t>
            </a:r>
            <a:r>
              <a:rPr lang="en-US" dirty="0" err="1" smtClean="0"/>
              <a:t>prev</a:t>
            </a:r>
            <a:r>
              <a:rPr lang="en-US" dirty="0" smtClean="0"/>
              <a:t> links.</a:t>
            </a:r>
          </a:p>
          <a:p>
            <a:pPr algn="just"/>
            <a:r>
              <a:rPr lang="en-US" dirty="0" smtClean="0"/>
              <a:t>Even though the REST response can be anything, make sure it's well documented, and do not change the output format lightly (since it will break existing clients). Remember, even if the output is human-readable, your clients aren't human users. If the output is in XML, make sure you document it with a schema or a DTD.</a:t>
            </a:r>
          </a:p>
          <a:p>
            <a:pPr algn="just"/>
            <a:r>
              <a:rPr lang="en-US" dirty="0" smtClean="0"/>
              <a:t>Rather than letting clients construct URLs for additional actions, include the actual URLs with REST responses. For example, a "product list" request could return an ID per product, and the specification says that you should use http://www. productcompany.com/product/</a:t>
            </a:r>
            <a:r>
              <a:rPr lang="en-US" i="1" dirty="0" smtClean="0"/>
              <a:t>PRODUCT_ID</a:t>
            </a:r>
            <a:r>
              <a:rPr lang="en-US" dirty="0" smtClean="0"/>
              <a:t> to get additional details. That's bad design. Rather, the response should include the actual URL with each item: http://www. productcompany.com/product/001263, etc. Yes, this means that the output is larger. But it also means that you can easily direct clients to new URLs as needed, without requiring a change in client code.</a:t>
            </a:r>
          </a:p>
          <a:p>
            <a:pPr algn="just"/>
            <a:r>
              <a:rPr lang="en-US" dirty="0" smtClean="0"/>
              <a:t>GET access requests should never cause a state change. Anything that changes the server state should be a POST request (or other HTTP verbs, such as DELETE).</a:t>
            </a:r>
          </a:p>
          <a:p>
            <a:pPr algn="just"/>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1528763" y="615950"/>
            <a:ext cx="4670425" cy="3503613"/>
          </a:xfrm>
          <a:ln/>
        </p:spPr>
      </p:sp>
      <p:sp>
        <p:nvSpPr>
          <p:cNvPr id="78853" name="Rectangle 3"/>
          <p:cNvSpPr>
            <a:spLocks noGrp="1" noChangeArrowheads="1"/>
          </p:cNvSpPr>
          <p:nvPr>
            <p:ph type="body" idx="1"/>
          </p:nvPr>
        </p:nvSpPr>
        <p:spPr>
          <a:xfrm>
            <a:off x="1981200" y="4572000"/>
            <a:ext cx="4648200" cy="3963988"/>
          </a:xfrm>
          <a:noFill/>
          <a:ln/>
        </p:spPr>
        <p:txBody>
          <a:bodyPr/>
          <a:lstStyle/>
          <a:p>
            <a:endParaRPr lang="en-US" dirty="0" smtClean="0">
              <a:cs typeface="Times New Roman" pitchFamily="18" charset="0"/>
            </a:endParaRPr>
          </a:p>
          <a:p>
            <a:endParaRPr lang="en-US"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528763" y="690563"/>
            <a:ext cx="4572000" cy="3429000"/>
          </a:xfrm>
          <a:solidFill>
            <a:srgbClr val="FFFFFF"/>
          </a:solidFill>
          <a:ln/>
        </p:spPr>
      </p:sp>
      <p:sp>
        <p:nvSpPr>
          <p:cNvPr id="47109" name="Rectangle 3"/>
          <p:cNvSpPr>
            <a:spLocks noGrp="1" noChangeArrowheads="1"/>
          </p:cNvSpPr>
          <p:nvPr>
            <p:ph type="body" idx="1"/>
          </p:nvPr>
        </p:nvSpPr>
        <p:spPr>
          <a:solidFill>
            <a:srgbClr val="FFFFFF"/>
          </a:solid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690563"/>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84339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690563"/>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528763" y="690563"/>
            <a:ext cx="4572000" cy="3429000"/>
          </a:xfrm>
          <a:ln/>
        </p:spPr>
      </p:sp>
      <p:sp>
        <p:nvSpPr>
          <p:cNvPr id="4915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528763" y="690563"/>
            <a:ext cx="4572000" cy="3429000"/>
          </a:xfrm>
          <a:ln/>
        </p:spPr>
      </p:sp>
      <p:sp>
        <p:nvSpPr>
          <p:cNvPr id="50179" name="Notes Placeholder 2"/>
          <p:cNvSpPr>
            <a:spLocks noGrp="1"/>
          </p:cNvSpPr>
          <p:nvPr>
            <p:ph type="body" idx="1"/>
          </p:nvPr>
        </p:nvSpPr>
        <p:spPr>
          <a:xfrm>
            <a:off x="1447800" y="4343400"/>
            <a:ext cx="5029200" cy="4114800"/>
          </a:xfrm>
          <a:noFill/>
          <a:ln/>
        </p:spPr>
        <p:txBody>
          <a:bodyPr/>
          <a:lstStyle/>
          <a:p>
            <a:endParaRPr lang="en-US" smtClean="0"/>
          </a:p>
        </p:txBody>
      </p:sp>
      <p:sp>
        <p:nvSpPr>
          <p:cNvPr id="50182" name="Rectangle 5"/>
          <p:cNvSpPr>
            <a:spLocks noChangeArrowheads="1"/>
          </p:cNvSpPr>
          <p:nvPr/>
        </p:nvSpPr>
        <p:spPr bwMode="auto">
          <a:xfrm>
            <a:off x="23750" y="1018300"/>
            <a:ext cx="1219200" cy="4400550"/>
          </a:xfrm>
          <a:prstGeom prst="rect">
            <a:avLst/>
          </a:prstGeom>
          <a:noFill/>
          <a:ln w="9525">
            <a:noFill/>
            <a:miter lim="800000"/>
            <a:headEnd/>
            <a:tailEnd/>
          </a:ln>
        </p:spPr>
        <p:txBody>
          <a:bodyPr>
            <a:spAutoFit/>
          </a:bodyPr>
          <a:lstStyle/>
          <a:p>
            <a:r>
              <a:rPr lang="en-US" sz="1000" b="1" dirty="0"/>
              <a:t>Instructor Notes</a:t>
            </a:r>
            <a:r>
              <a:rPr lang="en-US" sz="1000" dirty="0"/>
              <a:t>:</a:t>
            </a:r>
          </a:p>
          <a:p>
            <a:endParaRPr lang="en-US" sz="1000" dirty="0"/>
          </a:p>
          <a:p>
            <a:r>
              <a:rPr lang="en-US" sz="1000" dirty="0"/>
              <a:t>Explain the participants not to carry the analogy too far: unlike letters-vs.-postcards, REST is every bit as secure as SOAP. In particular, REST can be carried over secure sockets (using the HTTPS protocol), and content can be encrypted using any mechanism you see fit. Without encryption, REST and SOAP are both insecure; with proper encryption in place, both are equally secure.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September 17,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gate.com/discussion/project/%7btopic%7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RESTful Web </a:t>
            </a:r>
            <a:r>
              <a:rPr lang="en-US" dirty="0"/>
              <a:t>Services with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800" dirty="0" smtClean="0"/>
              <a:t>REST and SOAP</a:t>
            </a:r>
          </a:p>
        </p:txBody>
      </p:sp>
      <p:sp>
        <p:nvSpPr>
          <p:cNvPr id="10243" name="Rectangle 3"/>
          <p:cNvSpPr>
            <a:spLocks noGrp="1" noChangeArrowheads="1"/>
          </p:cNvSpPr>
          <p:nvPr>
            <p:ph idx="1"/>
          </p:nvPr>
        </p:nvSpPr>
        <p:spPr>
          <a:xfrm>
            <a:off x="293688" y="1208088"/>
            <a:ext cx="8229600" cy="4829855"/>
          </a:xfrm>
        </p:spPr>
        <p:txBody>
          <a:bodyPr>
            <a:normAutofit lnSpcReduction="10000"/>
          </a:bodyPr>
          <a:lstStyle/>
          <a:p>
            <a:pPr>
              <a:defRPr/>
            </a:pPr>
            <a:r>
              <a:rPr/>
              <a:t>REST vs. SOAP </a:t>
            </a:r>
            <a:endParaRPr/>
          </a:p>
          <a:p>
            <a:pPr lvl="1">
              <a:defRPr/>
            </a:pPr>
            <a:r>
              <a:t> </a:t>
            </a:r>
            <a:r>
              <a:rPr/>
              <a:t>like mailing a letter:</a:t>
            </a:r>
          </a:p>
          <a:p>
            <a:pPr marL="447675" lvl="1" indent="0">
              <a:buNone/>
              <a:defRPr/>
            </a:pPr>
            <a:r>
              <a:rPr lang="en-US" dirty="0"/>
              <a:t>	</a:t>
            </a:r>
            <a:r>
              <a:rPr lang="en-US" dirty="0" smtClean="0"/>
              <a:t>	</a:t>
            </a:r>
            <a:r>
              <a:rPr lang="en-US" sz="1900" dirty="0" smtClean="0"/>
              <a:t>with </a:t>
            </a:r>
            <a:r>
              <a:rPr lang="en-US" sz="1900" dirty="0"/>
              <a:t>SOAP, you're using an envelope;</a:t>
            </a:r>
          </a:p>
          <a:p>
            <a:pPr marL="447675" lvl="1" indent="0">
              <a:buNone/>
              <a:defRPr/>
            </a:pPr>
            <a:r>
              <a:rPr lang="en-US" sz="1900" dirty="0"/>
              <a:t>	</a:t>
            </a:r>
            <a:r>
              <a:rPr lang="en-US" sz="1900" dirty="0" smtClean="0"/>
              <a:t>	with </a:t>
            </a:r>
            <a:r>
              <a:rPr lang="en-US" sz="1900" dirty="0"/>
              <a:t>REST, it's a postcard</a:t>
            </a:r>
            <a:r>
              <a:rPr lang="en-US" sz="1900" dirty="0" smtClean="0"/>
              <a:t>.</a:t>
            </a:r>
          </a:p>
          <a:p>
            <a:pPr lvl="2">
              <a:defRPr/>
            </a:pPr>
            <a:r>
              <a:rPr lang="en-US" dirty="0" smtClean="0"/>
              <a:t> </a:t>
            </a:r>
            <a:r>
              <a:rPr sz="1400"/>
              <a:t>Postcards are easier to handle (by the receiver), </a:t>
            </a:r>
            <a:endParaRPr sz="1400" smtClean="0"/>
          </a:p>
          <a:p>
            <a:pPr lvl="2">
              <a:defRPr/>
            </a:pPr>
            <a:r>
              <a:rPr sz="1400" smtClean="0"/>
              <a:t>waste </a:t>
            </a:r>
            <a:r>
              <a:rPr sz="1400"/>
              <a:t>less paper (i.e., consume less bandwidth), </a:t>
            </a:r>
            <a:endParaRPr sz="1400" smtClean="0"/>
          </a:p>
          <a:p>
            <a:pPr lvl="2">
              <a:defRPr/>
            </a:pPr>
            <a:r>
              <a:rPr sz="1400" smtClean="0"/>
              <a:t>and </a:t>
            </a:r>
            <a:r>
              <a:rPr sz="1400"/>
              <a:t>have a short content.</a:t>
            </a:r>
          </a:p>
          <a:p>
            <a:pPr>
              <a:defRPr/>
            </a:pPr>
            <a:r>
              <a:rPr/>
              <a:t>With REST, the semantics are specified entirely by the URI</a:t>
            </a:r>
          </a:p>
          <a:p>
            <a:pPr>
              <a:defRPr/>
            </a:pPr>
            <a:r>
              <a:rPr/>
              <a:t>The SOAP envelope is the beginning</a:t>
            </a:r>
          </a:p>
          <a:p>
            <a:pPr lvl="1">
              <a:defRPr/>
            </a:pPr>
            <a:r>
              <a:rPr/>
              <a:t>It’s the extension point for a variety of specs (addressing, security, transactions, MTOM, WS-RM) </a:t>
            </a:r>
          </a:p>
          <a:p>
            <a:pPr>
              <a:defRPr/>
            </a:pPr>
            <a:r>
              <a:rPr/>
              <a:t>With REST, the URI is the end</a:t>
            </a:r>
          </a:p>
          <a:p>
            <a:pPr>
              <a:defRPr/>
            </a:pPr>
            <a:r>
              <a:rPr/>
              <a:t>SOAP: oriented around verbs </a:t>
            </a:r>
          </a:p>
          <a:p>
            <a:pPr lvl="1">
              <a:defRPr/>
            </a:pPr>
            <a:r>
              <a:rPr/>
              <a:t>(RPC, actions)</a:t>
            </a:r>
          </a:p>
          <a:p>
            <a:pPr>
              <a:defRPr/>
            </a:pPr>
            <a:r>
              <a:rPr/>
              <a:t>REST: oriented around nouns</a:t>
            </a:r>
          </a:p>
          <a:p>
            <a:pPr lvl="1">
              <a:defRPr/>
            </a:pPr>
            <a:r>
              <a:rPr/>
              <a:t>Resources</a:t>
            </a:r>
          </a:p>
          <a:p>
            <a:endParaRPr lang="en-US" dirty="0" smtClean="0"/>
          </a:p>
        </p:txBody>
      </p:sp>
    </p:spTree>
    <p:extLst>
      <p:ext uri="{BB962C8B-B14F-4D97-AF65-F5344CB8AC3E}">
        <p14:creationId xmlns:p14="http://schemas.microsoft.com/office/powerpoint/2010/main" xmlns="" val="528322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SOAP: Verb (Operation) Oriented</a:t>
            </a:r>
          </a:p>
        </p:txBody>
      </p:sp>
      <p:sp>
        <p:nvSpPr>
          <p:cNvPr id="12291" name="Rectangle 3"/>
          <p:cNvSpPr>
            <a:spLocks noGrp="1" noChangeArrowheads="1"/>
          </p:cNvSpPr>
          <p:nvPr>
            <p:ph idx="1"/>
          </p:nvPr>
        </p:nvSpPr>
        <p:spPr>
          <a:xfrm>
            <a:off x="609600" y="1295400"/>
            <a:ext cx="7373815" cy="4222750"/>
          </a:xfrm>
        </p:spPr>
        <p:txBody>
          <a:bodyPr/>
          <a:lstStyle/>
          <a:p>
            <a:r>
              <a:t>A SOAP interface defines verb/noun combinations, after RPC</a:t>
            </a:r>
          </a:p>
          <a:p>
            <a:r>
              <a:rPr/>
              <a:t>It’s about a variety of operations:</a:t>
            </a:r>
          </a:p>
          <a:p>
            <a:pPr lvl="2">
              <a:buFontTx/>
              <a:buNone/>
            </a:pPr>
            <a:r>
              <a:rPr lang="en-US" sz="1800" dirty="0" err="1" smtClean="0"/>
              <a:t>addCustomer</a:t>
            </a:r>
            <a:endParaRPr lang="en-US" sz="1800" dirty="0" smtClean="0"/>
          </a:p>
          <a:p>
            <a:pPr lvl="2">
              <a:buFontTx/>
              <a:buNone/>
            </a:pPr>
            <a:r>
              <a:rPr lang="en-US" sz="1800" dirty="0" err="1" smtClean="0"/>
              <a:t>updateCustomerAddress</a:t>
            </a:r>
            <a:endParaRPr lang="en-US" sz="1800" dirty="0" smtClean="0"/>
          </a:p>
          <a:p>
            <a:pPr lvl="2">
              <a:buFontTx/>
              <a:buNone/>
            </a:pPr>
            <a:r>
              <a:rPr lang="en-US" sz="1800" dirty="0" err="1" smtClean="0"/>
              <a:t>getCustomer</a:t>
            </a:r>
            <a:endParaRPr lang="en-US" sz="1800" dirty="0" smtClean="0"/>
          </a:p>
          <a:p>
            <a:endParaRPr lang="en-US" dirty="0" smtClean="0">
              <a:latin typeface="Courier New" pitchFamily="49" charset="0"/>
            </a:endParaRPr>
          </a:p>
          <a:p>
            <a:endParaRPr lang="en-US" dirty="0" smtClean="0"/>
          </a:p>
        </p:txBody>
      </p:sp>
    </p:spTree>
    <p:extLst>
      <p:ext uri="{BB962C8B-B14F-4D97-AF65-F5344CB8AC3E}">
        <p14:creationId xmlns:p14="http://schemas.microsoft.com/office/powerpoint/2010/main" xmlns="" val="31017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ROA vs. SOA</a:t>
            </a:r>
            <a:endParaRPr lang="en-US" dirty="0"/>
          </a:p>
        </p:txBody>
      </p:sp>
      <p:graphicFrame>
        <p:nvGraphicFramePr>
          <p:cNvPr id="4" name="Content Placeholder 3"/>
          <p:cNvGraphicFramePr>
            <a:graphicFrameLocks noGrp="1"/>
          </p:cNvGraphicFramePr>
          <p:nvPr>
            <p:ph idx="1"/>
          </p:nvPr>
        </p:nvGraphicFramePr>
        <p:xfrm>
          <a:off x="293688" y="1208088"/>
          <a:ext cx="8229600" cy="3850640"/>
        </p:xfrm>
        <a:graphic>
          <a:graphicData uri="http://schemas.openxmlformats.org/drawingml/2006/table">
            <a:tbl>
              <a:tblPr firstRow="1" bandRow="1">
                <a:tableStyleId>{5C22544A-7EE6-4342-B048-85BDC9FD1C3A}</a:tableStyleId>
              </a:tblPr>
              <a:tblGrid>
                <a:gridCol w="1786391"/>
                <a:gridCol w="3396342"/>
                <a:gridCol w="3046867"/>
              </a:tblGrid>
              <a:tr h="370840">
                <a:tc>
                  <a:txBody>
                    <a:bodyPr/>
                    <a:lstStyle/>
                    <a:p>
                      <a:r>
                        <a:rPr lang="en-US" sz="1800" dirty="0" smtClean="0">
                          <a:latin typeface="Candara" pitchFamily="34" charset="0"/>
                        </a:rPr>
                        <a:t>Attribute</a:t>
                      </a:r>
                      <a:endParaRPr lang="en-US" sz="1800" dirty="0">
                        <a:latin typeface="Candara" pitchFamily="34" charset="0"/>
                      </a:endParaRPr>
                    </a:p>
                  </a:txBody>
                  <a:tcPr/>
                </a:tc>
                <a:tc>
                  <a:txBody>
                    <a:bodyPr/>
                    <a:lstStyle/>
                    <a:p>
                      <a:pPr algn="ctr"/>
                      <a:r>
                        <a:rPr lang="en-US" sz="1800" dirty="0" smtClean="0">
                          <a:latin typeface="Candara" pitchFamily="34" charset="0"/>
                        </a:rPr>
                        <a:t>Resource Oriented</a:t>
                      </a:r>
                      <a:endParaRPr lang="en-US" sz="1800" dirty="0">
                        <a:latin typeface="Candara" pitchFamily="34" charset="0"/>
                      </a:endParaRPr>
                    </a:p>
                  </a:txBody>
                  <a:tcPr/>
                </a:tc>
                <a:tc>
                  <a:txBody>
                    <a:bodyPr/>
                    <a:lstStyle/>
                    <a:p>
                      <a:pPr algn="ctr"/>
                      <a:r>
                        <a:rPr lang="en-US" sz="1800" dirty="0" smtClean="0">
                          <a:latin typeface="Candara" pitchFamily="34" charset="0"/>
                        </a:rPr>
                        <a:t>Service Oriented</a:t>
                      </a:r>
                      <a:endParaRPr lang="en-US" sz="1800" dirty="0">
                        <a:latin typeface="Candara" pitchFamily="34" charset="0"/>
                      </a:endParaRPr>
                    </a:p>
                  </a:txBody>
                  <a:tcPr/>
                </a:tc>
              </a:tr>
              <a:tr h="370840">
                <a:tc>
                  <a:txBody>
                    <a:bodyPr/>
                    <a:lstStyle/>
                    <a:p>
                      <a:r>
                        <a:rPr lang="en-US" sz="1800" kern="1200" baseline="0" dirty="0" smtClean="0">
                          <a:solidFill>
                            <a:schemeClr val="dk1"/>
                          </a:solidFill>
                          <a:latin typeface="Candara" pitchFamily="34" charset="0"/>
                          <a:ea typeface="+mn-ea"/>
                          <a:cs typeface="Times New Roman" pitchFamily="18" charset="0"/>
                        </a:rPr>
                        <a:t>Granularity</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Resource instances</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Service instances</a:t>
                      </a:r>
                      <a:endParaRPr lang="en-US" sz="1800" dirty="0">
                        <a:latin typeface="Candara" pitchFamily="34" charset="0"/>
                        <a:cs typeface="Times New Roman" pitchFamily="18" charset="0"/>
                      </a:endParaRPr>
                    </a:p>
                  </a:txBody>
                  <a:tcPr/>
                </a:tc>
              </a:tr>
              <a:tr h="370840">
                <a:tc>
                  <a:txBody>
                    <a:bodyPr/>
                    <a:lstStyle/>
                    <a:p>
                      <a:r>
                        <a:rPr lang="en-US" sz="1800" kern="1200" baseline="0" dirty="0" smtClean="0">
                          <a:solidFill>
                            <a:schemeClr val="dk1"/>
                          </a:solidFill>
                          <a:latin typeface="Candara" pitchFamily="34" charset="0"/>
                          <a:ea typeface="+mn-ea"/>
                          <a:cs typeface="Times New Roman" pitchFamily="18" charset="0"/>
                        </a:rPr>
                        <a:t>Main Focus</a:t>
                      </a:r>
                      <a:endParaRPr lang="en-US" sz="1800" dirty="0">
                        <a:latin typeface="Candara" pitchFamily="34" charset="0"/>
                        <a:cs typeface="Times New Roman" pitchFamily="18" charset="0"/>
                      </a:endParaRPr>
                    </a:p>
                  </a:txBody>
                  <a:tcPr/>
                </a:tc>
                <a:tc>
                  <a:txBody>
                    <a:bodyPr/>
                    <a:lstStyle/>
                    <a:p>
                      <a:r>
                        <a:rPr lang="en-US" sz="1800" dirty="0" smtClean="0">
                          <a:latin typeface="Candara" pitchFamily="34" charset="0"/>
                          <a:cs typeface="Times New Roman" pitchFamily="18" charset="0"/>
                        </a:rPr>
                        <a:t>Request addressing</a:t>
                      </a:r>
                    </a:p>
                    <a:p>
                      <a:r>
                        <a:rPr lang="en-US" sz="1800" dirty="0" smtClean="0">
                          <a:latin typeface="Candara" pitchFamily="34" charset="0"/>
                          <a:cs typeface="Times New Roman" pitchFamily="18" charset="0"/>
                        </a:rPr>
                        <a:t>(usually URLs)</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Creation of request</a:t>
                      </a:r>
                    </a:p>
                    <a:p>
                      <a:r>
                        <a:rPr lang="en-US" sz="1800" kern="1200" baseline="0" dirty="0" smtClean="0">
                          <a:solidFill>
                            <a:schemeClr val="dk1"/>
                          </a:solidFill>
                          <a:latin typeface="Candara" pitchFamily="34" charset="0"/>
                          <a:ea typeface="+mn-ea"/>
                          <a:cs typeface="Times New Roman" pitchFamily="18" charset="0"/>
                        </a:rPr>
                        <a:t>payloads</a:t>
                      </a:r>
                      <a:endParaRPr lang="en-US" sz="1800" dirty="0">
                        <a:latin typeface="Candara" pitchFamily="34" charset="0"/>
                        <a:cs typeface="Times New Roman" pitchFamily="18" charset="0"/>
                      </a:endParaRPr>
                    </a:p>
                  </a:txBody>
                  <a:tcPr/>
                </a:tc>
              </a:tr>
              <a:tr h="370840">
                <a:tc>
                  <a:txBody>
                    <a:bodyPr/>
                    <a:lstStyle/>
                    <a:p>
                      <a:r>
                        <a:rPr lang="en-US" sz="1800" dirty="0" smtClean="0">
                          <a:latin typeface="Candara" pitchFamily="34" charset="0"/>
                          <a:cs typeface="Times New Roman" pitchFamily="18" charset="0"/>
                        </a:rPr>
                        <a:t>Addressing /</a:t>
                      </a:r>
                    </a:p>
                    <a:p>
                      <a:r>
                        <a:rPr lang="en-US" sz="1800" dirty="0" smtClean="0">
                          <a:latin typeface="Candara" pitchFamily="34" charset="0"/>
                          <a:cs typeface="Times New Roman" pitchFamily="18" charset="0"/>
                        </a:rPr>
                        <a:t>Request routing</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Unique address per resource</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One endpoint address</a:t>
                      </a:r>
                    </a:p>
                    <a:p>
                      <a:r>
                        <a:rPr lang="en-US" sz="1800" kern="1200" baseline="0" dirty="0" smtClean="0">
                          <a:solidFill>
                            <a:schemeClr val="dk1"/>
                          </a:solidFill>
                          <a:latin typeface="Candara" pitchFamily="34" charset="0"/>
                          <a:ea typeface="+mn-ea"/>
                          <a:cs typeface="Times New Roman" pitchFamily="18" charset="0"/>
                        </a:rPr>
                        <a:t>per service</a:t>
                      </a:r>
                      <a:endParaRPr lang="en-US" sz="1800" dirty="0">
                        <a:latin typeface="Candara" pitchFamily="34" charset="0"/>
                        <a:cs typeface="Times New Roman" pitchFamily="18" charset="0"/>
                      </a:endParaRPr>
                    </a:p>
                  </a:txBody>
                  <a:tcPr/>
                </a:tc>
              </a:tr>
              <a:tr h="370840">
                <a:tc>
                  <a:txBody>
                    <a:bodyPr/>
                    <a:lstStyle/>
                    <a:p>
                      <a:r>
                        <a:rPr lang="en-US" sz="1800" dirty="0" smtClean="0">
                          <a:latin typeface="Candara" pitchFamily="34" charset="0"/>
                          <a:cs typeface="Times New Roman" pitchFamily="18" charset="0"/>
                        </a:rPr>
                        <a:t>Application</a:t>
                      </a:r>
                    </a:p>
                    <a:p>
                      <a:r>
                        <a:rPr lang="en-US" sz="1800" dirty="0" smtClean="0">
                          <a:latin typeface="Candara" pitchFamily="34" charset="0"/>
                          <a:cs typeface="Times New Roman" pitchFamily="18" charset="0"/>
                        </a:rPr>
                        <a:t>Interface</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Generic to the request mechanism</a:t>
                      </a:r>
                    </a:p>
                    <a:p>
                      <a:r>
                        <a:rPr lang="en-US" sz="1800" kern="1200" baseline="0" dirty="0" smtClean="0">
                          <a:solidFill>
                            <a:schemeClr val="dk1"/>
                          </a:solidFill>
                          <a:latin typeface="Candara" pitchFamily="34" charset="0"/>
                          <a:ea typeface="+mn-ea"/>
                          <a:cs typeface="Times New Roman" pitchFamily="18" charset="0"/>
                        </a:rPr>
                        <a:t>(e.g. HTTP verbs)</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Specific to this service – description is protocol specific (e.g. WSDL)</a:t>
                      </a:r>
                      <a:endParaRPr lang="en-US" sz="1800" dirty="0">
                        <a:latin typeface="Candara" pitchFamily="34" charset="0"/>
                        <a:cs typeface="Times New Roman" pitchFamily="18" charset="0"/>
                      </a:endParaRPr>
                    </a:p>
                  </a:txBody>
                  <a:tcPr/>
                </a:tc>
              </a:tr>
              <a:tr h="370840">
                <a:tc>
                  <a:txBody>
                    <a:bodyPr/>
                    <a:lstStyle/>
                    <a:p>
                      <a:r>
                        <a:rPr lang="en-US" sz="1800" dirty="0" smtClean="0">
                          <a:latin typeface="Candara" pitchFamily="34" charset="0"/>
                          <a:cs typeface="Times New Roman" pitchFamily="18" charset="0"/>
                        </a:rPr>
                        <a:t>Payload / data</a:t>
                      </a:r>
                    </a:p>
                    <a:p>
                      <a:r>
                        <a:rPr lang="en-US" sz="1800" dirty="0" smtClean="0">
                          <a:latin typeface="Candara" pitchFamily="34" charset="0"/>
                          <a:cs typeface="Times New Roman" pitchFamily="18" charset="0"/>
                        </a:rPr>
                        <a:t>format description</a:t>
                      </a:r>
                      <a:endParaRPr lang="en-US" sz="1800" dirty="0">
                        <a:latin typeface="Candara" pitchFamily="34" charset="0"/>
                        <a:cs typeface="Times New Roman" pitchFamily="18" charset="0"/>
                      </a:endParaRPr>
                    </a:p>
                  </a:txBody>
                  <a:tcPr/>
                </a:tc>
                <a:tc>
                  <a:txBody>
                    <a:bodyPr/>
                    <a:lstStyle/>
                    <a:p>
                      <a:r>
                        <a:rPr lang="en-US" sz="1800" kern="1200" baseline="0" dirty="0" smtClean="0">
                          <a:solidFill>
                            <a:schemeClr val="dk1"/>
                          </a:solidFill>
                          <a:latin typeface="Candara" pitchFamily="34" charset="0"/>
                          <a:ea typeface="+mn-ea"/>
                          <a:cs typeface="Times New Roman" pitchFamily="18" charset="0"/>
                        </a:rPr>
                        <a:t>No – nothing directly</a:t>
                      </a:r>
                    </a:p>
                    <a:p>
                      <a:r>
                        <a:rPr lang="en-US" sz="1800" kern="1200" baseline="0" dirty="0" smtClean="0">
                          <a:solidFill>
                            <a:schemeClr val="dk1"/>
                          </a:solidFill>
                          <a:latin typeface="Candara" pitchFamily="34" charset="0"/>
                          <a:ea typeface="+mn-ea"/>
                          <a:cs typeface="Times New Roman" pitchFamily="18" charset="0"/>
                        </a:rPr>
                        <a:t>linked to address /URL</a:t>
                      </a:r>
                      <a:endParaRPr lang="en-US" sz="1800" dirty="0">
                        <a:latin typeface="Candara" pitchFamily="34" charset="0"/>
                        <a:cs typeface="Times New Roman" pitchFamily="18" charset="0"/>
                      </a:endParaRPr>
                    </a:p>
                  </a:txBody>
                  <a:tcPr/>
                </a:tc>
                <a:tc>
                  <a:txBody>
                    <a:bodyPr/>
                    <a:lstStyle/>
                    <a:p>
                      <a:r>
                        <a:rPr lang="en-US" sz="1800" dirty="0" smtClean="0">
                          <a:latin typeface="Candara" pitchFamily="34" charset="0"/>
                          <a:cs typeface="Times New Roman" pitchFamily="18" charset="0"/>
                        </a:rPr>
                        <a:t>Yes – part of service</a:t>
                      </a:r>
                    </a:p>
                    <a:p>
                      <a:r>
                        <a:rPr lang="en-US" sz="1800" dirty="0" smtClean="0">
                          <a:latin typeface="Candara" pitchFamily="34" charset="0"/>
                          <a:cs typeface="Times New Roman" pitchFamily="18" charset="0"/>
                        </a:rPr>
                        <a:t>description (e.g. XML</a:t>
                      </a:r>
                    </a:p>
                    <a:p>
                      <a:r>
                        <a:rPr lang="en-US" sz="1800" dirty="0" smtClean="0">
                          <a:latin typeface="Candara" pitchFamily="34" charset="0"/>
                          <a:cs typeface="Times New Roman" pitchFamily="18" charset="0"/>
                        </a:rPr>
                        <a:t>Schema in WSDL)</a:t>
                      </a:r>
                      <a:endParaRPr lang="en-US" sz="1800" dirty="0">
                        <a:latin typeface="Candara" pitchFamily="34" charset="0"/>
                        <a:cs typeface="Times New Roman" pitchFamily="18" charset="0"/>
                      </a:endParaRPr>
                    </a:p>
                  </a:txBody>
                  <a:tcPr/>
                </a:tc>
              </a:tr>
            </a:tbl>
          </a:graphicData>
        </a:graphic>
      </p:graphicFrame>
    </p:spTree>
    <p:extLst>
      <p:ext uri="{BB962C8B-B14F-4D97-AF65-F5344CB8AC3E}">
        <p14:creationId xmlns:p14="http://schemas.microsoft.com/office/powerpoint/2010/main" xmlns="" val="2677542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and SOAP</a:t>
            </a:r>
            <a:endParaRPr lang="en-US" dirty="0"/>
          </a:p>
        </p:txBody>
      </p:sp>
      <p:sp>
        <p:nvSpPr>
          <p:cNvPr id="2" name="Content Placeholder 1"/>
          <p:cNvSpPr>
            <a:spLocks noGrp="1"/>
          </p:cNvSpPr>
          <p:nvPr>
            <p:ph idx="1"/>
          </p:nvPr>
        </p:nvSpPr>
        <p:spPr>
          <a:xfrm>
            <a:off x="274319" y="1214422"/>
            <a:ext cx="8637451" cy="4892040"/>
          </a:xfrm>
        </p:spPr>
        <p:txBody>
          <a:bodyPr>
            <a:normAutofit/>
          </a:bodyPr>
          <a:lstStyle/>
          <a:p>
            <a:r>
              <a:rPr/>
              <a:t>When to Use REST</a:t>
            </a:r>
          </a:p>
          <a:p>
            <a:pPr lvl="1"/>
            <a:r>
              <a:t>The </a:t>
            </a:r>
            <a:r>
              <a:rPr/>
              <a:t>web services are completely stateless. </a:t>
            </a:r>
            <a:endParaRPr/>
          </a:p>
          <a:p>
            <a:pPr lvl="1"/>
            <a:r>
              <a:t>A </a:t>
            </a:r>
            <a:r>
              <a:rPr/>
              <a:t>caching infrastructure can be leveraged for performance. </a:t>
            </a:r>
            <a:endParaRPr/>
          </a:p>
          <a:p>
            <a:pPr lvl="1"/>
            <a:r>
              <a:t>The service producer and service consumer have a mutual understanding of the context and content being passed along. </a:t>
            </a:r>
          </a:p>
          <a:p>
            <a:pPr lvl="1"/>
            <a:r>
              <a:t>Bandwidth is particularly important and needs to be limited. </a:t>
            </a:r>
          </a:p>
          <a:p>
            <a:pPr lvl="1"/>
            <a:r>
              <a:t>Web </a:t>
            </a:r>
            <a:r>
              <a:rPr/>
              <a:t>service delivery or aggregation into existing web sites can be enabled easily with a RESTful </a:t>
            </a:r>
            <a:r>
              <a:t>style.</a:t>
            </a:r>
            <a:endParaRPr/>
          </a:p>
          <a:p>
            <a:r>
              <a:rPr/>
              <a:t>When to Use </a:t>
            </a:r>
            <a:r>
              <a:t>SOAP-based </a:t>
            </a:r>
          </a:p>
          <a:p>
            <a:pPr lvl="1"/>
            <a:r>
              <a:t>A </a:t>
            </a:r>
            <a:r>
              <a:rPr/>
              <a:t>formal contract must be established to describe the interface that the web service offers. </a:t>
            </a:r>
            <a:r>
              <a:t>The </a:t>
            </a:r>
            <a:r>
              <a:rPr/>
              <a:t>architecture must address complex nonfunctional </a:t>
            </a:r>
            <a:r>
              <a:t>requirements</a:t>
            </a:r>
            <a:r>
              <a:rPr/>
              <a:t> </a:t>
            </a:r>
            <a:r>
              <a:t>like </a:t>
            </a:r>
            <a:r>
              <a:rPr/>
              <a:t>Transactions, </a:t>
            </a:r>
            <a:r>
              <a:t>Security etc.</a:t>
            </a:r>
            <a:endParaRPr/>
          </a:p>
          <a:p>
            <a:pPr lvl="1"/>
            <a:r>
              <a:rPr/>
              <a:t>The architecture needs to handle asynchronous processing and invocation. </a:t>
            </a:r>
          </a:p>
        </p:txBody>
      </p:sp>
    </p:spTree>
    <p:extLst>
      <p:ext uri="{BB962C8B-B14F-4D97-AF65-F5344CB8AC3E}">
        <p14:creationId xmlns:p14="http://schemas.microsoft.com/office/powerpoint/2010/main" xmlns="" val="1695461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a:t>
            </a:r>
            <a:r>
              <a:rPr lang="en-US" b="0" dirty="0"/>
              <a:t> </a:t>
            </a:r>
            <a:r>
              <a:rPr lang="en-US" dirty="0"/>
              <a:t>RESTful</a:t>
            </a:r>
            <a:r>
              <a:rPr lang="en-US" b="0" dirty="0"/>
              <a:t> </a:t>
            </a:r>
            <a:r>
              <a:rPr lang="en-US" dirty="0"/>
              <a:t>Services</a:t>
            </a:r>
          </a:p>
        </p:txBody>
      </p:sp>
      <p:sp>
        <p:nvSpPr>
          <p:cNvPr id="2" name="Content Placeholder 1"/>
          <p:cNvSpPr>
            <a:spLocks noGrp="1"/>
          </p:cNvSpPr>
          <p:nvPr>
            <p:ph idx="1"/>
          </p:nvPr>
        </p:nvSpPr>
        <p:spPr/>
        <p:txBody>
          <a:bodyPr>
            <a:normAutofit/>
          </a:bodyPr>
          <a:lstStyle/>
          <a:p>
            <a:r>
              <a:rPr/>
              <a:t>To satisfy the </a:t>
            </a:r>
            <a:r>
              <a:t>addressability requirements </a:t>
            </a:r>
            <a:r>
              <a:rPr/>
              <a:t>of REST, </a:t>
            </a:r>
            <a:r>
              <a:t>Define </a:t>
            </a:r>
            <a:r>
              <a:rPr/>
              <a:t>a set of URIs that represent </a:t>
            </a:r>
            <a:r>
              <a:t>the entry </a:t>
            </a:r>
            <a:r>
              <a:rPr/>
              <a:t>points </a:t>
            </a:r>
            <a:r>
              <a:rPr/>
              <a:t>into </a:t>
            </a:r>
            <a:r>
              <a:rPr smtClean="0"/>
              <a:t>system</a:t>
            </a:r>
            <a:endParaRPr/>
          </a:p>
          <a:p>
            <a:r>
              <a:t>Next </a:t>
            </a:r>
            <a:r>
              <a:rPr/>
              <a:t>define the data format that </a:t>
            </a:r>
            <a:r>
              <a:t>will be used </a:t>
            </a:r>
            <a:r>
              <a:rPr/>
              <a:t>to exchange information between </a:t>
            </a:r>
            <a:r>
              <a:t>services </a:t>
            </a:r>
            <a:r>
              <a:rPr/>
              <a:t>and </a:t>
            </a:r>
            <a:r>
              <a:rPr smtClean="0"/>
              <a:t>clients</a:t>
            </a:r>
            <a:endParaRPr/>
          </a:p>
          <a:p>
            <a:r>
              <a:rPr/>
              <a:t>Finally, </a:t>
            </a:r>
            <a:r>
              <a:t>decide </a:t>
            </a:r>
            <a:r>
              <a:rPr/>
              <a:t>which HTTP methods are allowed by </a:t>
            </a:r>
            <a:r>
              <a:t>each exposed </a:t>
            </a:r>
            <a:r>
              <a:rPr/>
              <a:t>URI and what those methods do</a:t>
            </a:r>
            <a:r>
              <a:t>. Conform </a:t>
            </a:r>
            <a:r>
              <a:rPr/>
              <a:t>to the </a:t>
            </a:r>
            <a:r>
              <a:t>uniform, constrained </a:t>
            </a:r>
            <a:r>
              <a:rPr/>
              <a:t>interface of </a:t>
            </a:r>
            <a:r>
              <a:t>HTTP</a:t>
            </a:r>
            <a:endParaRPr/>
          </a:p>
        </p:txBody>
      </p:sp>
    </p:spTree>
    <p:extLst>
      <p:ext uri="{BB962C8B-B14F-4D97-AF65-F5344CB8AC3E}">
        <p14:creationId xmlns:p14="http://schemas.microsoft.com/office/powerpoint/2010/main" xmlns="" val="2321816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a:t>
            </a:r>
            <a:r>
              <a:rPr lang="en-US" b="0" dirty="0"/>
              <a:t> </a:t>
            </a:r>
            <a:r>
              <a:rPr lang="en-US" dirty="0"/>
              <a:t>RESTful</a:t>
            </a:r>
            <a:r>
              <a:rPr lang="en-US" b="0" dirty="0"/>
              <a:t> </a:t>
            </a:r>
            <a:r>
              <a:rPr lang="en-US" dirty="0"/>
              <a:t>Services</a:t>
            </a:r>
          </a:p>
        </p:txBody>
      </p:sp>
      <p:sp>
        <p:nvSpPr>
          <p:cNvPr id="2" name="Content Placeholder 1"/>
          <p:cNvSpPr>
            <a:spLocks noGrp="1"/>
          </p:cNvSpPr>
          <p:nvPr>
            <p:ph idx="1"/>
          </p:nvPr>
        </p:nvSpPr>
        <p:spPr/>
        <p:txBody>
          <a:bodyPr>
            <a:noAutofit/>
          </a:bodyPr>
          <a:lstStyle/>
          <a:p>
            <a:r>
              <a:t>In REST services </a:t>
            </a:r>
            <a:r>
              <a:rPr/>
              <a:t>should be </a:t>
            </a:r>
            <a:r>
              <a:t>representation </a:t>
            </a:r>
            <a:r>
              <a:rPr/>
              <a:t>oriented</a:t>
            </a:r>
            <a:r>
              <a:rPr smtClean="0"/>
              <a:t>.</a:t>
            </a:r>
            <a:endParaRPr/>
          </a:p>
          <a:p>
            <a:r>
              <a:rPr/>
              <a:t>Each service is addressable through a specific URI and </a:t>
            </a:r>
            <a:r>
              <a:t>representations are exchanged </a:t>
            </a:r>
            <a:r>
              <a:rPr/>
              <a:t>between the client and </a:t>
            </a:r>
            <a:r>
              <a:rPr/>
              <a:t>service</a:t>
            </a:r>
            <a:r>
              <a:rPr smtClean="0"/>
              <a:t>.</a:t>
            </a:r>
            <a:endParaRPr/>
          </a:p>
          <a:p>
            <a:r>
              <a:t>GET </a:t>
            </a:r>
            <a:r>
              <a:rPr/>
              <a:t>operation, </a:t>
            </a:r>
            <a:r>
              <a:t>for receiving a representation </a:t>
            </a:r>
            <a:r>
              <a:rPr/>
              <a:t>of the current state of that resource</a:t>
            </a:r>
            <a:r>
              <a:rPr/>
              <a:t>. </a:t>
            </a:r>
            <a:endParaRPr/>
          </a:p>
          <a:p>
            <a:r>
              <a:t>A </a:t>
            </a:r>
            <a:r>
              <a:rPr/>
              <a:t>PUT or POST passes a </a:t>
            </a:r>
            <a:r>
              <a:t>representation of </a:t>
            </a:r>
            <a:r>
              <a:rPr/>
              <a:t>the resource to the server so that the underlying resource’s state can </a:t>
            </a:r>
            <a:r>
              <a:rPr/>
              <a:t>change</a:t>
            </a:r>
            <a:r>
              <a:rPr smtClean="0"/>
              <a:t>.</a:t>
            </a:r>
            <a:endParaRPr/>
          </a:p>
          <a:p>
            <a:r>
              <a:t>In </a:t>
            </a:r>
            <a:r>
              <a:rPr/>
              <a:t>a RESTful system, the complexity of the client-server interaction is within the </a:t>
            </a:r>
            <a:r>
              <a:t>representations being </a:t>
            </a:r>
            <a:r>
              <a:rPr/>
              <a:t>passed back and </a:t>
            </a:r>
            <a:r>
              <a:rPr/>
              <a:t>forth</a:t>
            </a:r>
            <a:r>
              <a:rPr smtClean="0"/>
              <a:t>.</a:t>
            </a:r>
            <a:endParaRPr/>
          </a:p>
          <a:p>
            <a:r>
              <a:t>These </a:t>
            </a:r>
            <a:r>
              <a:rPr/>
              <a:t>representations could be XML, JSON</a:t>
            </a:r>
            <a:r>
              <a:t>, any other format</a:t>
            </a:r>
            <a:endParaRPr/>
          </a:p>
        </p:txBody>
      </p:sp>
    </p:spTree>
    <p:extLst>
      <p:ext uri="{BB962C8B-B14F-4D97-AF65-F5344CB8AC3E}">
        <p14:creationId xmlns:p14="http://schemas.microsoft.com/office/powerpoint/2010/main" xmlns="" val="714338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Expose directory structure-like URIs</a:t>
            </a:r>
            <a:endParaRPr lang="en-US" dirty="0"/>
          </a:p>
        </p:txBody>
      </p:sp>
      <p:sp>
        <p:nvSpPr>
          <p:cNvPr id="2" name="Content Placeholder 1"/>
          <p:cNvSpPr>
            <a:spLocks noGrp="1"/>
          </p:cNvSpPr>
          <p:nvPr>
            <p:ph idx="1"/>
          </p:nvPr>
        </p:nvSpPr>
        <p:spPr/>
        <p:txBody>
          <a:bodyPr>
            <a:normAutofit/>
          </a:bodyPr>
          <a:lstStyle/>
          <a:p>
            <a:pPr algn="ctr">
              <a:buNone/>
            </a:pPr>
            <a:r>
              <a:rPr lang="en-US" b="0" dirty="0" smtClean="0">
                <a:hlinkClick r:id="rId3"/>
              </a:rPr>
              <a:t>http://www.igate.com/discussion/project/{topic}</a:t>
            </a:r>
            <a:endParaRPr lang="en-US" b="0" dirty="0" smtClean="0"/>
          </a:p>
          <a:p>
            <a:pPr algn="ctr">
              <a:buNone/>
            </a:pPr>
            <a:endParaRPr lang="en-US" b="0" dirty="0" smtClean="0"/>
          </a:p>
          <a:p>
            <a:r>
              <a:t>Hide the server-side scripting technology file extensions (.</a:t>
            </a:r>
            <a:r>
              <a:rPr err="1"/>
              <a:t>jsp</a:t>
            </a:r>
            <a:r>
              <a:t>, .</a:t>
            </a:r>
            <a:r>
              <a:rPr err="1"/>
              <a:t>php</a:t>
            </a:r>
            <a:r>
              <a:t>, .asp)</a:t>
            </a:r>
          </a:p>
          <a:p>
            <a:r>
              <a:t>Keep everything lowercase.</a:t>
            </a:r>
          </a:p>
          <a:p>
            <a:r>
              <a:t>Substitute spaces with hyphens or underscores</a:t>
            </a:r>
          </a:p>
          <a:p>
            <a:r>
              <a:t>Avoid query strings as much as you can.</a:t>
            </a:r>
          </a:p>
          <a:p>
            <a:r>
              <a:t>Instead of using the 404 Not Found code if the request URI is for a partial path, always provide a default page or resource as a response.</a:t>
            </a:r>
          </a:p>
          <a:p>
            <a:r>
              <a:t>URIs should also be static so that when the resource changes or the implementation of the service changes, the link stays the same. </a:t>
            </a:r>
          </a:p>
          <a:p>
            <a:endParaRPr lang="en-US" dirty="0"/>
          </a:p>
        </p:txBody>
      </p:sp>
    </p:spTree>
    <p:extLst>
      <p:ext uri="{BB962C8B-B14F-4D97-AF65-F5344CB8AC3E}">
        <p14:creationId xmlns:p14="http://schemas.microsoft.com/office/powerpoint/2010/main" xmlns="" val="1780734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Design Guidelines for a REST </a:t>
            </a:r>
            <a:r>
              <a:rPr lang="en-US" dirty="0" smtClean="0"/>
              <a:t>architecture</a:t>
            </a:r>
            <a:endParaRPr lang="en-US" dirty="0"/>
          </a:p>
        </p:txBody>
      </p:sp>
      <p:sp>
        <p:nvSpPr>
          <p:cNvPr id="2" name="Content Placeholder 1"/>
          <p:cNvSpPr>
            <a:spLocks noGrp="1"/>
          </p:cNvSpPr>
          <p:nvPr>
            <p:ph idx="1"/>
          </p:nvPr>
        </p:nvSpPr>
        <p:spPr/>
        <p:txBody>
          <a:bodyPr>
            <a:normAutofit/>
          </a:bodyPr>
          <a:lstStyle/>
          <a:p>
            <a:r>
              <a:t>Do not use "physical" URLs</a:t>
            </a:r>
          </a:p>
          <a:p>
            <a:r>
              <a:t>Queries should not return an overload of data</a:t>
            </a:r>
          </a:p>
          <a:p>
            <a:r>
              <a:t>Even though the REST response can be anything, make sure it's well documented, and do not change the output format lightly (since it will break existing clients). </a:t>
            </a:r>
          </a:p>
          <a:p>
            <a:r>
              <a:t>GET access requests should never cause a state change. Anything that changes the server state should be a POST request (or other HTTP verbs, such as DELETE).</a:t>
            </a:r>
          </a:p>
          <a:p>
            <a:r>
              <a:t>Rather than letting clients construct URLs for additional actions, include the actual URLs with REST responses.</a:t>
            </a:r>
          </a:p>
          <a:p>
            <a:endParaRPr lang="en-US" dirty="0"/>
          </a:p>
        </p:txBody>
      </p:sp>
    </p:spTree>
    <p:extLst>
      <p:ext uri="{BB962C8B-B14F-4D97-AF65-F5344CB8AC3E}">
        <p14:creationId xmlns:p14="http://schemas.microsoft.com/office/powerpoint/2010/main" xmlns="" val="276367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dirty="0" smtClean="0"/>
              <a:t>Course Summary</a:t>
            </a:r>
          </a:p>
        </p:txBody>
      </p:sp>
      <p:sp>
        <p:nvSpPr>
          <p:cNvPr id="41987" name="Rectangle 3"/>
          <p:cNvSpPr>
            <a:spLocks noGrp="1"/>
          </p:cNvSpPr>
          <p:nvPr>
            <p:ph idx="1"/>
          </p:nvPr>
        </p:nvSpPr>
        <p:spPr>
          <a:xfrm>
            <a:off x="382466" y="1296988"/>
            <a:ext cx="6705600" cy="4648200"/>
          </a:xfrm>
          <a:noFill/>
        </p:spPr>
        <p:txBody>
          <a:bodyPr>
            <a:normAutofit fontScale="92500" lnSpcReduction="10000"/>
          </a:bodyPr>
          <a:lstStyle/>
          <a:p>
            <a:pPr>
              <a:lnSpc>
                <a:spcPct val="110000"/>
              </a:lnSpc>
            </a:pPr>
            <a:r>
              <a:t>We have so far seen:</a:t>
            </a:r>
          </a:p>
          <a:p>
            <a:pPr marL="735012" lvl="1" indent="-342900">
              <a:lnSpc>
                <a:spcPct val="110000"/>
              </a:lnSpc>
              <a:buFont typeface="Arial" panose="020B0604020202020204" pitchFamily="34" charset="0"/>
              <a:buChar char="•"/>
            </a:pPr>
            <a:r>
              <a:rPr/>
              <a:t>Introduction to </a:t>
            </a:r>
            <a:r>
              <a:rPr err="1"/>
              <a:t>Webservice</a:t>
            </a:r>
            <a:endParaRPr/>
          </a:p>
          <a:p>
            <a:pPr marL="735012" lvl="1" indent="-342900">
              <a:lnSpc>
                <a:spcPct val="110000"/>
              </a:lnSpc>
              <a:buFont typeface="Arial" panose="020B0604020202020204" pitchFamily="34" charset="0"/>
              <a:buChar char="•"/>
            </a:pPr>
            <a:r>
              <a:rPr/>
              <a:t>REST as Lightweight Web Services </a:t>
            </a:r>
          </a:p>
          <a:p>
            <a:pPr marL="735012" lvl="1" indent="-342900">
              <a:lnSpc>
                <a:spcPct val="110000"/>
              </a:lnSpc>
              <a:buFont typeface="Arial" panose="020B0604020202020204" pitchFamily="34" charset="0"/>
              <a:buChar char="•"/>
            </a:pPr>
            <a:r>
              <a:rPr/>
              <a:t>REST Architecture Components</a:t>
            </a:r>
          </a:p>
          <a:p>
            <a:pPr marL="735012" lvl="1" indent="-342900">
              <a:lnSpc>
                <a:spcPct val="110000"/>
              </a:lnSpc>
              <a:buFont typeface="Arial" panose="020B0604020202020204" pitchFamily="34" charset="0"/>
              <a:buChar char="•"/>
            </a:pPr>
            <a:r>
              <a:rPr/>
              <a:t>Resource Representation using JAX-B</a:t>
            </a:r>
          </a:p>
          <a:p>
            <a:pPr marL="735012" lvl="1" indent="-342900">
              <a:lnSpc>
                <a:spcPct val="110000"/>
              </a:lnSpc>
              <a:buFont typeface="Arial" panose="020B0604020202020204" pitchFamily="34" charset="0"/>
              <a:buChar char="•"/>
            </a:pPr>
            <a:r>
              <a:rPr/>
              <a:t>Standard annotations and Content negotiation for XML and JSON</a:t>
            </a:r>
          </a:p>
          <a:p>
            <a:pPr marL="735012" lvl="1" indent="-342900">
              <a:lnSpc>
                <a:spcPct val="110000"/>
              </a:lnSpc>
              <a:buFont typeface="Arial" panose="020B0604020202020204" pitchFamily="34" charset="0"/>
              <a:buChar char="•"/>
            </a:pPr>
            <a:r>
              <a:rPr/>
              <a:t>REST Server Responses</a:t>
            </a:r>
          </a:p>
          <a:p>
            <a:pPr marL="735012" lvl="1" indent="-342900">
              <a:lnSpc>
                <a:spcPct val="110000"/>
              </a:lnSpc>
              <a:buFont typeface="Arial" panose="020B0604020202020204" pitchFamily="34" charset="0"/>
              <a:buChar char="•"/>
            </a:pPr>
            <a:r>
              <a:rPr/>
              <a:t>Introduction to JSON </a:t>
            </a:r>
          </a:p>
          <a:p>
            <a:pPr marL="735012" lvl="1" indent="-342900">
              <a:lnSpc>
                <a:spcPct val="110000"/>
              </a:lnSpc>
              <a:buFont typeface="Arial" panose="020B0604020202020204" pitchFamily="34" charset="0"/>
              <a:buChar char="•"/>
            </a:pPr>
            <a:r>
              <a:rPr/>
              <a:t>Build REST web services using JAX-RS ( Jersey, Apache CXF and </a:t>
            </a:r>
            <a:r>
              <a:rPr err="1"/>
              <a:t>RESTEasy</a:t>
            </a:r>
            <a:r>
              <a:rPr/>
              <a:t>)</a:t>
            </a:r>
          </a:p>
          <a:p>
            <a:pPr marL="735012" lvl="1" indent="-342900">
              <a:lnSpc>
                <a:spcPct val="110000"/>
              </a:lnSpc>
              <a:buFont typeface="Arial" panose="020B0604020202020204" pitchFamily="34" charset="0"/>
              <a:buChar char="•"/>
            </a:pPr>
            <a:r>
              <a:rPr/>
              <a:t>Build REST web services using Spring </a:t>
            </a:r>
          </a:p>
          <a:p>
            <a:pPr marL="735012" lvl="1" indent="-342900">
              <a:lnSpc>
                <a:spcPct val="110000"/>
              </a:lnSpc>
              <a:buFont typeface="Arial" panose="020B0604020202020204" pitchFamily="34" charset="0"/>
              <a:buChar char="•"/>
            </a:pPr>
            <a:r>
              <a:rPr/>
              <a:t>Introduction to </a:t>
            </a:r>
            <a:r>
              <a:rPr err="1"/>
              <a:t>RESTlet</a:t>
            </a:r>
            <a:endParaRPr/>
          </a:p>
          <a:p>
            <a:pPr marL="735012" lvl="1" indent="-342900">
              <a:lnSpc>
                <a:spcPct val="110000"/>
              </a:lnSpc>
              <a:buFont typeface="Arial" panose="020B0604020202020204" pitchFamily="34" charset="0"/>
              <a:buChar char="•"/>
            </a:pPr>
            <a:r>
              <a:rPr/>
              <a:t>Testing of REST Services </a:t>
            </a:r>
          </a:p>
          <a:p>
            <a:pPr marL="735012" lvl="1" indent="-342900">
              <a:lnSpc>
                <a:spcPct val="110000"/>
              </a:lnSpc>
              <a:buFont typeface="Arial" panose="020B0604020202020204" pitchFamily="34" charset="0"/>
              <a:buChar char="•"/>
            </a:pPr>
            <a:r>
              <a:rPr/>
              <a:t>REST vs. SOAP</a:t>
            </a:r>
          </a:p>
          <a:p>
            <a:pPr marL="735012" lvl="1" indent="-342900">
              <a:lnSpc>
                <a:spcPct val="110000"/>
              </a:lnSpc>
              <a:buFont typeface="Arial" panose="020B0604020202020204" pitchFamily="34" charset="0"/>
              <a:buChar char="•"/>
            </a:pPr>
            <a:r>
              <a:rPr/>
              <a:t>WSDL and WADL</a:t>
            </a:r>
          </a:p>
          <a:p>
            <a:pPr marL="735012" lvl="1" indent="-342900">
              <a:lnSpc>
                <a:spcPct val="110000"/>
              </a:lnSpc>
              <a:buFont typeface="Arial" panose="020B0604020202020204" pitchFamily="34" charset="0"/>
              <a:buChar char="•"/>
            </a:pPr>
            <a:r>
              <a:rPr/>
              <a:t>Design Guidelines for a REST architecture</a:t>
            </a:r>
          </a:p>
          <a:p>
            <a:pPr lvl="1">
              <a:lnSpc>
                <a:spcPct val="110000"/>
              </a:lnSpc>
              <a:buFont typeface="Arial" pitchFamily="34" charset="0"/>
              <a:buNone/>
            </a:pPr>
            <a:endParaRPr/>
          </a:p>
          <a:p>
            <a:pPr lvl="2">
              <a:lnSpc>
                <a:spcPct val="110000"/>
              </a:lnSpc>
            </a:pPr>
            <a:endParaRPr sz="1600" smtClean="0"/>
          </a:p>
        </p:txBody>
      </p:sp>
      <p:grpSp>
        <p:nvGrpSpPr>
          <p:cNvPr id="2" name="Group 5"/>
          <p:cNvGrpSpPr>
            <a:grpSpLocks/>
          </p:cNvGrpSpPr>
          <p:nvPr/>
        </p:nvGrpSpPr>
        <p:grpSpPr bwMode="auto">
          <a:xfrm>
            <a:off x="6934200" y="1576388"/>
            <a:ext cx="1715966" cy="1547812"/>
            <a:chOff x="4176" y="993"/>
            <a:chExt cx="1273" cy="1119"/>
          </a:xfrm>
        </p:grpSpPr>
        <p:sp>
          <p:nvSpPr>
            <p:cNvPr id="41989"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990" name="Picture 7"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extLst>
      <p:ext uri="{BB962C8B-B14F-4D97-AF65-F5344CB8AC3E}">
        <p14:creationId xmlns:p14="http://schemas.microsoft.com/office/powerpoint/2010/main" xmlns="" val="1069813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5314" y="2444818"/>
            <a:ext cx="6415314" cy="55399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effectLst>
                  <a:outerShdw blurRad="50800" dist="39000" dir="5460000" algn="tl">
                    <a:srgbClr val="000000">
                      <a:alpha val="38000"/>
                    </a:srgbClr>
                  </a:outerShdw>
                </a:effectLst>
                <a:latin typeface="Candara" pitchFamily="34" charset="0"/>
              </a:rPr>
              <a:t>Thank You !</a:t>
            </a:r>
            <a:endParaRPr lang="en-US" sz="3000" b="1" cap="none" spc="0" dirty="0">
              <a:ln w="11430"/>
              <a:effectLst>
                <a:outerShdw blurRad="50800" dist="39000" dir="5460000" algn="tl">
                  <a:srgbClr val="000000">
                    <a:alpha val="38000"/>
                  </a:srgbClr>
                </a:outerShdw>
              </a:effectLst>
              <a:latin typeface="Candara" pitchFamily="34" charset="0"/>
            </a:endParaRPr>
          </a:p>
        </p:txBody>
      </p:sp>
    </p:spTree>
    <p:extLst>
      <p:ext uri="{BB962C8B-B14F-4D97-AF65-F5344CB8AC3E}">
        <p14:creationId xmlns:p14="http://schemas.microsoft.com/office/powerpoint/2010/main" xmlns="" val="3407671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430823" y="122238"/>
            <a:ext cx="7526215" cy="715962"/>
          </a:xfrm>
          <a:prstGeom prst="rect">
            <a:avLst/>
          </a:prstGeom>
          <a:noFill/>
          <a:ln w="9525">
            <a:noFill/>
            <a:miter lim="800000"/>
            <a:headEnd/>
            <a:tailEnd/>
          </a:ln>
        </p:spPr>
        <p:txBody>
          <a:bodyPr anchor="ctr"/>
          <a:lstStyle/>
          <a:p>
            <a:pPr eaLnBrk="0" hangingPunct="0">
              <a:lnSpc>
                <a:spcPct val="80000"/>
              </a:lnSpc>
            </a:pPr>
            <a:r>
              <a:rPr lang="en-US" sz="2800" dirty="0">
                <a:solidFill>
                  <a:schemeClr val="tx2"/>
                </a:solidFill>
                <a:latin typeface="Candara" pitchFamily="34" charset="0"/>
                <a:ea typeface="ヒラギノ角ゴ Pro W3"/>
                <a:cs typeface="ヒラギノ角ゴ Pro W3"/>
              </a:rPr>
              <a:t>Lesson Contents</a:t>
            </a:r>
          </a:p>
        </p:txBody>
      </p:sp>
      <p:sp>
        <p:nvSpPr>
          <p:cNvPr id="6147" name="Content Placeholder 12"/>
          <p:cNvSpPr>
            <a:spLocks/>
          </p:cNvSpPr>
          <p:nvPr/>
        </p:nvSpPr>
        <p:spPr bwMode="auto">
          <a:xfrm>
            <a:off x="294542" y="1219200"/>
            <a:ext cx="8328426"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REST </a:t>
            </a:r>
            <a:r>
              <a:rPr lang="en-US" b="1" dirty="0">
                <a:latin typeface="Candara" panose="020E0502030303020204" pitchFamily="34" charset="0"/>
              </a:rPr>
              <a:t>vs. </a:t>
            </a:r>
            <a:r>
              <a:rPr lang="en-US" b="1" dirty="0" smtClean="0">
                <a:latin typeface="Candara" panose="020E0502030303020204" pitchFamily="34" charset="0"/>
              </a:rPr>
              <a:t>SOAP</a:t>
            </a: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WSDL </a:t>
            </a:r>
            <a:r>
              <a:rPr lang="en-US" b="1" dirty="0">
                <a:latin typeface="Candara" panose="020E0502030303020204" pitchFamily="34" charset="0"/>
              </a:rPr>
              <a:t>and </a:t>
            </a:r>
            <a:r>
              <a:rPr lang="en-US" b="1" dirty="0" smtClean="0">
                <a:latin typeface="Candara" panose="020E0502030303020204" pitchFamily="34" charset="0"/>
              </a:rPr>
              <a:t>WADL</a:t>
            </a: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Design </a:t>
            </a:r>
            <a:r>
              <a:rPr lang="en-US" b="1" dirty="0">
                <a:latin typeface="Candara" panose="020E0502030303020204" pitchFamily="34" charset="0"/>
              </a:rPr>
              <a:t>Guidelines for a REST architecture</a:t>
            </a:r>
          </a:p>
        </p:txBody>
      </p:sp>
      <p:grpSp>
        <p:nvGrpSpPr>
          <p:cNvPr id="2" name="Group 6"/>
          <p:cNvGrpSpPr>
            <a:grpSpLocks/>
          </p:cNvGrpSpPr>
          <p:nvPr/>
        </p:nvGrpSpPr>
        <p:grpSpPr bwMode="auto">
          <a:xfrm>
            <a:off x="7174523" y="1124512"/>
            <a:ext cx="1584081" cy="1471613"/>
            <a:chOff x="4176" y="993"/>
            <a:chExt cx="1273" cy="1119"/>
          </a:xfrm>
        </p:grpSpPr>
        <p:sp>
          <p:nvSpPr>
            <p:cNvPr id="6149"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6150" name="Picture 8"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Oriented Architectures (SOA)</a:t>
            </a:r>
            <a:endParaRPr lang="en-US" dirty="0"/>
          </a:p>
        </p:txBody>
      </p:sp>
      <p:sp>
        <p:nvSpPr>
          <p:cNvPr id="2" name="Content Placeholder 1"/>
          <p:cNvSpPr>
            <a:spLocks noGrp="1"/>
          </p:cNvSpPr>
          <p:nvPr>
            <p:ph idx="1"/>
          </p:nvPr>
        </p:nvSpPr>
        <p:spPr>
          <a:xfrm>
            <a:off x="274319" y="1214422"/>
            <a:ext cx="8521337" cy="4892040"/>
          </a:xfrm>
        </p:spPr>
        <p:txBody>
          <a:bodyPr>
            <a:noAutofit/>
          </a:bodyPr>
          <a:lstStyle/>
          <a:p>
            <a:r>
              <a:t>Involve communicating with A specific application service</a:t>
            </a:r>
          </a:p>
          <a:p>
            <a:pPr lvl="1"/>
            <a:r>
              <a:t>All messages/requests are sent to the service “endpoint”</a:t>
            </a:r>
          </a:p>
          <a:p>
            <a:r>
              <a:t>No operations for service lifecycle management</a:t>
            </a:r>
          </a:p>
          <a:p>
            <a:r>
              <a:t>Communications are implicitly stateless</a:t>
            </a:r>
          </a:p>
          <a:p>
            <a:r>
              <a:t>All requests are sent to the same service endpoint</a:t>
            </a:r>
          </a:p>
          <a:p>
            <a:r>
              <a:t>Service endpoint decides how to process request</a:t>
            </a:r>
          </a:p>
          <a:p>
            <a:r>
              <a:t>Inspects the message data content</a:t>
            </a:r>
          </a:p>
          <a:p>
            <a:pPr lvl="1"/>
            <a:r>
              <a:t> either an “envelope” or the actual “payload” itself</a:t>
            </a:r>
          </a:p>
          <a:p>
            <a:r>
              <a:t>Each service has an interface description Completely defines the message and payload</a:t>
            </a:r>
          </a:p>
          <a:p>
            <a:pPr lvl="1"/>
            <a:r>
              <a:t>formats (for example, a WSDL file)</a:t>
            </a:r>
          </a:p>
          <a:p>
            <a:r>
              <a:t>Creates a loosely-coupled contract between client and server due to late binding</a:t>
            </a:r>
          </a:p>
        </p:txBody>
      </p:sp>
    </p:spTree>
    <p:extLst>
      <p:ext uri="{BB962C8B-B14F-4D97-AF65-F5344CB8AC3E}">
        <p14:creationId xmlns:p14="http://schemas.microsoft.com/office/powerpoint/2010/main" xmlns="" val="2226136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SOAP - </a:t>
            </a:r>
            <a:r>
              <a:rPr lang="en-US" dirty="0" smtClean="0">
                <a:solidFill>
                  <a:srgbClr val="C00000"/>
                </a:solidFill>
              </a:rPr>
              <a:t>S</a:t>
            </a:r>
            <a:r>
              <a:rPr lang="en-US" dirty="0" smtClean="0"/>
              <a:t>imple </a:t>
            </a:r>
            <a:r>
              <a:rPr lang="en-US" dirty="0" smtClean="0">
                <a:solidFill>
                  <a:srgbClr val="C00000"/>
                </a:solidFill>
              </a:rPr>
              <a:t>O</a:t>
            </a:r>
            <a:r>
              <a:rPr lang="en-US" dirty="0" smtClean="0"/>
              <a:t>bject </a:t>
            </a:r>
            <a:r>
              <a:rPr lang="en-US" dirty="0" smtClean="0">
                <a:solidFill>
                  <a:srgbClr val="C00000"/>
                </a:solidFill>
              </a:rPr>
              <a:t>A</a:t>
            </a:r>
            <a:r>
              <a:rPr lang="en-US" dirty="0" smtClean="0"/>
              <a:t>ccess </a:t>
            </a:r>
            <a:r>
              <a:rPr lang="en-US" dirty="0" smtClean="0">
                <a:solidFill>
                  <a:srgbClr val="C00000"/>
                </a:solidFill>
              </a:rPr>
              <a:t>P</a:t>
            </a:r>
            <a:r>
              <a:rPr lang="en-US" dirty="0" smtClean="0"/>
              <a:t>rotocol</a:t>
            </a:r>
            <a:endParaRPr lang="en-US" dirty="0"/>
          </a:p>
        </p:txBody>
      </p:sp>
      <p:sp>
        <p:nvSpPr>
          <p:cNvPr id="2" name="Content Placeholder 1"/>
          <p:cNvSpPr>
            <a:spLocks noGrp="1"/>
          </p:cNvSpPr>
          <p:nvPr>
            <p:ph idx="1"/>
          </p:nvPr>
        </p:nvSpPr>
        <p:spPr/>
        <p:txBody>
          <a:bodyPr>
            <a:normAutofit/>
          </a:bodyPr>
          <a:lstStyle/>
          <a:p>
            <a:r>
              <a:t>SOAP is a XML based messaging protocol</a:t>
            </a:r>
          </a:p>
          <a:p>
            <a:r>
              <a:t>SOAP has a standard specification but there is none for REST</a:t>
            </a:r>
          </a:p>
          <a:p>
            <a:r>
              <a:t>Whole of the web works based on REST style architecture. Consider a shared resource repository and consumers access the resources</a:t>
            </a:r>
          </a:p>
          <a:p>
            <a:r>
              <a:t>Even SOAP based web services can be implemented in RESTful style. REST is a concept that does not tie with any protocols.</a:t>
            </a:r>
          </a:p>
          <a:p>
            <a:r>
              <a:t>SOAP is distributed computing style and REST is web style</a:t>
            </a:r>
          </a:p>
          <a:p>
            <a:r>
              <a:t>REST messages should be self-contained and should help consumer in controlling the interaction between provider and consumer(example, links in message to decide the next course of action). But SOAP doesn’t has any such requirements</a:t>
            </a:r>
          </a:p>
          <a:p>
            <a:endParaRPr lang="en-US" dirty="0"/>
          </a:p>
        </p:txBody>
      </p:sp>
    </p:spTree>
    <p:extLst>
      <p:ext uri="{BB962C8B-B14F-4D97-AF65-F5344CB8AC3E}">
        <p14:creationId xmlns:p14="http://schemas.microsoft.com/office/powerpoint/2010/main" xmlns="" val="1360824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WSDL &amp; WADL</a:t>
            </a:r>
            <a:endParaRPr lang="en-US" dirty="0"/>
          </a:p>
        </p:txBody>
      </p:sp>
      <p:sp>
        <p:nvSpPr>
          <p:cNvPr id="2" name="Content Placeholder 1"/>
          <p:cNvSpPr>
            <a:spLocks noGrp="1"/>
          </p:cNvSpPr>
          <p:nvPr>
            <p:ph idx="1"/>
          </p:nvPr>
        </p:nvSpPr>
        <p:spPr/>
        <p:txBody>
          <a:bodyPr>
            <a:normAutofit/>
          </a:bodyPr>
          <a:lstStyle/>
          <a:p>
            <a:r>
              <a:rPr/>
              <a:t>WSDL  - Web Service Description Language </a:t>
            </a:r>
          </a:p>
          <a:p>
            <a:r>
              <a:rPr/>
              <a:t>WADL  - Web Application Description Language</a:t>
            </a:r>
          </a:p>
          <a:p>
            <a:r>
              <a:t>WADL is </a:t>
            </a:r>
            <a:r>
              <a:rPr/>
              <a:t>to REST what WSDL is to SOAP. </a:t>
            </a:r>
            <a:endParaRPr/>
          </a:p>
          <a:p>
            <a:r>
              <a:t>In </a:t>
            </a:r>
            <a:r>
              <a:rPr/>
              <a:t>principle WADL is similar to </a:t>
            </a:r>
            <a:r>
              <a:t>WSDL</a:t>
            </a:r>
          </a:p>
          <a:p>
            <a:r>
              <a:t>Structure </a:t>
            </a:r>
            <a:r>
              <a:rPr/>
              <a:t>of the language is much different. </a:t>
            </a:r>
            <a:endParaRPr/>
          </a:p>
          <a:p>
            <a:r>
              <a:rPr/>
              <a:t>WADL is a XML description of a deployed RESTful web application</a:t>
            </a:r>
            <a:r>
              <a:t>.</a:t>
            </a:r>
          </a:p>
          <a:p>
            <a:r>
              <a:t> </a:t>
            </a:r>
            <a:r>
              <a:rPr/>
              <a:t>It contains model of the deployed resources, their structure, supported media types, HTTP methods and so on. </a:t>
            </a:r>
            <a:endParaRPr/>
          </a:p>
          <a:p>
            <a:r>
              <a:t>WSDL </a:t>
            </a:r>
            <a:r>
              <a:rPr/>
              <a:t>defines </a:t>
            </a:r>
            <a:r>
              <a:t>list </a:t>
            </a:r>
            <a:r>
              <a:rPr/>
              <a:t>of messages and </a:t>
            </a:r>
            <a:r>
              <a:t>operations</a:t>
            </a:r>
          </a:p>
        </p:txBody>
      </p:sp>
    </p:spTree>
    <p:extLst>
      <p:ext uri="{BB962C8B-B14F-4D97-AF65-F5344CB8AC3E}">
        <p14:creationId xmlns:p14="http://schemas.microsoft.com/office/powerpoint/2010/main" xmlns="" val="2390311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RESTful Service Class</a:t>
            </a:r>
            <a:endParaRPr lang="en-US" dirty="0"/>
          </a:p>
        </p:txBody>
      </p:sp>
      <p:sp>
        <p:nvSpPr>
          <p:cNvPr id="2" name="Content Placeholder 1"/>
          <p:cNvSpPr>
            <a:spLocks noGrp="1"/>
          </p:cNvSpPr>
          <p:nvPr>
            <p:ph idx="1"/>
          </p:nvPr>
        </p:nvSpPr>
        <p:spPr>
          <a:solidFill>
            <a:srgbClr val="FFC46D"/>
          </a:solidFill>
          <a:ln>
            <a:solidFill>
              <a:schemeClr val="tx2"/>
            </a:solidFill>
          </a:ln>
        </p:spPr>
        <p:txBody>
          <a:bodyPr vert="horz" lIns="91440" tIns="45720" rIns="91440" bIns="45720" rtlCol="0">
            <a:normAutofit fontScale="70000" lnSpcReduction="20000"/>
          </a:bodyPr>
          <a:lstStyle/>
          <a:p>
            <a:pPr marL="0" indent="0">
              <a:buNone/>
            </a:pPr>
            <a:r>
              <a:rPr lang="en-US" dirty="0"/>
              <a:t>@Path("/hello")</a:t>
            </a:r>
          </a:p>
          <a:p>
            <a:pPr marL="0" indent="0">
              <a:buNone/>
            </a:pPr>
            <a:r>
              <a:rPr lang="en-US" dirty="0"/>
              <a:t>public class Hello {</a:t>
            </a:r>
          </a:p>
          <a:p>
            <a:pPr marL="0" indent="0">
              <a:buNone/>
            </a:pPr>
            <a:r>
              <a:rPr lang="en-US" dirty="0"/>
              <a:t>@GET</a:t>
            </a:r>
          </a:p>
          <a:p>
            <a:pPr marL="0" indent="0">
              <a:buNone/>
            </a:pPr>
            <a:r>
              <a:rPr lang="en-US" dirty="0"/>
              <a:t>@Produces(</a:t>
            </a:r>
            <a:r>
              <a:rPr lang="en-US" dirty="0" err="1"/>
              <a:t>MediaType.TEXT_PLAIN</a:t>
            </a:r>
            <a:r>
              <a:rPr lang="en-US" dirty="0"/>
              <a:t>)</a:t>
            </a:r>
          </a:p>
          <a:p>
            <a:pPr marL="0" indent="0">
              <a:buNone/>
            </a:pPr>
            <a:r>
              <a:rPr lang="en-US" dirty="0"/>
              <a:t>	public String </a:t>
            </a:r>
            <a:r>
              <a:rPr lang="en-US" dirty="0" err="1"/>
              <a:t>sayPlainTextHello</a:t>
            </a:r>
            <a:r>
              <a:rPr lang="en-US" dirty="0"/>
              <a:t>() {</a:t>
            </a:r>
          </a:p>
          <a:p>
            <a:pPr marL="0" indent="0">
              <a:buNone/>
            </a:pPr>
            <a:r>
              <a:rPr lang="en-US" dirty="0"/>
              <a:t>		return "Hello Jersey";</a:t>
            </a:r>
          </a:p>
          <a:p>
            <a:pPr marL="0" indent="0">
              <a:buNone/>
            </a:pPr>
            <a:r>
              <a:rPr lang="en-US" dirty="0"/>
              <a:t>	}</a:t>
            </a:r>
          </a:p>
          <a:p>
            <a:pPr marL="0" indent="0">
              <a:buNone/>
            </a:pPr>
            <a:endParaRPr lang="en-US" dirty="0"/>
          </a:p>
          <a:p>
            <a:pPr marL="0" indent="0">
              <a:buNone/>
            </a:pPr>
            <a:r>
              <a:rPr lang="en-US" dirty="0"/>
              <a:t>@GET</a:t>
            </a:r>
          </a:p>
          <a:p>
            <a:pPr marL="0" indent="0">
              <a:buNone/>
            </a:pPr>
            <a:r>
              <a:rPr lang="en-US" dirty="0"/>
              <a:t>@Produces(</a:t>
            </a:r>
            <a:r>
              <a:rPr lang="en-US" dirty="0" err="1"/>
              <a:t>MediaType.TEXT_XML</a:t>
            </a:r>
            <a:r>
              <a:rPr lang="en-US" dirty="0"/>
              <a:t>)</a:t>
            </a:r>
          </a:p>
          <a:p>
            <a:pPr marL="0" indent="0">
              <a:buNone/>
            </a:pPr>
            <a:r>
              <a:rPr lang="en-US" dirty="0"/>
              <a:t>public String </a:t>
            </a:r>
            <a:r>
              <a:rPr lang="en-US" dirty="0" err="1"/>
              <a:t>sayXMLHello</a:t>
            </a:r>
            <a:r>
              <a:rPr lang="en-US" dirty="0"/>
              <a:t>() {</a:t>
            </a:r>
          </a:p>
          <a:p>
            <a:pPr marL="0" indent="0">
              <a:buNone/>
            </a:pPr>
            <a:r>
              <a:rPr lang="en-US" dirty="0"/>
              <a:t>	return "&lt;?xml version=\"1.0\"?&gt;" + "&lt;hello&gt; Hello Jersey" + "&lt;/hello&gt;";</a:t>
            </a:r>
          </a:p>
          <a:p>
            <a:pPr marL="0" indent="0">
              <a:buNone/>
            </a:pPr>
            <a:r>
              <a:rPr lang="en-US" dirty="0"/>
              <a:t>	}</a:t>
            </a:r>
          </a:p>
          <a:p>
            <a:pPr marL="0" indent="0">
              <a:buNone/>
            </a:pPr>
            <a:endParaRPr lang="en-US" dirty="0"/>
          </a:p>
          <a:p>
            <a:pPr marL="0" indent="0">
              <a:buNone/>
            </a:pPr>
            <a:r>
              <a:rPr lang="en-US" dirty="0"/>
              <a:t>@GET</a:t>
            </a:r>
          </a:p>
          <a:p>
            <a:pPr marL="0" indent="0">
              <a:buNone/>
            </a:pPr>
            <a:r>
              <a:rPr lang="en-US" dirty="0"/>
              <a:t>@Produces(</a:t>
            </a:r>
            <a:r>
              <a:rPr lang="en-US" dirty="0" err="1"/>
              <a:t>MediaType.TEXT_HTML</a:t>
            </a:r>
            <a:r>
              <a:rPr lang="en-US" dirty="0"/>
              <a:t>)</a:t>
            </a:r>
          </a:p>
          <a:p>
            <a:pPr marL="0" indent="0">
              <a:buNone/>
            </a:pPr>
            <a:r>
              <a:rPr lang="en-US" dirty="0"/>
              <a:t>public String </a:t>
            </a:r>
            <a:r>
              <a:rPr lang="en-US" dirty="0" err="1"/>
              <a:t>sayHtmlHello</a:t>
            </a:r>
            <a:r>
              <a:rPr lang="en-US" dirty="0"/>
              <a:t>() {</a:t>
            </a:r>
          </a:p>
          <a:p>
            <a:pPr marL="0" indent="0">
              <a:buNone/>
            </a:pPr>
            <a:r>
              <a:rPr lang="en-US" dirty="0"/>
              <a:t>return "&lt;html&gt; " + "&lt;title&gt;" + "Hello Jersey" + "&lt;/title&gt;"</a:t>
            </a:r>
          </a:p>
          <a:p>
            <a:pPr marL="0" indent="0">
              <a:buNone/>
            </a:pPr>
            <a:r>
              <a:rPr lang="en-US" dirty="0"/>
              <a:t>+ "&lt;body&gt;&lt;h1&gt;" + "Hello Jersey" + "&lt;/body&gt;&lt;/h1&gt;" + "&lt;/html&gt; ";</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xmlns="" val="3552751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WADL</a:t>
            </a:r>
            <a:endParaRPr lang="en-US" dirty="0"/>
          </a:p>
        </p:txBody>
      </p:sp>
      <p:sp>
        <p:nvSpPr>
          <p:cNvPr id="2" name="Content Placeholder 1"/>
          <p:cNvSpPr>
            <a:spLocks noGrp="1"/>
          </p:cNvSpPr>
          <p:nvPr>
            <p:ph idx="1"/>
          </p:nvPr>
        </p:nvSpPr>
        <p:spPr>
          <a:xfrm>
            <a:off x="274319" y="1214421"/>
            <a:ext cx="8593909" cy="5157349"/>
          </a:xfrm>
          <a:solidFill>
            <a:srgbClr val="FFC46D"/>
          </a:solidFill>
          <a:ln>
            <a:solidFill>
              <a:schemeClr val="tx2"/>
            </a:solidFill>
          </a:ln>
        </p:spPr>
        <p:txBody>
          <a:bodyPr>
            <a:normAutofit fontScale="77500" lnSpcReduction="20000"/>
          </a:bodyPr>
          <a:lstStyle/>
          <a:p>
            <a:pPr marL="0" indent="0">
              <a:buNone/>
            </a:pPr>
            <a:r>
              <a:rPr lang="en-US" dirty="0"/>
              <a:t>&lt;?xml version=</a:t>
            </a:r>
            <a:r>
              <a:rPr lang="en-US" i="1" dirty="0"/>
              <a:t>"1.0" encoding="UTF-8" standalone="yes"?&gt;</a:t>
            </a:r>
          </a:p>
          <a:p>
            <a:pPr marL="0" indent="0">
              <a:buNone/>
            </a:pPr>
            <a:r>
              <a:rPr lang="en-US" dirty="0"/>
              <a:t>&lt;application </a:t>
            </a:r>
            <a:r>
              <a:rPr lang="en-US" dirty="0" err="1"/>
              <a:t>xmlns</a:t>
            </a:r>
            <a:r>
              <a:rPr lang="en-US" dirty="0"/>
              <a:t>=</a:t>
            </a:r>
            <a:r>
              <a:rPr lang="en-US" i="1" dirty="0"/>
              <a:t>"http://research.sun.com/</a:t>
            </a:r>
            <a:r>
              <a:rPr lang="en-US" i="1" dirty="0" err="1"/>
              <a:t>wadl</a:t>
            </a:r>
            <a:r>
              <a:rPr lang="en-US" i="1" dirty="0"/>
              <a:t>/2006/10"&gt;</a:t>
            </a:r>
          </a:p>
          <a:p>
            <a:pPr marL="0" indent="0">
              <a:buNone/>
            </a:pPr>
            <a:r>
              <a:rPr lang="en-US" dirty="0"/>
              <a:t>&lt;doc </a:t>
            </a:r>
            <a:r>
              <a:rPr lang="en-US" dirty="0" err="1"/>
              <a:t>xmlns:jersey</a:t>
            </a:r>
            <a:r>
              <a:rPr lang="en-US" dirty="0"/>
              <a:t>=</a:t>
            </a:r>
            <a:r>
              <a:rPr lang="en-US" i="1" dirty="0"/>
              <a:t>"http://jersey.java.net/" </a:t>
            </a:r>
            <a:r>
              <a:rPr lang="en-US" i="1" dirty="0" err="1"/>
              <a:t>jersey:generatedBy</a:t>
            </a:r>
            <a:r>
              <a:rPr lang="en-US" i="1" dirty="0"/>
              <a:t>="Jersey: 1.8 06/24/2011 12:17 PM" /&gt;</a:t>
            </a:r>
          </a:p>
          <a:p>
            <a:pPr marL="0" indent="0">
              <a:buNone/>
            </a:pPr>
            <a:r>
              <a:rPr lang="en-US" dirty="0"/>
              <a:t>&lt;resources base=</a:t>
            </a:r>
            <a:r>
              <a:rPr lang="en-US" i="1" dirty="0">
                <a:solidFill>
                  <a:srgbClr val="C00000"/>
                </a:solidFill>
              </a:rPr>
              <a:t>"http://localhost:8080/RestDemo1/rest/"</a:t>
            </a:r>
            <a:r>
              <a:rPr lang="en-US" i="1" dirty="0"/>
              <a:t>&gt;</a:t>
            </a:r>
          </a:p>
          <a:p>
            <a:pPr marL="0" indent="0">
              <a:buNone/>
            </a:pPr>
            <a:r>
              <a:rPr lang="en-US" dirty="0"/>
              <a:t>&lt;resource path=</a:t>
            </a:r>
            <a:r>
              <a:rPr lang="en-US" i="1" dirty="0"/>
              <a:t>"/hello"&gt;</a:t>
            </a:r>
          </a:p>
          <a:p>
            <a:pPr marL="0" indent="0">
              <a:buNone/>
            </a:pPr>
            <a:r>
              <a:rPr lang="en-US" dirty="0" smtClean="0"/>
              <a:t>	&lt;</a:t>
            </a:r>
            <a:r>
              <a:rPr lang="en-US" dirty="0"/>
              <a:t>method name=</a:t>
            </a:r>
            <a:r>
              <a:rPr lang="en-US" i="1" dirty="0"/>
              <a:t>"GET" id="</a:t>
            </a:r>
            <a:r>
              <a:rPr lang="en-US" i="1" dirty="0" err="1"/>
              <a:t>sayPlainTextHello</a:t>
            </a:r>
            <a:r>
              <a:rPr lang="en-US" i="1" dirty="0"/>
              <a:t>"&gt;</a:t>
            </a:r>
          </a:p>
          <a:p>
            <a:pPr marL="0" indent="0">
              <a:buNone/>
            </a:pPr>
            <a:r>
              <a:rPr lang="en-US" dirty="0" smtClean="0"/>
              <a:t>		&lt;</a:t>
            </a:r>
            <a:r>
              <a:rPr lang="en-US" dirty="0"/>
              <a:t>response&gt;</a:t>
            </a:r>
          </a:p>
          <a:p>
            <a:pPr marL="0" indent="0">
              <a:buNone/>
            </a:pPr>
            <a:r>
              <a:rPr lang="en-US" dirty="0" smtClean="0"/>
              <a:t>			&lt;</a:t>
            </a:r>
            <a:r>
              <a:rPr lang="en-US" dirty="0"/>
              <a:t>representation </a:t>
            </a:r>
            <a:r>
              <a:rPr lang="en-US" dirty="0" err="1"/>
              <a:t>mediaType</a:t>
            </a:r>
            <a:r>
              <a:rPr lang="en-US" dirty="0"/>
              <a:t>=</a:t>
            </a:r>
            <a:r>
              <a:rPr lang="en-US" i="1" dirty="0"/>
              <a:t>"text/plain" /&gt;</a:t>
            </a:r>
          </a:p>
          <a:p>
            <a:pPr marL="0" indent="0">
              <a:buNone/>
            </a:pPr>
            <a:r>
              <a:rPr lang="en-US" dirty="0" smtClean="0"/>
              <a:t>		&lt;/</a:t>
            </a:r>
            <a:r>
              <a:rPr lang="en-US" dirty="0"/>
              <a:t>response&gt;</a:t>
            </a:r>
          </a:p>
          <a:p>
            <a:pPr marL="0" indent="0">
              <a:buNone/>
            </a:pPr>
            <a:r>
              <a:rPr lang="en-US" dirty="0" smtClean="0"/>
              <a:t>	&lt;/</a:t>
            </a:r>
            <a:r>
              <a:rPr lang="en-US" dirty="0"/>
              <a:t>method&gt;</a:t>
            </a:r>
          </a:p>
          <a:p>
            <a:pPr marL="0" indent="0">
              <a:buNone/>
            </a:pPr>
            <a:r>
              <a:rPr lang="en-US" dirty="0" smtClean="0"/>
              <a:t>	&lt;</a:t>
            </a:r>
            <a:r>
              <a:rPr lang="en-US" dirty="0"/>
              <a:t>method name=</a:t>
            </a:r>
            <a:r>
              <a:rPr lang="en-US" i="1" dirty="0"/>
              <a:t>"GET" id="</a:t>
            </a:r>
            <a:r>
              <a:rPr lang="en-US" i="1" dirty="0" err="1"/>
              <a:t>sayXMLHello</a:t>
            </a:r>
            <a:r>
              <a:rPr lang="en-US" i="1" dirty="0"/>
              <a:t>"&gt;</a:t>
            </a:r>
          </a:p>
          <a:p>
            <a:pPr marL="0" indent="0">
              <a:buNone/>
            </a:pPr>
            <a:r>
              <a:rPr lang="en-US" dirty="0" smtClean="0"/>
              <a:t>		&lt;</a:t>
            </a:r>
            <a:r>
              <a:rPr lang="en-US" dirty="0"/>
              <a:t>response&gt;</a:t>
            </a:r>
          </a:p>
          <a:p>
            <a:pPr marL="0" indent="0">
              <a:buNone/>
            </a:pPr>
            <a:r>
              <a:rPr lang="en-US" dirty="0" smtClean="0"/>
              <a:t>			&lt;</a:t>
            </a:r>
            <a:r>
              <a:rPr lang="en-US" dirty="0"/>
              <a:t>representation </a:t>
            </a:r>
            <a:r>
              <a:rPr lang="en-US" dirty="0" err="1"/>
              <a:t>mediaType</a:t>
            </a:r>
            <a:r>
              <a:rPr lang="en-US" dirty="0"/>
              <a:t>=</a:t>
            </a:r>
            <a:r>
              <a:rPr lang="en-US" i="1" dirty="0"/>
              <a:t>"text/xml" /&gt;</a:t>
            </a:r>
          </a:p>
          <a:p>
            <a:pPr marL="0" indent="0">
              <a:buNone/>
            </a:pPr>
            <a:r>
              <a:rPr lang="en-US" dirty="0" smtClean="0"/>
              <a:t>		&lt;/</a:t>
            </a:r>
            <a:r>
              <a:rPr lang="en-US" dirty="0"/>
              <a:t>response&gt;</a:t>
            </a:r>
          </a:p>
          <a:p>
            <a:pPr marL="0" indent="0">
              <a:buNone/>
            </a:pPr>
            <a:r>
              <a:rPr lang="en-US" dirty="0" smtClean="0"/>
              <a:t>	&lt;/</a:t>
            </a:r>
            <a:r>
              <a:rPr lang="en-US" dirty="0"/>
              <a:t>method&gt;</a:t>
            </a:r>
          </a:p>
          <a:p>
            <a:pPr marL="0" indent="0">
              <a:buNone/>
            </a:pPr>
            <a:r>
              <a:rPr lang="en-US" dirty="0" smtClean="0"/>
              <a:t>	&lt;</a:t>
            </a:r>
            <a:r>
              <a:rPr lang="en-US" dirty="0"/>
              <a:t>method name=</a:t>
            </a:r>
            <a:r>
              <a:rPr lang="en-US" i="1" dirty="0"/>
              <a:t>"GET" id="</a:t>
            </a:r>
            <a:r>
              <a:rPr lang="en-US" i="1" dirty="0" err="1"/>
              <a:t>sayHtmlHello</a:t>
            </a:r>
            <a:r>
              <a:rPr lang="en-US" i="1" dirty="0"/>
              <a:t>"&gt;</a:t>
            </a:r>
          </a:p>
          <a:p>
            <a:pPr marL="0" indent="0">
              <a:buNone/>
            </a:pPr>
            <a:r>
              <a:rPr lang="en-US" dirty="0" smtClean="0"/>
              <a:t>		&lt;</a:t>
            </a:r>
            <a:r>
              <a:rPr lang="en-US" dirty="0"/>
              <a:t>response&gt;</a:t>
            </a:r>
          </a:p>
          <a:p>
            <a:pPr marL="0" indent="0">
              <a:buNone/>
            </a:pPr>
            <a:r>
              <a:rPr lang="en-US" dirty="0" smtClean="0"/>
              <a:t>			&lt;</a:t>
            </a:r>
            <a:r>
              <a:rPr lang="en-US" dirty="0"/>
              <a:t>representation </a:t>
            </a:r>
            <a:r>
              <a:rPr lang="en-US" dirty="0" err="1"/>
              <a:t>mediaType</a:t>
            </a:r>
            <a:r>
              <a:rPr lang="en-US" dirty="0"/>
              <a:t>=</a:t>
            </a:r>
            <a:r>
              <a:rPr lang="en-US" i="1" dirty="0"/>
              <a:t>"text/html" /&gt;</a:t>
            </a:r>
          </a:p>
          <a:p>
            <a:pPr marL="0" indent="0">
              <a:buNone/>
            </a:pPr>
            <a:r>
              <a:rPr lang="en-US" dirty="0" smtClean="0"/>
              <a:t>		&lt;/</a:t>
            </a:r>
            <a:r>
              <a:rPr lang="en-US" dirty="0"/>
              <a:t>response&gt;</a:t>
            </a:r>
          </a:p>
          <a:p>
            <a:pPr marL="0" indent="0">
              <a:buNone/>
            </a:pPr>
            <a:r>
              <a:rPr lang="en-US" dirty="0" smtClean="0"/>
              <a:t>	&lt;/</a:t>
            </a:r>
            <a:r>
              <a:rPr lang="en-US" dirty="0"/>
              <a:t>method&gt;</a:t>
            </a:r>
          </a:p>
          <a:p>
            <a:pPr marL="0" indent="0">
              <a:buNone/>
            </a:pPr>
            <a:r>
              <a:rPr lang="en-US" dirty="0"/>
              <a:t>&lt;/resource&gt;</a:t>
            </a:r>
          </a:p>
          <a:p>
            <a:pPr marL="0" indent="0">
              <a:buNone/>
            </a:pPr>
            <a:r>
              <a:rPr lang="en-US" dirty="0"/>
              <a:t>&lt;/resources&gt;</a:t>
            </a:r>
          </a:p>
          <a:p>
            <a:pPr marL="0" indent="0">
              <a:buNone/>
            </a:pPr>
            <a:r>
              <a:rPr lang="en-US" dirty="0"/>
              <a:t>&lt;/application&gt;</a:t>
            </a:r>
          </a:p>
          <a:p>
            <a:endParaRPr lang="en-US" dirty="0"/>
          </a:p>
        </p:txBody>
      </p:sp>
    </p:spTree>
    <p:extLst>
      <p:ext uri="{BB962C8B-B14F-4D97-AF65-F5344CB8AC3E}">
        <p14:creationId xmlns:p14="http://schemas.microsoft.com/office/powerpoint/2010/main" xmlns="" val="220363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SOAP </a:t>
            </a:r>
            <a:r>
              <a:rPr lang="en-US" dirty="0" err="1" smtClean="0"/>
              <a:t>Vs</a:t>
            </a:r>
            <a:r>
              <a:rPr lang="en-US" dirty="0" smtClean="0"/>
              <a:t> REST</a:t>
            </a:r>
          </a:p>
        </p:txBody>
      </p:sp>
      <p:sp>
        <p:nvSpPr>
          <p:cNvPr id="51204" name="Rectangle 3"/>
          <p:cNvSpPr>
            <a:spLocks noGrp="1" noChangeArrowheads="1"/>
          </p:cNvSpPr>
          <p:nvPr>
            <p:ph idx="1"/>
          </p:nvPr>
        </p:nvSpPr>
        <p:spPr>
          <a:xfrm>
            <a:off x="457200" y="1143001"/>
            <a:ext cx="8229600" cy="4983163"/>
          </a:xfrm>
        </p:spPr>
        <p:txBody>
          <a:bodyPr>
            <a:normAutofit/>
          </a:bodyPr>
          <a:lstStyle/>
          <a:p>
            <a:pPr>
              <a:defRPr/>
            </a:pPr>
            <a:r>
              <a:t>Scenario 1: </a:t>
            </a:r>
          </a:p>
          <a:p>
            <a:pPr lvl="1">
              <a:defRPr/>
            </a:pPr>
            <a:r>
              <a:t>The web service is going to query a phonebook application for the details of a given user when the user's ID is known.</a:t>
            </a:r>
          </a:p>
          <a:p>
            <a:pPr>
              <a:defRPr/>
            </a:pPr>
            <a:r>
              <a:t>A SOAP request looks like</a:t>
            </a:r>
          </a:p>
        </p:txBody>
      </p:sp>
      <p:sp>
        <p:nvSpPr>
          <p:cNvPr id="8194" name="Slide Number Placeholder 3"/>
          <p:cNvSpPr>
            <a:spLocks noGrp="1"/>
          </p:cNvSpPr>
          <p:nvPr>
            <p:ph type="sldNum" sz="quarter" idx="12"/>
          </p:nvPr>
        </p:nvSpPr>
        <p:spPr bwMode="auto">
          <a:xfrm>
            <a:off x="5199185" y="6248400"/>
            <a:ext cx="1905000" cy="457200"/>
          </a:xfrm>
          <a:prstGeom prst="rect">
            <a:avLst/>
          </a:prstGeom>
          <a:noFill/>
          <a:ln>
            <a:miter lim="800000"/>
            <a:headEnd/>
            <a:tailEnd/>
          </a:ln>
        </p:spPr>
        <p:txBody>
          <a:bodyPr/>
          <a:lstStyle/>
          <a:p>
            <a:fld id="{E6707799-261B-4213-9449-CC80FE771CA8}" type="slidenum">
              <a:rPr lang="en-US"/>
              <a:pPr/>
              <a:t>8</a:t>
            </a:fld>
            <a:endParaRPr lang="en-US"/>
          </a:p>
        </p:txBody>
      </p:sp>
      <p:sp>
        <p:nvSpPr>
          <p:cNvPr id="2" name="Rounded Rectangle 1"/>
          <p:cNvSpPr/>
          <p:nvPr/>
        </p:nvSpPr>
        <p:spPr>
          <a:xfrm>
            <a:off x="653149" y="2627087"/>
            <a:ext cx="7576457" cy="3439884"/>
          </a:xfrm>
          <a:prstGeom prst="roundRect">
            <a:avLst>
              <a:gd name="adj" fmla="val 81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2" indent="-342900">
              <a:defRPr/>
            </a:pPr>
            <a:r>
              <a:rPr lang="en-US" b="1" dirty="0">
                <a:solidFill>
                  <a:schemeClr val="tx1"/>
                </a:solidFill>
                <a:latin typeface="Candara" pitchFamily="34" charset="0"/>
                <a:cs typeface="Arial" pitchFamily="34" charset="0"/>
              </a:rPr>
              <a:t>&lt;?xml version="1.0"?&gt; </a:t>
            </a:r>
          </a:p>
          <a:p>
            <a:pPr marL="742950" lvl="2" indent="-342900">
              <a:defRPr/>
            </a:pPr>
            <a:r>
              <a:rPr lang="en-US" dirty="0">
                <a:solidFill>
                  <a:schemeClr val="tx1"/>
                </a:solidFill>
                <a:latin typeface="Candara" pitchFamily="34" charset="0"/>
                <a:cs typeface="Arial" pitchFamily="34" charset="0"/>
              </a:rPr>
              <a:t>&lt;</a:t>
            </a:r>
            <a:r>
              <a:rPr lang="en-US" dirty="0" err="1">
                <a:solidFill>
                  <a:schemeClr val="tx1"/>
                </a:solidFill>
                <a:latin typeface="Candara" pitchFamily="34" charset="0"/>
                <a:cs typeface="Arial" pitchFamily="34" charset="0"/>
              </a:rPr>
              <a:t>soap:Envelope</a:t>
            </a:r>
            <a:r>
              <a:rPr lang="en-US" dirty="0">
                <a:solidFill>
                  <a:schemeClr val="tx1"/>
                </a:solidFill>
                <a:latin typeface="Candara" pitchFamily="34" charset="0"/>
                <a:cs typeface="Arial" pitchFamily="34" charset="0"/>
              </a:rPr>
              <a:t> </a:t>
            </a:r>
            <a:r>
              <a:rPr lang="en-US" dirty="0" err="1">
                <a:solidFill>
                  <a:schemeClr val="tx1"/>
                </a:solidFill>
                <a:latin typeface="Candara" pitchFamily="34" charset="0"/>
                <a:cs typeface="Arial" pitchFamily="34" charset="0"/>
              </a:rPr>
              <a:t>xmlns:soap</a:t>
            </a:r>
            <a:r>
              <a:rPr lang="en-US" dirty="0">
                <a:solidFill>
                  <a:schemeClr val="tx1"/>
                </a:solidFill>
                <a:latin typeface="Candara" pitchFamily="34" charset="0"/>
                <a:cs typeface="Arial" pitchFamily="34" charset="0"/>
              </a:rPr>
              <a:t>="http://www.w3.org/2001/12/soap-envelope" </a:t>
            </a:r>
            <a:r>
              <a:rPr lang="en-US" dirty="0" err="1">
                <a:solidFill>
                  <a:schemeClr val="tx1"/>
                </a:solidFill>
                <a:latin typeface="Candara" pitchFamily="34" charset="0"/>
                <a:cs typeface="Arial" pitchFamily="34" charset="0"/>
              </a:rPr>
              <a:t>soap:encodingStyle</a:t>
            </a:r>
            <a:r>
              <a:rPr lang="en-US" dirty="0">
                <a:solidFill>
                  <a:schemeClr val="tx1"/>
                </a:solidFill>
                <a:latin typeface="Candara" pitchFamily="34" charset="0"/>
                <a:cs typeface="Arial" pitchFamily="34" charset="0"/>
              </a:rPr>
              <a:t>="http://www.w3.org/2001/12/soap-encoding"&gt;</a:t>
            </a:r>
          </a:p>
          <a:p>
            <a:pPr marL="742950" lvl="2" indent="-342900">
              <a:defRPr/>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soap:body</a:t>
            </a:r>
            <a:r>
              <a:rPr lang="en-US" dirty="0">
                <a:solidFill>
                  <a:schemeClr val="tx1"/>
                </a:solidFill>
                <a:latin typeface="Candara" pitchFamily="34" charset="0"/>
                <a:cs typeface="Arial" pitchFamily="34" charset="0"/>
              </a:rPr>
              <a:t> </a:t>
            </a:r>
            <a:r>
              <a:rPr lang="en-US" dirty="0" err="1">
                <a:solidFill>
                  <a:schemeClr val="tx1"/>
                </a:solidFill>
                <a:latin typeface="Candara" pitchFamily="34" charset="0"/>
                <a:cs typeface="Arial" pitchFamily="34" charset="0"/>
              </a:rPr>
              <a:t>pb</a:t>
            </a:r>
            <a:r>
              <a:rPr lang="en-US" dirty="0">
                <a:solidFill>
                  <a:schemeClr val="tx1"/>
                </a:solidFill>
                <a:latin typeface="Candara" pitchFamily="34" charset="0"/>
                <a:cs typeface="Arial" pitchFamily="34" charset="0"/>
              </a:rPr>
              <a:t>="http://www.acme.com/phonebook"&gt; &lt;</a:t>
            </a:r>
            <a:r>
              <a:rPr lang="en-US" dirty="0" err="1">
                <a:solidFill>
                  <a:schemeClr val="tx1"/>
                </a:solidFill>
                <a:latin typeface="Candara" pitchFamily="34" charset="0"/>
                <a:cs typeface="Arial" pitchFamily="34" charset="0"/>
              </a:rPr>
              <a:t>pb:GetUserDetails</a:t>
            </a:r>
            <a:r>
              <a:rPr lang="en-US" dirty="0">
                <a:solidFill>
                  <a:schemeClr val="tx1"/>
                </a:solidFill>
                <a:latin typeface="Candara" pitchFamily="34" charset="0"/>
                <a:cs typeface="Arial" pitchFamily="34" charset="0"/>
              </a:rPr>
              <a:t>&gt;</a:t>
            </a:r>
          </a:p>
          <a:p>
            <a:pPr marL="742950" lvl="2" indent="-342900">
              <a:defRPr/>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pb:UserID</a:t>
            </a:r>
            <a:r>
              <a:rPr lang="en-US" dirty="0">
                <a:solidFill>
                  <a:schemeClr val="tx1"/>
                </a:solidFill>
                <a:latin typeface="Candara" pitchFamily="34" charset="0"/>
                <a:cs typeface="Arial" pitchFamily="34" charset="0"/>
              </a:rPr>
              <a:t>&gt;12345&lt;/</a:t>
            </a:r>
            <a:r>
              <a:rPr lang="en-US" dirty="0" err="1">
                <a:solidFill>
                  <a:schemeClr val="tx1"/>
                </a:solidFill>
                <a:latin typeface="Candara" pitchFamily="34" charset="0"/>
                <a:cs typeface="Arial" pitchFamily="34" charset="0"/>
              </a:rPr>
              <a:t>pb:UserID</a:t>
            </a:r>
            <a:r>
              <a:rPr lang="en-US" dirty="0">
                <a:solidFill>
                  <a:schemeClr val="tx1"/>
                </a:solidFill>
                <a:latin typeface="Candara" pitchFamily="34" charset="0"/>
                <a:cs typeface="Arial" pitchFamily="34" charset="0"/>
              </a:rPr>
              <a:t>&gt;</a:t>
            </a:r>
          </a:p>
          <a:p>
            <a:pPr marL="742950" lvl="2" indent="-342900">
              <a:defRPr/>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pb:GetUserDetails</a:t>
            </a:r>
            <a:r>
              <a:rPr lang="en-US" dirty="0">
                <a:solidFill>
                  <a:schemeClr val="tx1"/>
                </a:solidFill>
                <a:latin typeface="Candara" pitchFamily="34" charset="0"/>
                <a:cs typeface="Arial" pitchFamily="34" charset="0"/>
              </a:rPr>
              <a:t>&gt; </a:t>
            </a:r>
          </a:p>
          <a:p>
            <a:pPr marL="742950" lvl="2" indent="-342900">
              <a:defRPr/>
            </a:pPr>
            <a:r>
              <a:rPr lang="en-US" dirty="0">
                <a:solidFill>
                  <a:schemeClr val="tx1"/>
                </a:solidFill>
                <a:latin typeface="Candara" pitchFamily="34" charset="0"/>
                <a:cs typeface="Arial" pitchFamily="34" charset="0"/>
              </a:rPr>
              <a:t>&lt;/</a:t>
            </a:r>
            <a:r>
              <a:rPr lang="en-US" dirty="0" err="1">
                <a:solidFill>
                  <a:schemeClr val="tx1"/>
                </a:solidFill>
                <a:latin typeface="Candara" pitchFamily="34" charset="0"/>
                <a:cs typeface="Arial" pitchFamily="34" charset="0"/>
              </a:rPr>
              <a:t>soap:Body</a:t>
            </a:r>
            <a:r>
              <a:rPr lang="en-US" dirty="0">
                <a:solidFill>
                  <a:schemeClr val="tx1"/>
                </a:solidFill>
                <a:latin typeface="Candara" pitchFamily="34" charset="0"/>
                <a:cs typeface="Arial" pitchFamily="34" charset="0"/>
              </a:rPr>
              <a:t>&gt;</a:t>
            </a:r>
          </a:p>
          <a:p>
            <a:pPr marL="742950" lvl="2" indent="-342900">
              <a:defRPr/>
            </a:pPr>
            <a:r>
              <a:rPr lang="en-US" dirty="0">
                <a:solidFill>
                  <a:schemeClr val="tx1"/>
                </a:solidFill>
                <a:latin typeface="Candara" pitchFamily="34" charset="0"/>
                <a:cs typeface="Arial" pitchFamily="34" charset="0"/>
              </a:rPr>
              <a:t> &lt;/</a:t>
            </a:r>
            <a:r>
              <a:rPr lang="en-US" dirty="0" err="1">
                <a:solidFill>
                  <a:schemeClr val="tx1"/>
                </a:solidFill>
                <a:latin typeface="Candara" pitchFamily="34" charset="0"/>
                <a:cs typeface="Arial" pitchFamily="34" charset="0"/>
              </a:rPr>
              <a:t>soap:Envelope</a:t>
            </a:r>
            <a:r>
              <a:rPr lang="en-US" dirty="0">
                <a:solidFill>
                  <a:schemeClr val="tx1"/>
                </a:solidFill>
                <a:latin typeface="Candara" pitchFamily="34" charset="0"/>
                <a:cs typeface="Arial" pitchFamily="34" charset="0"/>
              </a:rPr>
              <a:t>&gt;</a:t>
            </a:r>
          </a:p>
          <a:p>
            <a:pPr algn="ctr"/>
            <a:endParaRPr lang="en-US" dirty="0">
              <a:solidFill>
                <a:schemeClr val="tx1"/>
              </a:solidFill>
              <a:latin typeface="Candara" pitchFamily="34" charset="0"/>
            </a:endParaRPr>
          </a:p>
        </p:txBody>
      </p:sp>
    </p:spTree>
    <p:extLst>
      <p:ext uri="{BB962C8B-B14F-4D97-AF65-F5344CB8AC3E}">
        <p14:creationId xmlns:p14="http://schemas.microsoft.com/office/powerpoint/2010/main" xmlns="" val="96797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smtClean="0"/>
              <a:t>SOAP and REST</a:t>
            </a:r>
          </a:p>
        </p:txBody>
      </p:sp>
      <p:sp>
        <p:nvSpPr>
          <p:cNvPr id="51204" name="Rectangle 3"/>
          <p:cNvSpPr>
            <a:spLocks noGrp="1" noChangeArrowheads="1"/>
          </p:cNvSpPr>
          <p:nvPr>
            <p:ph idx="1"/>
          </p:nvPr>
        </p:nvSpPr>
        <p:spPr>
          <a:xfrm>
            <a:off x="457200" y="1371601"/>
            <a:ext cx="8229600" cy="4754563"/>
          </a:xfrm>
        </p:spPr>
        <p:txBody>
          <a:bodyPr/>
          <a:lstStyle/>
          <a:p>
            <a:pPr>
              <a:defRPr/>
            </a:pPr>
            <a:r>
              <a:t>Scenario 1: </a:t>
            </a:r>
          </a:p>
          <a:p>
            <a:pPr lvl="1">
              <a:defRPr/>
            </a:pPr>
            <a:r>
              <a:t>The web service is going to query a phonebook application for the details of a given user when the user's ID is </a:t>
            </a:r>
            <a:r>
              <a:rPr/>
              <a:t>known</a:t>
            </a:r>
            <a:r>
              <a:rPr smtClean="0"/>
              <a:t>.</a:t>
            </a:r>
            <a:endParaRPr lang="en-US" sz="2000" b="1" kern="1200" dirty="0" smtClean="0">
              <a:latin typeface="Arial" pitchFamily="34" charset="0"/>
              <a:cs typeface="Arial" pitchFamily="34" charset="0"/>
            </a:endParaRPr>
          </a:p>
          <a:p>
            <a:pPr>
              <a:defRPr/>
            </a:pPr>
            <a:r>
              <a:t>A REST request looks like:</a:t>
            </a:r>
          </a:p>
          <a:p>
            <a:pPr marL="742950" lvl="2" indent="-342900" eaLnBrk="1" hangingPunct="1">
              <a:buFont typeface="Arial" pitchFamily="34" charset="0"/>
              <a:buNone/>
              <a:defRPr/>
            </a:pPr>
            <a:r>
              <a:rPr lang="en-US" sz="2000" b="1" kern="1200" dirty="0" smtClean="0">
                <a:latin typeface="Arial" pitchFamily="34" charset="0"/>
                <a:ea typeface="+mn-ea"/>
                <a:cs typeface="Arial" pitchFamily="34" charset="0"/>
              </a:rPr>
              <a:t>	</a:t>
            </a:r>
          </a:p>
          <a:p>
            <a:pPr eaLnBrk="1" hangingPunct="1">
              <a:defRPr/>
            </a:pPr>
            <a:endParaRPr lang="en-US" sz="2400" b="1" kern="1200" dirty="0" smtClean="0">
              <a:latin typeface="Arial" pitchFamily="34" charset="0"/>
              <a:cs typeface="Arial" pitchFamily="34" charset="0"/>
            </a:endParaRPr>
          </a:p>
        </p:txBody>
      </p:sp>
      <p:sp>
        <p:nvSpPr>
          <p:cNvPr id="9218" name="Slide Number Placeholder 3"/>
          <p:cNvSpPr>
            <a:spLocks noGrp="1"/>
          </p:cNvSpPr>
          <p:nvPr>
            <p:ph type="sldNum" sz="quarter" idx="12"/>
          </p:nvPr>
        </p:nvSpPr>
        <p:spPr bwMode="auto">
          <a:xfrm>
            <a:off x="5199185" y="6248400"/>
            <a:ext cx="1905000" cy="457200"/>
          </a:xfrm>
          <a:prstGeom prst="rect">
            <a:avLst/>
          </a:prstGeom>
          <a:noFill/>
          <a:ln>
            <a:miter lim="800000"/>
            <a:headEnd/>
            <a:tailEnd/>
          </a:ln>
        </p:spPr>
        <p:txBody>
          <a:bodyPr/>
          <a:lstStyle/>
          <a:p>
            <a:fld id="{570B153C-9879-4D97-8DC2-E04BFE611375}" type="slidenum">
              <a:rPr lang="en-US"/>
              <a:pPr/>
              <a:t>9</a:t>
            </a:fld>
            <a:endParaRPr lang="en-US"/>
          </a:p>
        </p:txBody>
      </p:sp>
      <p:sp>
        <p:nvSpPr>
          <p:cNvPr id="2" name="Rounded Rectangle 1"/>
          <p:cNvSpPr/>
          <p:nvPr/>
        </p:nvSpPr>
        <p:spPr>
          <a:xfrm>
            <a:off x="333843" y="2786755"/>
            <a:ext cx="7097486" cy="4209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endParaRPr lang="en-US" b="1" dirty="0" smtClean="0">
              <a:solidFill>
                <a:schemeClr val="tx1"/>
              </a:solidFill>
              <a:latin typeface="Arial" pitchFamily="34" charset="0"/>
              <a:cs typeface="Arial" pitchFamily="34" charset="0"/>
            </a:endParaRPr>
          </a:p>
          <a:p>
            <a:pPr marL="0" lvl="2" algn="ctr"/>
            <a:r>
              <a:rPr lang="en-US" b="1" dirty="0" smtClean="0">
                <a:solidFill>
                  <a:schemeClr val="tx1"/>
                </a:solidFill>
                <a:latin typeface="Arial" pitchFamily="34" charset="0"/>
                <a:cs typeface="Arial" pitchFamily="34" charset="0"/>
              </a:rPr>
              <a:t>http</a:t>
            </a:r>
            <a:r>
              <a:rPr lang="en-US" b="1" dirty="0">
                <a:solidFill>
                  <a:schemeClr val="tx1"/>
                </a:solidFill>
                <a:latin typeface="Arial" pitchFamily="34" charset="0"/>
                <a:cs typeface="Arial" pitchFamily="34" charset="0"/>
              </a:rPr>
              <a:t>://www.acme.com/phonebook/UserDetails/12345</a:t>
            </a:r>
          </a:p>
          <a:p>
            <a:pPr algn="ctr"/>
            <a:endParaRPr lang="en-US" dirty="0">
              <a:solidFill>
                <a:schemeClr val="tx1"/>
              </a:solidFill>
            </a:endParaRPr>
          </a:p>
        </p:txBody>
      </p:sp>
    </p:spTree>
    <p:extLst>
      <p:ext uri="{BB962C8B-B14F-4D97-AF65-F5344CB8AC3E}">
        <p14:creationId xmlns:p14="http://schemas.microsoft.com/office/powerpoint/2010/main" xmlns="" val="3169302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2f9e500-2a4f-403e-abb1-514215aa6ea6">Class book</Material_x0020_Type>
    <Levels xmlns="f2f9e500-2a4f-403e-abb1-514215aa6ea6">L1</Levels>
    <Category xmlns="f2f9e500-2a4f-403e-abb1-514215aa6ea6">Module Artifact</Category>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25E446B3-900F-43EB-9B66-2B3A3263F2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2f9e500-2a4f-403e-abb1-514215aa6ea6"/>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
  <TotalTime>10854</TotalTime>
  <Words>1740</Words>
  <Application>Microsoft Office PowerPoint</Application>
  <PresentationFormat>On-screen Show (4:3)</PresentationFormat>
  <Paragraphs>217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2_Office Theme</vt:lpstr>
      <vt:lpstr>RESTful Web Services with Java</vt:lpstr>
      <vt:lpstr>Slide 2</vt:lpstr>
      <vt:lpstr>Service Oriented Architectures (SOA)</vt:lpstr>
      <vt:lpstr>SOAP - Simple Object Access Protocol</vt:lpstr>
      <vt:lpstr>WSDL &amp; WADL</vt:lpstr>
      <vt:lpstr>RESTful Service Class</vt:lpstr>
      <vt:lpstr>Sample WADL</vt:lpstr>
      <vt:lpstr>SOAP Vs REST</vt:lpstr>
      <vt:lpstr>SOAP and REST</vt:lpstr>
      <vt:lpstr>REST and SOAP</vt:lpstr>
      <vt:lpstr>SOAP: Verb (Operation) Oriented</vt:lpstr>
      <vt:lpstr>ROA vs. SOA</vt:lpstr>
      <vt:lpstr>REST and SOAP</vt:lpstr>
      <vt:lpstr>Designing RESTful Services</vt:lpstr>
      <vt:lpstr>Designing RESTful Services</vt:lpstr>
      <vt:lpstr>Expose directory structure-like URIs</vt:lpstr>
      <vt:lpstr>Design Guidelines for a REST architecture</vt:lpstr>
      <vt:lpstr>Course Summary</vt:lpstr>
      <vt:lpstr>Slide 19</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misaldin</cp:lastModifiedBy>
  <cp:revision>412</cp:revision>
  <dcterms:created xsi:type="dcterms:W3CDTF">2012-05-18T02:59:15Z</dcterms:created>
  <dcterms:modified xsi:type="dcterms:W3CDTF">2014-09-17T04:10:25Z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