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58" r:id="rId4"/>
    <p:sldId id="259" r:id="rId5"/>
    <p:sldId id="260" r:id="rId6"/>
    <p:sldId id="272" r:id="rId7"/>
    <p:sldId id="273" r:id="rId8"/>
    <p:sldId id="271" r:id="rId9"/>
    <p:sldId id="281" r:id="rId10"/>
    <p:sldId id="282" r:id="rId11"/>
    <p:sldId id="274" r:id="rId12"/>
    <p:sldId id="275" r:id="rId13"/>
    <p:sldId id="276" r:id="rId14"/>
    <p:sldId id="261" r:id="rId15"/>
    <p:sldId id="262" r:id="rId16"/>
    <p:sldId id="277" r:id="rId17"/>
    <p:sldId id="279" r:id="rId18"/>
    <p:sldId id="278" r:id="rId19"/>
    <p:sldId id="270" r:id="rId20"/>
    <p:sldId id="263" r:id="rId21"/>
    <p:sldId id="280" r:id="rId22"/>
  </p:sldIdLst>
  <p:sldSz cx="18288000" cy="10287000"/>
  <p:notesSz cx="6858000" cy="9144000"/>
  <p:embeddedFontLst>
    <p:embeddedFont>
      <p:font typeface="Montserrat" panose="00000500000000000000" pitchFamily="2" charset="0"/>
      <p:regular r:id="rId24"/>
      <p:bold r:id="rId25"/>
      <p:italic r:id="rId26"/>
      <p:boldItalic r:id="rId27"/>
    </p:embeddedFont>
    <p:embeddedFont>
      <p:font typeface="Montserrat Classic" panose="020B0604020202020204" charset="0"/>
      <p:regular r:id="rId28"/>
    </p:embeddedFont>
    <p:embeddedFont>
      <p:font typeface="Montserrat Classic Bold" panose="020B0604020202020204" charset="0"/>
      <p:regular r:id="rId29"/>
    </p:embeddedFont>
    <p:embeddedFont>
      <p:font typeface="Montserrat ExtraBold" panose="00000900000000000000" pitchFamily="2" charset="0"/>
      <p:bold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kam Rohan Kumar" initials="KR" lastIdx="1" clrIdx="0">
    <p:extLst>
      <p:ext uri="{19B8F6BF-5375-455C-9EA6-DF929625EA0E}">
        <p15:presenceInfo xmlns:p15="http://schemas.microsoft.com/office/powerpoint/2012/main" userId="428f892ed1355e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444"/>
    <a:srgbClr val="FF3F3F"/>
    <a:srgbClr val="E5E5E5"/>
    <a:srgbClr val="C00000"/>
    <a:srgbClr val="FFDE59"/>
    <a:srgbClr val="ACAC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918" autoAdjust="0"/>
  </p:normalViewPr>
  <p:slideViewPr>
    <p:cSldViewPr>
      <p:cViewPr varScale="1">
        <p:scale>
          <a:sx n="52" d="100"/>
          <a:sy n="52" d="100"/>
        </p:scale>
        <p:origin x="85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C64EA1-AF8D-4F6F-9BB5-AFBCCF8BF2DA}"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D23D9-0F23-4D67-8656-EFD4102D8B5A}" type="slidenum">
              <a:rPr lang="en-US" smtClean="0"/>
              <a:t>‹#›</a:t>
            </a:fld>
            <a:endParaRPr lang="en-US"/>
          </a:p>
        </p:txBody>
      </p:sp>
    </p:spTree>
    <p:extLst>
      <p:ext uri="{BB962C8B-B14F-4D97-AF65-F5344CB8AC3E}">
        <p14:creationId xmlns:p14="http://schemas.microsoft.com/office/powerpoint/2010/main" val="3918321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BD23D9-0F23-4D67-8656-EFD4102D8B5A}" type="slidenum">
              <a:rPr lang="en-US" smtClean="0"/>
              <a:t>1</a:t>
            </a:fld>
            <a:endParaRPr lang="en-US"/>
          </a:p>
        </p:txBody>
      </p:sp>
    </p:spTree>
    <p:extLst>
      <p:ext uri="{BB962C8B-B14F-4D97-AF65-F5344CB8AC3E}">
        <p14:creationId xmlns:p14="http://schemas.microsoft.com/office/powerpoint/2010/main" val="527028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BD23D9-0F23-4D67-8656-EFD4102D8B5A}" type="slidenum">
              <a:rPr lang="en-US" smtClean="0"/>
              <a:t>5</a:t>
            </a:fld>
            <a:endParaRPr lang="en-US"/>
          </a:p>
        </p:txBody>
      </p:sp>
    </p:spTree>
    <p:extLst>
      <p:ext uri="{BB962C8B-B14F-4D97-AF65-F5344CB8AC3E}">
        <p14:creationId xmlns:p14="http://schemas.microsoft.com/office/powerpoint/2010/main" val="3337430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5.sv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svg"/><Relationship Id="rId10" Type="http://schemas.openxmlformats.org/officeDocument/2006/relationships/image" Target="../media/image28.png"/><Relationship Id="rId4" Type="http://schemas.openxmlformats.org/officeDocument/2006/relationships/image" Target="../media/image1.png"/><Relationship Id="rId9" Type="http://schemas.openxmlformats.org/officeDocument/2006/relationships/image" Target="../media/image27.png"/><Relationship Id="rId1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svg"/><Relationship Id="rId7"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svg"/><Relationship Id="rId7" Type="http://schemas.openxmlformats.org/officeDocument/2006/relationships/image" Target="../media/image5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55.png"/></Relationships>
</file>

<file path=ppt/slides/_rels/slide21.xml.rels><?xml version="1.0" encoding="UTF-8" standalone="yes"?>
<Relationships xmlns="http://schemas.openxmlformats.org/package/2006/relationships"><Relationship Id="rId8" Type="http://schemas.openxmlformats.org/officeDocument/2006/relationships/image" Target="../media/image57.png"/><Relationship Id="rId3" Type="http://schemas.microsoft.com/office/2007/relationships/hdphoto" Target="../media/hdphoto1.wdp"/><Relationship Id="rId7" Type="http://schemas.openxmlformats.org/officeDocument/2006/relationships/image" Target="../media/image2.sv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5.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2.sv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svg"/><Relationship Id="rId7"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FA04D34-AD3D-AD51-29E2-48C60047C8E2}"/>
              </a:ext>
            </a:extLst>
          </p:cNvPr>
          <p:cNvSpPr/>
          <p:nvPr/>
        </p:nvSpPr>
        <p:spPr>
          <a:xfrm>
            <a:off x="-6531" y="9336550"/>
            <a:ext cx="18288000" cy="533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7"/>
          <p:cNvSpPr/>
          <p:nvPr/>
        </p:nvSpPr>
        <p:spPr>
          <a:xfrm flipH="1">
            <a:off x="12420600" y="7370996"/>
            <a:ext cx="8757453" cy="7571877"/>
          </a:xfrm>
          <a:custGeom>
            <a:avLst/>
            <a:gdLst/>
            <a:ahLst/>
            <a:cxnLst/>
            <a:rect l="l" t="t" r="r" b="b"/>
            <a:pathLst>
              <a:path w="8757453" h="7571877">
                <a:moveTo>
                  <a:pt x="8757453" y="0"/>
                </a:moveTo>
                <a:lnTo>
                  <a:pt x="0" y="0"/>
                </a:lnTo>
                <a:lnTo>
                  <a:pt x="0" y="7571877"/>
                </a:lnTo>
                <a:lnTo>
                  <a:pt x="8757453" y="7571877"/>
                </a:lnTo>
                <a:lnTo>
                  <a:pt x="8757453" y="0"/>
                </a:lnTo>
                <a:close/>
              </a:path>
            </a:pathLst>
          </a:custGeom>
          <a:blipFill>
            <a:blip r:embed="rId3">
              <a:extLst>
                <a:ext uri="{96DAC541-7B7A-43D3-8B79-37D633B846F1}">
                  <asvg:svgBlip xmlns:asvg="http://schemas.microsoft.com/office/drawing/2016/SVG/main" r:embed="rId4"/>
                </a:ext>
              </a:extLst>
            </a:blip>
            <a:stretch>
              <a:fillRect/>
            </a:stretch>
          </a:blipFill>
          <a:scene3d>
            <a:camera prst="isometricLeftDown"/>
            <a:lightRig rig="threePt" dir="t"/>
          </a:scene3d>
        </p:spPr>
      </p:sp>
      <p:sp>
        <p:nvSpPr>
          <p:cNvPr id="5" name="TextBox 5"/>
          <p:cNvSpPr txBox="1"/>
          <p:nvPr/>
        </p:nvSpPr>
        <p:spPr>
          <a:xfrm>
            <a:off x="8723881" y="6286500"/>
            <a:ext cx="5906519" cy="251415"/>
          </a:xfrm>
          <a:prstGeom prst="rect">
            <a:avLst/>
          </a:prstGeom>
        </p:spPr>
        <p:txBody>
          <a:bodyPr wrap="square" lIns="0" tIns="0" rIns="0" bIns="0" rtlCol="0" anchor="t">
            <a:spAutoFit/>
          </a:bodyPr>
          <a:lstStyle/>
          <a:p>
            <a:pPr marL="0" lvl="0" indent="0">
              <a:lnSpc>
                <a:spcPts val="2240"/>
              </a:lnSpc>
            </a:pPr>
            <a:r>
              <a:rPr lang="en-US" sz="1600" dirty="0">
                <a:solidFill>
                  <a:srgbClr val="E5E5E5"/>
                </a:solidFill>
                <a:latin typeface="Montserrat Classic"/>
              </a:rPr>
              <a:t>Analyzing The Coca-Cola Company (Ticker: KO)</a:t>
            </a:r>
          </a:p>
        </p:txBody>
      </p:sp>
      <p:grpSp>
        <p:nvGrpSpPr>
          <p:cNvPr id="12" name="Group 12"/>
          <p:cNvGrpSpPr/>
          <p:nvPr/>
        </p:nvGrpSpPr>
        <p:grpSpPr>
          <a:xfrm>
            <a:off x="8695578" y="2324100"/>
            <a:ext cx="8892401" cy="3922749"/>
            <a:chOff x="0" y="76200"/>
            <a:chExt cx="11856534" cy="5230332"/>
          </a:xfrm>
        </p:grpSpPr>
        <p:sp>
          <p:nvSpPr>
            <p:cNvPr id="13" name="TextBox 13"/>
            <p:cNvSpPr txBox="1"/>
            <p:nvPr/>
          </p:nvSpPr>
          <p:spPr>
            <a:xfrm>
              <a:off x="0" y="76200"/>
              <a:ext cx="11818797" cy="4792133"/>
            </a:xfrm>
            <a:prstGeom prst="rect">
              <a:avLst/>
            </a:prstGeom>
          </p:spPr>
          <p:txBody>
            <a:bodyPr lIns="0" tIns="0" rIns="0" bIns="0" rtlCol="0" anchor="t">
              <a:spAutoFit/>
            </a:bodyPr>
            <a:lstStyle/>
            <a:p>
              <a:pPr marL="0" lvl="0" indent="0">
                <a:lnSpc>
                  <a:spcPts val="9349"/>
                </a:lnSpc>
              </a:pPr>
              <a:r>
                <a:rPr lang="en-US" sz="8499" dirty="0">
                  <a:solidFill>
                    <a:srgbClr val="E5E5E5"/>
                  </a:solidFill>
                  <a:latin typeface="Montserrat Classic Bold"/>
                </a:rPr>
                <a:t>STOCK MARKET PRICE PREDICTION </a:t>
              </a:r>
            </a:p>
          </p:txBody>
        </p:sp>
        <p:sp>
          <p:nvSpPr>
            <p:cNvPr id="14" name="TextBox 14"/>
            <p:cNvSpPr txBox="1"/>
            <p:nvPr/>
          </p:nvSpPr>
          <p:spPr>
            <a:xfrm>
              <a:off x="37737" y="4759373"/>
              <a:ext cx="11818797" cy="547159"/>
            </a:xfrm>
            <a:prstGeom prst="rect">
              <a:avLst/>
            </a:prstGeom>
          </p:spPr>
          <p:txBody>
            <a:bodyPr lIns="0" tIns="0" rIns="0" bIns="0" rtlCol="0" anchor="t">
              <a:spAutoFit/>
            </a:bodyPr>
            <a:lstStyle/>
            <a:p>
              <a:pPr marL="0" lvl="0" indent="0" algn="l">
                <a:lnSpc>
                  <a:spcPts val="3499"/>
                </a:lnSpc>
              </a:pPr>
              <a:r>
                <a:rPr lang="en-US" sz="2499" dirty="0">
                  <a:solidFill>
                    <a:srgbClr val="FFDE59"/>
                  </a:solidFill>
                  <a:latin typeface="Montserrat Classic"/>
                </a:rPr>
                <a:t>WITH BUY – SELL INDICATOR</a:t>
              </a:r>
            </a:p>
          </p:txBody>
        </p:sp>
      </p:grpSp>
      <p:grpSp>
        <p:nvGrpSpPr>
          <p:cNvPr id="15" name="Group 15"/>
          <p:cNvGrpSpPr/>
          <p:nvPr/>
        </p:nvGrpSpPr>
        <p:grpSpPr>
          <a:xfrm>
            <a:off x="14249400" y="8198621"/>
            <a:ext cx="6780808" cy="1609972"/>
            <a:chOff x="0" y="-8043"/>
            <a:chExt cx="7369030" cy="2146630"/>
          </a:xfrm>
        </p:grpSpPr>
        <p:sp>
          <p:nvSpPr>
            <p:cNvPr id="16" name="TextBox 16"/>
            <p:cNvSpPr txBox="1"/>
            <p:nvPr/>
          </p:nvSpPr>
          <p:spPr>
            <a:xfrm>
              <a:off x="0" y="476336"/>
              <a:ext cx="7369030" cy="1662251"/>
            </a:xfrm>
            <a:prstGeom prst="rect">
              <a:avLst/>
            </a:prstGeom>
          </p:spPr>
          <p:txBody>
            <a:bodyPr wrap="square" lIns="0" tIns="0" rIns="0" bIns="0" rtlCol="0" anchor="t">
              <a:spAutoFit/>
            </a:bodyPr>
            <a:lstStyle/>
            <a:p>
              <a:pPr>
                <a:lnSpc>
                  <a:spcPct val="150000"/>
                </a:lnSpc>
              </a:pPr>
              <a:r>
                <a:rPr lang="en-US" sz="1400" dirty="0">
                  <a:latin typeface="Montserrat Classic"/>
                </a:rPr>
                <a:t>- ROHAN KUMAR KATKAM</a:t>
              </a:r>
            </a:p>
            <a:p>
              <a:pPr>
                <a:lnSpc>
                  <a:spcPct val="150000"/>
                </a:lnSpc>
              </a:pPr>
              <a:r>
                <a:rPr lang="en-US" sz="1400" dirty="0">
                  <a:latin typeface="Montserrat Classic"/>
                </a:rPr>
                <a:t>- BADRI NAGESHWAR AJAY</a:t>
              </a:r>
            </a:p>
            <a:p>
              <a:pPr>
                <a:lnSpc>
                  <a:spcPct val="150000"/>
                </a:lnSpc>
              </a:pPr>
              <a:r>
                <a:rPr lang="en-US" sz="1400" dirty="0">
                  <a:latin typeface="Montserrat Classic"/>
                </a:rPr>
                <a:t>- YASHWANTH TADEPALLY</a:t>
              </a:r>
            </a:p>
            <a:p>
              <a:pPr>
                <a:lnSpc>
                  <a:spcPct val="150000"/>
                </a:lnSpc>
              </a:pPr>
              <a:r>
                <a:rPr lang="en-US" sz="1400" dirty="0">
                  <a:latin typeface="Montserrat Classic"/>
                </a:rPr>
                <a:t>- NAGALAKSHMI PRASANNA MANNEM </a:t>
              </a:r>
            </a:p>
          </p:txBody>
        </p:sp>
        <p:sp>
          <p:nvSpPr>
            <p:cNvPr id="17" name="TextBox 17"/>
            <p:cNvSpPr txBox="1"/>
            <p:nvPr/>
          </p:nvSpPr>
          <p:spPr>
            <a:xfrm>
              <a:off x="0" y="-8043"/>
              <a:ext cx="6706548" cy="443540"/>
            </a:xfrm>
            <a:prstGeom prst="rect">
              <a:avLst/>
            </a:prstGeom>
          </p:spPr>
          <p:txBody>
            <a:bodyPr lIns="0" tIns="0" rIns="0" bIns="0" rtlCol="0" anchor="t">
              <a:spAutoFit/>
            </a:bodyPr>
            <a:lstStyle/>
            <a:p>
              <a:pPr marL="0" lvl="0" indent="0">
                <a:lnSpc>
                  <a:spcPts val="2760"/>
                </a:lnSpc>
              </a:pPr>
              <a:r>
                <a:rPr lang="en-US" dirty="0">
                  <a:solidFill>
                    <a:srgbClr val="C00000"/>
                  </a:solidFill>
                  <a:latin typeface="Montserrat ExtraBold" pitchFamily="2" charset="0"/>
                </a:rPr>
                <a:t>PRESENTED BY</a:t>
              </a:r>
            </a:p>
          </p:txBody>
        </p:sp>
      </p:grpSp>
      <p:sp>
        <p:nvSpPr>
          <p:cNvPr id="20" name="Flowchart: Delay 19">
            <a:extLst>
              <a:ext uri="{FF2B5EF4-FFF2-40B4-BE49-F238E27FC236}">
                <a16:creationId xmlns:a16="http://schemas.microsoft.com/office/drawing/2014/main" id="{EF60E2C2-1464-7F04-38CF-56797F28BC91}"/>
              </a:ext>
            </a:extLst>
          </p:cNvPr>
          <p:cNvSpPr/>
          <p:nvPr/>
        </p:nvSpPr>
        <p:spPr>
          <a:xfrm>
            <a:off x="0" y="374468"/>
            <a:ext cx="8001000" cy="8629139"/>
          </a:xfrm>
          <a:prstGeom prst="flowChartDelay">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a:effectLst>
            <a:outerShdw blurRad="1270000" sx="108000" sy="108000" algn="ctr" rotWithShape="0">
              <a:schemeClr val="tx1">
                <a:alpha val="19000"/>
              </a:schemeClr>
            </a:outerShdw>
            <a:softEdge rad="635000"/>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0"/>
                                        </p:tgtEl>
                                      </p:cBhvr>
                                    </p:animEffect>
                                    <p:animScale>
                                      <p:cBhvr>
                                        <p:cTn id="7"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Freeform 17"/>
          <p:cNvSpPr/>
          <p:nvPr/>
        </p:nvSpPr>
        <p:spPr>
          <a:xfrm flipH="1">
            <a:off x="12039600" y="-4991100"/>
            <a:ext cx="7666059" cy="6631969"/>
          </a:xfrm>
          <a:custGeom>
            <a:avLst/>
            <a:gdLst/>
            <a:ahLst/>
            <a:cxnLst/>
            <a:rect l="l" t="t" r="r" b="b"/>
            <a:pathLst>
              <a:path w="7666059" h="6631969">
                <a:moveTo>
                  <a:pt x="7666060" y="0"/>
                </a:moveTo>
                <a:lnTo>
                  <a:pt x="0" y="0"/>
                </a:lnTo>
                <a:lnTo>
                  <a:pt x="0" y="6631969"/>
                </a:lnTo>
                <a:lnTo>
                  <a:pt x="7666060" y="6631969"/>
                </a:lnTo>
                <a:lnTo>
                  <a:pt x="766606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 name="Group 2"/>
          <p:cNvGrpSpPr/>
          <p:nvPr/>
        </p:nvGrpSpPr>
        <p:grpSpPr>
          <a:xfrm>
            <a:off x="0" y="9236393"/>
            <a:ext cx="18821400" cy="1050607"/>
            <a:chOff x="0" y="0"/>
            <a:chExt cx="4142362" cy="276703"/>
          </a:xfrm>
          <a:solidFill>
            <a:srgbClr val="C00000"/>
          </a:solidFill>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4" name="TextBox 4"/>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5" name="Freeform 5"/>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1028700" y="9563100"/>
            <a:ext cx="104775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sp>
        <p:nvSpPr>
          <p:cNvPr id="13" name="TextBox 13"/>
          <p:cNvSpPr txBox="1"/>
          <p:nvPr/>
        </p:nvSpPr>
        <p:spPr>
          <a:xfrm>
            <a:off x="16710989" y="9610567"/>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10</a:t>
            </a:r>
          </a:p>
        </p:txBody>
      </p:sp>
      <p:sp>
        <p:nvSpPr>
          <p:cNvPr id="16" name="TextBox 16"/>
          <p:cNvSpPr txBox="1"/>
          <p:nvPr/>
        </p:nvSpPr>
        <p:spPr>
          <a:xfrm>
            <a:off x="838200" y="800100"/>
            <a:ext cx="16002000" cy="1477327"/>
          </a:xfrm>
          <a:prstGeom prst="rect">
            <a:avLst/>
          </a:prstGeom>
        </p:spPr>
        <p:txBody>
          <a:bodyPr wrap="square" lIns="0" tIns="0" rIns="0" bIns="0" rtlCol="0" anchor="t">
            <a:spAutoFit/>
          </a:bodyPr>
          <a:lstStyle/>
          <a:p>
            <a:pPr marL="0" lvl="0" indent="0" algn="l">
              <a:spcBef>
                <a:spcPct val="0"/>
              </a:spcBef>
            </a:pPr>
            <a:r>
              <a:rPr lang="en-US" sz="6000" dirty="0">
                <a:solidFill>
                  <a:schemeClr val="bg1"/>
                </a:solidFill>
                <a:latin typeface="Montserrat Classic Bold"/>
              </a:rPr>
              <a:t>MODEL COMPARISIONS</a:t>
            </a:r>
          </a:p>
          <a:p>
            <a:pPr marL="0" lvl="0" indent="0" algn="l">
              <a:spcBef>
                <a:spcPct val="0"/>
              </a:spcBef>
            </a:pPr>
            <a:r>
              <a:rPr lang="en-US" sz="3600" dirty="0">
                <a:solidFill>
                  <a:schemeClr val="bg1"/>
                </a:solidFill>
                <a:latin typeface="Montserrat Classic Bold"/>
              </a:rPr>
              <a:t>LINEAR REGRESSION &amp; LASSO – RIDGE REGRESSION </a:t>
            </a:r>
          </a:p>
        </p:txBody>
      </p:sp>
      <p:graphicFrame>
        <p:nvGraphicFramePr>
          <p:cNvPr id="6" name="Table 5">
            <a:extLst>
              <a:ext uri="{FF2B5EF4-FFF2-40B4-BE49-F238E27FC236}">
                <a16:creationId xmlns:a16="http://schemas.microsoft.com/office/drawing/2014/main" id="{4B58B660-B46E-1ACF-960B-85336B573BD7}"/>
              </a:ext>
            </a:extLst>
          </p:cNvPr>
          <p:cNvGraphicFramePr>
            <a:graphicFrameLocks noGrp="1"/>
          </p:cNvGraphicFramePr>
          <p:nvPr>
            <p:extLst>
              <p:ext uri="{D42A27DB-BD31-4B8C-83A1-F6EECF244321}">
                <p14:modId xmlns:p14="http://schemas.microsoft.com/office/powerpoint/2010/main" val="383415676"/>
              </p:ext>
            </p:extLst>
          </p:nvPr>
        </p:nvGraphicFramePr>
        <p:xfrm>
          <a:off x="990600" y="2628900"/>
          <a:ext cx="16840200" cy="54864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1019442597"/>
                    </a:ext>
                  </a:extLst>
                </a:gridCol>
                <a:gridCol w="4495800">
                  <a:extLst>
                    <a:ext uri="{9D8B030D-6E8A-4147-A177-3AD203B41FA5}">
                      <a16:colId xmlns:a16="http://schemas.microsoft.com/office/drawing/2014/main" val="27125923"/>
                    </a:ext>
                  </a:extLst>
                </a:gridCol>
                <a:gridCol w="4191000">
                  <a:extLst>
                    <a:ext uri="{9D8B030D-6E8A-4147-A177-3AD203B41FA5}">
                      <a16:colId xmlns:a16="http://schemas.microsoft.com/office/drawing/2014/main" val="4240490470"/>
                    </a:ext>
                  </a:extLst>
                </a:gridCol>
                <a:gridCol w="4267200">
                  <a:extLst>
                    <a:ext uri="{9D8B030D-6E8A-4147-A177-3AD203B41FA5}">
                      <a16:colId xmlns:a16="http://schemas.microsoft.com/office/drawing/2014/main" val="2717309900"/>
                    </a:ext>
                  </a:extLst>
                </a:gridCol>
              </a:tblGrid>
              <a:tr h="5486400">
                <a:tc>
                  <a:txBody>
                    <a:bodyPr/>
                    <a:lstStyle/>
                    <a:p>
                      <a:endParaRPr lang="en-US" dirty="0"/>
                    </a:p>
                  </a:txBody>
                  <a:tcPr>
                    <a:solidFill>
                      <a:srgbClr val="002060"/>
                    </a:solidFill>
                  </a:tcPr>
                </a:tc>
                <a:tc>
                  <a:txBody>
                    <a:bodyPr/>
                    <a:lstStyle/>
                    <a:p>
                      <a:endParaRPr lang="en-US" dirty="0"/>
                    </a:p>
                  </a:txBody>
                  <a:tcPr>
                    <a:solidFill>
                      <a:srgbClr val="002060"/>
                    </a:solidFill>
                  </a:tcPr>
                </a:tc>
                <a:tc>
                  <a:txBody>
                    <a:bodyPr/>
                    <a:lstStyle/>
                    <a:p>
                      <a:endParaRPr lang="en-US" dirty="0"/>
                    </a:p>
                  </a:txBody>
                  <a:tcPr>
                    <a:solidFill>
                      <a:srgbClr val="002060"/>
                    </a:solidFill>
                  </a:tcPr>
                </a:tc>
                <a:tc>
                  <a:txBody>
                    <a:bodyPr/>
                    <a:lstStyle/>
                    <a:p>
                      <a:endParaRPr lang="en-US" dirty="0"/>
                    </a:p>
                  </a:txBody>
                  <a:tcPr>
                    <a:solidFill>
                      <a:srgbClr val="002060"/>
                    </a:solidFill>
                  </a:tcPr>
                </a:tc>
                <a:extLst>
                  <a:ext uri="{0D108BD9-81ED-4DB2-BD59-A6C34878D82A}">
                    <a16:rowId xmlns:a16="http://schemas.microsoft.com/office/drawing/2014/main" val="2780202319"/>
                  </a:ext>
                </a:extLst>
              </a:tr>
            </a:tbl>
          </a:graphicData>
        </a:graphic>
      </p:graphicFrame>
      <p:sp>
        <p:nvSpPr>
          <p:cNvPr id="8" name="TextBox 7">
            <a:extLst>
              <a:ext uri="{FF2B5EF4-FFF2-40B4-BE49-F238E27FC236}">
                <a16:creationId xmlns:a16="http://schemas.microsoft.com/office/drawing/2014/main" id="{79466571-A5AE-4497-E7E9-06F2EB6287B2}"/>
              </a:ext>
            </a:extLst>
          </p:cNvPr>
          <p:cNvSpPr txBox="1"/>
          <p:nvPr/>
        </p:nvSpPr>
        <p:spPr>
          <a:xfrm>
            <a:off x="5257800" y="2857500"/>
            <a:ext cx="3578224" cy="461665"/>
          </a:xfrm>
          <a:prstGeom prst="rect">
            <a:avLst/>
          </a:prstGeom>
          <a:noFill/>
        </p:spPr>
        <p:txBody>
          <a:bodyPr wrap="none" rtlCol="0">
            <a:spAutoFit/>
          </a:bodyPr>
          <a:lstStyle/>
          <a:p>
            <a:r>
              <a:rPr lang="en-US" sz="2400" b="1" dirty="0">
                <a:solidFill>
                  <a:schemeClr val="bg1"/>
                </a:solidFill>
                <a:latin typeface="Montserrat" panose="00000500000000000000" pitchFamily="2" charset="0"/>
              </a:rPr>
              <a:t>LINEAR REGRESSION</a:t>
            </a:r>
          </a:p>
        </p:txBody>
      </p:sp>
      <p:sp>
        <p:nvSpPr>
          <p:cNvPr id="10" name="TextBox 9">
            <a:extLst>
              <a:ext uri="{FF2B5EF4-FFF2-40B4-BE49-F238E27FC236}">
                <a16:creationId xmlns:a16="http://schemas.microsoft.com/office/drawing/2014/main" id="{43E947CA-3C42-A992-EC2D-5B36BA5A4C54}"/>
              </a:ext>
            </a:extLst>
          </p:cNvPr>
          <p:cNvSpPr txBox="1"/>
          <p:nvPr/>
        </p:nvSpPr>
        <p:spPr>
          <a:xfrm>
            <a:off x="9812023" y="2857500"/>
            <a:ext cx="3446777" cy="461665"/>
          </a:xfrm>
          <a:prstGeom prst="rect">
            <a:avLst/>
          </a:prstGeom>
          <a:noFill/>
        </p:spPr>
        <p:txBody>
          <a:bodyPr wrap="none" rtlCol="0">
            <a:spAutoFit/>
          </a:bodyPr>
          <a:lstStyle/>
          <a:p>
            <a:r>
              <a:rPr lang="en-US" sz="2400" b="1" dirty="0">
                <a:solidFill>
                  <a:schemeClr val="bg1"/>
                </a:solidFill>
                <a:latin typeface="Montserrat" panose="00000500000000000000" pitchFamily="2" charset="0"/>
              </a:rPr>
              <a:t>LASSO REGRESSION</a:t>
            </a:r>
          </a:p>
        </p:txBody>
      </p:sp>
      <p:sp>
        <p:nvSpPr>
          <p:cNvPr id="18" name="TextBox 17">
            <a:extLst>
              <a:ext uri="{FF2B5EF4-FFF2-40B4-BE49-F238E27FC236}">
                <a16:creationId xmlns:a16="http://schemas.microsoft.com/office/drawing/2014/main" id="{1D32725D-B9D4-3871-E8F5-D63CA7C60CA6}"/>
              </a:ext>
            </a:extLst>
          </p:cNvPr>
          <p:cNvSpPr txBox="1"/>
          <p:nvPr/>
        </p:nvSpPr>
        <p:spPr>
          <a:xfrm>
            <a:off x="14097000" y="2857500"/>
            <a:ext cx="3400290" cy="461665"/>
          </a:xfrm>
          <a:prstGeom prst="rect">
            <a:avLst/>
          </a:prstGeom>
          <a:noFill/>
        </p:spPr>
        <p:txBody>
          <a:bodyPr wrap="none" rtlCol="0">
            <a:spAutoFit/>
          </a:bodyPr>
          <a:lstStyle/>
          <a:p>
            <a:r>
              <a:rPr lang="en-US" sz="2400" b="1" dirty="0">
                <a:solidFill>
                  <a:schemeClr val="bg1"/>
                </a:solidFill>
                <a:latin typeface="Montserrat" panose="00000500000000000000" pitchFamily="2" charset="0"/>
              </a:rPr>
              <a:t>RIDGE REGRESSION</a:t>
            </a:r>
          </a:p>
        </p:txBody>
      </p:sp>
      <p:sp>
        <p:nvSpPr>
          <p:cNvPr id="19" name="TextBox 18">
            <a:extLst>
              <a:ext uri="{FF2B5EF4-FFF2-40B4-BE49-F238E27FC236}">
                <a16:creationId xmlns:a16="http://schemas.microsoft.com/office/drawing/2014/main" id="{4E492125-85E6-0457-99F2-AFD562D140CF}"/>
              </a:ext>
            </a:extLst>
          </p:cNvPr>
          <p:cNvSpPr txBox="1"/>
          <p:nvPr/>
        </p:nvSpPr>
        <p:spPr>
          <a:xfrm>
            <a:off x="1524000" y="3924300"/>
            <a:ext cx="2977097" cy="369332"/>
          </a:xfrm>
          <a:prstGeom prst="rect">
            <a:avLst/>
          </a:prstGeom>
          <a:noFill/>
        </p:spPr>
        <p:txBody>
          <a:bodyPr wrap="none" rtlCol="0">
            <a:spAutoFit/>
          </a:bodyPr>
          <a:lstStyle/>
          <a:p>
            <a:r>
              <a:rPr lang="en-US" b="1" dirty="0">
                <a:solidFill>
                  <a:schemeClr val="bg1"/>
                </a:solidFill>
                <a:latin typeface="Montserrat" panose="00000500000000000000" pitchFamily="2" charset="0"/>
              </a:rPr>
              <a:t>KO.LOW + KO.VOLUME</a:t>
            </a:r>
          </a:p>
        </p:txBody>
      </p:sp>
      <p:sp>
        <p:nvSpPr>
          <p:cNvPr id="22" name="TextBox 21">
            <a:extLst>
              <a:ext uri="{FF2B5EF4-FFF2-40B4-BE49-F238E27FC236}">
                <a16:creationId xmlns:a16="http://schemas.microsoft.com/office/drawing/2014/main" id="{AA0B045E-896B-93B0-6677-9E7765509ED7}"/>
              </a:ext>
            </a:extLst>
          </p:cNvPr>
          <p:cNvSpPr txBox="1"/>
          <p:nvPr/>
        </p:nvSpPr>
        <p:spPr>
          <a:xfrm>
            <a:off x="1524000" y="5459968"/>
            <a:ext cx="3079689" cy="369332"/>
          </a:xfrm>
          <a:prstGeom prst="rect">
            <a:avLst/>
          </a:prstGeom>
          <a:noFill/>
        </p:spPr>
        <p:txBody>
          <a:bodyPr wrap="none" rtlCol="0">
            <a:spAutoFit/>
          </a:bodyPr>
          <a:lstStyle/>
          <a:p>
            <a:r>
              <a:rPr lang="en-US" b="1" dirty="0">
                <a:solidFill>
                  <a:schemeClr val="bg1"/>
                </a:solidFill>
                <a:latin typeface="Montserrat" panose="00000500000000000000" pitchFamily="2" charset="0"/>
              </a:rPr>
              <a:t>KO.OPEN + KO.VOLUME</a:t>
            </a:r>
          </a:p>
        </p:txBody>
      </p:sp>
      <p:sp>
        <p:nvSpPr>
          <p:cNvPr id="23" name="TextBox 22">
            <a:extLst>
              <a:ext uri="{FF2B5EF4-FFF2-40B4-BE49-F238E27FC236}">
                <a16:creationId xmlns:a16="http://schemas.microsoft.com/office/drawing/2014/main" id="{288EAA7F-A697-B293-2EF9-314F519CF7AD}"/>
              </a:ext>
            </a:extLst>
          </p:cNvPr>
          <p:cNvSpPr txBox="1"/>
          <p:nvPr/>
        </p:nvSpPr>
        <p:spPr>
          <a:xfrm>
            <a:off x="1524000" y="7048500"/>
            <a:ext cx="2999539" cy="369332"/>
          </a:xfrm>
          <a:prstGeom prst="rect">
            <a:avLst/>
          </a:prstGeom>
          <a:noFill/>
        </p:spPr>
        <p:txBody>
          <a:bodyPr wrap="none" rtlCol="0">
            <a:spAutoFit/>
          </a:bodyPr>
          <a:lstStyle/>
          <a:p>
            <a:r>
              <a:rPr lang="en-US" b="1" dirty="0">
                <a:solidFill>
                  <a:schemeClr val="bg1"/>
                </a:solidFill>
                <a:latin typeface="Montserrat" panose="00000500000000000000" pitchFamily="2" charset="0"/>
              </a:rPr>
              <a:t>KO.HIGH + KO.VOLUME</a:t>
            </a:r>
          </a:p>
        </p:txBody>
      </p:sp>
      <p:pic>
        <p:nvPicPr>
          <p:cNvPr id="28" name="Picture 27">
            <a:extLst>
              <a:ext uri="{FF2B5EF4-FFF2-40B4-BE49-F238E27FC236}">
                <a16:creationId xmlns:a16="http://schemas.microsoft.com/office/drawing/2014/main" id="{2200DB6C-6D86-6519-0582-DB6D42C22C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95626" y="3771900"/>
            <a:ext cx="3806574" cy="990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 name="Picture 29">
            <a:extLst>
              <a:ext uri="{FF2B5EF4-FFF2-40B4-BE49-F238E27FC236}">
                <a16:creationId xmlns:a16="http://schemas.microsoft.com/office/drawing/2014/main" id="{81B3E01E-CFED-27F2-8123-EFE4F5631F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60870" y="5143501"/>
            <a:ext cx="3841330" cy="990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2" name="Picture 31">
            <a:extLst>
              <a:ext uri="{FF2B5EF4-FFF2-40B4-BE49-F238E27FC236}">
                <a16:creationId xmlns:a16="http://schemas.microsoft.com/office/drawing/2014/main" id="{894C9D4F-DAE3-C3B5-CD51-08FF5958ED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62234" y="6591300"/>
            <a:ext cx="3839966" cy="990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5" name="Picture 34">
            <a:extLst>
              <a:ext uri="{FF2B5EF4-FFF2-40B4-BE49-F238E27FC236}">
                <a16:creationId xmlns:a16="http://schemas.microsoft.com/office/drawing/2014/main" id="{804A7984-D5D1-46EA-65AD-6371E9FF8E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01200" y="5219700"/>
            <a:ext cx="3657600" cy="932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7" name="Picture 36">
            <a:extLst>
              <a:ext uri="{FF2B5EF4-FFF2-40B4-BE49-F238E27FC236}">
                <a16:creationId xmlns:a16="http://schemas.microsoft.com/office/drawing/2014/main" id="{BFD288CF-6B65-378C-836A-2D5915EE979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01200" y="6591300"/>
            <a:ext cx="3733801" cy="9573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9" name="Picture 38">
            <a:extLst>
              <a:ext uri="{FF2B5EF4-FFF2-40B4-BE49-F238E27FC236}">
                <a16:creationId xmlns:a16="http://schemas.microsoft.com/office/drawing/2014/main" id="{566AE454-BD99-1FD5-BD01-21B3D630B31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01200" y="3734546"/>
            <a:ext cx="3733800" cy="9517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1" name="Picture 40">
            <a:extLst>
              <a:ext uri="{FF2B5EF4-FFF2-40B4-BE49-F238E27FC236}">
                <a16:creationId xmlns:a16="http://schemas.microsoft.com/office/drawing/2014/main" id="{39620C79-11E9-C123-A57D-D2E886379A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81600" y="3695700"/>
            <a:ext cx="3951268" cy="990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3" name="Picture 42">
            <a:extLst>
              <a:ext uri="{FF2B5EF4-FFF2-40B4-BE49-F238E27FC236}">
                <a16:creationId xmlns:a16="http://schemas.microsoft.com/office/drawing/2014/main" id="{C748A1CC-F23A-E2CE-1912-EA14DBBB300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181600" y="5219700"/>
            <a:ext cx="3895616" cy="990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5" name="Picture 44">
            <a:extLst>
              <a:ext uri="{FF2B5EF4-FFF2-40B4-BE49-F238E27FC236}">
                <a16:creationId xmlns:a16="http://schemas.microsoft.com/office/drawing/2014/main" id="{EFF21730-A353-8E19-4FC1-1549D0F790E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81600" y="6667500"/>
            <a:ext cx="3962399" cy="990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Oval 45">
            <a:extLst>
              <a:ext uri="{FF2B5EF4-FFF2-40B4-BE49-F238E27FC236}">
                <a16:creationId xmlns:a16="http://schemas.microsoft.com/office/drawing/2014/main" id="{47ECE9AC-F574-13DC-72E4-6D4CDE10F652}"/>
              </a:ext>
            </a:extLst>
          </p:cNvPr>
          <p:cNvSpPr/>
          <p:nvPr/>
        </p:nvSpPr>
        <p:spPr>
          <a:xfrm>
            <a:off x="4495800" y="2552700"/>
            <a:ext cx="5181600" cy="2514600"/>
          </a:xfrm>
          <a:prstGeom prst="ellipse">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8C509EF3-2542-1B7F-7BF7-C52E842DE1B6}"/>
              </a:ext>
            </a:extLst>
          </p:cNvPr>
          <p:cNvCxnSpPr>
            <a:cxnSpLocks/>
          </p:cNvCxnSpPr>
          <p:nvPr/>
        </p:nvCxnSpPr>
        <p:spPr>
          <a:xfrm flipV="1">
            <a:off x="8991600" y="1333500"/>
            <a:ext cx="6019800" cy="25146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0" name="TextBox 49">
            <a:extLst>
              <a:ext uri="{FF2B5EF4-FFF2-40B4-BE49-F238E27FC236}">
                <a16:creationId xmlns:a16="http://schemas.microsoft.com/office/drawing/2014/main" id="{8A8D632B-B49D-F8F7-B0BF-E91AF8D3D011}"/>
              </a:ext>
            </a:extLst>
          </p:cNvPr>
          <p:cNvSpPr txBox="1"/>
          <p:nvPr/>
        </p:nvSpPr>
        <p:spPr>
          <a:xfrm>
            <a:off x="14249400" y="876300"/>
            <a:ext cx="2278188" cy="369332"/>
          </a:xfrm>
          <a:prstGeom prst="rect">
            <a:avLst/>
          </a:prstGeom>
          <a:noFill/>
        </p:spPr>
        <p:txBody>
          <a:bodyPr wrap="none" rtlCol="0">
            <a:spAutoFit/>
          </a:bodyPr>
          <a:lstStyle/>
          <a:p>
            <a:r>
              <a:rPr lang="en-US" b="1" dirty="0">
                <a:solidFill>
                  <a:schemeClr val="bg1"/>
                </a:solidFill>
                <a:latin typeface="Montserrat" panose="00000500000000000000" pitchFamily="2" charset="0"/>
              </a:rPr>
              <a:t>OUTPERFORMED</a:t>
            </a:r>
          </a:p>
        </p:txBody>
      </p:sp>
    </p:spTree>
    <p:extLst>
      <p:ext uri="{BB962C8B-B14F-4D97-AF65-F5344CB8AC3E}">
        <p14:creationId xmlns:p14="http://schemas.microsoft.com/office/powerpoint/2010/main" val="3908488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2" name="Group 2"/>
          <p:cNvGrpSpPr/>
          <p:nvPr/>
        </p:nvGrpSpPr>
        <p:grpSpPr>
          <a:xfrm>
            <a:off x="0" y="9236393"/>
            <a:ext cx="18516600" cy="1050607"/>
            <a:chOff x="0" y="0"/>
            <a:chExt cx="4142362" cy="276703"/>
          </a:xfrm>
          <a:solidFill>
            <a:srgbClr val="C00000"/>
          </a:solidFill>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4" name="TextBox 4"/>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dirty="0"/>
            </a:p>
          </p:txBody>
        </p:sp>
      </p:grpSp>
      <p:sp>
        <p:nvSpPr>
          <p:cNvPr id="5" name="Freeform 5"/>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1676529" y="-5159542"/>
            <a:ext cx="7666059" cy="6631969"/>
          </a:xfrm>
          <a:custGeom>
            <a:avLst/>
            <a:gdLst/>
            <a:ahLst/>
            <a:cxnLst/>
            <a:rect l="l" t="t" r="r" b="b"/>
            <a:pathLst>
              <a:path w="7666059" h="6631969">
                <a:moveTo>
                  <a:pt x="0" y="0"/>
                </a:moveTo>
                <a:lnTo>
                  <a:pt x="7666059" y="0"/>
                </a:lnTo>
                <a:lnTo>
                  <a:pt x="7666059" y="6631969"/>
                </a:lnTo>
                <a:lnTo>
                  <a:pt x="0" y="66319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16710989" y="9610567"/>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11</a:t>
            </a:r>
          </a:p>
        </p:txBody>
      </p:sp>
      <p:sp>
        <p:nvSpPr>
          <p:cNvPr id="12" name="TextBox 12"/>
          <p:cNvSpPr txBox="1"/>
          <p:nvPr/>
        </p:nvSpPr>
        <p:spPr>
          <a:xfrm>
            <a:off x="1028700" y="9610567"/>
            <a:ext cx="10629900" cy="500137"/>
          </a:xfrm>
          <a:prstGeom prst="rect">
            <a:avLst/>
          </a:prstGeom>
        </p:spPr>
        <p:txBody>
          <a:bodyPr wrap="square" lIns="0" tIns="0" rIns="0" bIns="0" rtlCol="0" anchor="t">
            <a:spAutoFit/>
          </a:bodyPr>
          <a:lstStyle/>
          <a:p>
            <a:pPr marL="0" lvl="0" indent="0" algn="l">
              <a:lnSpc>
                <a:spcPts val="2210"/>
              </a:lnSpc>
              <a:spcBef>
                <a:spcPct val="0"/>
              </a:spcBef>
            </a:pPr>
            <a:r>
              <a:rPr lang="en-US" sz="1800" dirty="0">
                <a:solidFill>
                  <a:srgbClr val="E5E5E5"/>
                </a:solidFill>
                <a:latin typeface="Montserrat Classic"/>
              </a:rPr>
              <a:t>STOCK MARKET PRICE PREDICTION - Analyzing The Coca-Cola Company (Ticker: KO)</a:t>
            </a:r>
          </a:p>
          <a:p>
            <a:pPr>
              <a:lnSpc>
                <a:spcPts val="1680"/>
              </a:lnSpc>
            </a:pPr>
            <a:r>
              <a:rPr lang="en-US" sz="1800" dirty="0">
                <a:solidFill>
                  <a:srgbClr val="C00000"/>
                </a:solidFill>
                <a:latin typeface="Montserrat Classic"/>
              </a:rPr>
              <a:t>  </a:t>
            </a:r>
          </a:p>
        </p:txBody>
      </p:sp>
      <p:sp>
        <p:nvSpPr>
          <p:cNvPr id="6" name="TextBox 5">
            <a:extLst>
              <a:ext uri="{FF2B5EF4-FFF2-40B4-BE49-F238E27FC236}">
                <a16:creationId xmlns:a16="http://schemas.microsoft.com/office/drawing/2014/main" id="{EA4DFF87-9781-B52C-956A-9571FC6B7A88}"/>
              </a:ext>
            </a:extLst>
          </p:cNvPr>
          <p:cNvSpPr txBox="1"/>
          <p:nvPr/>
        </p:nvSpPr>
        <p:spPr>
          <a:xfrm>
            <a:off x="685800" y="631157"/>
            <a:ext cx="8871339" cy="1200329"/>
          </a:xfrm>
          <a:prstGeom prst="rect">
            <a:avLst/>
          </a:prstGeom>
          <a:noFill/>
        </p:spPr>
        <p:txBody>
          <a:bodyPr wrap="none" rtlCol="0">
            <a:spAutoFit/>
          </a:bodyPr>
          <a:lstStyle/>
          <a:p>
            <a:r>
              <a:rPr lang="en-US" sz="5400" dirty="0">
                <a:solidFill>
                  <a:schemeClr val="bg1"/>
                </a:solidFill>
                <a:latin typeface="Montserrat Classic Bold"/>
              </a:rPr>
              <a:t>EVALUATION &amp; RESULTS</a:t>
            </a:r>
          </a:p>
          <a:p>
            <a:endParaRPr lang="en-US" dirty="0"/>
          </a:p>
        </p:txBody>
      </p:sp>
      <p:sp>
        <p:nvSpPr>
          <p:cNvPr id="7" name="TextBox 6">
            <a:extLst>
              <a:ext uri="{FF2B5EF4-FFF2-40B4-BE49-F238E27FC236}">
                <a16:creationId xmlns:a16="http://schemas.microsoft.com/office/drawing/2014/main" id="{4A99E729-FFE5-00CD-6B76-CB8FE96DAB0D}"/>
              </a:ext>
            </a:extLst>
          </p:cNvPr>
          <p:cNvSpPr txBox="1"/>
          <p:nvPr/>
        </p:nvSpPr>
        <p:spPr>
          <a:xfrm>
            <a:off x="776537" y="1472427"/>
            <a:ext cx="3276859"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solidFill>
                  <a:schemeClr val="bg1"/>
                </a:solidFill>
                <a:latin typeface="Montserrat Classic" panose="020B0604020202020204" charset="0"/>
              </a:rPr>
              <a:t>Model Success Metric</a:t>
            </a:r>
          </a:p>
        </p:txBody>
      </p:sp>
      <p:pic>
        <p:nvPicPr>
          <p:cNvPr id="20" name="Picture 19">
            <a:extLst>
              <a:ext uri="{FF2B5EF4-FFF2-40B4-BE49-F238E27FC236}">
                <a16:creationId xmlns:a16="http://schemas.microsoft.com/office/drawing/2014/main" id="{85189BC0-8289-ABC5-B4C1-CF30C920BB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1000" y="3673491"/>
            <a:ext cx="9888330" cy="4039164"/>
          </a:xfrm>
          <a:prstGeom prst="rect">
            <a:avLst/>
          </a:prstGeom>
          <a:effectLst>
            <a:outerShdw blurRad="76200" dir="13500000" sy="23000" kx="1200000" algn="br" rotWithShape="0">
              <a:prstClr val="black">
                <a:alpha val="20000"/>
              </a:prstClr>
            </a:outerShdw>
            <a:reflection blurRad="6350" stA="50000" endA="275" endPos="40000" dist="101600" dir="5400000" sy="-100000" algn="bl" rotWithShape="0"/>
          </a:effectLst>
        </p:spPr>
      </p:pic>
      <p:sp>
        <p:nvSpPr>
          <p:cNvPr id="22" name="TextBox 21">
            <a:extLst>
              <a:ext uri="{FF2B5EF4-FFF2-40B4-BE49-F238E27FC236}">
                <a16:creationId xmlns:a16="http://schemas.microsoft.com/office/drawing/2014/main" id="{70A1BB16-9491-1278-CD61-7734DF453DA8}"/>
              </a:ext>
            </a:extLst>
          </p:cNvPr>
          <p:cNvSpPr txBox="1"/>
          <p:nvPr/>
        </p:nvSpPr>
        <p:spPr>
          <a:xfrm>
            <a:off x="776537" y="3610319"/>
            <a:ext cx="3318537" cy="400110"/>
          </a:xfrm>
          <a:prstGeom prst="rect">
            <a:avLst/>
          </a:prstGeom>
          <a:noFill/>
        </p:spPr>
        <p:txBody>
          <a:bodyPr wrap="none" rtlCol="0">
            <a:spAutoFit/>
          </a:bodyPr>
          <a:lstStyle/>
          <a:p>
            <a:pPr marL="457200" indent="-457200">
              <a:buFont typeface="Arial" panose="020B0604020202020204" pitchFamily="34" charset="0"/>
              <a:buChar char="•"/>
            </a:pPr>
            <a:r>
              <a:rPr lang="en-US" sz="2000" dirty="0">
                <a:solidFill>
                  <a:schemeClr val="bg1"/>
                </a:solidFill>
                <a:latin typeface="Montserrat Classic" panose="020B0604020202020204" charset="0"/>
              </a:rPr>
              <a:t>RESIDUAL PLOT (KO)</a:t>
            </a:r>
          </a:p>
        </p:txBody>
      </p:sp>
      <p:sp>
        <p:nvSpPr>
          <p:cNvPr id="23" name="TextBox 22">
            <a:extLst>
              <a:ext uri="{FF2B5EF4-FFF2-40B4-BE49-F238E27FC236}">
                <a16:creationId xmlns:a16="http://schemas.microsoft.com/office/drawing/2014/main" id="{E8DB933C-D46F-873F-8921-2C6C1F319879}"/>
              </a:ext>
            </a:extLst>
          </p:cNvPr>
          <p:cNvSpPr txBox="1"/>
          <p:nvPr/>
        </p:nvSpPr>
        <p:spPr>
          <a:xfrm>
            <a:off x="798949" y="6919724"/>
            <a:ext cx="6675638" cy="13849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latin typeface="Montserrat Classic" panose="020B0604020202020204" charset="0"/>
              </a:rPr>
              <a:t>INTERPRETATION OF IMPACT</a:t>
            </a:r>
          </a:p>
          <a:p>
            <a:pPr marL="742950" lvl="1" indent="-285750">
              <a:buFont typeface="Arial" panose="020B0604020202020204" pitchFamily="34" charset="0"/>
              <a:buChar char="•"/>
            </a:pPr>
            <a:r>
              <a:rPr lang="en-US" dirty="0">
                <a:solidFill>
                  <a:schemeClr val="bg1"/>
                </a:solidFill>
                <a:latin typeface="Montserrat Classic" panose="020B0604020202020204" charset="0"/>
              </a:rPr>
              <a:t>Market Volatility</a:t>
            </a:r>
          </a:p>
          <a:p>
            <a:pPr marL="742950" lvl="1" indent="-285750">
              <a:buFont typeface="Arial" panose="020B0604020202020204" pitchFamily="34" charset="0"/>
              <a:buChar char="•"/>
            </a:pPr>
            <a:r>
              <a:rPr lang="en-US" dirty="0">
                <a:solidFill>
                  <a:schemeClr val="bg1"/>
                </a:solidFill>
                <a:latin typeface="Montserrat Classic" panose="020B0604020202020204" charset="0"/>
              </a:rPr>
              <a:t>Outliers </a:t>
            </a:r>
          </a:p>
          <a:p>
            <a:pPr marL="742950" lvl="1" indent="-285750">
              <a:buFont typeface="Arial" panose="020B0604020202020204" pitchFamily="34" charset="0"/>
              <a:buChar char="•"/>
            </a:pPr>
            <a:r>
              <a:rPr lang="en-US" dirty="0">
                <a:solidFill>
                  <a:schemeClr val="bg1"/>
                </a:solidFill>
                <a:latin typeface="Montserrat Classic" panose="020B0604020202020204" charset="0"/>
              </a:rPr>
              <a:t>R^2</a:t>
            </a:r>
          </a:p>
        </p:txBody>
      </p:sp>
      <p:sp>
        <p:nvSpPr>
          <p:cNvPr id="26" name="TextBox 25">
            <a:extLst>
              <a:ext uri="{FF2B5EF4-FFF2-40B4-BE49-F238E27FC236}">
                <a16:creationId xmlns:a16="http://schemas.microsoft.com/office/drawing/2014/main" id="{4C7A9C6A-2293-B863-8FD5-7ED86F98B7E6}"/>
              </a:ext>
            </a:extLst>
          </p:cNvPr>
          <p:cNvSpPr txBox="1"/>
          <p:nvPr/>
        </p:nvSpPr>
        <p:spPr>
          <a:xfrm>
            <a:off x="11110368" y="2950157"/>
            <a:ext cx="3669594" cy="369332"/>
          </a:xfrm>
          <a:prstGeom prst="rect">
            <a:avLst/>
          </a:prstGeom>
          <a:noFill/>
        </p:spPr>
        <p:txBody>
          <a:bodyPr wrap="none" rtlCol="0">
            <a:spAutoFit/>
          </a:bodyPr>
          <a:lstStyle/>
          <a:p>
            <a:r>
              <a:rPr lang="en-US" dirty="0">
                <a:solidFill>
                  <a:schemeClr val="bg1"/>
                </a:solidFill>
                <a:latin typeface="Montserrat Classic" panose="020B0604020202020204" charset="0"/>
              </a:rPr>
              <a:t>Evaluation On Top Companies</a:t>
            </a:r>
          </a:p>
        </p:txBody>
      </p:sp>
      <p:cxnSp>
        <p:nvCxnSpPr>
          <p:cNvPr id="28" name="Straight Connector 27">
            <a:extLst>
              <a:ext uri="{FF2B5EF4-FFF2-40B4-BE49-F238E27FC236}">
                <a16:creationId xmlns:a16="http://schemas.microsoft.com/office/drawing/2014/main" id="{6E6EC003-F803-FD17-F45B-28B4C03F4BF6}"/>
              </a:ext>
            </a:extLst>
          </p:cNvPr>
          <p:cNvCxnSpPr/>
          <p:nvPr/>
        </p:nvCxnSpPr>
        <p:spPr>
          <a:xfrm>
            <a:off x="8001000" y="3486404"/>
            <a:ext cx="10668000" cy="0"/>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pic>
        <p:nvPicPr>
          <p:cNvPr id="29" name="Picture 28">
            <a:extLst>
              <a:ext uri="{FF2B5EF4-FFF2-40B4-BE49-F238E27FC236}">
                <a16:creationId xmlns:a16="http://schemas.microsoft.com/office/drawing/2014/main" id="{74EE9EF6-B940-1180-DD03-5AEB9775279A}"/>
              </a:ext>
            </a:extLst>
          </p:cNvPr>
          <p:cNvPicPr>
            <a:picLocks noChangeAspect="1"/>
          </p:cNvPicPr>
          <p:nvPr/>
        </p:nvPicPr>
        <p:blipFill>
          <a:blip r:embed="rId7"/>
          <a:stretch>
            <a:fillRect/>
          </a:stretch>
        </p:blipFill>
        <p:spPr>
          <a:xfrm>
            <a:off x="-3657600" y="8496300"/>
            <a:ext cx="10772566" cy="121931"/>
          </a:xfrm>
          <a:prstGeom prst="rect">
            <a:avLst/>
          </a:prstGeom>
        </p:spPr>
      </p:pic>
      <p:pic>
        <p:nvPicPr>
          <p:cNvPr id="11" name="Picture 10">
            <a:extLst>
              <a:ext uri="{FF2B5EF4-FFF2-40B4-BE49-F238E27FC236}">
                <a16:creationId xmlns:a16="http://schemas.microsoft.com/office/drawing/2014/main" id="{254B815E-FBEA-1B91-B4FB-7D8BEF4C59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5062" y="2042129"/>
            <a:ext cx="4670938" cy="11963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5BBFBA31-1228-06E3-AA74-D44FC772C0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4000" y="4152900"/>
            <a:ext cx="4318784" cy="2667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63172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2" name="Group 2"/>
          <p:cNvGrpSpPr/>
          <p:nvPr/>
        </p:nvGrpSpPr>
        <p:grpSpPr>
          <a:xfrm>
            <a:off x="0" y="9236393"/>
            <a:ext cx="18516600" cy="1050607"/>
            <a:chOff x="0" y="0"/>
            <a:chExt cx="4142362" cy="276703"/>
          </a:xfrm>
          <a:solidFill>
            <a:srgbClr val="C00000"/>
          </a:solidFill>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4" name="TextBox 4"/>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5" name="Freeform 5"/>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1887200" y="-5579963"/>
            <a:ext cx="7666059" cy="6631969"/>
          </a:xfrm>
          <a:custGeom>
            <a:avLst/>
            <a:gdLst/>
            <a:ahLst/>
            <a:cxnLst/>
            <a:rect l="l" t="t" r="r" b="b"/>
            <a:pathLst>
              <a:path w="7666059" h="6631969">
                <a:moveTo>
                  <a:pt x="0" y="0"/>
                </a:moveTo>
                <a:lnTo>
                  <a:pt x="7666059" y="0"/>
                </a:lnTo>
                <a:lnTo>
                  <a:pt x="7666059" y="6631969"/>
                </a:lnTo>
                <a:lnTo>
                  <a:pt x="0" y="66319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3" name="TextBox 13"/>
          <p:cNvSpPr txBox="1"/>
          <p:nvPr/>
        </p:nvSpPr>
        <p:spPr>
          <a:xfrm>
            <a:off x="16710989" y="9610567"/>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12</a:t>
            </a:r>
          </a:p>
        </p:txBody>
      </p:sp>
      <p:sp>
        <p:nvSpPr>
          <p:cNvPr id="12" name="TextBox 12"/>
          <p:cNvSpPr txBox="1"/>
          <p:nvPr/>
        </p:nvSpPr>
        <p:spPr>
          <a:xfrm>
            <a:off x="1028700" y="9610567"/>
            <a:ext cx="10629900" cy="500137"/>
          </a:xfrm>
          <a:prstGeom prst="rect">
            <a:avLst/>
          </a:prstGeom>
        </p:spPr>
        <p:txBody>
          <a:bodyPr wrap="square" lIns="0" tIns="0" rIns="0" bIns="0" rtlCol="0" anchor="t">
            <a:spAutoFit/>
          </a:bodyPr>
          <a:lstStyle/>
          <a:p>
            <a:pPr marL="0" lvl="0" indent="0" algn="l">
              <a:lnSpc>
                <a:spcPts val="2210"/>
              </a:lnSpc>
              <a:spcBef>
                <a:spcPct val="0"/>
              </a:spcBef>
            </a:pPr>
            <a:r>
              <a:rPr lang="en-US" sz="1800" dirty="0">
                <a:solidFill>
                  <a:srgbClr val="E5E5E5"/>
                </a:solidFill>
                <a:latin typeface="Montserrat Classic"/>
              </a:rPr>
              <a:t>STOCK MARKET PRICE PREDICTION - Analyzing The Coca-Cola Company (Ticker: KO)</a:t>
            </a:r>
          </a:p>
          <a:p>
            <a:pPr>
              <a:lnSpc>
                <a:spcPts val="1680"/>
              </a:lnSpc>
            </a:pPr>
            <a:r>
              <a:rPr lang="en-US" sz="1800" dirty="0">
                <a:solidFill>
                  <a:srgbClr val="C00000"/>
                </a:solidFill>
                <a:latin typeface="Montserrat Classic"/>
              </a:rPr>
              <a:t>  </a:t>
            </a:r>
          </a:p>
        </p:txBody>
      </p:sp>
      <p:sp>
        <p:nvSpPr>
          <p:cNvPr id="6" name="TextBox 5">
            <a:extLst>
              <a:ext uri="{FF2B5EF4-FFF2-40B4-BE49-F238E27FC236}">
                <a16:creationId xmlns:a16="http://schemas.microsoft.com/office/drawing/2014/main" id="{EA4DFF87-9781-B52C-956A-9571FC6B7A88}"/>
              </a:ext>
            </a:extLst>
          </p:cNvPr>
          <p:cNvSpPr txBox="1"/>
          <p:nvPr/>
        </p:nvSpPr>
        <p:spPr>
          <a:xfrm>
            <a:off x="838200" y="240416"/>
            <a:ext cx="8871339" cy="1200329"/>
          </a:xfrm>
          <a:prstGeom prst="rect">
            <a:avLst/>
          </a:prstGeom>
          <a:noFill/>
        </p:spPr>
        <p:txBody>
          <a:bodyPr wrap="none" rtlCol="0">
            <a:spAutoFit/>
          </a:bodyPr>
          <a:lstStyle/>
          <a:p>
            <a:r>
              <a:rPr lang="en-US" sz="5400" dirty="0">
                <a:solidFill>
                  <a:schemeClr val="bg1"/>
                </a:solidFill>
                <a:latin typeface="Montserrat Classic Bold"/>
              </a:rPr>
              <a:t>EVALUATION &amp; RESULTS</a:t>
            </a:r>
          </a:p>
          <a:p>
            <a:endParaRPr lang="en-US" dirty="0"/>
          </a:p>
        </p:txBody>
      </p:sp>
      <p:sp>
        <p:nvSpPr>
          <p:cNvPr id="7" name="TextBox 6">
            <a:extLst>
              <a:ext uri="{FF2B5EF4-FFF2-40B4-BE49-F238E27FC236}">
                <a16:creationId xmlns:a16="http://schemas.microsoft.com/office/drawing/2014/main" id="{4A99E729-FFE5-00CD-6B76-CB8FE96DAB0D}"/>
              </a:ext>
            </a:extLst>
          </p:cNvPr>
          <p:cNvSpPr txBox="1"/>
          <p:nvPr/>
        </p:nvSpPr>
        <p:spPr>
          <a:xfrm>
            <a:off x="1028700" y="1102191"/>
            <a:ext cx="6061275" cy="338554"/>
          </a:xfrm>
          <a:prstGeom prst="rect">
            <a:avLst/>
          </a:prstGeom>
          <a:noFill/>
        </p:spPr>
        <p:txBody>
          <a:bodyPr wrap="none" rtlCol="0">
            <a:spAutoFit/>
          </a:bodyPr>
          <a:lstStyle/>
          <a:p>
            <a:pPr marL="342900" indent="-342900">
              <a:buFont typeface="Arial" panose="020B0604020202020204" pitchFamily="34" charset="0"/>
              <a:buChar char="•"/>
            </a:pPr>
            <a:r>
              <a:rPr lang="en-US" sz="1600" dirty="0">
                <a:solidFill>
                  <a:schemeClr val="bg1"/>
                </a:solidFill>
                <a:latin typeface="Montserrat Classic" panose="020B0604020202020204" charset="0"/>
              </a:rPr>
              <a:t>COMPARING THE KO WITH SUPER MICRO COMPUTER</a:t>
            </a:r>
          </a:p>
        </p:txBody>
      </p:sp>
      <p:graphicFrame>
        <p:nvGraphicFramePr>
          <p:cNvPr id="11" name="Table 6">
            <a:extLst>
              <a:ext uri="{FF2B5EF4-FFF2-40B4-BE49-F238E27FC236}">
                <a16:creationId xmlns:a16="http://schemas.microsoft.com/office/drawing/2014/main" id="{7E11FC44-B80D-B6E5-F63A-5D554A2FB6D0}"/>
              </a:ext>
            </a:extLst>
          </p:cNvPr>
          <p:cNvGraphicFramePr>
            <a:graphicFrameLocks noGrp="1"/>
          </p:cNvGraphicFramePr>
          <p:nvPr>
            <p:extLst>
              <p:ext uri="{D42A27DB-BD31-4B8C-83A1-F6EECF244321}">
                <p14:modId xmlns:p14="http://schemas.microsoft.com/office/powerpoint/2010/main" val="3720183368"/>
              </p:ext>
            </p:extLst>
          </p:nvPr>
        </p:nvGraphicFramePr>
        <p:xfrm>
          <a:off x="228600" y="1585407"/>
          <a:ext cx="17830800" cy="7139493"/>
        </p:xfrm>
        <a:graphic>
          <a:graphicData uri="http://schemas.openxmlformats.org/drawingml/2006/table">
            <a:tbl>
              <a:tblPr/>
              <a:tblGrid>
                <a:gridCol w="8915400">
                  <a:extLst>
                    <a:ext uri="{9D8B030D-6E8A-4147-A177-3AD203B41FA5}">
                      <a16:colId xmlns:a16="http://schemas.microsoft.com/office/drawing/2014/main" val="20000"/>
                    </a:ext>
                  </a:extLst>
                </a:gridCol>
                <a:gridCol w="8915400">
                  <a:extLst>
                    <a:ext uri="{9D8B030D-6E8A-4147-A177-3AD203B41FA5}">
                      <a16:colId xmlns:a16="http://schemas.microsoft.com/office/drawing/2014/main" val="20001"/>
                    </a:ext>
                  </a:extLst>
                </a:gridCol>
              </a:tblGrid>
              <a:tr h="1097554">
                <a:tc>
                  <a:txBody>
                    <a:bodyPr/>
                    <a:lstStyle/>
                    <a:p>
                      <a:pPr algn="ctr">
                        <a:lnSpc>
                          <a:spcPts val="4200"/>
                        </a:lnSpc>
                        <a:defRPr/>
                      </a:pPr>
                      <a:r>
                        <a:rPr lang="en-US" sz="3000" dirty="0">
                          <a:solidFill>
                            <a:srgbClr val="1B4444"/>
                          </a:solidFill>
                          <a:latin typeface="Montserrat Classic Bold"/>
                        </a:rPr>
                        <a:t>COCACOLA</a:t>
                      </a: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DE59"/>
                    </a:solidFill>
                  </a:tcPr>
                </a:tc>
                <a:tc>
                  <a:txBody>
                    <a:bodyPr/>
                    <a:lstStyle/>
                    <a:p>
                      <a:pPr algn="ctr">
                        <a:lnSpc>
                          <a:spcPts val="4200"/>
                        </a:lnSpc>
                        <a:defRPr/>
                      </a:pPr>
                      <a:r>
                        <a:rPr lang="en-US" sz="3000" dirty="0">
                          <a:solidFill>
                            <a:srgbClr val="1B4444"/>
                          </a:solidFill>
                          <a:latin typeface="Montserrat Classic Bold"/>
                        </a:rPr>
                        <a:t>SUPER MICRO COMPUTER</a:t>
                      </a:r>
                      <a:endParaRPr lang="en-US" sz="1100" dirty="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DE59"/>
                    </a:solidFill>
                  </a:tcPr>
                </a:tc>
                <a:extLst>
                  <a:ext uri="{0D108BD9-81ED-4DB2-BD59-A6C34878D82A}">
                    <a16:rowId xmlns:a16="http://schemas.microsoft.com/office/drawing/2014/main" val="10000"/>
                  </a:ext>
                </a:extLst>
              </a:tr>
              <a:tr h="6041939">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FDA715"/>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FFDE59"/>
                      </a:solidFill>
                      <a:prstDash val="solid"/>
                      <a:round/>
                      <a:headEnd type="none" w="med" len="med"/>
                      <a:tailEnd type="none" w="med" len="med"/>
                    </a:lnB>
                  </a:tcPr>
                </a:tc>
                <a:tc>
                  <a:txBody>
                    <a:bodyPr/>
                    <a:lstStyle/>
                    <a:p>
                      <a:pPr marL="248286" lvl="1" indent="0" algn="l">
                        <a:lnSpc>
                          <a:spcPts val="3220"/>
                        </a:lnSpc>
                        <a:buFont typeface="Arial"/>
                        <a:buNone/>
                        <a:defRPr/>
                      </a:pPr>
                      <a:endParaRPr lang="en-US" sz="1100" dirty="0"/>
                    </a:p>
                  </a:txBody>
                  <a:tcPr marL="190500" marR="190500" marT="190500" marB="190500">
                    <a:lnL w="0" cap="flat" cmpd="sng" algn="ctr">
                      <a:solidFill>
                        <a:srgbClr val="FDA715"/>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FFDE59"/>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9" name="Picture 18">
            <a:extLst>
              <a:ext uri="{FF2B5EF4-FFF2-40B4-BE49-F238E27FC236}">
                <a16:creationId xmlns:a16="http://schemas.microsoft.com/office/drawing/2014/main" id="{69635DB3-4E49-0652-1AA0-969EA20FF5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367" y="2974817"/>
            <a:ext cx="8647233" cy="55214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4" name="Picture 23">
            <a:extLst>
              <a:ext uri="{FF2B5EF4-FFF2-40B4-BE49-F238E27FC236}">
                <a16:creationId xmlns:a16="http://schemas.microsoft.com/office/drawing/2014/main" id="{1F39E91B-561E-F7C8-5AE9-3CE78DCCC6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39211" y="2974817"/>
            <a:ext cx="8667789" cy="5521483"/>
          </a:xfrm>
          <a:prstGeom prst="roundRect">
            <a:avLst>
              <a:gd name="adj" fmla="val 8594"/>
            </a:avLst>
          </a:prstGeom>
          <a:solidFill>
            <a:srgbClr val="FFFFFF">
              <a:shade val="85000"/>
            </a:srgbClr>
          </a:solidFill>
          <a:ln>
            <a:noFill/>
          </a:ln>
          <a:effectLst>
            <a:reflection blurRad="6350" stA="50000" endA="300" endPos="38500" dist="50800" dir="5400000" sy="-100000" algn="bl" rotWithShape="0"/>
          </a:effectLst>
        </p:spPr>
      </p:pic>
      <p:cxnSp>
        <p:nvCxnSpPr>
          <p:cNvPr id="27" name="Straight Arrow Connector 26">
            <a:extLst>
              <a:ext uri="{FF2B5EF4-FFF2-40B4-BE49-F238E27FC236}">
                <a16:creationId xmlns:a16="http://schemas.microsoft.com/office/drawing/2014/main" id="{E87DCFB1-68F4-D710-F737-57E97B3C9BC5}"/>
              </a:ext>
            </a:extLst>
          </p:cNvPr>
          <p:cNvCxnSpPr/>
          <p:nvPr/>
        </p:nvCxnSpPr>
        <p:spPr>
          <a:xfrm>
            <a:off x="5273869" y="537210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AD64F3-9541-1FFA-8F17-AF4159D6DE13}"/>
              </a:ext>
            </a:extLst>
          </p:cNvPr>
          <p:cNvCxnSpPr>
            <a:cxnSpLocks/>
          </p:cNvCxnSpPr>
          <p:nvPr/>
        </p:nvCxnSpPr>
        <p:spPr>
          <a:xfrm flipH="1" flipV="1">
            <a:off x="14577229" y="5679529"/>
            <a:ext cx="11430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C323502-08E1-8E74-2A2D-304EADBD7CBB}"/>
              </a:ext>
            </a:extLst>
          </p:cNvPr>
          <p:cNvSpPr txBox="1"/>
          <p:nvPr/>
        </p:nvSpPr>
        <p:spPr>
          <a:xfrm>
            <a:off x="4149890" y="6301411"/>
            <a:ext cx="3431452" cy="523220"/>
          </a:xfrm>
          <a:prstGeom prst="rect">
            <a:avLst/>
          </a:prstGeom>
          <a:noFill/>
        </p:spPr>
        <p:txBody>
          <a:bodyPr wrap="none" rtlCol="0">
            <a:spAutoFit/>
          </a:bodyPr>
          <a:lstStyle/>
          <a:p>
            <a:r>
              <a:rPr lang="en-US" sz="2800" dirty="0">
                <a:latin typeface="Aptos" panose="020B0004020202020204" pitchFamily="34" charset="0"/>
              </a:rPr>
              <a:t>A Little Volatile Stock</a:t>
            </a:r>
          </a:p>
        </p:txBody>
      </p:sp>
      <p:sp>
        <p:nvSpPr>
          <p:cNvPr id="32" name="TextBox 31">
            <a:extLst>
              <a:ext uri="{FF2B5EF4-FFF2-40B4-BE49-F238E27FC236}">
                <a16:creationId xmlns:a16="http://schemas.microsoft.com/office/drawing/2014/main" id="{B41CB80D-512C-8B44-1AEC-F929C1EA6B8A}"/>
              </a:ext>
            </a:extLst>
          </p:cNvPr>
          <p:cNvSpPr txBox="1"/>
          <p:nvPr/>
        </p:nvSpPr>
        <p:spPr>
          <a:xfrm>
            <a:off x="13191952" y="5110490"/>
            <a:ext cx="2294924" cy="523220"/>
          </a:xfrm>
          <a:prstGeom prst="rect">
            <a:avLst/>
          </a:prstGeom>
          <a:noFill/>
        </p:spPr>
        <p:txBody>
          <a:bodyPr wrap="none" rtlCol="0">
            <a:spAutoFit/>
          </a:bodyPr>
          <a:lstStyle/>
          <a:p>
            <a:r>
              <a:rPr lang="en-US" sz="2800" dirty="0">
                <a:latin typeface="Aptos" panose="020B0004020202020204" pitchFamily="34" charset="0"/>
              </a:rPr>
              <a:t>Volatile Stock</a:t>
            </a:r>
          </a:p>
        </p:txBody>
      </p:sp>
    </p:spTree>
    <p:extLst>
      <p:ext uri="{BB962C8B-B14F-4D97-AF65-F5344CB8AC3E}">
        <p14:creationId xmlns:p14="http://schemas.microsoft.com/office/powerpoint/2010/main" val="197357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2" name="Group 2"/>
          <p:cNvGrpSpPr/>
          <p:nvPr/>
        </p:nvGrpSpPr>
        <p:grpSpPr>
          <a:xfrm>
            <a:off x="0" y="9236393"/>
            <a:ext cx="18516600" cy="1050607"/>
            <a:chOff x="0" y="0"/>
            <a:chExt cx="4142362" cy="276703"/>
          </a:xfrm>
          <a:solidFill>
            <a:srgbClr val="C00000"/>
          </a:solidFill>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4" name="TextBox 4"/>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5" name="Freeform 5"/>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1676529" y="-5159542"/>
            <a:ext cx="7666059" cy="6631969"/>
          </a:xfrm>
          <a:custGeom>
            <a:avLst/>
            <a:gdLst/>
            <a:ahLst/>
            <a:cxnLst/>
            <a:rect l="l" t="t" r="r" b="b"/>
            <a:pathLst>
              <a:path w="7666059" h="6631969">
                <a:moveTo>
                  <a:pt x="0" y="0"/>
                </a:moveTo>
                <a:lnTo>
                  <a:pt x="7666059" y="0"/>
                </a:lnTo>
                <a:lnTo>
                  <a:pt x="7666059" y="6631969"/>
                </a:lnTo>
                <a:lnTo>
                  <a:pt x="0" y="66319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16710989" y="9610567"/>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13</a:t>
            </a:r>
          </a:p>
        </p:txBody>
      </p:sp>
      <p:sp>
        <p:nvSpPr>
          <p:cNvPr id="12" name="TextBox 12"/>
          <p:cNvSpPr txBox="1"/>
          <p:nvPr/>
        </p:nvSpPr>
        <p:spPr>
          <a:xfrm>
            <a:off x="1028700" y="9610567"/>
            <a:ext cx="10629900" cy="500137"/>
          </a:xfrm>
          <a:prstGeom prst="rect">
            <a:avLst/>
          </a:prstGeom>
        </p:spPr>
        <p:txBody>
          <a:bodyPr wrap="square" lIns="0" tIns="0" rIns="0" bIns="0" rtlCol="0" anchor="t">
            <a:spAutoFit/>
          </a:bodyPr>
          <a:lstStyle/>
          <a:p>
            <a:pPr marL="0" lvl="0" indent="0" algn="l">
              <a:lnSpc>
                <a:spcPts val="2210"/>
              </a:lnSpc>
              <a:spcBef>
                <a:spcPct val="0"/>
              </a:spcBef>
            </a:pPr>
            <a:r>
              <a:rPr lang="en-US" sz="1800" dirty="0">
                <a:solidFill>
                  <a:srgbClr val="E5E5E5"/>
                </a:solidFill>
                <a:latin typeface="Montserrat Classic"/>
              </a:rPr>
              <a:t>STOCK MARKET PRICE PREDICTION - Analyzing The Coca-Cola Company (Ticker: KO)</a:t>
            </a:r>
          </a:p>
          <a:p>
            <a:pPr>
              <a:lnSpc>
                <a:spcPts val="1680"/>
              </a:lnSpc>
            </a:pPr>
            <a:r>
              <a:rPr lang="en-US" sz="1800" dirty="0">
                <a:solidFill>
                  <a:srgbClr val="C00000"/>
                </a:solidFill>
                <a:latin typeface="Montserrat Classic"/>
              </a:rPr>
              <a:t>  </a:t>
            </a:r>
          </a:p>
        </p:txBody>
      </p:sp>
      <p:sp>
        <p:nvSpPr>
          <p:cNvPr id="6" name="TextBox 5">
            <a:extLst>
              <a:ext uri="{FF2B5EF4-FFF2-40B4-BE49-F238E27FC236}">
                <a16:creationId xmlns:a16="http://schemas.microsoft.com/office/drawing/2014/main" id="{EA4DFF87-9781-B52C-956A-9571FC6B7A88}"/>
              </a:ext>
            </a:extLst>
          </p:cNvPr>
          <p:cNvSpPr txBox="1"/>
          <p:nvPr/>
        </p:nvSpPr>
        <p:spPr>
          <a:xfrm>
            <a:off x="685800" y="340873"/>
            <a:ext cx="8871339" cy="1200329"/>
          </a:xfrm>
          <a:prstGeom prst="rect">
            <a:avLst/>
          </a:prstGeom>
          <a:noFill/>
        </p:spPr>
        <p:txBody>
          <a:bodyPr wrap="none" rtlCol="0">
            <a:spAutoFit/>
          </a:bodyPr>
          <a:lstStyle/>
          <a:p>
            <a:r>
              <a:rPr lang="en-US" sz="5400" dirty="0">
                <a:solidFill>
                  <a:schemeClr val="bg1"/>
                </a:solidFill>
                <a:latin typeface="Montserrat Classic Bold"/>
              </a:rPr>
              <a:t>EVALUATION &amp; RESULTS</a:t>
            </a:r>
          </a:p>
          <a:p>
            <a:endParaRPr lang="en-US" dirty="0"/>
          </a:p>
        </p:txBody>
      </p:sp>
      <p:pic>
        <p:nvPicPr>
          <p:cNvPr id="29" name="Picture 28">
            <a:extLst>
              <a:ext uri="{FF2B5EF4-FFF2-40B4-BE49-F238E27FC236}">
                <a16:creationId xmlns:a16="http://schemas.microsoft.com/office/drawing/2014/main" id="{74EE9EF6-B940-1180-DD03-5AEB9775279A}"/>
              </a:ext>
            </a:extLst>
          </p:cNvPr>
          <p:cNvPicPr>
            <a:picLocks noChangeAspect="1"/>
          </p:cNvPicPr>
          <p:nvPr/>
        </p:nvPicPr>
        <p:blipFill>
          <a:blip r:embed="rId6"/>
          <a:stretch>
            <a:fillRect/>
          </a:stretch>
        </p:blipFill>
        <p:spPr>
          <a:xfrm>
            <a:off x="-3657600" y="8496300"/>
            <a:ext cx="10772566" cy="121931"/>
          </a:xfrm>
          <a:prstGeom prst="rect">
            <a:avLst/>
          </a:prstGeom>
        </p:spPr>
      </p:pic>
      <p:pic>
        <p:nvPicPr>
          <p:cNvPr id="11" name="Picture 10">
            <a:extLst>
              <a:ext uri="{FF2B5EF4-FFF2-40B4-BE49-F238E27FC236}">
                <a16:creationId xmlns:a16="http://schemas.microsoft.com/office/drawing/2014/main" id="{E22B964C-FBC6-5445-4D5E-7DFADDE89B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600" y="1790700"/>
            <a:ext cx="13237517" cy="64101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TextBox 13">
            <a:extLst>
              <a:ext uri="{FF2B5EF4-FFF2-40B4-BE49-F238E27FC236}">
                <a16:creationId xmlns:a16="http://schemas.microsoft.com/office/drawing/2014/main" id="{D2BBED51-5F97-9180-C325-CA3D94098A72}"/>
              </a:ext>
            </a:extLst>
          </p:cNvPr>
          <p:cNvSpPr txBox="1"/>
          <p:nvPr/>
        </p:nvSpPr>
        <p:spPr>
          <a:xfrm>
            <a:off x="777688" y="1175536"/>
            <a:ext cx="9215984" cy="369332"/>
          </a:xfrm>
          <a:prstGeom prst="rect">
            <a:avLst/>
          </a:prstGeom>
          <a:noFill/>
        </p:spPr>
        <p:txBody>
          <a:bodyPr wrap="none" rtlCol="0">
            <a:spAutoFit/>
          </a:bodyPr>
          <a:lstStyle/>
          <a:p>
            <a:r>
              <a:rPr lang="en-US" dirty="0">
                <a:solidFill>
                  <a:schemeClr val="bg1"/>
                </a:solidFill>
                <a:latin typeface="Montserrat Classic" panose="020B0604020202020204" charset="0"/>
              </a:rPr>
              <a:t>Actual Vs Predicted Close Prices For The Coca-Cola Company with 20-Day EMA</a:t>
            </a:r>
          </a:p>
        </p:txBody>
      </p:sp>
      <p:sp>
        <p:nvSpPr>
          <p:cNvPr id="15" name="Oval 14">
            <a:extLst>
              <a:ext uri="{FF2B5EF4-FFF2-40B4-BE49-F238E27FC236}">
                <a16:creationId xmlns:a16="http://schemas.microsoft.com/office/drawing/2014/main" id="{8D3F6DFB-3A86-BB0E-0234-38EE2A17307C}"/>
              </a:ext>
            </a:extLst>
          </p:cNvPr>
          <p:cNvSpPr/>
          <p:nvPr/>
        </p:nvSpPr>
        <p:spPr>
          <a:xfrm>
            <a:off x="13258800" y="4332959"/>
            <a:ext cx="1295400" cy="1295400"/>
          </a:xfrm>
          <a:prstGeom prst="ellipse">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DAEDF379-54BB-F617-5D48-1F42AFC55A11}"/>
              </a:ext>
            </a:extLst>
          </p:cNvPr>
          <p:cNvCxnSpPr>
            <a:cxnSpLocks/>
          </p:cNvCxnSpPr>
          <p:nvPr/>
        </p:nvCxnSpPr>
        <p:spPr>
          <a:xfrm flipV="1">
            <a:off x="11811000" y="3086100"/>
            <a:ext cx="3352800" cy="16002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CAE6FBA1-DEFB-2FC0-DAFC-64B1EAE71010}"/>
              </a:ext>
            </a:extLst>
          </p:cNvPr>
          <p:cNvSpPr txBox="1"/>
          <p:nvPr/>
        </p:nvSpPr>
        <p:spPr>
          <a:xfrm>
            <a:off x="14885622" y="2552700"/>
            <a:ext cx="2513830" cy="1153521"/>
          </a:xfrm>
          <a:prstGeom prst="rect">
            <a:avLst/>
          </a:prstGeom>
          <a:noFill/>
        </p:spPr>
        <p:txBody>
          <a:bodyPr wrap="none" rtlCol="0">
            <a:spAutoFit/>
          </a:bodyPr>
          <a:lstStyle/>
          <a:p>
            <a:pPr algn="ctr"/>
            <a:r>
              <a:rPr lang="en-US" b="1" dirty="0">
                <a:solidFill>
                  <a:schemeClr val="bg1"/>
                </a:solidFill>
                <a:latin typeface="Montserrat" panose="00000500000000000000" pitchFamily="2" charset="0"/>
              </a:rPr>
              <a:t>PREDICTED CHART</a:t>
            </a:r>
          </a:p>
          <a:p>
            <a:pPr algn="ctr">
              <a:lnSpc>
                <a:spcPct val="150000"/>
              </a:lnSpc>
            </a:pPr>
            <a:r>
              <a:rPr lang="en-US" b="1" dirty="0">
                <a:solidFill>
                  <a:schemeClr val="bg1"/>
                </a:solidFill>
                <a:latin typeface="Montserrat" panose="00000500000000000000" pitchFamily="2" charset="0"/>
              </a:rPr>
              <a:t>Vs</a:t>
            </a:r>
          </a:p>
          <a:p>
            <a:pPr algn="ctr">
              <a:lnSpc>
                <a:spcPct val="150000"/>
              </a:lnSpc>
            </a:pPr>
            <a:r>
              <a:rPr lang="en-US" b="1" dirty="0">
                <a:solidFill>
                  <a:schemeClr val="bg1"/>
                </a:solidFill>
                <a:latin typeface="Montserrat" panose="00000500000000000000" pitchFamily="2" charset="0"/>
              </a:rPr>
              <a:t>ACTUAL CHART</a:t>
            </a:r>
          </a:p>
        </p:txBody>
      </p:sp>
    </p:spTree>
    <p:extLst>
      <p:ext uri="{BB962C8B-B14F-4D97-AF65-F5344CB8AC3E}">
        <p14:creationId xmlns:p14="http://schemas.microsoft.com/office/powerpoint/2010/main" val="3274059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006B8649-0372-855A-9777-102575DADDBB}"/>
              </a:ext>
            </a:extLst>
          </p:cNvPr>
          <p:cNvPicPr>
            <a:picLocks noChangeAspect="1"/>
          </p:cNvPicPr>
          <p:nvPr/>
        </p:nvPicPr>
        <p:blipFill rotWithShape="1">
          <a:blip r:embed="rId2">
            <a:extLst>
              <a:ext uri="{28A0092B-C50C-407E-A947-70E740481C1C}">
                <a14:useLocalDpi xmlns:a14="http://schemas.microsoft.com/office/drawing/2010/main" val="0"/>
              </a:ext>
            </a:extLst>
          </a:blip>
          <a:srcRect l="896" t="9243" r="7330" b="11111"/>
          <a:stretch/>
        </p:blipFill>
        <p:spPr>
          <a:xfrm>
            <a:off x="0" y="-17108"/>
            <a:ext cx="20747912" cy="9108839"/>
          </a:xfrm>
          <a:prstGeom prst="rect">
            <a:avLst/>
          </a:prstGeom>
        </p:spPr>
      </p:pic>
      <p:sp>
        <p:nvSpPr>
          <p:cNvPr id="2" name="TextBox 2"/>
          <p:cNvSpPr txBox="1"/>
          <p:nvPr/>
        </p:nvSpPr>
        <p:spPr>
          <a:xfrm>
            <a:off x="695241" y="508268"/>
            <a:ext cx="8715459" cy="784225"/>
          </a:xfrm>
          <a:prstGeom prst="rect">
            <a:avLst/>
          </a:prstGeom>
        </p:spPr>
        <p:txBody>
          <a:bodyPr lIns="0" tIns="0" rIns="0" bIns="0" rtlCol="0" anchor="t">
            <a:spAutoFit/>
          </a:bodyPr>
          <a:lstStyle/>
          <a:p>
            <a:pPr marL="0" lvl="0" indent="0" algn="l">
              <a:lnSpc>
                <a:spcPts val="6049"/>
              </a:lnSpc>
              <a:spcBef>
                <a:spcPct val="0"/>
              </a:spcBef>
            </a:pPr>
            <a:r>
              <a:rPr lang="en-US" sz="5499" dirty="0">
                <a:solidFill>
                  <a:srgbClr val="E5E5E5"/>
                </a:solidFill>
                <a:latin typeface="Montserrat Classic Bold"/>
              </a:rPr>
              <a:t>ADDITIONAL TASK</a:t>
            </a:r>
          </a:p>
        </p:txBody>
      </p:sp>
      <p:grpSp>
        <p:nvGrpSpPr>
          <p:cNvPr id="3" name="Group 3"/>
          <p:cNvGrpSpPr/>
          <p:nvPr/>
        </p:nvGrpSpPr>
        <p:grpSpPr>
          <a:xfrm>
            <a:off x="11067337" y="6871909"/>
            <a:ext cx="6081619" cy="1471991"/>
            <a:chOff x="0" y="1350234"/>
            <a:chExt cx="5335384" cy="950444"/>
          </a:xfrm>
          <a:effectLst>
            <a:reflection blurRad="6350" stA="52000" endA="300" endPos="35000" dir="5400000" sy="-100000" algn="bl" rotWithShape="0"/>
          </a:effectLst>
        </p:grpSpPr>
        <p:sp>
          <p:nvSpPr>
            <p:cNvPr id="4" name="Freeform 4"/>
            <p:cNvSpPr/>
            <p:nvPr/>
          </p:nvSpPr>
          <p:spPr>
            <a:xfrm>
              <a:off x="0" y="1350234"/>
              <a:ext cx="5335384" cy="931394"/>
            </a:xfrm>
            <a:custGeom>
              <a:avLst/>
              <a:gdLst/>
              <a:ahLst/>
              <a:cxnLst/>
              <a:rect l="l" t="t" r="r" b="b"/>
              <a:pathLst>
                <a:path w="5335384" h="931394">
                  <a:moveTo>
                    <a:pt x="0" y="0"/>
                  </a:moveTo>
                  <a:lnTo>
                    <a:pt x="5335384" y="0"/>
                  </a:lnTo>
                  <a:lnTo>
                    <a:pt x="5335384" y="931394"/>
                  </a:lnTo>
                  <a:lnTo>
                    <a:pt x="0" y="931394"/>
                  </a:lnTo>
                  <a:close/>
                </a:path>
              </a:pathLst>
            </a:custGeom>
            <a:solidFill>
              <a:srgbClr val="E5E5E5"/>
            </a:solidFill>
            <a:ln cap="sq">
              <a:noFill/>
              <a:prstDash val="sysDot"/>
              <a:miter/>
            </a:ln>
            <a:effectLst>
              <a:glow rad="139700">
                <a:schemeClr val="accent6">
                  <a:satMod val="175000"/>
                  <a:alpha val="40000"/>
                </a:schemeClr>
              </a:glow>
            </a:effectLst>
          </p:spPr>
        </p:sp>
        <p:sp>
          <p:nvSpPr>
            <p:cNvPr id="5" name="TextBox 5"/>
            <p:cNvSpPr txBox="1"/>
            <p:nvPr/>
          </p:nvSpPr>
          <p:spPr>
            <a:xfrm>
              <a:off x="0" y="1350234"/>
              <a:ext cx="5335384" cy="950444"/>
            </a:xfrm>
            <a:prstGeom prst="rect">
              <a:avLst/>
            </a:prstGeom>
          </p:spPr>
          <p:txBody>
            <a:bodyPr lIns="254000" tIns="254000" rIns="254000" bIns="254000" rtlCol="0" anchor="ctr"/>
            <a:lstStyle/>
            <a:p>
              <a:pPr>
                <a:lnSpc>
                  <a:spcPts val="1680"/>
                </a:lnSpc>
              </a:pPr>
              <a:r>
                <a:rPr lang="en-US" sz="1200" dirty="0">
                  <a:solidFill>
                    <a:srgbClr val="1B4444"/>
                  </a:solidFill>
                  <a:latin typeface="Montserrat Classic" panose="020B0604020202020204" charset="0"/>
                </a:rPr>
                <a:t>EMA </a:t>
              </a:r>
              <a:r>
                <a:rPr lang="en-US" sz="1200" b="1" dirty="0">
                  <a:solidFill>
                    <a:srgbClr val="1B4444"/>
                  </a:solidFill>
                  <a:latin typeface="Montserrat Classic" panose="020B0604020202020204" charset="0"/>
                </a:rPr>
                <a:t>support/resistance </a:t>
              </a:r>
              <a:r>
                <a:rPr lang="en-US" sz="1200" dirty="0">
                  <a:solidFill>
                    <a:srgbClr val="1B4444"/>
                  </a:solidFill>
                  <a:latin typeface="Montserrat Classic" panose="020B0604020202020204" charset="0"/>
                </a:rPr>
                <a:t>levels provide objective entry/exit points, streamlining decision-making.</a:t>
              </a:r>
              <a:endParaRPr lang="en-US" sz="1200" i="1" dirty="0">
                <a:solidFill>
                  <a:srgbClr val="1B4444"/>
                </a:solidFill>
                <a:latin typeface="Montserrat Classic" panose="020B0604020202020204" charset="0"/>
              </a:endParaRPr>
            </a:p>
            <a:p>
              <a:pPr>
                <a:lnSpc>
                  <a:spcPts val="1680"/>
                </a:lnSpc>
              </a:pPr>
              <a:endParaRPr lang="en-US" sz="1200" dirty="0">
                <a:solidFill>
                  <a:srgbClr val="1B4444"/>
                </a:solidFill>
                <a:latin typeface="Montserrat Classic"/>
              </a:endParaRPr>
            </a:p>
            <a:p>
              <a:pPr>
                <a:lnSpc>
                  <a:spcPts val="1680"/>
                </a:lnSpc>
              </a:pPr>
              <a:r>
                <a:rPr lang="en-US" sz="1200" b="1" dirty="0">
                  <a:solidFill>
                    <a:srgbClr val="1B4444"/>
                  </a:solidFill>
                  <a:latin typeface="Montserrat Classic"/>
                </a:rPr>
                <a:t>Reduced Analysis Time  </a:t>
              </a:r>
              <a:r>
                <a:rPr lang="en-US" sz="1200" dirty="0">
                  <a:solidFill>
                    <a:srgbClr val="1B4444"/>
                  </a:solidFill>
                  <a:latin typeface="Montserrat Classic"/>
                </a:rPr>
                <a:t>Instead of spending time analyzing, traders can focus on high-probability setups identified by </a:t>
              </a:r>
              <a:r>
                <a:rPr lang="en-US" sz="1200" b="1" dirty="0">
                  <a:solidFill>
                    <a:srgbClr val="1B4444"/>
                  </a:solidFill>
                  <a:latin typeface="Montserrat Classic"/>
                </a:rPr>
                <a:t>EMA-based strategies.</a:t>
              </a:r>
            </a:p>
          </p:txBody>
        </p:sp>
      </p:grpSp>
      <p:sp>
        <p:nvSpPr>
          <p:cNvPr id="7" name="Freeform 7"/>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06</a:t>
            </a:r>
          </a:p>
        </p:txBody>
      </p:sp>
      <p:grpSp>
        <p:nvGrpSpPr>
          <p:cNvPr id="9" name="Group 2">
            <a:extLst>
              <a:ext uri="{FF2B5EF4-FFF2-40B4-BE49-F238E27FC236}">
                <a16:creationId xmlns:a16="http://schemas.microsoft.com/office/drawing/2014/main" id="{29ED587A-A3ED-BD2C-394C-788B6BDEE3AA}"/>
              </a:ext>
            </a:extLst>
          </p:cNvPr>
          <p:cNvGrpSpPr/>
          <p:nvPr/>
        </p:nvGrpSpPr>
        <p:grpSpPr>
          <a:xfrm>
            <a:off x="0" y="9236393"/>
            <a:ext cx="18821400" cy="1050607"/>
            <a:chOff x="0" y="0"/>
            <a:chExt cx="4142362" cy="276703"/>
          </a:xfrm>
          <a:solidFill>
            <a:srgbClr val="C00000"/>
          </a:solidFill>
        </p:grpSpPr>
        <p:sp>
          <p:nvSpPr>
            <p:cNvPr id="10" name="Freeform 3">
              <a:extLst>
                <a:ext uri="{FF2B5EF4-FFF2-40B4-BE49-F238E27FC236}">
                  <a16:creationId xmlns:a16="http://schemas.microsoft.com/office/drawing/2014/main" id="{88990987-2F63-FACF-B73C-FDEC9C3B01A3}"/>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11" name="TextBox 4">
              <a:extLst>
                <a:ext uri="{FF2B5EF4-FFF2-40B4-BE49-F238E27FC236}">
                  <a16:creationId xmlns:a16="http://schemas.microsoft.com/office/drawing/2014/main" id="{99FD0F66-1673-0401-DEA8-D5B53A43074B}"/>
                </a:ext>
              </a:extLst>
            </p:cNvPr>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12" name="Freeform 5">
            <a:extLst>
              <a:ext uri="{FF2B5EF4-FFF2-40B4-BE49-F238E27FC236}">
                <a16:creationId xmlns:a16="http://schemas.microsoft.com/office/drawing/2014/main" id="{E6ABE340-6EC5-8242-F7FF-A91C94E18E0A}"/>
              </a:ext>
            </a:extLst>
          </p:cNvPr>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13" name="TextBox 12">
            <a:extLst>
              <a:ext uri="{FF2B5EF4-FFF2-40B4-BE49-F238E27FC236}">
                <a16:creationId xmlns:a16="http://schemas.microsoft.com/office/drawing/2014/main" id="{E34DFD6B-88F5-43DE-B7CB-B8A8BAD3DD26}"/>
              </a:ext>
            </a:extLst>
          </p:cNvPr>
          <p:cNvSpPr txBox="1"/>
          <p:nvPr/>
        </p:nvSpPr>
        <p:spPr>
          <a:xfrm>
            <a:off x="1028700" y="9563100"/>
            <a:ext cx="104775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sp>
        <p:nvSpPr>
          <p:cNvPr id="15" name="TextBox 14">
            <a:extLst>
              <a:ext uri="{FF2B5EF4-FFF2-40B4-BE49-F238E27FC236}">
                <a16:creationId xmlns:a16="http://schemas.microsoft.com/office/drawing/2014/main" id="{A78D60DA-C6B9-9402-6EB6-B0C96C91F131}"/>
              </a:ext>
            </a:extLst>
          </p:cNvPr>
          <p:cNvSpPr txBox="1"/>
          <p:nvPr/>
        </p:nvSpPr>
        <p:spPr>
          <a:xfrm>
            <a:off x="606821" y="1170547"/>
            <a:ext cx="12479698" cy="46102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solidFill>
                  <a:schemeClr val="bg1"/>
                </a:solidFill>
                <a:latin typeface="Montserrat" pitchFamily="2" charset="0"/>
              </a:rPr>
              <a:t>Develop a buy and sell indicator based on the predictive model to assist in investment decision-making.</a:t>
            </a:r>
          </a:p>
        </p:txBody>
      </p:sp>
      <p:pic>
        <p:nvPicPr>
          <p:cNvPr id="17" name="Picture 16">
            <a:extLst>
              <a:ext uri="{FF2B5EF4-FFF2-40B4-BE49-F238E27FC236}">
                <a16:creationId xmlns:a16="http://schemas.microsoft.com/office/drawing/2014/main" id="{71D4204B-A95D-C559-3D86-0F93906CB358}"/>
              </a:ext>
            </a:extLst>
          </p:cNvPr>
          <p:cNvPicPr>
            <a:picLocks noChangeAspect="1"/>
          </p:cNvPicPr>
          <p:nvPr/>
        </p:nvPicPr>
        <p:blipFill>
          <a:blip r:embed="rId5"/>
          <a:stretch>
            <a:fillRect/>
          </a:stretch>
        </p:blipFill>
        <p:spPr>
          <a:xfrm>
            <a:off x="969362" y="2095500"/>
            <a:ext cx="8453205" cy="10287000"/>
          </a:xfrm>
          <a:prstGeom prst="rect">
            <a:avLst/>
          </a:prstGeom>
        </p:spPr>
      </p:pic>
      <p:sp>
        <p:nvSpPr>
          <p:cNvPr id="18" name="TextBox 17">
            <a:extLst>
              <a:ext uri="{FF2B5EF4-FFF2-40B4-BE49-F238E27FC236}">
                <a16:creationId xmlns:a16="http://schemas.microsoft.com/office/drawing/2014/main" id="{803D657D-C29F-E82D-645F-4385698617DA}"/>
              </a:ext>
            </a:extLst>
          </p:cNvPr>
          <p:cNvSpPr txBox="1"/>
          <p:nvPr/>
        </p:nvSpPr>
        <p:spPr>
          <a:xfrm>
            <a:off x="4953000" y="4737390"/>
            <a:ext cx="3200400" cy="646331"/>
          </a:xfrm>
          <a:prstGeom prst="rect">
            <a:avLst/>
          </a:prstGeom>
          <a:noFill/>
        </p:spPr>
        <p:txBody>
          <a:bodyPr wrap="square" rtlCol="0">
            <a:spAutoFit/>
          </a:bodyPr>
          <a:lstStyle/>
          <a:p>
            <a:r>
              <a:rPr lang="en-US" dirty="0">
                <a:solidFill>
                  <a:srgbClr val="C00000"/>
                </a:solidFill>
                <a:latin typeface="Montserrat Classic" panose="020B0604020202020204" charset="0"/>
              </a:rPr>
              <a:t>What Action Should We Take At This Points ?</a:t>
            </a:r>
          </a:p>
        </p:txBody>
      </p:sp>
      <p:cxnSp>
        <p:nvCxnSpPr>
          <p:cNvPr id="20" name="Straight Arrow Connector 19">
            <a:extLst>
              <a:ext uri="{FF2B5EF4-FFF2-40B4-BE49-F238E27FC236}">
                <a16:creationId xmlns:a16="http://schemas.microsoft.com/office/drawing/2014/main" id="{5958A09E-0410-7D0F-357B-6F64E48F0F73}"/>
              </a:ext>
            </a:extLst>
          </p:cNvPr>
          <p:cNvCxnSpPr>
            <a:cxnSpLocks/>
          </p:cNvCxnSpPr>
          <p:nvPr/>
        </p:nvCxnSpPr>
        <p:spPr>
          <a:xfrm flipH="1" flipV="1">
            <a:off x="5485314" y="4246957"/>
            <a:ext cx="867168" cy="490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F40B84D-BA95-A1E9-7368-333F78FAC1E1}"/>
              </a:ext>
            </a:extLst>
          </p:cNvPr>
          <p:cNvCxnSpPr>
            <a:cxnSpLocks/>
          </p:cNvCxnSpPr>
          <p:nvPr/>
        </p:nvCxnSpPr>
        <p:spPr>
          <a:xfrm flipH="1" flipV="1">
            <a:off x="4495800" y="4589226"/>
            <a:ext cx="1851710" cy="155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3DB7DFB-B018-F34E-D573-27AD5569B948}"/>
              </a:ext>
            </a:extLst>
          </p:cNvPr>
          <p:cNvCxnSpPr>
            <a:cxnSpLocks/>
          </p:cNvCxnSpPr>
          <p:nvPr/>
        </p:nvCxnSpPr>
        <p:spPr>
          <a:xfrm flipV="1">
            <a:off x="6347510" y="4127247"/>
            <a:ext cx="270560" cy="593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C12CCC-0E74-0231-621D-96A321453686}"/>
              </a:ext>
            </a:extLst>
          </p:cNvPr>
          <p:cNvCxnSpPr>
            <a:cxnSpLocks/>
          </p:cNvCxnSpPr>
          <p:nvPr/>
        </p:nvCxnSpPr>
        <p:spPr>
          <a:xfrm flipV="1">
            <a:off x="6347510" y="3924300"/>
            <a:ext cx="1348690" cy="796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58A4FA8-D6D8-94AC-7B55-7F0FEA947365}"/>
              </a:ext>
            </a:extLst>
          </p:cNvPr>
          <p:cNvSpPr txBox="1"/>
          <p:nvPr/>
        </p:nvSpPr>
        <p:spPr>
          <a:xfrm>
            <a:off x="10095114" y="2348898"/>
            <a:ext cx="4876800" cy="646331"/>
          </a:xfrm>
          <a:prstGeom prst="rect">
            <a:avLst/>
          </a:prstGeom>
          <a:noFill/>
        </p:spPr>
        <p:txBody>
          <a:bodyPr wrap="square" rtlCol="0">
            <a:spAutoFit/>
          </a:bodyPr>
          <a:lstStyle/>
          <a:p>
            <a:r>
              <a:rPr lang="en-US" dirty="0">
                <a:solidFill>
                  <a:schemeClr val="bg1"/>
                </a:solidFill>
                <a:latin typeface="Montserrat Classic" panose="020B0604020202020204" charset="0"/>
              </a:rPr>
              <a:t>Does It Work For Investors ?</a:t>
            </a:r>
          </a:p>
          <a:p>
            <a:r>
              <a:rPr lang="en-US" dirty="0">
                <a:solidFill>
                  <a:schemeClr val="bg1"/>
                </a:solidFill>
                <a:latin typeface="Montserrat Classic" panose="020B0604020202020204" charset="0"/>
              </a:rPr>
              <a:t>	 </a:t>
            </a:r>
          </a:p>
        </p:txBody>
      </p:sp>
      <p:sp>
        <p:nvSpPr>
          <p:cNvPr id="45" name="TextBox 44">
            <a:extLst>
              <a:ext uri="{FF2B5EF4-FFF2-40B4-BE49-F238E27FC236}">
                <a16:creationId xmlns:a16="http://schemas.microsoft.com/office/drawing/2014/main" id="{199A7B2F-E578-3665-C2A5-7712FB080518}"/>
              </a:ext>
            </a:extLst>
          </p:cNvPr>
          <p:cNvSpPr txBox="1"/>
          <p:nvPr/>
        </p:nvSpPr>
        <p:spPr>
          <a:xfrm>
            <a:off x="10091976" y="2743719"/>
            <a:ext cx="7696200" cy="6926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chemeClr val="bg1"/>
                </a:solidFill>
                <a:latin typeface="Montserrat Classic" panose="020B0604020202020204" charset="0"/>
              </a:rPr>
              <a:t>Provides objective signals: Helps traders overcome emotions and biases by relying on objective criteria for decision-making.</a:t>
            </a:r>
          </a:p>
        </p:txBody>
      </p:sp>
      <p:sp>
        <p:nvSpPr>
          <p:cNvPr id="46" name="TextBox 45">
            <a:extLst>
              <a:ext uri="{FF2B5EF4-FFF2-40B4-BE49-F238E27FC236}">
                <a16:creationId xmlns:a16="http://schemas.microsoft.com/office/drawing/2014/main" id="{E626AAEB-3321-1799-0BFF-8854EAAC1752}"/>
              </a:ext>
            </a:extLst>
          </p:cNvPr>
          <p:cNvSpPr txBox="1"/>
          <p:nvPr/>
        </p:nvSpPr>
        <p:spPr>
          <a:xfrm>
            <a:off x="10146543" y="3481749"/>
            <a:ext cx="7262720" cy="923330"/>
          </a:xfrm>
          <a:prstGeom prst="rect">
            <a:avLst/>
          </a:prstGeom>
          <a:noFill/>
        </p:spPr>
        <p:txBody>
          <a:bodyPr wrap="square" rtlCol="0">
            <a:spAutoFit/>
          </a:bodyPr>
          <a:lstStyle/>
          <a:p>
            <a:r>
              <a:rPr lang="en-US" dirty="0">
                <a:solidFill>
                  <a:schemeClr val="bg1"/>
                </a:solidFill>
                <a:latin typeface="Montserrat Classic" panose="020B0604020202020204" charset="0"/>
              </a:rPr>
              <a:t>Considerations When Using Buy and Sell Indicators:</a:t>
            </a:r>
          </a:p>
          <a:p>
            <a:endParaRPr lang="en-US" dirty="0">
              <a:solidFill>
                <a:schemeClr val="bg1"/>
              </a:solidFill>
              <a:latin typeface="Montserrat Classic" panose="020B0604020202020204" charset="0"/>
            </a:endParaRPr>
          </a:p>
          <a:p>
            <a:r>
              <a:rPr lang="en-US" dirty="0">
                <a:solidFill>
                  <a:schemeClr val="bg1"/>
                </a:solidFill>
                <a:latin typeface="Montserrat Classic" panose="020B0604020202020204" charset="0"/>
              </a:rPr>
              <a:t>	 </a:t>
            </a:r>
          </a:p>
        </p:txBody>
      </p:sp>
      <p:sp>
        <p:nvSpPr>
          <p:cNvPr id="47" name="TextBox 46">
            <a:extLst>
              <a:ext uri="{FF2B5EF4-FFF2-40B4-BE49-F238E27FC236}">
                <a16:creationId xmlns:a16="http://schemas.microsoft.com/office/drawing/2014/main" id="{EFA4BFAD-F1D9-BC53-4007-7DF9B4DC4A8E}"/>
              </a:ext>
            </a:extLst>
          </p:cNvPr>
          <p:cNvSpPr txBox="1"/>
          <p:nvPr/>
        </p:nvSpPr>
        <p:spPr>
          <a:xfrm>
            <a:off x="10132688" y="3880250"/>
            <a:ext cx="7696200" cy="26316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chemeClr val="bg1"/>
                </a:solidFill>
                <a:latin typeface="Montserrat Classic" panose="020B0604020202020204" charset="0"/>
              </a:rPr>
              <a:t>Provides objective signals: Helps traders overcome emotions and biases by relying on objective criteria for decision-making. Confirmation: It's essential to seek confirmation from multiple indicators or other forms of analysis to validate signals before executing trades.</a:t>
            </a:r>
          </a:p>
          <a:p>
            <a:pPr marL="285750" indent="-285750">
              <a:lnSpc>
                <a:spcPct val="150000"/>
              </a:lnSpc>
              <a:buFont typeface="Arial" panose="020B0604020202020204" pitchFamily="34" charset="0"/>
              <a:buChar char="•"/>
            </a:pPr>
            <a:r>
              <a:rPr lang="en-US" sz="1400" dirty="0">
                <a:solidFill>
                  <a:schemeClr val="bg1"/>
                </a:solidFill>
                <a:latin typeface="Montserrat Classic" panose="020B0604020202020204" charset="0"/>
              </a:rPr>
              <a:t>False signals: No indicator is infallible, and false signals can occur, especially in choppy or range-bound markets.</a:t>
            </a:r>
          </a:p>
          <a:p>
            <a:pPr marL="285750" indent="-285750">
              <a:lnSpc>
                <a:spcPct val="150000"/>
              </a:lnSpc>
              <a:buFont typeface="Arial" panose="020B0604020202020204" pitchFamily="34" charset="0"/>
              <a:buChar char="•"/>
            </a:pPr>
            <a:r>
              <a:rPr lang="en-US" sz="1400" dirty="0">
                <a:solidFill>
                  <a:schemeClr val="bg1"/>
                </a:solidFill>
                <a:latin typeface="Montserrat Classic" panose="020B0604020202020204" charset="0"/>
              </a:rPr>
              <a:t>Market conditions: The effectiveness of buy and sell indicators may vary depending on market conditions, such as volatility and liquidity.</a:t>
            </a:r>
          </a:p>
        </p:txBody>
      </p:sp>
      <p:sp>
        <p:nvSpPr>
          <p:cNvPr id="6" name="TextBox 30">
            <a:extLst>
              <a:ext uri="{FF2B5EF4-FFF2-40B4-BE49-F238E27FC236}">
                <a16:creationId xmlns:a16="http://schemas.microsoft.com/office/drawing/2014/main" id="{7D44DFAB-708C-D600-32E5-A0AC11F594A3}"/>
              </a:ext>
            </a:extLst>
          </p:cNvPr>
          <p:cNvSpPr txBox="1"/>
          <p:nvPr/>
        </p:nvSpPr>
        <p:spPr>
          <a:xfrm>
            <a:off x="16710989" y="9610567"/>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14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2">
            <a:extLst>
              <a:ext uri="{FF2B5EF4-FFF2-40B4-BE49-F238E27FC236}">
                <a16:creationId xmlns:a16="http://schemas.microsoft.com/office/drawing/2014/main" id="{F842D663-7725-767B-83CE-E1A5AC205E60}"/>
              </a:ext>
            </a:extLst>
          </p:cNvPr>
          <p:cNvGrpSpPr/>
          <p:nvPr/>
        </p:nvGrpSpPr>
        <p:grpSpPr>
          <a:xfrm>
            <a:off x="0" y="9236393"/>
            <a:ext cx="18821400" cy="1050607"/>
            <a:chOff x="0" y="0"/>
            <a:chExt cx="4142362" cy="276703"/>
          </a:xfrm>
          <a:solidFill>
            <a:srgbClr val="C00000"/>
          </a:solidFill>
        </p:grpSpPr>
        <p:sp>
          <p:nvSpPr>
            <p:cNvPr id="32" name="Freeform 3">
              <a:extLst>
                <a:ext uri="{FF2B5EF4-FFF2-40B4-BE49-F238E27FC236}">
                  <a16:creationId xmlns:a16="http://schemas.microsoft.com/office/drawing/2014/main" id="{449100EE-86F9-0F74-6885-E38B44E37CD9}"/>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33" name="TextBox 4">
              <a:extLst>
                <a:ext uri="{FF2B5EF4-FFF2-40B4-BE49-F238E27FC236}">
                  <a16:creationId xmlns:a16="http://schemas.microsoft.com/office/drawing/2014/main" id="{CB1F5906-73B7-31C2-3F93-4BF5E181BE6C}"/>
                </a:ext>
              </a:extLst>
            </p:cNvPr>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34" name="TextBox 33">
            <a:extLst>
              <a:ext uri="{FF2B5EF4-FFF2-40B4-BE49-F238E27FC236}">
                <a16:creationId xmlns:a16="http://schemas.microsoft.com/office/drawing/2014/main" id="{03F5F54E-E252-555B-E1C9-134E09E380D6}"/>
              </a:ext>
            </a:extLst>
          </p:cNvPr>
          <p:cNvSpPr txBox="1"/>
          <p:nvPr/>
        </p:nvSpPr>
        <p:spPr>
          <a:xfrm>
            <a:off x="1028700" y="9563100"/>
            <a:ext cx="104775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grpSp>
        <p:nvGrpSpPr>
          <p:cNvPr id="2" name="Group 2"/>
          <p:cNvGrpSpPr/>
          <p:nvPr/>
        </p:nvGrpSpPr>
        <p:grpSpPr>
          <a:xfrm>
            <a:off x="0" y="-20881"/>
            <a:ext cx="18288000" cy="2097410"/>
            <a:chOff x="0" y="0"/>
            <a:chExt cx="4816593" cy="905855"/>
          </a:xfrm>
        </p:grpSpPr>
        <p:sp>
          <p:nvSpPr>
            <p:cNvPr id="3" name="Freeform 3"/>
            <p:cNvSpPr/>
            <p:nvPr/>
          </p:nvSpPr>
          <p:spPr>
            <a:xfrm>
              <a:off x="0" y="0"/>
              <a:ext cx="4816592" cy="905855"/>
            </a:xfrm>
            <a:custGeom>
              <a:avLst/>
              <a:gdLst/>
              <a:ahLst/>
              <a:cxnLst/>
              <a:rect l="l" t="t" r="r" b="b"/>
              <a:pathLst>
                <a:path w="4816592" h="905855">
                  <a:moveTo>
                    <a:pt x="0" y="0"/>
                  </a:moveTo>
                  <a:lnTo>
                    <a:pt x="4816592" y="0"/>
                  </a:lnTo>
                  <a:lnTo>
                    <a:pt x="4816592" y="905855"/>
                  </a:lnTo>
                  <a:lnTo>
                    <a:pt x="0" y="905855"/>
                  </a:lnTo>
                  <a:close/>
                </a:path>
              </a:pathLst>
            </a:custGeom>
            <a:solidFill>
              <a:schemeClr val="tx1">
                <a:lumMod val="95000"/>
                <a:lumOff val="5000"/>
              </a:schemeClr>
            </a:solidFill>
          </p:spPr>
          <p:txBody>
            <a:bodyPr/>
            <a:lstStyle/>
            <a:p>
              <a:endParaRPr lang="en-US" dirty="0"/>
            </a:p>
          </p:txBody>
        </p:sp>
        <p:sp>
          <p:nvSpPr>
            <p:cNvPr id="4" name="TextBox 4"/>
            <p:cNvSpPr txBox="1"/>
            <p:nvPr/>
          </p:nvSpPr>
          <p:spPr>
            <a:xfrm>
              <a:off x="0" y="-38100"/>
              <a:ext cx="4816593" cy="943955"/>
            </a:xfrm>
            <a:prstGeom prst="rect">
              <a:avLst/>
            </a:prstGeom>
          </p:spPr>
          <p:txBody>
            <a:bodyPr lIns="50800" tIns="50800" rIns="50800" bIns="50800" rtlCol="0" anchor="ctr"/>
            <a:lstStyle/>
            <a:p>
              <a:pPr algn="ctr">
                <a:lnSpc>
                  <a:spcPts val="2100"/>
                </a:lnSpc>
              </a:pPr>
              <a:endParaRPr>
                <a:solidFill>
                  <a:schemeClr val="tx1">
                    <a:lumMod val="75000"/>
                    <a:lumOff val="25000"/>
                  </a:schemeClr>
                </a:solidFill>
              </a:endParaRPr>
            </a:p>
          </p:txBody>
        </p:sp>
      </p:grpSp>
      <p:grpSp>
        <p:nvGrpSpPr>
          <p:cNvPr id="5" name="Group 5"/>
          <p:cNvGrpSpPr/>
          <p:nvPr/>
        </p:nvGrpSpPr>
        <p:grpSpPr>
          <a:xfrm>
            <a:off x="1028699" y="419100"/>
            <a:ext cx="15682289" cy="1657429"/>
            <a:chOff x="0" y="47625"/>
            <a:chExt cx="17221201" cy="2209905"/>
          </a:xfrm>
        </p:grpSpPr>
        <p:sp>
          <p:nvSpPr>
            <p:cNvPr id="6" name="TextBox 6"/>
            <p:cNvSpPr txBox="1"/>
            <p:nvPr/>
          </p:nvSpPr>
          <p:spPr>
            <a:xfrm>
              <a:off x="9236" y="1030870"/>
              <a:ext cx="17211965" cy="1226660"/>
            </a:xfrm>
            <a:prstGeom prst="rect">
              <a:avLst/>
            </a:prstGeom>
          </p:spPr>
          <p:txBody>
            <a:bodyPr wrap="square" lIns="0" tIns="0" rIns="0" bIns="0" rtlCol="0" anchor="t">
              <a:spAutoFit/>
            </a:bodyPr>
            <a:lstStyle/>
            <a:p>
              <a:pPr marL="285750" indent="-285750" algn="l">
                <a:lnSpc>
                  <a:spcPct val="150000"/>
                </a:lnSpc>
                <a:buFont typeface="Arial" panose="020B0604020202020204" pitchFamily="34" charset="0"/>
                <a:buChar char="•"/>
              </a:pPr>
              <a:r>
                <a:rPr lang="en-US" sz="1400" dirty="0">
                  <a:solidFill>
                    <a:srgbClr val="FFDE59"/>
                  </a:solidFill>
                  <a:latin typeface="Montserrat Classic"/>
                </a:rPr>
                <a:t>IT REPRESENTS THE MAXIMUM ALLOWABLE DIFFERENCE BETWEEN A PREDICTED PRICE AND ITS CORRESPONDING EMA POINT.</a:t>
              </a:r>
            </a:p>
            <a:p>
              <a:pPr marL="285750" indent="-285750" algn="l">
                <a:buFont typeface="Arial" panose="020B0604020202020204" pitchFamily="34" charset="0"/>
                <a:buChar char="•"/>
              </a:pPr>
              <a:r>
                <a:rPr lang="en-US" sz="1400" dirty="0">
                  <a:solidFill>
                    <a:srgbClr val="FFDE59"/>
                  </a:solidFill>
                  <a:latin typeface="Montserrat Classic"/>
                </a:rPr>
                <a:t>ADJUSTING THE TOLERANCE VALUE ALLOWS TRADERS TO FINE-TUNE THE SENSITIVITY OF THEIR TRADING STRATEGY.</a:t>
              </a:r>
            </a:p>
            <a:p>
              <a:pPr marL="285750" indent="-285750" algn="l">
                <a:lnSpc>
                  <a:spcPts val="3499"/>
                </a:lnSpc>
                <a:buFont typeface="Arial" panose="020B0604020202020204" pitchFamily="34" charset="0"/>
                <a:buChar char="•"/>
              </a:pPr>
              <a:endParaRPr lang="en-US" dirty="0">
                <a:solidFill>
                  <a:srgbClr val="FFDE59"/>
                </a:solidFill>
                <a:latin typeface="Montserrat Classic"/>
              </a:endParaRPr>
            </a:p>
          </p:txBody>
        </p:sp>
        <p:sp>
          <p:nvSpPr>
            <p:cNvPr id="7" name="TextBox 7"/>
            <p:cNvSpPr txBox="1"/>
            <p:nvPr/>
          </p:nvSpPr>
          <p:spPr>
            <a:xfrm>
              <a:off x="0" y="47625"/>
              <a:ext cx="14621242" cy="2051844"/>
            </a:xfrm>
            <a:prstGeom prst="rect">
              <a:avLst/>
            </a:prstGeom>
          </p:spPr>
          <p:txBody>
            <a:bodyPr lIns="0" tIns="0" rIns="0" bIns="0" rtlCol="0" anchor="t">
              <a:spAutoFit/>
            </a:bodyPr>
            <a:lstStyle/>
            <a:p>
              <a:pPr marL="0" lvl="0" indent="0" algn="l">
                <a:lnSpc>
                  <a:spcPts val="6049"/>
                </a:lnSpc>
                <a:spcBef>
                  <a:spcPct val="0"/>
                </a:spcBef>
              </a:pPr>
              <a:r>
                <a:rPr lang="en-US" sz="5499" dirty="0">
                  <a:solidFill>
                    <a:srgbClr val="E5E5E5"/>
                  </a:solidFill>
                  <a:latin typeface="Montserrat Classic Bold"/>
                </a:rPr>
                <a:t>TOLERANCE </a:t>
              </a:r>
              <a:r>
                <a:rPr lang="en-US" sz="2400" dirty="0">
                  <a:solidFill>
                    <a:srgbClr val="E5E5E5"/>
                  </a:solidFill>
                  <a:latin typeface="Montserrat Classic Bold"/>
                </a:rPr>
                <a:t>ALSO BE CALLED AS “THRESHOLD”</a:t>
              </a:r>
            </a:p>
            <a:p>
              <a:pPr marL="0" lvl="0" indent="0" algn="l">
                <a:lnSpc>
                  <a:spcPts val="6049"/>
                </a:lnSpc>
                <a:spcBef>
                  <a:spcPct val="0"/>
                </a:spcBef>
              </a:pPr>
              <a:r>
                <a:rPr lang="en-US" sz="5499" dirty="0">
                  <a:solidFill>
                    <a:srgbClr val="E5E5E5"/>
                  </a:solidFill>
                  <a:latin typeface="Montserrat Classic Bold"/>
                </a:rPr>
                <a:t> </a:t>
              </a:r>
            </a:p>
          </p:txBody>
        </p:sp>
      </p:grpSp>
      <p:sp>
        <p:nvSpPr>
          <p:cNvPr id="29" name="Freeform 29"/>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0" name="TextBox 30"/>
          <p:cNvSpPr txBox="1"/>
          <p:nvPr/>
        </p:nvSpPr>
        <p:spPr>
          <a:xfrm>
            <a:off x="16710989" y="9610567"/>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15</a:t>
            </a:r>
          </a:p>
        </p:txBody>
      </p:sp>
      <p:pic>
        <p:nvPicPr>
          <p:cNvPr id="36" name="Picture 35">
            <a:extLst>
              <a:ext uri="{FF2B5EF4-FFF2-40B4-BE49-F238E27FC236}">
                <a16:creationId xmlns:a16="http://schemas.microsoft.com/office/drawing/2014/main" id="{F6508998-E266-50AB-5EF5-C89A520C7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543300"/>
            <a:ext cx="6400800" cy="1664208"/>
          </a:xfrm>
          <a:prstGeom prst="rect">
            <a:avLst/>
          </a:prstGeom>
          <a:effectLst>
            <a:outerShdw blurRad="76200" dir="18900000" sy="23000" kx="-1200000" algn="bl" rotWithShape="0">
              <a:prstClr val="black">
                <a:alpha val="20000"/>
              </a:prstClr>
            </a:outerShdw>
            <a:reflection blurRad="6350" stA="52000" endA="300" endPos="35000" dir="5400000" sy="-100000" algn="bl" rotWithShape="0"/>
          </a:effectLst>
        </p:spPr>
      </p:pic>
      <p:pic>
        <p:nvPicPr>
          <p:cNvPr id="38" name="Picture 37">
            <a:extLst>
              <a:ext uri="{FF2B5EF4-FFF2-40B4-BE49-F238E27FC236}">
                <a16:creationId xmlns:a16="http://schemas.microsoft.com/office/drawing/2014/main" id="{80903E49-3E11-8457-5E45-6739D78DD3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400" y="4706403"/>
            <a:ext cx="8996835" cy="3891949"/>
          </a:xfrm>
          <a:prstGeom prst="rect">
            <a:avLst/>
          </a:prstGeom>
          <a:effectLst>
            <a:outerShdw blurRad="76200" dir="13500000" sy="23000" kx="1200000" algn="br" rotWithShape="0">
              <a:prstClr val="black">
                <a:alpha val="20000"/>
              </a:prstClr>
            </a:outerShdw>
          </a:effectLst>
        </p:spPr>
      </p:pic>
      <p:sp>
        <p:nvSpPr>
          <p:cNvPr id="39" name="TextBox 38">
            <a:extLst>
              <a:ext uri="{FF2B5EF4-FFF2-40B4-BE49-F238E27FC236}">
                <a16:creationId xmlns:a16="http://schemas.microsoft.com/office/drawing/2014/main" id="{A99E18A3-5A90-23A9-2129-D929AEE99BAF}"/>
              </a:ext>
            </a:extLst>
          </p:cNvPr>
          <p:cNvSpPr txBox="1"/>
          <p:nvPr/>
        </p:nvSpPr>
        <p:spPr>
          <a:xfrm>
            <a:off x="9310282" y="4076700"/>
            <a:ext cx="8057014" cy="338554"/>
          </a:xfrm>
          <a:prstGeom prst="rect">
            <a:avLst/>
          </a:prstGeom>
          <a:noFill/>
        </p:spPr>
        <p:txBody>
          <a:bodyPr wrap="none" rtlCol="0">
            <a:spAutoFit/>
          </a:bodyPr>
          <a:lstStyle/>
          <a:p>
            <a:r>
              <a:rPr lang="en-US" sz="1600" dirty="0">
                <a:latin typeface="Montserrat Classic" panose="020B0604020202020204" charset="0"/>
              </a:rPr>
              <a:t>Tolerance Level Based On Our Analysis For Different Stock (Volatility Focused)</a:t>
            </a:r>
          </a:p>
        </p:txBody>
      </p:sp>
      <p:cxnSp>
        <p:nvCxnSpPr>
          <p:cNvPr id="41" name="Straight Connector 40">
            <a:extLst>
              <a:ext uri="{FF2B5EF4-FFF2-40B4-BE49-F238E27FC236}">
                <a16:creationId xmlns:a16="http://schemas.microsoft.com/office/drawing/2014/main" id="{068A9FF7-1FCB-869B-6A1C-7E5CDA834CD7}"/>
              </a:ext>
            </a:extLst>
          </p:cNvPr>
          <p:cNvCxnSpPr>
            <a:cxnSpLocks/>
          </p:cNvCxnSpPr>
          <p:nvPr/>
        </p:nvCxnSpPr>
        <p:spPr>
          <a:xfrm>
            <a:off x="8991600" y="4533900"/>
            <a:ext cx="93726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5DC6A7CF-AF7A-3D32-4E6F-5C1C285CDF5D}"/>
              </a:ext>
            </a:extLst>
          </p:cNvPr>
          <p:cNvSpPr txBox="1"/>
          <p:nvPr/>
        </p:nvSpPr>
        <p:spPr>
          <a:xfrm>
            <a:off x="375764" y="6006286"/>
            <a:ext cx="8234835" cy="1785104"/>
          </a:xfrm>
          <a:prstGeom prst="rect">
            <a:avLst/>
          </a:prstGeom>
          <a:noFill/>
        </p:spPr>
        <p:txBody>
          <a:bodyPr wrap="square" rtlCol="0">
            <a:spAutoFit/>
          </a:bodyPr>
          <a:lstStyle/>
          <a:p>
            <a:pPr algn="just">
              <a:lnSpc>
                <a:spcPct val="150000"/>
              </a:lnSpc>
            </a:pPr>
            <a:r>
              <a:rPr lang="en-US" sz="1600" dirty="0">
                <a:latin typeface="Montserrat Classic" panose="020B0604020202020204" charset="0"/>
              </a:rPr>
              <a:t>Predicted Prices Closest To EMA Points Within Tolerance Level: </a:t>
            </a:r>
          </a:p>
          <a:p>
            <a:r>
              <a:rPr lang="en-US" sz="1600" b="1" dirty="0">
                <a:latin typeface="Montserrat Classic" panose="020B0604020202020204" charset="0"/>
              </a:rPr>
              <a:t> </a:t>
            </a:r>
            <a:r>
              <a:rPr lang="en-US" sz="1400" b="1" dirty="0">
                <a:latin typeface="Montserrat" panose="00000500000000000000" pitchFamily="2" charset="0"/>
              </a:rPr>
              <a:t>[1] </a:t>
            </a:r>
            <a:r>
              <a:rPr lang="en-US" sz="1400" dirty="0">
                <a:latin typeface="Montserrat" panose="00000500000000000000" pitchFamily="2" charset="0"/>
              </a:rPr>
              <a:t>54.35 58.65 45.54 45.25 47.24 47.22 47.37 48.16 49.28 49.38 49.35 49.17 52.04 52.78 49.65</a:t>
            </a:r>
          </a:p>
          <a:p>
            <a:r>
              <a:rPr lang="en-US" sz="1400" b="1" dirty="0">
                <a:latin typeface="Montserrat" panose="00000500000000000000" pitchFamily="2" charset="0"/>
              </a:rPr>
              <a:t>[16] </a:t>
            </a:r>
            <a:r>
              <a:rPr lang="en-US" sz="1400" dirty="0">
                <a:latin typeface="Montserrat" panose="00000500000000000000" pitchFamily="2" charset="0"/>
              </a:rPr>
              <a:t>50.63 50.10 49.98 49.94 51.00 54.46 56.10 56.44 56.31 56.07 54.24 53.94 54.15 55.91 55.88</a:t>
            </a:r>
          </a:p>
          <a:p>
            <a:r>
              <a:rPr lang="en-US" sz="1400" b="1" dirty="0">
                <a:latin typeface="Montserrat" panose="00000500000000000000" pitchFamily="2" charset="0"/>
              </a:rPr>
              <a:t>[31] </a:t>
            </a:r>
            <a:r>
              <a:rPr lang="en-US" sz="1400" dirty="0">
                <a:latin typeface="Montserrat" panose="00000500000000000000" pitchFamily="2" charset="0"/>
              </a:rPr>
              <a:t>54.91 55.00 59.65 61.38 60.29 62.12 62.85 62.57 60.10 60.40 64.61 64.01 64.31 65.72 63.38</a:t>
            </a:r>
          </a:p>
          <a:p>
            <a:r>
              <a:rPr lang="en-US" sz="1400" dirty="0">
                <a:latin typeface="Montserrat" panose="00000500000000000000" pitchFamily="2" charset="0"/>
              </a:rPr>
              <a:t>[</a:t>
            </a:r>
            <a:r>
              <a:rPr lang="en-US" sz="1400" b="1" dirty="0">
                <a:latin typeface="Montserrat" panose="00000500000000000000" pitchFamily="2" charset="0"/>
              </a:rPr>
              <a:t>46] </a:t>
            </a:r>
            <a:r>
              <a:rPr lang="en-US" sz="1400" dirty="0">
                <a:latin typeface="Montserrat" panose="00000500000000000000" pitchFamily="2" charset="0"/>
              </a:rPr>
              <a:t>61.88 62.50 63.38 62.97 63.05 64.27 63.11 62.75 62.84 63.34 59.98 60.09 59.82 60.03 59.92</a:t>
            </a:r>
          </a:p>
          <a:p>
            <a:r>
              <a:rPr lang="en-US" sz="1400" b="1" dirty="0">
                <a:latin typeface="Montserrat" panose="00000500000000000000" pitchFamily="2" charset="0"/>
              </a:rPr>
              <a:t>[61] </a:t>
            </a:r>
            <a:r>
              <a:rPr lang="en-US" sz="1400" dirty="0">
                <a:latin typeface="Montserrat" panose="00000500000000000000" pitchFamily="2" charset="0"/>
              </a:rPr>
              <a:t>63.22 60.86 60.56 60.90 60.56 60.47 54.57 58.32 58.56 59.37 59.73 60.98 59.83 60.24 60.13</a:t>
            </a:r>
          </a:p>
          <a:p>
            <a:r>
              <a:rPr lang="en-US" sz="1400" b="1" dirty="0">
                <a:latin typeface="Montserrat" panose="00000500000000000000" pitchFamily="2" charset="0"/>
              </a:rPr>
              <a:t>[76] </a:t>
            </a:r>
            <a:r>
              <a:rPr lang="en-US" sz="1400" dirty="0">
                <a:latin typeface="Montserrat" panose="00000500000000000000" pitchFamily="2" charset="0"/>
              </a:rPr>
              <a:t>60.15</a:t>
            </a:r>
          </a:p>
        </p:txBody>
      </p:sp>
      <p:sp>
        <p:nvSpPr>
          <p:cNvPr id="48" name="TextBox 47">
            <a:extLst>
              <a:ext uri="{FF2B5EF4-FFF2-40B4-BE49-F238E27FC236}">
                <a16:creationId xmlns:a16="http://schemas.microsoft.com/office/drawing/2014/main" id="{B5BE2A25-C087-2657-3C13-EFC994044544}"/>
              </a:ext>
            </a:extLst>
          </p:cNvPr>
          <p:cNvSpPr txBox="1"/>
          <p:nvPr/>
        </p:nvSpPr>
        <p:spPr>
          <a:xfrm>
            <a:off x="375765" y="5753100"/>
            <a:ext cx="1257075" cy="369332"/>
          </a:xfrm>
          <a:prstGeom prst="rect">
            <a:avLst/>
          </a:prstGeom>
          <a:noFill/>
        </p:spPr>
        <p:txBody>
          <a:bodyPr wrap="none" rtlCol="0">
            <a:spAutoFit/>
          </a:bodyPr>
          <a:lstStyle/>
          <a:p>
            <a:r>
              <a:rPr lang="en-US" b="1" dirty="0">
                <a:latin typeface="Montserrat" pitchFamily="2" charset="0"/>
              </a:rPr>
              <a:t>OUTPUT:</a:t>
            </a:r>
          </a:p>
        </p:txBody>
      </p:sp>
      <p:sp>
        <p:nvSpPr>
          <p:cNvPr id="49" name="TextBox 48">
            <a:extLst>
              <a:ext uri="{FF2B5EF4-FFF2-40B4-BE49-F238E27FC236}">
                <a16:creationId xmlns:a16="http://schemas.microsoft.com/office/drawing/2014/main" id="{B581A7AC-4B7D-EC0E-1714-999285DB39BD}"/>
              </a:ext>
            </a:extLst>
          </p:cNvPr>
          <p:cNvSpPr txBox="1"/>
          <p:nvPr/>
        </p:nvSpPr>
        <p:spPr>
          <a:xfrm>
            <a:off x="362318" y="2098238"/>
            <a:ext cx="13470354" cy="1292662"/>
          </a:xfrm>
          <a:prstGeom prst="rect">
            <a:avLst/>
          </a:prstGeom>
          <a:noFill/>
        </p:spPr>
        <p:txBody>
          <a:bodyPr wrap="none" rtlCol="0">
            <a:spAutoFit/>
          </a:bodyPr>
          <a:lstStyle/>
          <a:p>
            <a:pPr>
              <a:lnSpc>
                <a:spcPct val="150000"/>
              </a:lnSpc>
            </a:pPr>
            <a:r>
              <a:rPr lang="en-US" sz="2800" i="0" dirty="0">
                <a:solidFill>
                  <a:srgbClr val="0D0D0D"/>
                </a:solidFill>
                <a:effectLst/>
                <a:highlight>
                  <a:srgbClr val="FFFFFF"/>
                </a:highlight>
                <a:latin typeface="Montserrat Classic" panose="020B0604020202020204" charset="0"/>
              </a:rPr>
              <a:t>Example:</a:t>
            </a:r>
          </a:p>
          <a:p>
            <a:pPr marL="285750" indent="-285750" algn="l">
              <a:buFont typeface="Arial" panose="020B0604020202020204" pitchFamily="34" charset="0"/>
              <a:buChar char="•"/>
            </a:pPr>
            <a:r>
              <a:rPr lang="en-US" i="0" dirty="0">
                <a:solidFill>
                  <a:srgbClr val="0D0D0D"/>
                </a:solidFill>
                <a:effectLst/>
                <a:highlight>
                  <a:srgbClr val="FFFFFF"/>
                </a:highlight>
                <a:latin typeface="Montserrat Classic" panose="020B0604020202020204" charset="0"/>
              </a:rPr>
              <a:t>Suppose we set the tolerance level to 0.1 (you can adjust this value based on your preference or trading strategy).</a:t>
            </a:r>
          </a:p>
          <a:p>
            <a:pPr marL="285750" indent="-285750" algn="l">
              <a:buFont typeface="Arial" panose="020B0604020202020204" pitchFamily="34" charset="0"/>
              <a:buChar char="•"/>
            </a:pPr>
            <a:r>
              <a:rPr lang="en-US" i="0" dirty="0">
                <a:solidFill>
                  <a:srgbClr val="0D0D0D"/>
                </a:solidFill>
                <a:effectLst/>
                <a:highlight>
                  <a:srgbClr val="FFFFFF"/>
                </a:highlight>
                <a:latin typeface="Montserrat Classic" panose="020B0604020202020204" charset="0"/>
              </a:rPr>
              <a:t>Predicted prices within 0.1 units of an EMA point are considered to match the EMA within the specified tolerance.</a:t>
            </a:r>
          </a:p>
        </p:txBody>
      </p:sp>
      <p:sp>
        <p:nvSpPr>
          <p:cNvPr id="50" name="TextBox 49">
            <a:extLst>
              <a:ext uri="{FF2B5EF4-FFF2-40B4-BE49-F238E27FC236}">
                <a16:creationId xmlns:a16="http://schemas.microsoft.com/office/drawing/2014/main" id="{E2FD3E28-6111-BC35-5F99-4983F37E78A7}"/>
              </a:ext>
            </a:extLst>
          </p:cNvPr>
          <p:cNvSpPr txBox="1"/>
          <p:nvPr/>
        </p:nvSpPr>
        <p:spPr>
          <a:xfrm>
            <a:off x="381000" y="7886700"/>
            <a:ext cx="8263801" cy="646331"/>
          </a:xfrm>
          <a:prstGeom prst="rect">
            <a:avLst/>
          </a:prstGeom>
          <a:noFill/>
        </p:spPr>
        <p:txBody>
          <a:bodyPr wrap="none" rtlCol="0">
            <a:spAutoFit/>
          </a:bodyPr>
          <a:lstStyle/>
          <a:p>
            <a:r>
              <a:rPr lang="en-US" dirty="0">
                <a:latin typeface="Montserrat Classic" panose="020B0604020202020204" charset="0"/>
              </a:rPr>
              <a:t>We’ve Total Of 76 Points From 2020 (Test Dataset) </a:t>
            </a:r>
          </a:p>
          <a:p>
            <a:r>
              <a:rPr lang="en-US" dirty="0">
                <a:latin typeface="Montserrat Classic" panose="020B0604020202020204" charset="0"/>
              </a:rPr>
              <a:t>Which Represent There’s Some Action To Be Taken On At This Points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2">
            <a:extLst>
              <a:ext uri="{FF2B5EF4-FFF2-40B4-BE49-F238E27FC236}">
                <a16:creationId xmlns:a16="http://schemas.microsoft.com/office/drawing/2014/main" id="{F842D663-7725-767B-83CE-E1A5AC205E60}"/>
              </a:ext>
            </a:extLst>
          </p:cNvPr>
          <p:cNvGrpSpPr/>
          <p:nvPr/>
        </p:nvGrpSpPr>
        <p:grpSpPr>
          <a:xfrm>
            <a:off x="0" y="9236393"/>
            <a:ext cx="18821400" cy="1050607"/>
            <a:chOff x="0" y="0"/>
            <a:chExt cx="4142362" cy="276703"/>
          </a:xfrm>
          <a:solidFill>
            <a:srgbClr val="C00000"/>
          </a:solidFill>
        </p:grpSpPr>
        <p:sp>
          <p:nvSpPr>
            <p:cNvPr id="32" name="Freeform 3">
              <a:extLst>
                <a:ext uri="{FF2B5EF4-FFF2-40B4-BE49-F238E27FC236}">
                  <a16:creationId xmlns:a16="http://schemas.microsoft.com/office/drawing/2014/main" id="{449100EE-86F9-0F74-6885-E38B44E37CD9}"/>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33" name="TextBox 4">
              <a:extLst>
                <a:ext uri="{FF2B5EF4-FFF2-40B4-BE49-F238E27FC236}">
                  <a16:creationId xmlns:a16="http://schemas.microsoft.com/office/drawing/2014/main" id="{CB1F5906-73B7-31C2-3F93-4BF5E181BE6C}"/>
                </a:ext>
              </a:extLst>
            </p:cNvPr>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34" name="TextBox 33">
            <a:extLst>
              <a:ext uri="{FF2B5EF4-FFF2-40B4-BE49-F238E27FC236}">
                <a16:creationId xmlns:a16="http://schemas.microsoft.com/office/drawing/2014/main" id="{03F5F54E-E252-555B-E1C9-134E09E380D6}"/>
              </a:ext>
            </a:extLst>
          </p:cNvPr>
          <p:cNvSpPr txBox="1"/>
          <p:nvPr/>
        </p:nvSpPr>
        <p:spPr>
          <a:xfrm>
            <a:off x="1028700" y="9563100"/>
            <a:ext cx="104775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grpSp>
        <p:nvGrpSpPr>
          <p:cNvPr id="2" name="Group 2"/>
          <p:cNvGrpSpPr/>
          <p:nvPr/>
        </p:nvGrpSpPr>
        <p:grpSpPr>
          <a:xfrm>
            <a:off x="0" y="-20881"/>
            <a:ext cx="18288000" cy="2097410"/>
            <a:chOff x="0" y="0"/>
            <a:chExt cx="4816593" cy="905855"/>
          </a:xfrm>
        </p:grpSpPr>
        <p:sp>
          <p:nvSpPr>
            <p:cNvPr id="3" name="Freeform 3"/>
            <p:cNvSpPr/>
            <p:nvPr/>
          </p:nvSpPr>
          <p:spPr>
            <a:xfrm>
              <a:off x="0" y="0"/>
              <a:ext cx="4816592" cy="905855"/>
            </a:xfrm>
            <a:custGeom>
              <a:avLst/>
              <a:gdLst/>
              <a:ahLst/>
              <a:cxnLst/>
              <a:rect l="l" t="t" r="r" b="b"/>
              <a:pathLst>
                <a:path w="4816592" h="905855">
                  <a:moveTo>
                    <a:pt x="0" y="0"/>
                  </a:moveTo>
                  <a:lnTo>
                    <a:pt x="4816592" y="0"/>
                  </a:lnTo>
                  <a:lnTo>
                    <a:pt x="4816592" y="905855"/>
                  </a:lnTo>
                  <a:lnTo>
                    <a:pt x="0" y="905855"/>
                  </a:lnTo>
                  <a:close/>
                </a:path>
              </a:pathLst>
            </a:custGeom>
            <a:solidFill>
              <a:schemeClr val="tx1">
                <a:lumMod val="95000"/>
                <a:lumOff val="5000"/>
              </a:schemeClr>
            </a:solidFill>
          </p:spPr>
          <p:txBody>
            <a:bodyPr/>
            <a:lstStyle/>
            <a:p>
              <a:endParaRPr lang="en-US" dirty="0"/>
            </a:p>
          </p:txBody>
        </p:sp>
        <p:sp>
          <p:nvSpPr>
            <p:cNvPr id="4" name="TextBox 4"/>
            <p:cNvSpPr txBox="1"/>
            <p:nvPr/>
          </p:nvSpPr>
          <p:spPr>
            <a:xfrm>
              <a:off x="0" y="-38100"/>
              <a:ext cx="4816593" cy="943955"/>
            </a:xfrm>
            <a:prstGeom prst="rect">
              <a:avLst/>
            </a:prstGeom>
          </p:spPr>
          <p:txBody>
            <a:bodyPr lIns="50800" tIns="50800" rIns="50800" bIns="50800" rtlCol="0" anchor="ctr"/>
            <a:lstStyle/>
            <a:p>
              <a:pPr algn="ctr">
                <a:lnSpc>
                  <a:spcPts val="2100"/>
                </a:lnSpc>
              </a:pPr>
              <a:endParaRPr>
                <a:solidFill>
                  <a:schemeClr val="tx1">
                    <a:lumMod val="75000"/>
                    <a:lumOff val="25000"/>
                  </a:schemeClr>
                </a:solidFill>
              </a:endParaRPr>
            </a:p>
          </p:txBody>
        </p:sp>
      </p:grpSp>
      <p:grpSp>
        <p:nvGrpSpPr>
          <p:cNvPr id="5" name="Group 5"/>
          <p:cNvGrpSpPr/>
          <p:nvPr/>
        </p:nvGrpSpPr>
        <p:grpSpPr>
          <a:xfrm>
            <a:off x="1028699" y="419100"/>
            <a:ext cx="15682289" cy="1657429"/>
            <a:chOff x="0" y="47625"/>
            <a:chExt cx="17221201" cy="2209905"/>
          </a:xfrm>
        </p:grpSpPr>
        <p:sp>
          <p:nvSpPr>
            <p:cNvPr id="6" name="TextBox 6"/>
            <p:cNvSpPr txBox="1"/>
            <p:nvPr/>
          </p:nvSpPr>
          <p:spPr>
            <a:xfrm>
              <a:off x="9236" y="1030870"/>
              <a:ext cx="17211965" cy="1226660"/>
            </a:xfrm>
            <a:prstGeom prst="rect">
              <a:avLst/>
            </a:prstGeom>
          </p:spPr>
          <p:txBody>
            <a:bodyPr wrap="square" lIns="0" tIns="0" rIns="0" bIns="0" rtlCol="0" anchor="t">
              <a:spAutoFit/>
            </a:bodyPr>
            <a:lstStyle/>
            <a:p>
              <a:pPr marL="285750" indent="-285750" algn="l">
                <a:lnSpc>
                  <a:spcPct val="150000"/>
                </a:lnSpc>
                <a:buFont typeface="Arial" panose="020B0604020202020204" pitchFamily="34" charset="0"/>
                <a:buChar char="•"/>
              </a:pPr>
              <a:r>
                <a:rPr lang="en-US" sz="1400" dirty="0">
                  <a:solidFill>
                    <a:srgbClr val="FFDE59"/>
                  </a:solidFill>
                  <a:latin typeface="Montserrat Classic"/>
                </a:rPr>
                <a:t>IT REPRESENTS THE MAXIMUM ALLOWABLE DIFFERENCE BETWEEN A PREDICTED PRICE AND ITS CORRESPONDING EMA POINT.</a:t>
              </a:r>
            </a:p>
            <a:p>
              <a:pPr marL="285750" indent="-285750" algn="l">
                <a:buFont typeface="Arial" panose="020B0604020202020204" pitchFamily="34" charset="0"/>
                <a:buChar char="•"/>
              </a:pPr>
              <a:r>
                <a:rPr lang="en-US" sz="1400" dirty="0">
                  <a:solidFill>
                    <a:srgbClr val="FFDE59"/>
                  </a:solidFill>
                  <a:latin typeface="Montserrat Classic"/>
                </a:rPr>
                <a:t>ADJUSTING THE TOLERANCE VALUE ALLOWS TRADERS TO FINE-TUNE THE SENSITIVITY OF THEIR TRADING STRATEGY.</a:t>
              </a:r>
            </a:p>
            <a:p>
              <a:pPr marL="285750" indent="-285750" algn="l">
                <a:lnSpc>
                  <a:spcPts val="3499"/>
                </a:lnSpc>
                <a:buFont typeface="Arial" panose="020B0604020202020204" pitchFamily="34" charset="0"/>
                <a:buChar char="•"/>
              </a:pPr>
              <a:endParaRPr lang="en-US" dirty="0">
                <a:solidFill>
                  <a:srgbClr val="FFDE59"/>
                </a:solidFill>
                <a:latin typeface="Montserrat Classic"/>
              </a:endParaRPr>
            </a:p>
          </p:txBody>
        </p:sp>
        <p:sp>
          <p:nvSpPr>
            <p:cNvPr id="7" name="TextBox 7"/>
            <p:cNvSpPr txBox="1"/>
            <p:nvPr/>
          </p:nvSpPr>
          <p:spPr>
            <a:xfrm>
              <a:off x="0" y="47625"/>
              <a:ext cx="14621242" cy="2051844"/>
            </a:xfrm>
            <a:prstGeom prst="rect">
              <a:avLst/>
            </a:prstGeom>
          </p:spPr>
          <p:txBody>
            <a:bodyPr lIns="0" tIns="0" rIns="0" bIns="0" rtlCol="0" anchor="t">
              <a:spAutoFit/>
            </a:bodyPr>
            <a:lstStyle/>
            <a:p>
              <a:pPr marL="0" lvl="0" indent="0" algn="l">
                <a:lnSpc>
                  <a:spcPts val="6049"/>
                </a:lnSpc>
                <a:spcBef>
                  <a:spcPct val="0"/>
                </a:spcBef>
              </a:pPr>
              <a:r>
                <a:rPr lang="en-US" sz="5499" dirty="0">
                  <a:solidFill>
                    <a:srgbClr val="E5E5E5"/>
                  </a:solidFill>
                  <a:latin typeface="Montserrat Classic Bold"/>
                </a:rPr>
                <a:t>RESULTS </a:t>
              </a:r>
              <a:endParaRPr lang="en-US" sz="2400" dirty="0">
                <a:solidFill>
                  <a:srgbClr val="E5E5E5"/>
                </a:solidFill>
                <a:latin typeface="Montserrat Classic Bold"/>
              </a:endParaRPr>
            </a:p>
            <a:p>
              <a:pPr marL="0" lvl="0" indent="0" algn="l">
                <a:lnSpc>
                  <a:spcPts val="6049"/>
                </a:lnSpc>
                <a:spcBef>
                  <a:spcPct val="0"/>
                </a:spcBef>
              </a:pPr>
              <a:r>
                <a:rPr lang="en-US" sz="5499" dirty="0">
                  <a:solidFill>
                    <a:srgbClr val="E5E5E5"/>
                  </a:solidFill>
                  <a:latin typeface="Montserrat Classic Bold"/>
                </a:rPr>
                <a:t> </a:t>
              </a:r>
            </a:p>
          </p:txBody>
        </p:sp>
      </p:grpSp>
      <p:sp>
        <p:nvSpPr>
          <p:cNvPr id="29" name="Freeform 29"/>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0" name="TextBox 30"/>
          <p:cNvSpPr txBox="1"/>
          <p:nvPr/>
        </p:nvSpPr>
        <p:spPr>
          <a:xfrm>
            <a:off x="16710989" y="9610567"/>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17</a:t>
            </a:r>
          </a:p>
        </p:txBody>
      </p:sp>
      <p:sp>
        <p:nvSpPr>
          <p:cNvPr id="36" name="TextBox 35">
            <a:extLst>
              <a:ext uri="{FF2B5EF4-FFF2-40B4-BE49-F238E27FC236}">
                <a16:creationId xmlns:a16="http://schemas.microsoft.com/office/drawing/2014/main" id="{6764CDEE-66A9-421A-D361-ACBD75AE7188}"/>
              </a:ext>
            </a:extLst>
          </p:cNvPr>
          <p:cNvSpPr txBox="1"/>
          <p:nvPr/>
        </p:nvSpPr>
        <p:spPr>
          <a:xfrm>
            <a:off x="12544306" y="7886700"/>
            <a:ext cx="5724644" cy="702244"/>
          </a:xfrm>
          <a:prstGeom prst="rect">
            <a:avLst/>
          </a:prstGeom>
          <a:noFill/>
        </p:spPr>
        <p:txBody>
          <a:bodyPr wrap="none" rtlCol="0">
            <a:spAutoFit/>
          </a:bodyPr>
          <a:lstStyle/>
          <a:p>
            <a:pPr>
              <a:lnSpc>
                <a:spcPct val="150000"/>
              </a:lnSpc>
            </a:pPr>
            <a:r>
              <a:rPr lang="en-US" sz="1400" b="1" dirty="0">
                <a:latin typeface="Montserrat" panose="00000500000000000000" pitchFamily="2" charset="0"/>
              </a:rPr>
              <a:t>Highest Buy Percentage Change With Date = </a:t>
            </a:r>
            <a:r>
              <a:rPr lang="en-US" sz="1400" b="1" i="0" dirty="0">
                <a:solidFill>
                  <a:srgbClr val="000000"/>
                </a:solidFill>
                <a:effectLst/>
                <a:highlight>
                  <a:srgbClr val="FFFFFF"/>
                </a:highlight>
                <a:latin typeface="Montserrat" panose="00000500000000000000" pitchFamily="2" charset="0"/>
              </a:rPr>
              <a:t>8.468406 </a:t>
            </a:r>
            <a:endParaRPr lang="en-US" sz="1400" b="1" dirty="0">
              <a:latin typeface="Montserrat" panose="00000500000000000000" pitchFamily="2" charset="0"/>
            </a:endParaRPr>
          </a:p>
          <a:p>
            <a:pPr>
              <a:lnSpc>
                <a:spcPct val="150000"/>
              </a:lnSpc>
            </a:pPr>
            <a:r>
              <a:rPr lang="en-US" sz="1400" b="1" dirty="0">
                <a:latin typeface="Montserrat" panose="00000500000000000000" pitchFamily="2" charset="0"/>
              </a:rPr>
              <a:t>Highest Sell Percentage Change With Date =  -24.12144 	</a:t>
            </a:r>
          </a:p>
        </p:txBody>
      </p:sp>
      <p:sp>
        <p:nvSpPr>
          <p:cNvPr id="42" name="TextBox 41">
            <a:extLst>
              <a:ext uri="{FF2B5EF4-FFF2-40B4-BE49-F238E27FC236}">
                <a16:creationId xmlns:a16="http://schemas.microsoft.com/office/drawing/2014/main" id="{17C56C09-0C76-4E86-980C-EB17C325A6CE}"/>
              </a:ext>
            </a:extLst>
          </p:cNvPr>
          <p:cNvSpPr txBox="1"/>
          <p:nvPr/>
        </p:nvSpPr>
        <p:spPr>
          <a:xfrm>
            <a:off x="685800" y="2324100"/>
            <a:ext cx="6383479" cy="523220"/>
          </a:xfrm>
          <a:prstGeom prst="rect">
            <a:avLst/>
          </a:prstGeom>
          <a:noFill/>
        </p:spPr>
        <p:txBody>
          <a:bodyPr wrap="none" rtlCol="0">
            <a:spAutoFit/>
          </a:bodyPr>
          <a:lstStyle/>
          <a:p>
            <a:pPr marL="457200" indent="-457200">
              <a:buFont typeface="Arial" panose="020B0604020202020204" pitchFamily="34" charset="0"/>
              <a:buChar char="•"/>
            </a:pPr>
            <a:r>
              <a:rPr lang="en-US" sz="2800" dirty="0">
                <a:latin typeface="Montserrat" panose="00000500000000000000" pitchFamily="2" charset="0"/>
              </a:rPr>
              <a:t>Percentage Change With Dates</a:t>
            </a:r>
          </a:p>
        </p:txBody>
      </p:sp>
      <p:sp>
        <p:nvSpPr>
          <p:cNvPr id="53" name="TextBox 52">
            <a:extLst>
              <a:ext uri="{FF2B5EF4-FFF2-40B4-BE49-F238E27FC236}">
                <a16:creationId xmlns:a16="http://schemas.microsoft.com/office/drawing/2014/main" id="{A6E6F9C5-81D9-270B-5995-9DEE941CA366}"/>
              </a:ext>
            </a:extLst>
          </p:cNvPr>
          <p:cNvSpPr txBox="1"/>
          <p:nvPr/>
        </p:nvSpPr>
        <p:spPr>
          <a:xfrm>
            <a:off x="9601200" y="2171700"/>
            <a:ext cx="3765774" cy="369332"/>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Montserrat" panose="00000500000000000000" pitchFamily="2" charset="0"/>
              </a:rPr>
              <a:t>Average Percentage Return </a:t>
            </a:r>
          </a:p>
        </p:txBody>
      </p:sp>
      <p:sp>
        <p:nvSpPr>
          <p:cNvPr id="61" name="Right Brace 60">
            <a:extLst>
              <a:ext uri="{FF2B5EF4-FFF2-40B4-BE49-F238E27FC236}">
                <a16:creationId xmlns:a16="http://schemas.microsoft.com/office/drawing/2014/main" id="{D55BB169-9BF1-5C06-AB6C-FD05094C326C}"/>
              </a:ext>
            </a:extLst>
          </p:cNvPr>
          <p:cNvSpPr/>
          <p:nvPr/>
        </p:nvSpPr>
        <p:spPr>
          <a:xfrm>
            <a:off x="13030200" y="4533900"/>
            <a:ext cx="152400" cy="30480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0A4FF933-9709-65BD-13FE-41E3DF1334E5}"/>
              </a:ext>
            </a:extLst>
          </p:cNvPr>
          <p:cNvSpPr txBox="1"/>
          <p:nvPr/>
        </p:nvSpPr>
        <p:spPr>
          <a:xfrm>
            <a:off x="13563600" y="6743700"/>
            <a:ext cx="4333238" cy="702244"/>
          </a:xfrm>
          <a:prstGeom prst="rect">
            <a:avLst/>
          </a:prstGeom>
          <a:noFill/>
        </p:spPr>
        <p:txBody>
          <a:bodyPr wrap="none" rtlCol="0">
            <a:spAutoFit/>
          </a:bodyPr>
          <a:lstStyle/>
          <a:p>
            <a:pPr>
              <a:lnSpc>
                <a:spcPct val="150000"/>
              </a:lnSpc>
            </a:pPr>
            <a:r>
              <a:rPr lang="en-US" sz="1400" b="1" dirty="0">
                <a:latin typeface="Montserrat" panose="00000500000000000000" pitchFamily="2" charset="0"/>
              </a:rPr>
              <a:t>Mean percentage change for Buy: 3.376387 </a:t>
            </a:r>
          </a:p>
          <a:p>
            <a:pPr>
              <a:lnSpc>
                <a:spcPct val="150000"/>
              </a:lnSpc>
            </a:pPr>
            <a:r>
              <a:rPr lang="en-US" sz="1400" b="1" dirty="0">
                <a:latin typeface="Montserrat" panose="00000500000000000000" pitchFamily="2" charset="0"/>
              </a:rPr>
              <a:t>Mean percentage change for Sell: 4.776872 </a:t>
            </a:r>
          </a:p>
        </p:txBody>
      </p:sp>
      <p:pic>
        <p:nvPicPr>
          <p:cNvPr id="9" name="Picture 8">
            <a:extLst>
              <a:ext uri="{FF2B5EF4-FFF2-40B4-BE49-F238E27FC236}">
                <a16:creationId xmlns:a16="http://schemas.microsoft.com/office/drawing/2014/main" id="{5F232144-96CD-69F8-26A9-4E235F918EC5}"/>
              </a:ext>
            </a:extLst>
          </p:cNvPr>
          <p:cNvPicPr>
            <a:picLocks noChangeAspect="1"/>
          </p:cNvPicPr>
          <p:nvPr/>
        </p:nvPicPr>
        <p:blipFill rotWithShape="1">
          <a:blip r:embed="rId4">
            <a:extLst>
              <a:ext uri="{28A0092B-C50C-407E-A947-70E740481C1C}">
                <a14:useLocalDpi xmlns:a14="http://schemas.microsoft.com/office/drawing/2010/main" val="0"/>
              </a:ext>
            </a:extLst>
          </a:blip>
          <a:srcRect l="9881"/>
          <a:stretch/>
        </p:blipFill>
        <p:spPr>
          <a:xfrm>
            <a:off x="381000" y="3009900"/>
            <a:ext cx="7427914" cy="3429000"/>
          </a:xfrm>
          <a:prstGeom prst="rect">
            <a:avLst/>
          </a:prstGeom>
          <a:solidFill>
            <a:srgbClr val="FFFFFF">
              <a:shade val="85000"/>
            </a:srgbClr>
          </a:solidFill>
          <a:ln w="190500" cap="rnd">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2" name="Picture 11">
            <a:extLst>
              <a:ext uri="{FF2B5EF4-FFF2-40B4-BE49-F238E27FC236}">
                <a16:creationId xmlns:a16="http://schemas.microsoft.com/office/drawing/2014/main" id="{100514B8-44B8-B675-074E-3304A08CF1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34600" y="2628900"/>
            <a:ext cx="7239000" cy="36825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15" name="TextBox 14">
            <a:extLst>
              <a:ext uri="{FF2B5EF4-FFF2-40B4-BE49-F238E27FC236}">
                <a16:creationId xmlns:a16="http://schemas.microsoft.com/office/drawing/2014/main" id="{80955D7D-E4D6-8588-391E-6F8A779E17EA}"/>
              </a:ext>
            </a:extLst>
          </p:cNvPr>
          <p:cNvSpPr txBox="1"/>
          <p:nvPr/>
        </p:nvSpPr>
        <p:spPr>
          <a:xfrm>
            <a:off x="6019800" y="6667500"/>
            <a:ext cx="4343400" cy="523220"/>
          </a:xfrm>
          <a:prstGeom prst="rect">
            <a:avLst/>
          </a:prstGeom>
          <a:noFill/>
        </p:spPr>
        <p:txBody>
          <a:bodyPr wrap="square" rtlCol="0">
            <a:spAutoFit/>
          </a:bodyPr>
          <a:lstStyle/>
          <a:p>
            <a:r>
              <a:rPr lang="en-US" sz="1400" b="1" i="0" dirty="0">
                <a:solidFill>
                  <a:srgbClr val="0D0D0D"/>
                </a:solidFill>
                <a:effectLst/>
                <a:highlight>
                  <a:srgbClr val="FFFFFF"/>
                </a:highlight>
                <a:latin typeface="Montserrat" panose="00000500000000000000" pitchFamily="2" charset="0"/>
              </a:rPr>
              <a:t>Predicted Buy/Sell Indication Based on Price Change Using Tolerance Level</a:t>
            </a:r>
            <a:endParaRPr lang="en-US" sz="1400" b="1" dirty="0">
              <a:latin typeface="Montserrat" panose="00000500000000000000" pitchFamily="2" charset="0"/>
            </a:endParaRPr>
          </a:p>
        </p:txBody>
      </p:sp>
      <p:cxnSp>
        <p:nvCxnSpPr>
          <p:cNvPr id="63" name="Connector: Elbow 62">
            <a:extLst>
              <a:ext uri="{FF2B5EF4-FFF2-40B4-BE49-F238E27FC236}">
                <a16:creationId xmlns:a16="http://schemas.microsoft.com/office/drawing/2014/main" id="{7078405E-61B7-3B06-1BF9-186F9704401E}"/>
              </a:ext>
            </a:extLst>
          </p:cNvPr>
          <p:cNvCxnSpPr>
            <a:cxnSpLocks/>
          </p:cNvCxnSpPr>
          <p:nvPr/>
        </p:nvCxnSpPr>
        <p:spPr>
          <a:xfrm rot="16200000" flipH="1">
            <a:off x="14097000" y="6286500"/>
            <a:ext cx="457200" cy="457200"/>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23" name="Right Brace 22">
            <a:extLst>
              <a:ext uri="{FF2B5EF4-FFF2-40B4-BE49-F238E27FC236}">
                <a16:creationId xmlns:a16="http://schemas.microsoft.com/office/drawing/2014/main" id="{042C102D-2070-719D-EEB7-684D62A007A5}"/>
              </a:ext>
            </a:extLst>
          </p:cNvPr>
          <p:cNvSpPr/>
          <p:nvPr/>
        </p:nvSpPr>
        <p:spPr>
          <a:xfrm>
            <a:off x="7924800" y="3771900"/>
            <a:ext cx="381000" cy="243840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06F250B4-F834-543C-55D7-9AB6F4219B98}"/>
              </a:ext>
            </a:extLst>
          </p:cNvPr>
          <p:cNvCxnSpPr>
            <a:cxnSpLocks/>
          </p:cNvCxnSpPr>
          <p:nvPr/>
        </p:nvCxnSpPr>
        <p:spPr>
          <a:xfrm rot="16200000" flipH="1">
            <a:off x="7810500" y="5486400"/>
            <a:ext cx="1524000" cy="533400"/>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Right Brace 34">
            <a:extLst>
              <a:ext uri="{FF2B5EF4-FFF2-40B4-BE49-F238E27FC236}">
                <a16:creationId xmlns:a16="http://schemas.microsoft.com/office/drawing/2014/main" id="{33CD3064-EEC2-6EF2-8665-FBB0D9B5D923}"/>
              </a:ext>
            </a:extLst>
          </p:cNvPr>
          <p:cNvSpPr/>
          <p:nvPr/>
        </p:nvSpPr>
        <p:spPr>
          <a:xfrm>
            <a:off x="11963400" y="7810500"/>
            <a:ext cx="457200" cy="91440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pic>
        <p:nvPicPr>
          <p:cNvPr id="46" name="Picture 45">
            <a:extLst>
              <a:ext uri="{FF2B5EF4-FFF2-40B4-BE49-F238E27FC236}">
                <a16:creationId xmlns:a16="http://schemas.microsoft.com/office/drawing/2014/main" id="{3D63FC42-8F01-A0B3-B61E-03A9A20DA7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7768" y="7505700"/>
            <a:ext cx="10428043" cy="609600"/>
          </a:xfrm>
          <a:prstGeom prst="rect">
            <a:avLst/>
          </a:prstGeom>
          <a:effectLst>
            <a:outerShdw blurRad="50800" dist="38100" dir="2700000" algn="tl" rotWithShape="0">
              <a:prstClr val="black">
                <a:alpha val="40000"/>
              </a:prstClr>
            </a:outerShdw>
          </a:effectLst>
        </p:spPr>
      </p:pic>
      <p:pic>
        <p:nvPicPr>
          <p:cNvPr id="49" name="Picture 48">
            <a:extLst>
              <a:ext uri="{FF2B5EF4-FFF2-40B4-BE49-F238E27FC236}">
                <a16:creationId xmlns:a16="http://schemas.microsoft.com/office/drawing/2014/main" id="{35F2148C-450F-812F-979C-433F374516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1600" y="8359216"/>
            <a:ext cx="10412905" cy="59428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45907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12A8BA4-83D8-E81B-22DD-EBCC8D8E4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65" y="2324100"/>
            <a:ext cx="9380235" cy="5638800"/>
          </a:xfrm>
          <a:prstGeom prst="rect">
            <a:avLst/>
          </a:prstGeom>
        </p:spPr>
      </p:pic>
      <p:grpSp>
        <p:nvGrpSpPr>
          <p:cNvPr id="31" name="Group 2">
            <a:extLst>
              <a:ext uri="{FF2B5EF4-FFF2-40B4-BE49-F238E27FC236}">
                <a16:creationId xmlns:a16="http://schemas.microsoft.com/office/drawing/2014/main" id="{F842D663-7725-767B-83CE-E1A5AC205E60}"/>
              </a:ext>
            </a:extLst>
          </p:cNvPr>
          <p:cNvGrpSpPr/>
          <p:nvPr/>
        </p:nvGrpSpPr>
        <p:grpSpPr>
          <a:xfrm>
            <a:off x="0" y="9236393"/>
            <a:ext cx="18821400" cy="1050607"/>
            <a:chOff x="0" y="0"/>
            <a:chExt cx="4142362" cy="276703"/>
          </a:xfrm>
          <a:solidFill>
            <a:srgbClr val="C00000"/>
          </a:solidFill>
        </p:grpSpPr>
        <p:sp>
          <p:nvSpPr>
            <p:cNvPr id="32" name="Freeform 3">
              <a:extLst>
                <a:ext uri="{FF2B5EF4-FFF2-40B4-BE49-F238E27FC236}">
                  <a16:creationId xmlns:a16="http://schemas.microsoft.com/office/drawing/2014/main" id="{449100EE-86F9-0F74-6885-E38B44E37CD9}"/>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33" name="TextBox 4">
              <a:extLst>
                <a:ext uri="{FF2B5EF4-FFF2-40B4-BE49-F238E27FC236}">
                  <a16:creationId xmlns:a16="http://schemas.microsoft.com/office/drawing/2014/main" id="{CB1F5906-73B7-31C2-3F93-4BF5E181BE6C}"/>
                </a:ext>
              </a:extLst>
            </p:cNvPr>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34" name="TextBox 33">
            <a:extLst>
              <a:ext uri="{FF2B5EF4-FFF2-40B4-BE49-F238E27FC236}">
                <a16:creationId xmlns:a16="http://schemas.microsoft.com/office/drawing/2014/main" id="{03F5F54E-E252-555B-E1C9-134E09E380D6}"/>
              </a:ext>
            </a:extLst>
          </p:cNvPr>
          <p:cNvSpPr txBox="1"/>
          <p:nvPr/>
        </p:nvSpPr>
        <p:spPr>
          <a:xfrm>
            <a:off x="1028700" y="9563100"/>
            <a:ext cx="104775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grpSp>
        <p:nvGrpSpPr>
          <p:cNvPr id="2" name="Group 2"/>
          <p:cNvGrpSpPr/>
          <p:nvPr/>
        </p:nvGrpSpPr>
        <p:grpSpPr>
          <a:xfrm>
            <a:off x="0" y="-20881"/>
            <a:ext cx="18288000" cy="2097410"/>
            <a:chOff x="0" y="0"/>
            <a:chExt cx="4816593" cy="905855"/>
          </a:xfrm>
        </p:grpSpPr>
        <p:sp>
          <p:nvSpPr>
            <p:cNvPr id="3" name="Freeform 3"/>
            <p:cNvSpPr/>
            <p:nvPr/>
          </p:nvSpPr>
          <p:spPr>
            <a:xfrm>
              <a:off x="0" y="0"/>
              <a:ext cx="4816592" cy="905855"/>
            </a:xfrm>
            <a:custGeom>
              <a:avLst/>
              <a:gdLst/>
              <a:ahLst/>
              <a:cxnLst/>
              <a:rect l="l" t="t" r="r" b="b"/>
              <a:pathLst>
                <a:path w="4816592" h="905855">
                  <a:moveTo>
                    <a:pt x="0" y="0"/>
                  </a:moveTo>
                  <a:lnTo>
                    <a:pt x="4816592" y="0"/>
                  </a:lnTo>
                  <a:lnTo>
                    <a:pt x="4816592" y="905855"/>
                  </a:lnTo>
                  <a:lnTo>
                    <a:pt x="0" y="905855"/>
                  </a:lnTo>
                  <a:close/>
                </a:path>
              </a:pathLst>
            </a:custGeom>
            <a:solidFill>
              <a:schemeClr val="tx1">
                <a:lumMod val="95000"/>
                <a:lumOff val="5000"/>
              </a:schemeClr>
            </a:solidFill>
          </p:spPr>
          <p:txBody>
            <a:bodyPr/>
            <a:lstStyle/>
            <a:p>
              <a:endParaRPr lang="en-US" dirty="0"/>
            </a:p>
          </p:txBody>
        </p:sp>
        <p:sp>
          <p:nvSpPr>
            <p:cNvPr id="4" name="TextBox 4"/>
            <p:cNvSpPr txBox="1"/>
            <p:nvPr/>
          </p:nvSpPr>
          <p:spPr>
            <a:xfrm>
              <a:off x="0" y="-38100"/>
              <a:ext cx="4816593" cy="943955"/>
            </a:xfrm>
            <a:prstGeom prst="rect">
              <a:avLst/>
            </a:prstGeom>
          </p:spPr>
          <p:txBody>
            <a:bodyPr lIns="50800" tIns="50800" rIns="50800" bIns="50800" rtlCol="0" anchor="ctr"/>
            <a:lstStyle/>
            <a:p>
              <a:pPr algn="ctr">
                <a:lnSpc>
                  <a:spcPts val="2100"/>
                </a:lnSpc>
              </a:pPr>
              <a:endParaRPr>
                <a:solidFill>
                  <a:schemeClr val="tx1">
                    <a:lumMod val="75000"/>
                    <a:lumOff val="25000"/>
                  </a:schemeClr>
                </a:solidFill>
              </a:endParaRPr>
            </a:p>
          </p:txBody>
        </p:sp>
      </p:grpSp>
      <p:grpSp>
        <p:nvGrpSpPr>
          <p:cNvPr id="5" name="Group 5"/>
          <p:cNvGrpSpPr/>
          <p:nvPr/>
        </p:nvGrpSpPr>
        <p:grpSpPr>
          <a:xfrm>
            <a:off x="1028699" y="419100"/>
            <a:ext cx="15682289" cy="1657429"/>
            <a:chOff x="0" y="47625"/>
            <a:chExt cx="17221201" cy="2209905"/>
          </a:xfrm>
        </p:grpSpPr>
        <p:sp>
          <p:nvSpPr>
            <p:cNvPr id="6" name="TextBox 6"/>
            <p:cNvSpPr txBox="1"/>
            <p:nvPr/>
          </p:nvSpPr>
          <p:spPr>
            <a:xfrm>
              <a:off x="9236" y="1030870"/>
              <a:ext cx="17211965" cy="1226660"/>
            </a:xfrm>
            <a:prstGeom prst="rect">
              <a:avLst/>
            </a:prstGeom>
          </p:spPr>
          <p:txBody>
            <a:bodyPr wrap="square" lIns="0" tIns="0" rIns="0" bIns="0" rtlCol="0" anchor="t">
              <a:spAutoFit/>
            </a:bodyPr>
            <a:lstStyle/>
            <a:p>
              <a:pPr marL="285750" indent="-285750" algn="l">
                <a:lnSpc>
                  <a:spcPct val="150000"/>
                </a:lnSpc>
                <a:buFont typeface="Arial" panose="020B0604020202020204" pitchFamily="34" charset="0"/>
                <a:buChar char="•"/>
              </a:pPr>
              <a:r>
                <a:rPr lang="en-US" sz="1400" dirty="0">
                  <a:solidFill>
                    <a:srgbClr val="FFDE59"/>
                  </a:solidFill>
                  <a:latin typeface="Montserrat Classic"/>
                </a:rPr>
                <a:t>IT REPRESENTS THE MAXIMUM ALLOWABLE DIFFERENCE BETWEEN A PREDICTED PRICE AND ITS CORRESPONDING EMA POINT.</a:t>
              </a:r>
            </a:p>
            <a:p>
              <a:pPr marL="285750" indent="-285750" algn="l">
                <a:buFont typeface="Arial" panose="020B0604020202020204" pitchFamily="34" charset="0"/>
                <a:buChar char="•"/>
              </a:pPr>
              <a:r>
                <a:rPr lang="en-US" sz="1400" dirty="0">
                  <a:solidFill>
                    <a:srgbClr val="FFDE59"/>
                  </a:solidFill>
                  <a:latin typeface="Montserrat Classic"/>
                </a:rPr>
                <a:t>ADJUSTING THE TOLERANCE VALUE ALLOWS TRADERS TO FINE-TUNE THE SENSITIVITY OF THEIR TRADING STRATEGY.</a:t>
              </a:r>
            </a:p>
            <a:p>
              <a:pPr marL="285750" indent="-285750" algn="l">
                <a:lnSpc>
                  <a:spcPts val="3499"/>
                </a:lnSpc>
                <a:buFont typeface="Arial" panose="020B0604020202020204" pitchFamily="34" charset="0"/>
                <a:buChar char="•"/>
              </a:pPr>
              <a:endParaRPr lang="en-US" dirty="0">
                <a:solidFill>
                  <a:srgbClr val="FFDE59"/>
                </a:solidFill>
                <a:latin typeface="Montserrat Classic"/>
              </a:endParaRPr>
            </a:p>
          </p:txBody>
        </p:sp>
        <p:sp>
          <p:nvSpPr>
            <p:cNvPr id="7" name="TextBox 7"/>
            <p:cNvSpPr txBox="1"/>
            <p:nvPr/>
          </p:nvSpPr>
          <p:spPr>
            <a:xfrm>
              <a:off x="0" y="47625"/>
              <a:ext cx="14621242" cy="2051844"/>
            </a:xfrm>
            <a:prstGeom prst="rect">
              <a:avLst/>
            </a:prstGeom>
          </p:spPr>
          <p:txBody>
            <a:bodyPr lIns="0" tIns="0" rIns="0" bIns="0" rtlCol="0" anchor="t">
              <a:spAutoFit/>
            </a:bodyPr>
            <a:lstStyle/>
            <a:p>
              <a:pPr marL="0" lvl="0" indent="0" algn="l">
                <a:lnSpc>
                  <a:spcPts val="6049"/>
                </a:lnSpc>
                <a:spcBef>
                  <a:spcPct val="0"/>
                </a:spcBef>
              </a:pPr>
              <a:r>
                <a:rPr lang="en-US" sz="5499" dirty="0">
                  <a:solidFill>
                    <a:srgbClr val="E5E5E5"/>
                  </a:solidFill>
                  <a:latin typeface="Montserrat Classic Bold"/>
                </a:rPr>
                <a:t>RESULTS ON DAILY CHART </a:t>
              </a:r>
              <a:endParaRPr lang="en-US" sz="2400" dirty="0">
                <a:solidFill>
                  <a:srgbClr val="E5E5E5"/>
                </a:solidFill>
                <a:latin typeface="Montserrat Classic Bold"/>
              </a:endParaRPr>
            </a:p>
            <a:p>
              <a:pPr marL="0" lvl="0" indent="0" algn="l">
                <a:lnSpc>
                  <a:spcPts val="6049"/>
                </a:lnSpc>
                <a:spcBef>
                  <a:spcPct val="0"/>
                </a:spcBef>
              </a:pPr>
              <a:r>
                <a:rPr lang="en-US" sz="5499" dirty="0">
                  <a:solidFill>
                    <a:srgbClr val="E5E5E5"/>
                  </a:solidFill>
                  <a:latin typeface="Montserrat Classic Bold"/>
                </a:rPr>
                <a:t> </a:t>
              </a:r>
            </a:p>
          </p:txBody>
        </p:sp>
      </p:grpSp>
      <p:sp>
        <p:nvSpPr>
          <p:cNvPr id="29" name="Freeform 29"/>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0" name="TextBox 30"/>
          <p:cNvSpPr txBox="1"/>
          <p:nvPr/>
        </p:nvSpPr>
        <p:spPr>
          <a:xfrm>
            <a:off x="16710989" y="9610567"/>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16</a:t>
            </a:r>
          </a:p>
        </p:txBody>
      </p:sp>
      <p:sp>
        <p:nvSpPr>
          <p:cNvPr id="47" name="TextBox 46">
            <a:extLst>
              <a:ext uri="{FF2B5EF4-FFF2-40B4-BE49-F238E27FC236}">
                <a16:creationId xmlns:a16="http://schemas.microsoft.com/office/drawing/2014/main" id="{5DC6A7CF-AF7A-3D32-4E6F-5C1C285CDF5D}"/>
              </a:ext>
            </a:extLst>
          </p:cNvPr>
          <p:cNvSpPr txBox="1"/>
          <p:nvPr/>
        </p:nvSpPr>
        <p:spPr>
          <a:xfrm>
            <a:off x="568347" y="7476172"/>
            <a:ext cx="8758518" cy="1477328"/>
          </a:xfrm>
          <a:prstGeom prst="rect">
            <a:avLst/>
          </a:prstGeom>
          <a:noFill/>
        </p:spPr>
        <p:txBody>
          <a:bodyPr wrap="square" rtlCol="0">
            <a:spAutoFit/>
          </a:bodyPr>
          <a:lstStyle/>
          <a:p>
            <a:r>
              <a:rPr lang="en-US" sz="1500" b="1" dirty="0">
                <a:latin typeface="Montserrat Classic" panose="020B0604020202020204" charset="0"/>
              </a:rPr>
              <a:t> </a:t>
            </a:r>
            <a:r>
              <a:rPr lang="en-US" sz="1500" b="1" dirty="0">
                <a:latin typeface="Montserrat" panose="00000500000000000000" pitchFamily="2" charset="0"/>
              </a:rPr>
              <a:t>[1] </a:t>
            </a:r>
            <a:r>
              <a:rPr lang="en-US" sz="1500" dirty="0">
                <a:latin typeface="Montserrat" panose="00000500000000000000" pitchFamily="2" charset="0"/>
              </a:rPr>
              <a:t>54.35 </a:t>
            </a:r>
            <a:r>
              <a:rPr lang="en-US" sz="1500" b="1" dirty="0">
                <a:latin typeface="Montserrat" panose="00000500000000000000" pitchFamily="2" charset="0"/>
              </a:rPr>
              <a:t>58.65</a:t>
            </a:r>
            <a:r>
              <a:rPr lang="en-US" sz="1500" dirty="0">
                <a:latin typeface="Montserrat" panose="00000500000000000000" pitchFamily="2" charset="0"/>
              </a:rPr>
              <a:t> </a:t>
            </a:r>
            <a:r>
              <a:rPr lang="en-US" sz="1500" b="1" dirty="0">
                <a:latin typeface="Montserrat" panose="00000500000000000000" pitchFamily="2" charset="0"/>
              </a:rPr>
              <a:t>45.54</a:t>
            </a:r>
            <a:r>
              <a:rPr lang="en-US" sz="1500" dirty="0">
                <a:latin typeface="Montserrat" panose="00000500000000000000" pitchFamily="2" charset="0"/>
              </a:rPr>
              <a:t> 45.25 47.24 47.22 47.37 48.16 49.28 49.38 49.35 49.17 52.04 52.78 49.65</a:t>
            </a:r>
          </a:p>
          <a:p>
            <a:r>
              <a:rPr lang="en-US" sz="1500" b="1" dirty="0">
                <a:latin typeface="Montserrat" panose="00000500000000000000" pitchFamily="2" charset="0"/>
              </a:rPr>
              <a:t>[16] </a:t>
            </a:r>
            <a:r>
              <a:rPr lang="en-US" sz="1500" dirty="0">
                <a:latin typeface="Montserrat" panose="00000500000000000000" pitchFamily="2" charset="0"/>
              </a:rPr>
              <a:t>50.63 50.10 49.98 49.94 51.00 54.46 56.10 56.44 56.31 56.07 54.24 53.94 54.15 55.91 55.88</a:t>
            </a:r>
          </a:p>
          <a:p>
            <a:r>
              <a:rPr lang="en-US" sz="1500" b="1" dirty="0">
                <a:latin typeface="Montserrat" panose="00000500000000000000" pitchFamily="2" charset="0"/>
              </a:rPr>
              <a:t>[31] </a:t>
            </a:r>
            <a:r>
              <a:rPr lang="en-US" sz="1500" dirty="0">
                <a:latin typeface="Montserrat" panose="00000500000000000000" pitchFamily="2" charset="0"/>
              </a:rPr>
              <a:t>54.91 55.00 59.65 61.38 60.29 62.12 62.85 62.57 60.10 60.40 64.61 64.01 64.31 65.72 63.38</a:t>
            </a:r>
          </a:p>
          <a:p>
            <a:r>
              <a:rPr lang="en-US" sz="1500" dirty="0">
                <a:latin typeface="Montserrat" panose="00000500000000000000" pitchFamily="2" charset="0"/>
              </a:rPr>
              <a:t>[</a:t>
            </a:r>
            <a:r>
              <a:rPr lang="en-US" sz="1500" b="1" dirty="0">
                <a:latin typeface="Montserrat" panose="00000500000000000000" pitchFamily="2" charset="0"/>
              </a:rPr>
              <a:t>46] </a:t>
            </a:r>
            <a:r>
              <a:rPr lang="en-US" sz="1500" dirty="0">
                <a:latin typeface="Montserrat" panose="00000500000000000000" pitchFamily="2" charset="0"/>
              </a:rPr>
              <a:t>61.88 62.50 63.38 62.97 63.05 64.27 63.11 62.75 62.84 63.34 59.98 60.09 59.82 60.03 59.92</a:t>
            </a:r>
          </a:p>
          <a:p>
            <a:r>
              <a:rPr lang="en-US" sz="1500" b="1" dirty="0">
                <a:latin typeface="Montserrat" panose="00000500000000000000" pitchFamily="2" charset="0"/>
              </a:rPr>
              <a:t>[61] </a:t>
            </a:r>
            <a:r>
              <a:rPr lang="en-US" sz="1500" dirty="0">
                <a:latin typeface="Montserrat" panose="00000500000000000000" pitchFamily="2" charset="0"/>
              </a:rPr>
              <a:t>63.22 60.86 60.56 60.90 60.56 60.47 54.57 58.32 58.56 59.37 59.73 60.98 59.83 60.24 60.13</a:t>
            </a:r>
          </a:p>
          <a:p>
            <a:r>
              <a:rPr lang="en-US" sz="1500" b="1" dirty="0">
                <a:latin typeface="Montserrat" panose="00000500000000000000" pitchFamily="2" charset="0"/>
              </a:rPr>
              <a:t>[76] </a:t>
            </a:r>
            <a:r>
              <a:rPr lang="en-US" sz="1500" dirty="0">
                <a:latin typeface="Montserrat" panose="00000500000000000000" pitchFamily="2" charset="0"/>
              </a:rPr>
              <a:t>60.15</a:t>
            </a:r>
          </a:p>
        </p:txBody>
      </p:sp>
      <p:cxnSp>
        <p:nvCxnSpPr>
          <p:cNvPr id="11" name="Straight Arrow Connector 10">
            <a:extLst>
              <a:ext uri="{FF2B5EF4-FFF2-40B4-BE49-F238E27FC236}">
                <a16:creationId xmlns:a16="http://schemas.microsoft.com/office/drawing/2014/main" id="{C2A3C7F8-1A34-98D0-692C-B3EED2C4196F}"/>
              </a:ext>
            </a:extLst>
          </p:cNvPr>
          <p:cNvCxnSpPr>
            <a:cxnSpLocks/>
          </p:cNvCxnSpPr>
          <p:nvPr/>
        </p:nvCxnSpPr>
        <p:spPr>
          <a:xfrm flipV="1">
            <a:off x="1859265" y="3619500"/>
            <a:ext cx="990600" cy="38100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57AD2574-8735-A682-2691-11F4446F6B48}"/>
              </a:ext>
            </a:extLst>
          </p:cNvPr>
          <p:cNvCxnSpPr>
            <a:cxnSpLocks/>
          </p:cNvCxnSpPr>
          <p:nvPr/>
        </p:nvCxnSpPr>
        <p:spPr>
          <a:xfrm flipV="1">
            <a:off x="2316465" y="6286500"/>
            <a:ext cx="4191000" cy="11430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CEEB665D-A8D3-E905-44DE-AAFD27600864}"/>
              </a:ext>
            </a:extLst>
          </p:cNvPr>
          <p:cNvSpPr txBox="1"/>
          <p:nvPr/>
        </p:nvSpPr>
        <p:spPr>
          <a:xfrm>
            <a:off x="716264" y="2247900"/>
            <a:ext cx="8351535" cy="338554"/>
          </a:xfrm>
          <a:prstGeom prst="rect">
            <a:avLst/>
          </a:prstGeom>
          <a:noFill/>
          <a:effectLst>
            <a:outerShdw blurRad="152400" dist="317500" dir="5400000" sx="90000" sy="-19000" rotWithShape="0">
              <a:prstClr val="black">
                <a:alpha val="15000"/>
              </a:prstClr>
            </a:outerShdw>
            <a:reflection blurRad="6350" stA="50000" endA="300" endPos="55500" dist="101600" dir="5400000" sy="-100000" algn="bl" rotWithShape="0"/>
          </a:effectLst>
        </p:spPr>
        <p:txBody>
          <a:bodyPr wrap="square" rtlCol="0">
            <a:spAutoFit/>
          </a:bodyPr>
          <a:lstStyle/>
          <a:p>
            <a:r>
              <a:rPr lang="en-US" sz="1600" b="1" dirty="0">
                <a:latin typeface="Montserrat" panose="00000500000000000000" pitchFamily="2" charset="0"/>
              </a:rPr>
              <a:t>Performed Model Results On Main Chart Of KO From TradingView Platform</a:t>
            </a:r>
          </a:p>
        </p:txBody>
      </p:sp>
      <p:pic>
        <p:nvPicPr>
          <p:cNvPr id="27" name="Picture 26">
            <a:extLst>
              <a:ext uri="{FF2B5EF4-FFF2-40B4-BE49-F238E27FC236}">
                <a16:creationId xmlns:a16="http://schemas.microsoft.com/office/drawing/2014/main" id="{8AEDC769-9533-85DE-F5BE-837407CBD4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71032" y="3162300"/>
            <a:ext cx="7073968" cy="919994"/>
          </a:xfrm>
          <a:prstGeom prst="rect">
            <a:avLst/>
          </a:prstGeom>
        </p:spPr>
      </p:pic>
      <p:sp>
        <p:nvSpPr>
          <p:cNvPr id="44" name="TextBox 43">
            <a:extLst>
              <a:ext uri="{FF2B5EF4-FFF2-40B4-BE49-F238E27FC236}">
                <a16:creationId xmlns:a16="http://schemas.microsoft.com/office/drawing/2014/main" id="{B574231B-3D42-B931-C33B-5749DBB29560}"/>
              </a:ext>
            </a:extLst>
          </p:cNvPr>
          <p:cNvSpPr txBox="1"/>
          <p:nvPr/>
        </p:nvSpPr>
        <p:spPr>
          <a:xfrm>
            <a:off x="10071031" y="4152900"/>
            <a:ext cx="6872019" cy="2169825"/>
          </a:xfrm>
          <a:prstGeom prst="rect">
            <a:avLst/>
          </a:prstGeom>
          <a:noFill/>
        </p:spPr>
        <p:txBody>
          <a:bodyPr wrap="square" rtlCol="0">
            <a:spAutoFit/>
          </a:bodyPr>
          <a:lstStyle/>
          <a:p>
            <a:r>
              <a:rPr lang="en-US" dirty="0">
                <a:latin typeface="Montserrat" pitchFamily="2" charset="0"/>
              </a:rPr>
              <a:t>TradingView is a social media network, analysis platform and mobile app for traders and investors. The company was founded in 2011 and has offices in New York and London. As at 2020, the company ranks in the top 130 websites globally according to Alexa – Source Wikipedia</a:t>
            </a:r>
          </a:p>
          <a:p>
            <a:pPr>
              <a:lnSpc>
                <a:spcPct val="150000"/>
              </a:lnSpc>
            </a:pPr>
            <a:r>
              <a:rPr lang="en-US" b="1" dirty="0">
                <a:latin typeface="Montserrat" pitchFamily="2" charset="0"/>
              </a:rPr>
              <a:t>Launch date: </a:t>
            </a:r>
            <a:r>
              <a:rPr lang="en-US" dirty="0">
                <a:latin typeface="Montserrat" pitchFamily="2" charset="0"/>
              </a:rPr>
              <a:t>September 2011</a:t>
            </a:r>
          </a:p>
          <a:p>
            <a:r>
              <a:rPr lang="en-US" b="1" dirty="0">
                <a:latin typeface="Montserrat" pitchFamily="2" charset="0"/>
              </a:rPr>
              <a:t>Founded: </a:t>
            </a:r>
            <a:r>
              <a:rPr lang="en-US" dirty="0">
                <a:latin typeface="Montserrat" pitchFamily="2" charset="0"/>
              </a:rPr>
              <a:t>2011</a:t>
            </a:r>
          </a:p>
        </p:txBody>
      </p:sp>
      <p:sp>
        <p:nvSpPr>
          <p:cNvPr id="16" name="TextBox 15">
            <a:extLst>
              <a:ext uri="{FF2B5EF4-FFF2-40B4-BE49-F238E27FC236}">
                <a16:creationId xmlns:a16="http://schemas.microsoft.com/office/drawing/2014/main" id="{17FFD616-9F7E-A3E3-B20D-BEE938F3D841}"/>
              </a:ext>
            </a:extLst>
          </p:cNvPr>
          <p:cNvSpPr txBox="1"/>
          <p:nvPr/>
        </p:nvSpPr>
        <p:spPr>
          <a:xfrm>
            <a:off x="10040770" y="6248178"/>
            <a:ext cx="7085594" cy="461024"/>
          </a:xfrm>
          <a:prstGeom prst="rect">
            <a:avLst/>
          </a:prstGeom>
          <a:noFill/>
        </p:spPr>
        <p:txBody>
          <a:bodyPr wrap="none" rtlCol="0">
            <a:spAutoFit/>
          </a:bodyPr>
          <a:lstStyle/>
          <a:p>
            <a:pPr>
              <a:lnSpc>
                <a:spcPct val="150000"/>
              </a:lnSpc>
            </a:pPr>
            <a:r>
              <a:rPr lang="en-US" b="1" dirty="0">
                <a:latin typeface="Montserrat" panose="00000500000000000000" pitchFamily="2" charset="0"/>
              </a:rPr>
              <a:t>COCA-COLA (KO) – Current Market Price On </a:t>
            </a:r>
            <a:r>
              <a:rPr lang="en-US" b="1" dirty="0" err="1">
                <a:latin typeface="Montserrat" panose="00000500000000000000" pitchFamily="2" charset="0"/>
              </a:rPr>
              <a:t>TradingView</a:t>
            </a:r>
            <a:endParaRPr lang="en-US" b="1" dirty="0">
              <a:latin typeface="Montserrat" panose="00000500000000000000" pitchFamily="2" charset="0"/>
            </a:endParaRPr>
          </a:p>
        </p:txBody>
      </p:sp>
      <p:cxnSp>
        <p:nvCxnSpPr>
          <p:cNvPr id="19" name="Straight Connector 18">
            <a:extLst>
              <a:ext uri="{FF2B5EF4-FFF2-40B4-BE49-F238E27FC236}">
                <a16:creationId xmlns:a16="http://schemas.microsoft.com/office/drawing/2014/main" id="{3E2A5253-BFE1-8B18-661F-0140E76387C9}"/>
              </a:ext>
            </a:extLst>
          </p:cNvPr>
          <p:cNvCxnSpPr>
            <a:cxnSpLocks/>
          </p:cNvCxnSpPr>
          <p:nvPr/>
        </p:nvCxnSpPr>
        <p:spPr>
          <a:xfrm>
            <a:off x="12725400" y="8267700"/>
            <a:ext cx="5562600" cy="0"/>
          </a:xfrm>
          <a:prstGeom prst="line">
            <a:avLst/>
          </a:prstGeom>
          <a:ln/>
        </p:spPr>
        <p:style>
          <a:lnRef idx="3">
            <a:schemeClr val="accent2"/>
          </a:lnRef>
          <a:fillRef idx="0">
            <a:schemeClr val="accent2"/>
          </a:fillRef>
          <a:effectRef idx="2">
            <a:schemeClr val="accent2"/>
          </a:effectRef>
          <a:fontRef idx="minor">
            <a:schemeClr val="tx1"/>
          </a:fontRef>
        </p:style>
      </p:cxnSp>
      <p:pic>
        <p:nvPicPr>
          <p:cNvPr id="24" name="Picture 23">
            <a:extLst>
              <a:ext uri="{FF2B5EF4-FFF2-40B4-BE49-F238E27FC236}">
                <a16:creationId xmlns:a16="http://schemas.microsoft.com/office/drawing/2014/main" id="{8D350FD7-FC7D-E203-B56F-3BB336706D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4600" y="6819900"/>
            <a:ext cx="2773681" cy="990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67638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9F52656-219C-64E5-FEAD-5BC125CFF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5500"/>
            <a:ext cx="14631668" cy="7018628"/>
          </a:xfrm>
          <a:prstGeom prst="rect">
            <a:avLst/>
          </a:prstGeom>
        </p:spPr>
      </p:pic>
      <p:grpSp>
        <p:nvGrpSpPr>
          <p:cNvPr id="31" name="Group 2">
            <a:extLst>
              <a:ext uri="{FF2B5EF4-FFF2-40B4-BE49-F238E27FC236}">
                <a16:creationId xmlns:a16="http://schemas.microsoft.com/office/drawing/2014/main" id="{F842D663-7725-767B-83CE-E1A5AC205E60}"/>
              </a:ext>
            </a:extLst>
          </p:cNvPr>
          <p:cNvGrpSpPr/>
          <p:nvPr/>
        </p:nvGrpSpPr>
        <p:grpSpPr>
          <a:xfrm>
            <a:off x="0" y="9236393"/>
            <a:ext cx="18821400" cy="1050607"/>
            <a:chOff x="0" y="0"/>
            <a:chExt cx="4142362" cy="276703"/>
          </a:xfrm>
          <a:solidFill>
            <a:srgbClr val="C00000"/>
          </a:solidFill>
        </p:grpSpPr>
        <p:sp>
          <p:nvSpPr>
            <p:cNvPr id="32" name="Freeform 3">
              <a:extLst>
                <a:ext uri="{FF2B5EF4-FFF2-40B4-BE49-F238E27FC236}">
                  <a16:creationId xmlns:a16="http://schemas.microsoft.com/office/drawing/2014/main" id="{449100EE-86F9-0F74-6885-E38B44E37CD9}"/>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33" name="TextBox 4">
              <a:extLst>
                <a:ext uri="{FF2B5EF4-FFF2-40B4-BE49-F238E27FC236}">
                  <a16:creationId xmlns:a16="http://schemas.microsoft.com/office/drawing/2014/main" id="{CB1F5906-73B7-31C2-3F93-4BF5E181BE6C}"/>
                </a:ext>
              </a:extLst>
            </p:cNvPr>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34" name="TextBox 33">
            <a:extLst>
              <a:ext uri="{FF2B5EF4-FFF2-40B4-BE49-F238E27FC236}">
                <a16:creationId xmlns:a16="http://schemas.microsoft.com/office/drawing/2014/main" id="{03F5F54E-E252-555B-E1C9-134E09E380D6}"/>
              </a:ext>
            </a:extLst>
          </p:cNvPr>
          <p:cNvSpPr txBox="1"/>
          <p:nvPr/>
        </p:nvSpPr>
        <p:spPr>
          <a:xfrm>
            <a:off x="1028700" y="9563100"/>
            <a:ext cx="104775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grpSp>
        <p:nvGrpSpPr>
          <p:cNvPr id="2" name="Group 2"/>
          <p:cNvGrpSpPr/>
          <p:nvPr/>
        </p:nvGrpSpPr>
        <p:grpSpPr>
          <a:xfrm>
            <a:off x="0" y="-20881"/>
            <a:ext cx="18288000" cy="2097410"/>
            <a:chOff x="0" y="0"/>
            <a:chExt cx="4816593" cy="905855"/>
          </a:xfrm>
        </p:grpSpPr>
        <p:sp>
          <p:nvSpPr>
            <p:cNvPr id="3" name="Freeform 3"/>
            <p:cNvSpPr/>
            <p:nvPr/>
          </p:nvSpPr>
          <p:spPr>
            <a:xfrm>
              <a:off x="0" y="0"/>
              <a:ext cx="4816592" cy="905855"/>
            </a:xfrm>
            <a:custGeom>
              <a:avLst/>
              <a:gdLst/>
              <a:ahLst/>
              <a:cxnLst/>
              <a:rect l="l" t="t" r="r" b="b"/>
              <a:pathLst>
                <a:path w="4816592" h="905855">
                  <a:moveTo>
                    <a:pt x="0" y="0"/>
                  </a:moveTo>
                  <a:lnTo>
                    <a:pt x="4816592" y="0"/>
                  </a:lnTo>
                  <a:lnTo>
                    <a:pt x="4816592" y="905855"/>
                  </a:lnTo>
                  <a:lnTo>
                    <a:pt x="0" y="905855"/>
                  </a:lnTo>
                  <a:close/>
                </a:path>
              </a:pathLst>
            </a:custGeom>
            <a:solidFill>
              <a:schemeClr val="tx1">
                <a:lumMod val="95000"/>
                <a:lumOff val="5000"/>
              </a:schemeClr>
            </a:solidFill>
          </p:spPr>
          <p:txBody>
            <a:bodyPr/>
            <a:lstStyle/>
            <a:p>
              <a:endParaRPr lang="en-US" dirty="0"/>
            </a:p>
          </p:txBody>
        </p:sp>
        <p:sp>
          <p:nvSpPr>
            <p:cNvPr id="4" name="TextBox 4"/>
            <p:cNvSpPr txBox="1"/>
            <p:nvPr/>
          </p:nvSpPr>
          <p:spPr>
            <a:xfrm>
              <a:off x="0" y="-38100"/>
              <a:ext cx="4816593" cy="943955"/>
            </a:xfrm>
            <a:prstGeom prst="rect">
              <a:avLst/>
            </a:prstGeom>
          </p:spPr>
          <p:txBody>
            <a:bodyPr lIns="50800" tIns="50800" rIns="50800" bIns="50800" rtlCol="0" anchor="ctr"/>
            <a:lstStyle/>
            <a:p>
              <a:pPr algn="ctr">
                <a:lnSpc>
                  <a:spcPts val="2100"/>
                </a:lnSpc>
              </a:pPr>
              <a:endParaRPr>
                <a:solidFill>
                  <a:schemeClr val="tx1">
                    <a:lumMod val="75000"/>
                    <a:lumOff val="25000"/>
                  </a:schemeClr>
                </a:solidFill>
              </a:endParaRPr>
            </a:p>
          </p:txBody>
        </p:sp>
      </p:grpSp>
      <p:grpSp>
        <p:nvGrpSpPr>
          <p:cNvPr id="5" name="Group 5"/>
          <p:cNvGrpSpPr/>
          <p:nvPr/>
        </p:nvGrpSpPr>
        <p:grpSpPr>
          <a:xfrm>
            <a:off x="1028698" y="419100"/>
            <a:ext cx="15682290" cy="1657429"/>
            <a:chOff x="-1" y="47625"/>
            <a:chExt cx="17221202" cy="2209905"/>
          </a:xfrm>
        </p:grpSpPr>
        <p:sp>
          <p:nvSpPr>
            <p:cNvPr id="6" name="TextBox 6"/>
            <p:cNvSpPr txBox="1"/>
            <p:nvPr/>
          </p:nvSpPr>
          <p:spPr>
            <a:xfrm>
              <a:off x="9236" y="1030870"/>
              <a:ext cx="17211965" cy="1226660"/>
            </a:xfrm>
            <a:prstGeom prst="rect">
              <a:avLst/>
            </a:prstGeom>
          </p:spPr>
          <p:txBody>
            <a:bodyPr wrap="square" lIns="0" tIns="0" rIns="0" bIns="0" rtlCol="0" anchor="t">
              <a:spAutoFit/>
            </a:bodyPr>
            <a:lstStyle/>
            <a:p>
              <a:pPr marL="285750" indent="-285750" algn="l">
                <a:lnSpc>
                  <a:spcPct val="150000"/>
                </a:lnSpc>
                <a:buFont typeface="Arial" panose="020B0604020202020204" pitchFamily="34" charset="0"/>
                <a:buChar char="•"/>
              </a:pPr>
              <a:r>
                <a:rPr lang="en-US" sz="1400" dirty="0">
                  <a:solidFill>
                    <a:srgbClr val="FFDE59"/>
                  </a:solidFill>
                  <a:latin typeface="Montserrat Classic"/>
                </a:rPr>
                <a:t>IT REPRESENTS THE MAXIMUM ALLOWABLE DIFFERENCE BETWEEN A PREDICTED PRICE AND ITS CORRESPONDING EMA POINT.</a:t>
              </a:r>
            </a:p>
            <a:p>
              <a:pPr marL="285750" indent="-285750" algn="l">
                <a:buFont typeface="Arial" panose="020B0604020202020204" pitchFamily="34" charset="0"/>
                <a:buChar char="•"/>
              </a:pPr>
              <a:r>
                <a:rPr lang="en-US" sz="1400" dirty="0">
                  <a:solidFill>
                    <a:srgbClr val="FFDE59"/>
                  </a:solidFill>
                  <a:latin typeface="Montserrat Classic"/>
                </a:rPr>
                <a:t>ADJUSTING THE TOLERANCE VALUE ALLOWS TRADERS TO FINE-TUNE THE SENSITIVITY OF THEIR TRADING STRATEGY.</a:t>
              </a:r>
            </a:p>
            <a:p>
              <a:pPr marL="285750" indent="-285750" algn="l">
                <a:lnSpc>
                  <a:spcPts val="3499"/>
                </a:lnSpc>
                <a:buFont typeface="Arial" panose="020B0604020202020204" pitchFamily="34" charset="0"/>
                <a:buChar char="•"/>
              </a:pPr>
              <a:endParaRPr lang="en-US" dirty="0">
                <a:solidFill>
                  <a:srgbClr val="FFDE59"/>
                </a:solidFill>
                <a:latin typeface="Montserrat Classic"/>
              </a:endParaRPr>
            </a:p>
          </p:txBody>
        </p:sp>
        <p:sp>
          <p:nvSpPr>
            <p:cNvPr id="7" name="TextBox 7"/>
            <p:cNvSpPr txBox="1"/>
            <p:nvPr/>
          </p:nvSpPr>
          <p:spPr>
            <a:xfrm>
              <a:off x="-1" y="47625"/>
              <a:ext cx="16693672" cy="2051844"/>
            </a:xfrm>
            <a:prstGeom prst="rect">
              <a:avLst/>
            </a:prstGeom>
          </p:spPr>
          <p:txBody>
            <a:bodyPr wrap="square" lIns="0" tIns="0" rIns="0" bIns="0" rtlCol="0" anchor="t">
              <a:spAutoFit/>
            </a:bodyPr>
            <a:lstStyle/>
            <a:p>
              <a:pPr marL="0" lvl="0" indent="0" algn="l">
                <a:lnSpc>
                  <a:spcPts val="6049"/>
                </a:lnSpc>
                <a:spcBef>
                  <a:spcPct val="0"/>
                </a:spcBef>
              </a:pPr>
              <a:r>
                <a:rPr lang="en-US" sz="5499" dirty="0">
                  <a:solidFill>
                    <a:srgbClr val="E5E5E5"/>
                  </a:solidFill>
                  <a:latin typeface="Montserrat Classic Bold"/>
                </a:rPr>
                <a:t>OVERALL RESULT ON PREDICTED CHART</a:t>
              </a:r>
              <a:endParaRPr lang="en-US" sz="2400" dirty="0">
                <a:solidFill>
                  <a:srgbClr val="E5E5E5"/>
                </a:solidFill>
                <a:latin typeface="Montserrat Classic Bold"/>
              </a:endParaRPr>
            </a:p>
            <a:p>
              <a:pPr marL="0" lvl="0" indent="0" algn="l">
                <a:lnSpc>
                  <a:spcPts val="6049"/>
                </a:lnSpc>
                <a:spcBef>
                  <a:spcPct val="0"/>
                </a:spcBef>
              </a:pPr>
              <a:r>
                <a:rPr lang="en-US" sz="5499" dirty="0">
                  <a:solidFill>
                    <a:srgbClr val="E5E5E5"/>
                  </a:solidFill>
                  <a:latin typeface="Montserrat Classic Bold"/>
                </a:rPr>
                <a:t> </a:t>
              </a:r>
            </a:p>
          </p:txBody>
        </p:sp>
      </p:grpSp>
      <p:sp>
        <p:nvSpPr>
          <p:cNvPr id="29" name="Freeform 29"/>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0" name="TextBox 30"/>
          <p:cNvSpPr txBox="1"/>
          <p:nvPr/>
        </p:nvSpPr>
        <p:spPr>
          <a:xfrm>
            <a:off x="16710989" y="9610567"/>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18</a:t>
            </a:r>
          </a:p>
        </p:txBody>
      </p:sp>
      <p:cxnSp>
        <p:nvCxnSpPr>
          <p:cNvPr id="11" name="Straight Arrow Connector 10">
            <a:extLst>
              <a:ext uri="{FF2B5EF4-FFF2-40B4-BE49-F238E27FC236}">
                <a16:creationId xmlns:a16="http://schemas.microsoft.com/office/drawing/2014/main" id="{55044AC6-3565-7D67-A360-F30E50EE7043}"/>
              </a:ext>
            </a:extLst>
          </p:cNvPr>
          <p:cNvCxnSpPr>
            <a:cxnSpLocks/>
          </p:cNvCxnSpPr>
          <p:nvPr/>
        </p:nvCxnSpPr>
        <p:spPr>
          <a:xfrm>
            <a:off x="10058400" y="4000500"/>
            <a:ext cx="4572000" cy="35052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7AD16007-6F79-83A3-D7F2-D20A7873A3AC}"/>
              </a:ext>
            </a:extLst>
          </p:cNvPr>
          <p:cNvSpPr txBox="1"/>
          <p:nvPr/>
        </p:nvSpPr>
        <p:spPr>
          <a:xfrm>
            <a:off x="14706600" y="2552700"/>
            <a:ext cx="2085827" cy="984885"/>
          </a:xfrm>
          <a:prstGeom prst="rect">
            <a:avLst/>
          </a:prstGeom>
          <a:noFill/>
        </p:spPr>
        <p:txBody>
          <a:bodyPr wrap="none" rtlCol="0">
            <a:spAutoFit/>
          </a:bodyPr>
          <a:lstStyle/>
          <a:p>
            <a:r>
              <a:rPr lang="en-US" dirty="0">
                <a:latin typeface="Montserrat" panose="00000500000000000000" pitchFamily="2" charset="0"/>
              </a:rPr>
              <a:t>RED INDICATES</a:t>
            </a:r>
          </a:p>
          <a:p>
            <a:r>
              <a:rPr lang="en-US" sz="4000" b="1" dirty="0">
                <a:solidFill>
                  <a:srgbClr val="FF0000"/>
                </a:solidFill>
                <a:latin typeface="Montserrat" panose="00000500000000000000" pitchFamily="2" charset="0"/>
              </a:rPr>
              <a:t>SELL</a:t>
            </a:r>
          </a:p>
        </p:txBody>
      </p:sp>
      <p:sp>
        <p:nvSpPr>
          <p:cNvPr id="18" name="TextBox 17">
            <a:extLst>
              <a:ext uri="{FF2B5EF4-FFF2-40B4-BE49-F238E27FC236}">
                <a16:creationId xmlns:a16="http://schemas.microsoft.com/office/drawing/2014/main" id="{2ECE76C5-F259-ECB5-5A53-ACC2F37BD306}"/>
              </a:ext>
            </a:extLst>
          </p:cNvPr>
          <p:cNvSpPr txBox="1"/>
          <p:nvPr/>
        </p:nvSpPr>
        <p:spPr>
          <a:xfrm>
            <a:off x="14706600" y="7124700"/>
            <a:ext cx="2414444" cy="984885"/>
          </a:xfrm>
          <a:prstGeom prst="rect">
            <a:avLst/>
          </a:prstGeom>
          <a:noFill/>
        </p:spPr>
        <p:txBody>
          <a:bodyPr wrap="none" rtlCol="0">
            <a:spAutoFit/>
          </a:bodyPr>
          <a:lstStyle/>
          <a:p>
            <a:r>
              <a:rPr lang="en-US" dirty="0">
                <a:latin typeface="Montserrat" panose="00000500000000000000" pitchFamily="2" charset="0"/>
              </a:rPr>
              <a:t>GREEN INDICATES</a:t>
            </a:r>
          </a:p>
          <a:p>
            <a:r>
              <a:rPr lang="en-US" sz="4000" b="1" dirty="0">
                <a:solidFill>
                  <a:srgbClr val="00B050"/>
                </a:solidFill>
                <a:latin typeface="Montserrat" panose="00000500000000000000" pitchFamily="2" charset="0"/>
              </a:rPr>
              <a:t>BUY</a:t>
            </a:r>
          </a:p>
        </p:txBody>
      </p:sp>
      <p:sp>
        <p:nvSpPr>
          <p:cNvPr id="19" name="TextBox 18">
            <a:extLst>
              <a:ext uri="{FF2B5EF4-FFF2-40B4-BE49-F238E27FC236}">
                <a16:creationId xmlns:a16="http://schemas.microsoft.com/office/drawing/2014/main" id="{D1B220DB-02FB-D9A6-7A66-BD105F1CFCA4}"/>
              </a:ext>
            </a:extLst>
          </p:cNvPr>
          <p:cNvSpPr txBox="1"/>
          <p:nvPr/>
        </p:nvSpPr>
        <p:spPr>
          <a:xfrm>
            <a:off x="7467600" y="7962900"/>
            <a:ext cx="7315200" cy="584775"/>
          </a:xfrm>
          <a:prstGeom prst="rect">
            <a:avLst/>
          </a:prstGeom>
          <a:noFill/>
        </p:spPr>
        <p:txBody>
          <a:bodyPr wrap="square" rtlCol="0">
            <a:spAutoFit/>
          </a:bodyPr>
          <a:lstStyle/>
          <a:p>
            <a:r>
              <a:rPr lang="en-US" sz="3200" dirty="0">
                <a:latin typeface="Aptos" panose="020B0004020202020204" pitchFamily="34" charset="0"/>
              </a:rPr>
              <a:t>PREDICTIONS ON MAIN CHART</a:t>
            </a:r>
          </a:p>
        </p:txBody>
      </p:sp>
      <p:cxnSp>
        <p:nvCxnSpPr>
          <p:cNvPr id="21" name="Straight Arrow Connector 20">
            <a:extLst>
              <a:ext uri="{FF2B5EF4-FFF2-40B4-BE49-F238E27FC236}">
                <a16:creationId xmlns:a16="http://schemas.microsoft.com/office/drawing/2014/main" id="{8EBCE70A-FAE2-F470-F025-33D2796E28CB}"/>
              </a:ext>
            </a:extLst>
          </p:cNvPr>
          <p:cNvCxnSpPr>
            <a:cxnSpLocks/>
          </p:cNvCxnSpPr>
          <p:nvPr/>
        </p:nvCxnSpPr>
        <p:spPr>
          <a:xfrm flipV="1">
            <a:off x="11277600" y="3162300"/>
            <a:ext cx="3352800" cy="6096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 name="Oval 7">
            <a:extLst>
              <a:ext uri="{FF2B5EF4-FFF2-40B4-BE49-F238E27FC236}">
                <a16:creationId xmlns:a16="http://schemas.microsoft.com/office/drawing/2014/main" id="{91973602-1398-51D4-268D-91874835CB9F}"/>
              </a:ext>
            </a:extLst>
          </p:cNvPr>
          <p:cNvSpPr/>
          <p:nvPr/>
        </p:nvSpPr>
        <p:spPr>
          <a:xfrm>
            <a:off x="13335000" y="4838700"/>
            <a:ext cx="1371600" cy="13716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02040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763" y="0"/>
            <a:ext cx="6601279" cy="10287000"/>
            <a:chOff x="0" y="0"/>
            <a:chExt cx="1738608" cy="2709333"/>
          </a:xfrm>
          <a:solidFill>
            <a:srgbClr val="C00000"/>
          </a:solidFill>
        </p:grpSpPr>
        <p:sp>
          <p:nvSpPr>
            <p:cNvPr id="3" name="Freeform 3"/>
            <p:cNvSpPr/>
            <p:nvPr/>
          </p:nvSpPr>
          <p:spPr>
            <a:xfrm>
              <a:off x="0" y="0"/>
              <a:ext cx="1738608" cy="2709333"/>
            </a:xfrm>
            <a:custGeom>
              <a:avLst/>
              <a:gdLst/>
              <a:ahLst/>
              <a:cxnLst/>
              <a:rect l="l" t="t" r="r" b="b"/>
              <a:pathLst>
                <a:path w="1738608" h="2709333">
                  <a:moveTo>
                    <a:pt x="0" y="0"/>
                  </a:moveTo>
                  <a:lnTo>
                    <a:pt x="1738608" y="0"/>
                  </a:lnTo>
                  <a:lnTo>
                    <a:pt x="1738608" y="2709333"/>
                  </a:lnTo>
                  <a:lnTo>
                    <a:pt x="0" y="2709333"/>
                  </a:lnTo>
                  <a:close/>
                </a:path>
              </a:pathLst>
            </a:custGeom>
            <a:grpFill/>
          </p:spPr>
          <p:txBody>
            <a:bodyPr/>
            <a:lstStyle/>
            <a:p>
              <a:endParaRPr lang="en-US" dirty="0"/>
            </a:p>
          </p:txBody>
        </p:sp>
        <p:sp>
          <p:nvSpPr>
            <p:cNvPr id="4" name="TextBox 4"/>
            <p:cNvSpPr txBox="1"/>
            <p:nvPr/>
          </p:nvSpPr>
          <p:spPr>
            <a:xfrm>
              <a:off x="0" y="-38100"/>
              <a:ext cx="1738608" cy="2747433"/>
            </a:xfrm>
            <a:prstGeom prst="rect">
              <a:avLst/>
            </a:prstGeom>
            <a:grpFill/>
          </p:spPr>
          <p:txBody>
            <a:bodyPr lIns="50800" tIns="50800" rIns="50800" bIns="50800" rtlCol="0" anchor="ctr"/>
            <a:lstStyle/>
            <a:p>
              <a:pPr algn="ctr">
                <a:lnSpc>
                  <a:spcPts val="2100"/>
                </a:lnSpc>
              </a:pPr>
              <a:endParaRPr/>
            </a:p>
          </p:txBody>
        </p:sp>
      </p:grpSp>
      <p:sp>
        <p:nvSpPr>
          <p:cNvPr id="6" name="TextBox 6"/>
          <p:cNvSpPr txBox="1"/>
          <p:nvPr/>
        </p:nvSpPr>
        <p:spPr>
          <a:xfrm>
            <a:off x="838200" y="4533900"/>
            <a:ext cx="4991100" cy="769441"/>
          </a:xfrm>
          <a:prstGeom prst="rect">
            <a:avLst/>
          </a:prstGeom>
        </p:spPr>
        <p:txBody>
          <a:bodyPr wrap="square" lIns="0" tIns="0" rIns="0" bIns="0" rtlCol="0" anchor="t">
            <a:spAutoFit/>
          </a:bodyPr>
          <a:lstStyle/>
          <a:p>
            <a:pPr algn="ctr">
              <a:lnSpc>
                <a:spcPts val="6049"/>
              </a:lnSpc>
            </a:pPr>
            <a:r>
              <a:rPr lang="en-US" sz="5499" dirty="0">
                <a:solidFill>
                  <a:srgbClr val="E5E5E5"/>
                </a:solidFill>
                <a:latin typeface="Montserrat Classic Bold"/>
              </a:rPr>
              <a:t>CONCLUSION</a:t>
            </a:r>
          </a:p>
        </p:txBody>
      </p:sp>
      <p:graphicFrame>
        <p:nvGraphicFramePr>
          <p:cNvPr id="7" name="Table 7"/>
          <p:cNvGraphicFramePr>
            <a:graphicFrameLocks noGrp="1"/>
          </p:cNvGraphicFramePr>
          <p:nvPr>
            <p:extLst>
              <p:ext uri="{D42A27DB-BD31-4B8C-83A1-F6EECF244321}">
                <p14:modId xmlns:p14="http://schemas.microsoft.com/office/powerpoint/2010/main" val="777177265"/>
              </p:ext>
            </p:extLst>
          </p:nvPr>
        </p:nvGraphicFramePr>
        <p:xfrm>
          <a:off x="7772400" y="2476500"/>
          <a:ext cx="9442397" cy="5532882"/>
        </p:xfrm>
        <a:graphic>
          <a:graphicData uri="http://schemas.openxmlformats.org/drawingml/2006/table">
            <a:tbl>
              <a:tblPr/>
              <a:tblGrid>
                <a:gridCol w="9442397">
                  <a:extLst>
                    <a:ext uri="{9D8B030D-6E8A-4147-A177-3AD203B41FA5}">
                      <a16:colId xmlns:a16="http://schemas.microsoft.com/office/drawing/2014/main" val="20000"/>
                    </a:ext>
                  </a:extLst>
                </a:gridCol>
              </a:tblGrid>
              <a:tr h="1371600">
                <a:tc>
                  <a:txBody>
                    <a:bodyPr/>
                    <a:lstStyle/>
                    <a:p>
                      <a:pPr algn="ctr">
                        <a:lnSpc>
                          <a:spcPts val="2100"/>
                        </a:lnSpc>
                        <a:defRPr/>
                      </a:pPr>
                      <a:r>
                        <a:rPr lang="en-US" sz="1500" dirty="0">
                          <a:solidFill>
                            <a:srgbClr val="1B4444"/>
                          </a:solidFill>
                          <a:latin typeface="Montserrat Classic"/>
                        </a:rPr>
                        <a:t>Buy and sell indicators are invaluable tools for traders, offering clear signals based on historical data and technical analysis.</a:t>
                      </a:r>
                    </a:p>
                  </a:txBody>
                  <a:tcPr marL="190500" marR="190500" marT="190500" marB="190500" anchor="ctr">
                    <a:lnL w="0" cap="flat" cmpd="sng" algn="ctr">
                      <a:solidFill>
                        <a:srgbClr val="FFDE59"/>
                      </a:solidFill>
                      <a:prstDash val="solid"/>
                      <a:round/>
                      <a:headEnd type="none" w="med" len="med"/>
                      <a:tailEnd type="none" w="med" len="med"/>
                    </a:lnL>
                    <a:lnR w="0" cap="flat" cmpd="sng" algn="ctr">
                      <a:solidFill>
                        <a:srgbClr val="FFDE59"/>
                      </a:solidFill>
                      <a:prstDash val="solid"/>
                      <a:round/>
                      <a:headEnd type="none" w="med" len="med"/>
                      <a:tailEnd type="none" w="med" len="med"/>
                    </a:lnR>
                    <a:lnT w="0" cap="flat" cmpd="sng" algn="ctr">
                      <a:solidFill>
                        <a:srgbClr val="FFDE59"/>
                      </a:solidFill>
                      <a:prstDash val="solid"/>
                      <a:round/>
                      <a:headEnd type="none" w="med" len="med"/>
                      <a:tailEnd type="none" w="med" len="med"/>
                    </a:lnT>
                    <a:lnB w="19050" cap="flat" cmpd="sng" algn="ctr">
                      <a:solidFill>
                        <a:srgbClr val="FFDE59"/>
                      </a:solidFill>
                      <a:prstDash val="solid"/>
                      <a:round/>
                      <a:headEnd type="none" w="med" len="med"/>
                      <a:tailEnd type="none" w="med" len="med"/>
                    </a:lnB>
                  </a:tcPr>
                </a:tc>
                <a:extLst>
                  <a:ext uri="{0D108BD9-81ED-4DB2-BD59-A6C34878D82A}">
                    <a16:rowId xmlns:a16="http://schemas.microsoft.com/office/drawing/2014/main" val="10000"/>
                  </a:ext>
                </a:extLst>
              </a:tr>
              <a:tr h="1371600">
                <a:tc>
                  <a:txBody>
                    <a:bodyPr/>
                    <a:lstStyle/>
                    <a:p>
                      <a:pPr algn="ctr">
                        <a:lnSpc>
                          <a:spcPts val="2100"/>
                        </a:lnSpc>
                        <a:defRPr/>
                      </a:pPr>
                      <a:r>
                        <a:rPr lang="en-US" sz="1500" dirty="0">
                          <a:solidFill>
                            <a:srgbClr val="1B4444"/>
                          </a:solidFill>
                          <a:latin typeface="Montserrat Classic"/>
                        </a:rPr>
                        <a:t>They aid in informed decision-making, trend identification, and risk management strategies, enhancing traders' ability to navigate the market effectively.</a:t>
                      </a:r>
                    </a:p>
                  </a:txBody>
                  <a:tcPr marL="190500" marR="190500" marT="190500" marB="190500" anchor="ctr">
                    <a:lnL w="0" cap="flat" cmpd="sng" algn="ctr">
                      <a:solidFill>
                        <a:srgbClr val="FFDE59"/>
                      </a:solidFill>
                      <a:prstDash val="solid"/>
                      <a:round/>
                      <a:headEnd type="none" w="med" len="med"/>
                      <a:tailEnd type="none" w="med" len="med"/>
                    </a:lnL>
                    <a:lnR w="0" cap="flat" cmpd="sng" algn="ctr">
                      <a:solidFill>
                        <a:srgbClr val="FFDE59"/>
                      </a:solidFill>
                      <a:prstDash val="solid"/>
                      <a:round/>
                      <a:headEnd type="none" w="med" len="med"/>
                      <a:tailEnd type="none" w="med" len="med"/>
                    </a:lnR>
                    <a:lnT w="19050" cap="flat" cmpd="sng" algn="ctr">
                      <a:solidFill>
                        <a:srgbClr val="FFDE59"/>
                      </a:solidFill>
                      <a:prstDash val="solid"/>
                      <a:round/>
                      <a:headEnd type="none" w="med" len="med"/>
                      <a:tailEnd type="none" w="med" len="med"/>
                    </a:lnT>
                    <a:lnB w="19050" cap="flat" cmpd="sng" algn="ctr">
                      <a:solidFill>
                        <a:srgbClr val="FFDE59"/>
                      </a:solidFill>
                      <a:prstDash val="solid"/>
                      <a:round/>
                      <a:headEnd type="none" w="med" len="med"/>
                      <a:tailEnd type="none" w="med" len="med"/>
                    </a:lnB>
                  </a:tcPr>
                </a:tc>
                <a:extLst>
                  <a:ext uri="{0D108BD9-81ED-4DB2-BD59-A6C34878D82A}">
                    <a16:rowId xmlns:a16="http://schemas.microsoft.com/office/drawing/2014/main" val="10002"/>
                  </a:ext>
                </a:extLst>
              </a:tr>
              <a:tr h="1371600">
                <a:tc>
                  <a:txBody>
                    <a:bodyPr/>
                    <a:lstStyle/>
                    <a:p>
                      <a:pPr algn="ctr">
                        <a:lnSpc>
                          <a:spcPts val="2100"/>
                        </a:lnSpc>
                        <a:defRPr/>
                      </a:pPr>
                      <a:r>
                        <a:rPr lang="en-US" sz="1500" dirty="0">
                          <a:solidFill>
                            <a:srgbClr val="1B4444"/>
                          </a:solidFill>
                          <a:latin typeface="Montserrat Classic"/>
                        </a:rPr>
                        <a:t>However, it's crucial to recognize their limitations, including dependency on historical data, susceptibility to market volatility, and the risk of overfitting complex models.</a:t>
                      </a:r>
                    </a:p>
                  </a:txBody>
                  <a:tcPr marL="190500" marR="190500" marT="190500" marB="190500" anchor="ctr">
                    <a:lnL w="0" cap="flat" cmpd="sng" algn="ctr">
                      <a:solidFill>
                        <a:srgbClr val="FFDE59"/>
                      </a:solidFill>
                      <a:prstDash val="solid"/>
                      <a:round/>
                      <a:headEnd type="none" w="med" len="med"/>
                      <a:tailEnd type="none" w="med" len="med"/>
                    </a:lnL>
                    <a:lnR w="0" cap="flat" cmpd="sng" algn="ctr">
                      <a:solidFill>
                        <a:srgbClr val="FFDE59"/>
                      </a:solidFill>
                      <a:prstDash val="solid"/>
                      <a:round/>
                      <a:headEnd type="none" w="med" len="med"/>
                      <a:tailEnd type="none" w="med" len="med"/>
                    </a:lnR>
                    <a:lnT w="19050" cap="flat" cmpd="sng" algn="ctr">
                      <a:solidFill>
                        <a:srgbClr val="FFDE59"/>
                      </a:solidFill>
                      <a:prstDash val="solid"/>
                      <a:round/>
                      <a:headEnd type="none" w="med" len="med"/>
                      <a:tailEnd type="none" w="med" len="med"/>
                    </a:lnT>
                    <a:lnB w="19050" cap="flat" cmpd="sng" algn="ctr">
                      <a:solidFill>
                        <a:srgbClr val="FFDE59"/>
                      </a:solidFill>
                      <a:prstDash val="solid"/>
                      <a:round/>
                      <a:headEnd type="none" w="med" len="med"/>
                      <a:tailEnd type="none" w="med" len="med"/>
                    </a:lnB>
                  </a:tcPr>
                </a:tc>
                <a:extLst>
                  <a:ext uri="{0D108BD9-81ED-4DB2-BD59-A6C34878D82A}">
                    <a16:rowId xmlns:a16="http://schemas.microsoft.com/office/drawing/2014/main" val="10004"/>
                  </a:ext>
                </a:extLst>
              </a:tr>
              <a:tr h="1371600">
                <a:tc>
                  <a:txBody>
                    <a:bodyPr/>
                    <a:lstStyle/>
                    <a:p>
                      <a:pPr algn="ctr">
                        <a:lnSpc>
                          <a:spcPts val="2100"/>
                        </a:lnSpc>
                        <a:defRPr/>
                      </a:pPr>
                      <a:endParaRPr lang="en-US" sz="1500" dirty="0">
                        <a:solidFill>
                          <a:srgbClr val="1B4444"/>
                        </a:solidFill>
                        <a:latin typeface="Montserrat Classic"/>
                      </a:endParaRPr>
                    </a:p>
                    <a:p>
                      <a:pPr algn="ctr">
                        <a:lnSpc>
                          <a:spcPts val="2100"/>
                        </a:lnSpc>
                        <a:defRPr/>
                      </a:pPr>
                      <a:r>
                        <a:rPr lang="en-US" sz="1500" dirty="0">
                          <a:solidFill>
                            <a:srgbClr val="1B4444"/>
                          </a:solidFill>
                          <a:latin typeface="Montserrat Classic"/>
                        </a:rPr>
                        <a:t>By understanding these limitations and utilizing buy and sell indicators alongside other analysis techniques, traders can make more informed and strategic decisions in the ever-changing stock market landscape.</a:t>
                      </a:r>
                    </a:p>
                  </a:txBody>
                  <a:tcPr marL="190500" marR="190500" marT="190500" marB="190500" anchor="ctr">
                    <a:lnL w="0" cap="flat" cmpd="sng" algn="ctr">
                      <a:solidFill>
                        <a:srgbClr val="FFDE59"/>
                      </a:solidFill>
                      <a:prstDash val="solid"/>
                      <a:round/>
                      <a:headEnd type="none" w="med" len="med"/>
                      <a:tailEnd type="none" w="med" len="med"/>
                    </a:lnL>
                    <a:lnR w="0" cap="flat" cmpd="sng" algn="ctr">
                      <a:solidFill>
                        <a:srgbClr val="FFDE59"/>
                      </a:solidFill>
                      <a:prstDash val="solid"/>
                      <a:round/>
                      <a:headEnd type="none" w="med" len="med"/>
                      <a:tailEnd type="none" w="med" len="med"/>
                    </a:lnR>
                    <a:lnT w="19050" cap="flat" cmpd="sng" algn="ctr">
                      <a:solidFill>
                        <a:srgbClr val="FFDE59"/>
                      </a:solidFill>
                      <a:prstDash val="solid"/>
                      <a:round/>
                      <a:headEnd type="none" w="med" len="med"/>
                      <a:tailEnd type="none" w="med" len="med"/>
                    </a:lnT>
                    <a:lnB w="0" cap="flat" cmpd="sng" algn="ctr">
                      <a:solidFill>
                        <a:srgbClr val="FFDE59"/>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0" name="Group 2">
            <a:extLst>
              <a:ext uri="{FF2B5EF4-FFF2-40B4-BE49-F238E27FC236}">
                <a16:creationId xmlns:a16="http://schemas.microsoft.com/office/drawing/2014/main" id="{07667AD2-3D08-1DD4-1DAE-E217496682F4}"/>
              </a:ext>
            </a:extLst>
          </p:cNvPr>
          <p:cNvGrpSpPr/>
          <p:nvPr/>
        </p:nvGrpSpPr>
        <p:grpSpPr>
          <a:xfrm>
            <a:off x="0" y="9236393"/>
            <a:ext cx="18821400" cy="1050607"/>
            <a:chOff x="0" y="0"/>
            <a:chExt cx="4142362" cy="276703"/>
          </a:xfrm>
          <a:solidFill>
            <a:srgbClr val="C00000"/>
          </a:solidFill>
        </p:grpSpPr>
        <p:sp>
          <p:nvSpPr>
            <p:cNvPr id="11" name="Freeform 3">
              <a:extLst>
                <a:ext uri="{FF2B5EF4-FFF2-40B4-BE49-F238E27FC236}">
                  <a16:creationId xmlns:a16="http://schemas.microsoft.com/office/drawing/2014/main" id="{F4C6D452-9EA0-145B-3F13-1610903D31F5}"/>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12" name="TextBox 4">
              <a:extLst>
                <a:ext uri="{FF2B5EF4-FFF2-40B4-BE49-F238E27FC236}">
                  <a16:creationId xmlns:a16="http://schemas.microsoft.com/office/drawing/2014/main" id="{7A30D463-2F00-F0A3-6314-49FF426AB559}"/>
                </a:ext>
              </a:extLst>
            </p:cNvPr>
            <p:cNvSpPr txBox="1"/>
            <p:nvPr/>
          </p:nvSpPr>
          <p:spPr>
            <a:xfrm>
              <a:off x="0" y="-38100"/>
              <a:ext cx="4142362" cy="314803"/>
            </a:xfrm>
            <a:prstGeom prst="rect">
              <a:avLst/>
            </a:prstGeom>
            <a:solidFill>
              <a:schemeClr val="tx1"/>
            </a:solidFill>
          </p:spPr>
          <p:txBody>
            <a:bodyPr lIns="50800" tIns="50800" rIns="50800" bIns="50800" rtlCol="0" anchor="ctr"/>
            <a:lstStyle/>
            <a:p>
              <a:pPr algn="ctr">
                <a:lnSpc>
                  <a:spcPts val="2100"/>
                </a:lnSpc>
              </a:pPr>
              <a:endParaRPr/>
            </a:p>
          </p:txBody>
        </p:sp>
      </p:grpSp>
      <p:pic>
        <p:nvPicPr>
          <p:cNvPr id="13" name="Picture 12">
            <a:extLst>
              <a:ext uri="{FF2B5EF4-FFF2-40B4-BE49-F238E27FC236}">
                <a16:creationId xmlns:a16="http://schemas.microsoft.com/office/drawing/2014/main" id="{95608BA0-CE19-9019-BB1E-47F9ED940950}"/>
              </a:ext>
            </a:extLst>
          </p:cNvPr>
          <p:cNvPicPr>
            <a:picLocks noChangeAspect="1"/>
          </p:cNvPicPr>
          <p:nvPr/>
        </p:nvPicPr>
        <p:blipFill>
          <a:blip r:embed="rId2"/>
          <a:stretch>
            <a:fillRect/>
          </a:stretch>
        </p:blipFill>
        <p:spPr>
          <a:xfrm>
            <a:off x="0" y="0"/>
            <a:ext cx="18288000" cy="116668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Freeform 2"/>
          <p:cNvSpPr/>
          <p:nvPr/>
        </p:nvSpPr>
        <p:spPr>
          <a:xfrm flipV="1">
            <a:off x="-1289068" y="8457499"/>
            <a:ext cx="6614674" cy="5722407"/>
          </a:xfrm>
          <a:custGeom>
            <a:avLst/>
            <a:gdLst/>
            <a:ahLst/>
            <a:cxnLst/>
            <a:rect l="l" t="t" r="r" b="b"/>
            <a:pathLst>
              <a:path w="6614674" h="5722407">
                <a:moveTo>
                  <a:pt x="0" y="5722407"/>
                </a:moveTo>
                <a:lnTo>
                  <a:pt x="6614674" y="5722407"/>
                </a:lnTo>
                <a:lnTo>
                  <a:pt x="6614674" y="0"/>
                </a:lnTo>
                <a:lnTo>
                  <a:pt x="0" y="0"/>
                </a:lnTo>
                <a:lnTo>
                  <a:pt x="0" y="5722407"/>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3" name="Table 3"/>
          <p:cNvGraphicFramePr>
            <a:graphicFrameLocks noGrp="1"/>
          </p:cNvGraphicFramePr>
          <p:nvPr>
            <p:extLst>
              <p:ext uri="{D42A27DB-BD31-4B8C-83A1-F6EECF244321}">
                <p14:modId xmlns:p14="http://schemas.microsoft.com/office/powerpoint/2010/main" val="2486049114"/>
              </p:ext>
            </p:extLst>
          </p:nvPr>
        </p:nvGraphicFramePr>
        <p:xfrm>
          <a:off x="8763000" y="647700"/>
          <a:ext cx="8001000" cy="8879057"/>
        </p:xfrm>
        <a:graphic>
          <a:graphicData uri="http://schemas.openxmlformats.org/drawingml/2006/table">
            <a:tbl>
              <a:tblPr/>
              <a:tblGrid>
                <a:gridCol w="1314431">
                  <a:extLst>
                    <a:ext uri="{9D8B030D-6E8A-4147-A177-3AD203B41FA5}">
                      <a16:colId xmlns:a16="http://schemas.microsoft.com/office/drawing/2014/main" val="20000"/>
                    </a:ext>
                  </a:extLst>
                </a:gridCol>
                <a:gridCol w="6686569">
                  <a:extLst>
                    <a:ext uri="{9D8B030D-6E8A-4147-A177-3AD203B41FA5}">
                      <a16:colId xmlns:a16="http://schemas.microsoft.com/office/drawing/2014/main" val="20001"/>
                    </a:ext>
                  </a:extLst>
                </a:gridCol>
              </a:tblGrid>
              <a:tr h="894560">
                <a:tc>
                  <a:txBody>
                    <a:bodyPr/>
                    <a:lstStyle/>
                    <a:p>
                      <a:pPr algn="ctr">
                        <a:lnSpc>
                          <a:spcPts val="3499"/>
                        </a:lnSpc>
                        <a:defRPr/>
                      </a:pPr>
                      <a:r>
                        <a:rPr lang="en-US" sz="2499" dirty="0">
                          <a:solidFill>
                            <a:srgbClr val="1B4444"/>
                          </a:solidFill>
                          <a:latin typeface="Montserrat Classic Bold"/>
                        </a:rPr>
                        <a:t>3</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DE59"/>
                    </a:solidFill>
                  </a:tcPr>
                </a:tc>
                <a:tc>
                  <a:txBody>
                    <a:bodyPr/>
                    <a:lstStyle/>
                    <a:p>
                      <a:pPr algn="just">
                        <a:lnSpc>
                          <a:spcPts val="2799"/>
                        </a:lnSpc>
                        <a:defRPr/>
                      </a:pPr>
                      <a:r>
                        <a:rPr lang="en-US" sz="1999" u="sng" dirty="0">
                          <a:solidFill>
                            <a:schemeClr val="bg1"/>
                          </a:solidFill>
                          <a:latin typeface="Montserrat Classic"/>
                        </a:rPr>
                        <a:t>INTRODUCTION</a:t>
                      </a:r>
                      <a:endParaRPr lang="en-US" sz="1100" dirty="0">
                        <a:solidFill>
                          <a:schemeClr val="bg1"/>
                        </a:solidFill>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894560">
                <a:tc>
                  <a:txBody>
                    <a:bodyPr/>
                    <a:lstStyle/>
                    <a:p>
                      <a:pPr algn="ctr">
                        <a:lnSpc>
                          <a:spcPts val="3499"/>
                        </a:lnSpc>
                        <a:defRPr/>
                      </a:pPr>
                      <a:r>
                        <a:rPr lang="en-US" sz="2499" dirty="0">
                          <a:solidFill>
                            <a:srgbClr val="1B4444"/>
                          </a:solidFill>
                          <a:latin typeface="Montserrat Classic Bold"/>
                        </a:rPr>
                        <a:t>4</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DE59"/>
                    </a:solidFill>
                  </a:tcPr>
                </a:tc>
                <a:tc>
                  <a:txBody>
                    <a:bodyPr/>
                    <a:lstStyle/>
                    <a:p>
                      <a:pPr algn="just">
                        <a:lnSpc>
                          <a:spcPts val="2799"/>
                        </a:lnSpc>
                        <a:defRPr/>
                      </a:pPr>
                      <a:r>
                        <a:rPr lang="en-US" sz="1999" u="sng" dirty="0">
                          <a:solidFill>
                            <a:schemeClr val="bg1"/>
                          </a:solidFill>
                          <a:latin typeface="Montserrat Classic"/>
                        </a:rPr>
                        <a:t>MAIN OBJECTIVE</a:t>
                      </a: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868673">
                <a:tc>
                  <a:txBody>
                    <a:bodyPr/>
                    <a:lstStyle/>
                    <a:p>
                      <a:pPr algn="ctr">
                        <a:lnSpc>
                          <a:spcPts val="3499"/>
                        </a:lnSpc>
                        <a:defRPr/>
                      </a:pPr>
                      <a:r>
                        <a:rPr lang="en-US" sz="2499" dirty="0">
                          <a:solidFill>
                            <a:srgbClr val="1B4444"/>
                          </a:solidFill>
                          <a:latin typeface="Montserrat Classic Bold"/>
                        </a:rPr>
                        <a:t>5</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solidFill>
                      <a:srgbClr val="FFDE59"/>
                    </a:solidFill>
                  </a:tcPr>
                </a:tc>
                <a:tc>
                  <a:txBody>
                    <a:bodyPr/>
                    <a:lstStyle/>
                    <a:p>
                      <a:pPr algn="just">
                        <a:lnSpc>
                          <a:spcPts val="2799"/>
                        </a:lnSpc>
                        <a:defRPr/>
                      </a:pPr>
                      <a:r>
                        <a:rPr lang="en-US" sz="1999" u="sng" dirty="0">
                          <a:solidFill>
                            <a:schemeClr val="bg1"/>
                          </a:solidFill>
                          <a:latin typeface="Montserrat Classic"/>
                        </a:rPr>
                        <a:t>OVERVIEW OF DATA</a:t>
                      </a: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tcPr>
                </a:tc>
                <a:extLst>
                  <a:ext uri="{0D108BD9-81ED-4DB2-BD59-A6C34878D82A}">
                    <a16:rowId xmlns:a16="http://schemas.microsoft.com/office/drawing/2014/main" val="10002"/>
                  </a:ext>
                </a:extLst>
              </a:tr>
              <a:tr h="887784">
                <a:tc>
                  <a:txBody>
                    <a:bodyPr/>
                    <a:lstStyle/>
                    <a:p>
                      <a:pPr algn="ctr">
                        <a:lnSpc>
                          <a:spcPts val="3499"/>
                        </a:lnSpc>
                        <a:defRPr/>
                      </a:pPr>
                      <a:r>
                        <a:rPr lang="en-US" sz="2499" dirty="0">
                          <a:solidFill>
                            <a:srgbClr val="1B4444"/>
                          </a:solidFill>
                          <a:latin typeface="Montserrat Classic Bold"/>
                        </a:rPr>
                        <a:t>6</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DE59"/>
                    </a:solidFill>
                  </a:tcPr>
                </a:tc>
                <a:tc>
                  <a:txBody>
                    <a:bodyPr/>
                    <a:lstStyle/>
                    <a:p>
                      <a:pPr algn="just">
                        <a:lnSpc>
                          <a:spcPts val="2799"/>
                        </a:lnSpc>
                        <a:defRPr/>
                      </a:pPr>
                      <a:r>
                        <a:rPr lang="en-US" sz="1999" u="sng" dirty="0">
                          <a:solidFill>
                            <a:schemeClr val="bg1"/>
                          </a:solidFill>
                          <a:latin typeface="Montserrat Classic"/>
                        </a:rPr>
                        <a:t>EXPLORING FINANCIAL DATA WITH TTR</a:t>
                      </a: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894560">
                <a:tc>
                  <a:txBody>
                    <a:bodyPr/>
                    <a:lstStyle/>
                    <a:p>
                      <a:pPr algn="ctr">
                        <a:lnSpc>
                          <a:spcPts val="3499"/>
                        </a:lnSpc>
                        <a:defRPr/>
                      </a:pPr>
                      <a:r>
                        <a:rPr lang="en-US" sz="2499" dirty="0">
                          <a:solidFill>
                            <a:srgbClr val="1B4444"/>
                          </a:solidFill>
                          <a:latin typeface="Montserrat Classic Bold"/>
                        </a:rPr>
                        <a:t>7</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DE59"/>
                    </a:solidFill>
                  </a:tcPr>
                </a:tc>
                <a:tc>
                  <a:txBody>
                    <a:bodyPr/>
                    <a:lstStyle/>
                    <a:p>
                      <a:pPr algn="just">
                        <a:lnSpc>
                          <a:spcPts val="2799"/>
                        </a:lnSpc>
                        <a:defRPr/>
                      </a:pPr>
                      <a:r>
                        <a:rPr lang="en-US" sz="1999" u="sng" dirty="0">
                          <a:solidFill>
                            <a:schemeClr val="bg1"/>
                          </a:solidFill>
                          <a:latin typeface="Montserrat Classic"/>
                        </a:rPr>
                        <a:t>DATA VARIABLES &amp; ANALYSIS</a:t>
                      </a: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887784">
                <a:tc>
                  <a:txBody>
                    <a:bodyPr/>
                    <a:lstStyle/>
                    <a:p>
                      <a:pPr algn="ctr">
                        <a:lnSpc>
                          <a:spcPts val="3499"/>
                        </a:lnSpc>
                        <a:defRPr/>
                      </a:pPr>
                      <a:r>
                        <a:rPr lang="en-US" sz="2499" dirty="0">
                          <a:solidFill>
                            <a:srgbClr val="1B4444"/>
                          </a:solidFill>
                          <a:latin typeface="Montserrat Classic Bold"/>
                        </a:rPr>
                        <a:t>8</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DE59"/>
                    </a:solidFill>
                  </a:tcPr>
                </a:tc>
                <a:tc>
                  <a:txBody>
                    <a:bodyPr/>
                    <a:lstStyle/>
                    <a:p>
                      <a:pPr algn="just">
                        <a:lnSpc>
                          <a:spcPts val="2799"/>
                        </a:lnSpc>
                        <a:defRPr/>
                      </a:pPr>
                      <a:r>
                        <a:rPr lang="en-US" sz="1999" u="sng" dirty="0">
                          <a:solidFill>
                            <a:schemeClr val="bg1"/>
                          </a:solidFill>
                          <a:latin typeface="Montserrat Classic"/>
                        </a:rPr>
                        <a:t>MODELING APPROACH</a:t>
                      </a: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887784">
                <a:tc>
                  <a:txBody>
                    <a:bodyPr/>
                    <a:lstStyle/>
                    <a:p>
                      <a:pPr algn="ctr">
                        <a:lnSpc>
                          <a:spcPts val="3499"/>
                        </a:lnSpc>
                        <a:defRPr/>
                      </a:pPr>
                      <a:r>
                        <a:rPr lang="en-US" sz="2499" dirty="0">
                          <a:solidFill>
                            <a:srgbClr val="1B4444"/>
                          </a:solidFill>
                          <a:latin typeface="Montserrat Classic Bold"/>
                        </a:rPr>
                        <a:t>10</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DE59"/>
                    </a:solidFill>
                  </a:tcPr>
                </a:tc>
                <a:tc>
                  <a:txBody>
                    <a:bodyPr/>
                    <a:lstStyle/>
                    <a:p>
                      <a:pPr algn="just">
                        <a:lnSpc>
                          <a:spcPts val="2799"/>
                        </a:lnSpc>
                        <a:defRPr/>
                      </a:pPr>
                      <a:r>
                        <a:rPr lang="en-US" sz="1999" u="sng" dirty="0">
                          <a:solidFill>
                            <a:schemeClr val="bg1"/>
                          </a:solidFill>
                          <a:latin typeface="Montserrat Classic"/>
                        </a:rPr>
                        <a:t>EVALUATION &amp; RESULTS</a:t>
                      </a: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r h="887784">
                <a:tc>
                  <a:txBody>
                    <a:bodyPr/>
                    <a:lstStyle/>
                    <a:p>
                      <a:pPr algn="ctr">
                        <a:lnSpc>
                          <a:spcPts val="3499"/>
                        </a:lnSpc>
                        <a:defRPr/>
                      </a:pPr>
                      <a:r>
                        <a:rPr kumimoji="0" lang="en-US" sz="2499" b="0" i="0" u="none" strike="noStrike" kern="1200" cap="none" spc="0" normalizeH="0" baseline="0" noProof="0" dirty="0">
                          <a:ln>
                            <a:noFill/>
                          </a:ln>
                          <a:solidFill>
                            <a:srgbClr val="1B4444"/>
                          </a:solidFill>
                          <a:effectLst/>
                          <a:uLnTx/>
                          <a:uFillTx/>
                          <a:latin typeface="Montserrat Classic Bold"/>
                          <a:ea typeface="+mn-ea"/>
                          <a:cs typeface="+mn-cs"/>
                        </a:rPr>
                        <a:t>12</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DE59"/>
                    </a:solidFill>
                  </a:tcPr>
                </a:tc>
                <a:tc>
                  <a:txBody>
                    <a:bodyPr/>
                    <a:lstStyle/>
                    <a:p>
                      <a:pPr marL="0" marR="0" lvl="0" indent="0" algn="just" defTabSz="914400" rtl="0" eaLnBrk="1" fontAlgn="auto" latinLnBrk="0" hangingPunct="1">
                        <a:lnSpc>
                          <a:spcPts val="2799"/>
                        </a:lnSpc>
                        <a:spcBef>
                          <a:spcPts val="0"/>
                        </a:spcBef>
                        <a:spcAft>
                          <a:spcPts val="0"/>
                        </a:spcAft>
                        <a:buClrTx/>
                        <a:buSzTx/>
                        <a:buFontTx/>
                        <a:buNone/>
                        <a:tabLst/>
                        <a:defRPr/>
                      </a:pPr>
                      <a:r>
                        <a:rPr kumimoji="0" lang="en-US" sz="1999" b="0" i="0" u="sng" strike="noStrike" kern="1200" cap="none" spc="0" normalizeH="0" baseline="0" noProof="0" dirty="0">
                          <a:ln>
                            <a:noFill/>
                          </a:ln>
                          <a:solidFill>
                            <a:prstClr val="white"/>
                          </a:solidFill>
                          <a:effectLst/>
                          <a:uLnTx/>
                          <a:uFillTx/>
                          <a:latin typeface="Montserrat Classic"/>
                          <a:ea typeface="+mn-ea"/>
                          <a:cs typeface="+mn-cs"/>
                        </a:rPr>
                        <a:t>ADDITIONAL TASK</a:t>
                      </a: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75214758"/>
                  </a:ext>
                </a:extLst>
              </a:tr>
              <a:tr h="887784">
                <a:tc>
                  <a:txBody>
                    <a:bodyPr/>
                    <a:lstStyle/>
                    <a:p>
                      <a:pPr algn="ctr">
                        <a:lnSpc>
                          <a:spcPts val="3499"/>
                        </a:lnSpc>
                        <a:defRPr/>
                      </a:pPr>
                      <a:r>
                        <a:rPr kumimoji="0" lang="en-US" sz="2499" b="0" i="0" u="none" strike="noStrike" kern="1200" cap="none" spc="0" normalizeH="0" baseline="0" noProof="0" dirty="0">
                          <a:ln>
                            <a:noFill/>
                          </a:ln>
                          <a:solidFill>
                            <a:srgbClr val="1B4444"/>
                          </a:solidFill>
                          <a:effectLst/>
                          <a:uLnTx/>
                          <a:uFillTx/>
                          <a:latin typeface="Montserrat Classic Bold"/>
                          <a:ea typeface="+mn-ea"/>
                          <a:cs typeface="+mn-cs"/>
                        </a:rPr>
                        <a:t>13</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DE59"/>
                    </a:solidFill>
                  </a:tcPr>
                </a:tc>
                <a:tc>
                  <a:txBody>
                    <a:bodyPr/>
                    <a:lstStyle/>
                    <a:p>
                      <a:pPr marL="0" marR="0" lvl="0" indent="0" algn="just" defTabSz="914400" rtl="0" eaLnBrk="1" fontAlgn="auto" latinLnBrk="0" hangingPunct="1">
                        <a:lnSpc>
                          <a:spcPts val="2799"/>
                        </a:lnSpc>
                        <a:spcBef>
                          <a:spcPts val="0"/>
                        </a:spcBef>
                        <a:spcAft>
                          <a:spcPts val="0"/>
                        </a:spcAft>
                        <a:buClrTx/>
                        <a:buSzTx/>
                        <a:buFontTx/>
                        <a:buNone/>
                        <a:tabLst/>
                        <a:defRPr/>
                      </a:pPr>
                      <a:r>
                        <a:rPr kumimoji="0" lang="en-US" sz="1999" b="0" i="0" u="sng" strike="noStrike" kern="1200" cap="none" spc="0" normalizeH="0" baseline="0" noProof="0" dirty="0">
                          <a:ln>
                            <a:noFill/>
                          </a:ln>
                          <a:solidFill>
                            <a:prstClr val="white"/>
                          </a:solidFill>
                          <a:effectLst/>
                          <a:uLnTx/>
                          <a:uFillTx/>
                          <a:latin typeface="Montserrat Classic"/>
                          <a:ea typeface="+mn-ea"/>
                          <a:cs typeface="+mn-cs"/>
                        </a:rPr>
                        <a:t>TOLERANCE</a:t>
                      </a: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57277364"/>
                  </a:ext>
                </a:extLst>
              </a:tr>
              <a:tr h="887784">
                <a:tc>
                  <a:txBody>
                    <a:bodyPr/>
                    <a:lstStyle/>
                    <a:p>
                      <a:pPr algn="ctr">
                        <a:lnSpc>
                          <a:spcPts val="3499"/>
                        </a:lnSpc>
                        <a:defRPr/>
                      </a:pPr>
                      <a:r>
                        <a:rPr kumimoji="0" lang="en-US" sz="2499" b="0" i="0" u="none" strike="noStrike" kern="1200" cap="none" spc="0" normalizeH="0" baseline="0" noProof="0" dirty="0">
                          <a:ln>
                            <a:noFill/>
                          </a:ln>
                          <a:solidFill>
                            <a:srgbClr val="1B4444"/>
                          </a:solidFill>
                          <a:effectLst/>
                          <a:uLnTx/>
                          <a:uFillTx/>
                          <a:latin typeface="Montserrat Classic Bold"/>
                          <a:ea typeface="+mn-ea"/>
                          <a:cs typeface="+mn-cs"/>
                        </a:rPr>
                        <a:t>14</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DE59"/>
                    </a:solidFill>
                  </a:tcPr>
                </a:tc>
                <a:tc>
                  <a:txBody>
                    <a:bodyPr/>
                    <a:lstStyle/>
                    <a:p>
                      <a:pPr marL="0" marR="0" lvl="0" indent="0" algn="just" defTabSz="914400" rtl="0" eaLnBrk="1" fontAlgn="auto" latinLnBrk="0" hangingPunct="1">
                        <a:lnSpc>
                          <a:spcPts val="2799"/>
                        </a:lnSpc>
                        <a:spcBef>
                          <a:spcPts val="0"/>
                        </a:spcBef>
                        <a:spcAft>
                          <a:spcPts val="0"/>
                        </a:spcAft>
                        <a:buClrTx/>
                        <a:buSzTx/>
                        <a:buFontTx/>
                        <a:buNone/>
                        <a:tabLst/>
                        <a:defRPr/>
                      </a:pPr>
                      <a:r>
                        <a:rPr kumimoji="0" lang="en-US" sz="1999" b="0" i="0" u="sng" strike="noStrike" kern="1200" cap="none" spc="0" normalizeH="0" baseline="0" noProof="0" dirty="0">
                          <a:ln>
                            <a:noFill/>
                          </a:ln>
                          <a:solidFill>
                            <a:prstClr val="white"/>
                          </a:solidFill>
                          <a:effectLst/>
                          <a:uLnTx/>
                          <a:uFillTx/>
                          <a:latin typeface="Montserrat Classic"/>
                          <a:ea typeface="+mn-ea"/>
                          <a:cs typeface="+mn-cs"/>
                        </a:rPr>
                        <a:t>RESULTS</a:t>
                      </a: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51093717"/>
                  </a:ext>
                </a:extLst>
              </a:tr>
            </a:tbl>
          </a:graphicData>
        </a:graphic>
      </p:graphicFrame>
      <p:sp>
        <p:nvSpPr>
          <p:cNvPr id="4" name="TextBox 4"/>
          <p:cNvSpPr txBox="1"/>
          <p:nvPr/>
        </p:nvSpPr>
        <p:spPr>
          <a:xfrm>
            <a:off x="1828800" y="4603081"/>
            <a:ext cx="5966751" cy="1149350"/>
          </a:xfrm>
          <a:prstGeom prst="rect">
            <a:avLst/>
          </a:prstGeom>
        </p:spPr>
        <p:txBody>
          <a:bodyPr lIns="0" tIns="0" rIns="0" bIns="0" rtlCol="0" anchor="t">
            <a:spAutoFit/>
          </a:bodyPr>
          <a:lstStyle/>
          <a:p>
            <a:pPr marL="0" lvl="0" indent="0" algn="l">
              <a:lnSpc>
                <a:spcPts val="8800"/>
              </a:lnSpc>
              <a:spcBef>
                <a:spcPct val="0"/>
              </a:spcBef>
            </a:pPr>
            <a:r>
              <a:rPr lang="en-US" sz="8000" dirty="0">
                <a:solidFill>
                  <a:srgbClr val="E5E5E5"/>
                </a:solidFill>
                <a:latin typeface="Montserrat Classic Bold"/>
              </a:rPr>
              <a:t>AGENDA</a:t>
            </a:r>
          </a:p>
        </p:txBody>
      </p:sp>
      <p:sp>
        <p:nvSpPr>
          <p:cNvPr id="5" name="Freeform 5"/>
          <p:cNvSpPr/>
          <p:nvPr/>
        </p:nvSpPr>
        <p:spPr>
          <a:xfrm rot="-10800000" flipH="1" flipV="1">
            <a:off x="-194272" y="-3515437"/>
            <a:ext cx="6252172" cy="5405759"/>
          </a:xfrm>
          <a:custGeom>
            <a:avLst/>
            <a:gdLst/>
            <a:ahLst/>
            <a:cxnLst/>
            <a:rect l="l" t="t" r="r" b="b"/>
            <a:pathLst>
              <a:path w="6252172" h="5405759">
                <a:moveTo>
                  <a:pt x="6252172" y="5405759"/>
                </a:moveTo>
                <a:lnTo>
                  <a:pt x="0" y="5405759"/>
                </a:lnTo>
                <a:lnTo>
                  <a:pt x="0" y="0"/>
                </a:lnTo>
                <a:lnTo>
                  <a:pt x="6252172" y="0"/>
                </a:lnTo>
                <a:lnTo>
                  <a:pt x="6252172" y="5405759"/>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371600" y="8040257"/>
            <a:ext cx="4686300" cy="966057"/>
            <a:chOff x="0" y="0"/>
            <a:chExt cx="3796835" cy="931394"/>
          </a:xfrm>
          <a:solidFill>
            <a:srgbClr val="FFDE59"/>
          </a:solidFill>
          <a:effectLst>
            <a:outerShdw blurRad="152400" dist="317500" dir="5400000" sx="90000" sy="-19000" rotWithShape="0">
              <a:prstClr val="black">
                <a:alpha val="15000"/>
              </a:prstClr>
            </a:outerShdw>
          </a:effectLst>
        </p:grpSpPr>
        <p:sp>
          <p:nvSpPr>
            <p:cNvPr id="7" name="Freeform 7"/>
            <p:cNvSpPr/>
            <p:nvPr/>
          </p:nvSpPr>
          <p:spPr>
            <a:xfrm>
              <a:off x="0" y="0"/>
              <a:ext cx="3796835" cy="931394"/>
            </a:xfrm>
            <a:custGeom>
              <a:avLst/>
              <a:gdLst/>
              <a:ahLst/>
              <a:cxnLst/>
              <a:rect l="l" t="t" r="r" b="b"/>
              <a:pathLst>
                <a:path w="3796835" h="931394">
                  <a:moveTo>
                    <a:pt x="0" y="0"/>
                  </a:moveTo>
                  <a:lnTo>
                    <a:pt x="3796835" y="0"/>
                  </a:lnTo>
                  <a:lnTo>
                    <a:pt x="3796835" y="931394"/>
                  </a:lnTo>
                  <a:lnTo>
                    <a:pt x="0" y="931394"/>
                  </a:lnTo>
                  <a:close/>
                </a:path>
              </a:pathLst>
            </a:custGeom>
            <a:grpFill/>
            <a:ln cap="sq">
              <a:noFill/>
              <a:prstDash val="sysDot"/>
              <a:miter/>
            </a:ln>
          </p:spPr>
        </p:sp>
        <p:sp>
          <p:nvSpPr>
            <p:cNvPr id="8" name="TextBox 8"/>
            <p:cNvSpPr txBox="1"/>
            <p:nvPr/>
          </p:nvSpPr>
          <p:spPr>
            <a:xfrm>
              <a:off x="0" y="-19050"/>
              <a:ext cx="3796835" cy="950444"/>
            </a:xfrm>
            <a:prstGeom prst="rect">
              <a:avLst/>
            </a:prstGeom>
            <a:grpFill/>
          </p:spPr>
          <p:txBody>
            <a:bodyPr lIns="254000" tIns="254000" rIns="254000" bIns="254000" rtlCol="0" anchor="ctr"/>
            <a:lstStyle/>
            <a:p>
              <a:pPr>
                <a:lnSpc>
                  <a:spcPts val="1680"/>
                </a:lnSpc>
              </a:pPr>
              <a:r>
                <a:rPr lang="en-US" sz="1200" dirty="0">
                  <a:solidFill>
                    <a:srgbClr val="1B4444"/>
                  </a:solidFill>
                  <a:latin typeface="Montserrat Classic"/>
                </a:rPr>
                <a:t>STOCK MARKET PRICE PREDICTION </a:t>
              </a:r>
            </a:p>
            <a:p>
              <a:pPr>
                <a:lnSpc>
                  <a:spcPts val="1680"/>
                </a:lnSpc>
              </a:pPr>
              <a:r>
                <a:rPr lang="en-US" sz="1200" dirty="0">
                  <a:solidFill>
                    <a:srgbClr val="1B4444"/>
                  </a:solidFill>
                  <a:latin typeface="Montserrat Classic"/>
                </a:rPr>
                <a:t>Analyzing The Coca-Cola Company (Ticker: KO)</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DA7C4CAE-3E22-5010-078B-DC4C751ACD9F}"/>
              </a:ext>
            </a:extLst>
          </p:cNvPr>
          <p:cNvGrpSpPr/>
          <p:nvPr/>
        </p:nvGrpSpPr>
        <p:grpSpPr>
          <a:xfrm>
            <a:off x="0" y="9236393"/>
            <a:ext cx="18821400" cy="1050607"/>
            <a:chOff x="0" y="0"/>
            <a:chExt cx="4142362" cy="276703"/>
          </a:xfrm>
          <a:solidFill>
            <a:srgbClr val="C00000"/>
          </a:solidFill>
        </p:grpSpPr>
        <p:sp>
          <p:nvSpPr>
            <p:cNvPr id="13" name="Freeform 3">
              <a:extLst>
                <a:ext uri="{FF2B5EF4-FFF2-40B4-BE49-F238E27FC236}">
                  <a16:creationId xmlns:a16="http://schemas.microsoft.com/office/drawing/2014/main" id="{17F19310-B47E-A98C-0C0D-C3C2839156B5}"/>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14" name="TextBox 4">
              <a:extLst>
                <a:ext uri="{FF2B5EF4-FFF2-40B4-BE49-F238E27FC236}">
                  <a16:creationId xmlns:a16="http://schemas.microsoft.com/office/drawing/2014/main" id="{AD834A18-D0AB-A01F-6E09-69DDEEB51FFD}"/>
                </a:ext>
              </a:extLst>
            </p:cNvPr>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11" name="TextBox 11"/>
          <p:cNvSpPr txBox="1"/>
          <p:nvPr/>
        </p:nvSpPr>
        <p:spPr>
          <a:xfrm>
            <a:off x="914400" y="647700"/>
            <a:ext cx="11067222" cy="1128514"/>
          </a:xfrm>
          <a:prstGeom prst="rect">
            <a:avLst/>
          </a:prstGeom>
        </p:spPr>
        <p:txBody>
          <a:bodyPr lIns="0" tIns="0" rIns="0" bIns="0" rtlCol="0" anchor="t">
            <a:spAutoFit/>
          </a:bodyPr>
          <a:lstStyle/>
          <a:p>
            <a:pPr>
              <a:lnSpc>
                <a:spcPts val="8800"/>
              </a:lnSpc>
              <a:spcBef>
                <a:spcPct val="0"/>
              </a:spcBef>
            </a:pPr>
            <a:r>
              <a:rPr lang="en-US" sz="8000" u="none" dirty="0">
                <a:solidFill>
                  <a:srgbClr val="1B4444"/>
                </a:solidFill>
                <a:latin typeface="Montserrat Classic Bold"/>
              </a:rPr>
              <a:t>FUTURE SCOPE</a:t>
            </a:r>
          </a:p>
        </p:txBody>
      </p:sp>
      <p:sp>
        <p:nvSpPr>
          <p:cNvPr id="12" name="Freeform 12"/>
          <p:cNvSpPr/>
          <p:nvPr/>
        </p:nvSpPr>
        <p:spPr>
          <a:xfrm flipH="1">
            <a:off x="10972800" y="-5753100"/>
            <a:ext cx="7666059" cy="6631969"/>
          </a:xfrm>
          <a:custGeom>
            <a:avLst/>
            <a:gdLst/>
            <a:ahLst/>
            <a:cxnLst/>
            <a:rect l="l" t="t" r="r" b="b"/>
            <a:pathLst>
              <a:path w="7666059" h="6631969">
                <a:moveTo>
                  <a:pt x="7666060" y="0"/>
                </a:moveTo>
                <a:lnTo>
                  <a:pt x="0" y="0"/>
                </a:lnTo>
                <a:lnTo>
                  <a:pt x="0" y="6631969"/>
                </a:lnTo>
                <a:lnTo>
                  <a:pt x="7666060" y="6631969"/>
                </a:lnTo>
                <a:lnTo>
                  <a:pt x="766606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29">
            <a:extLst>
              <a:ext uri="{FF2B5EF4-FFF2-40B4-BE49-F238E27FC236}">
                <a16:creationId xmlns:a16="http://schemas.microsoft.com/office/drawing/2014/main" id="{EF549238-ADEF-531B-2DC8-4137341788F2}"/>
              </a:ext>
            </a:extLst>
          </p:cNvPr>
          <p:cNvSpPr/>
          <p:nvPr/>
        </p:nvSpPr>
        <p:spPr>
          <a:xfrm>
            <a:off x="13338789" y="9258300"/>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8" name="TextBox 8"/>
          <p:cNvSpPr txBox="1"/>
          <p:nvPr/>
        </p:nvSpPr>
        <p:spPr>
          <a:xfrm>
            <a:off x="16710989" y="9610567"/>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20</a:t>
            </a:r>
          </a:p>
        </p:txBody>
      </p:sp>
      <p:sp>
        <p:nvSpPr>
          <p:cNvPr id="18" name="TextBox 17">
            <a:extLst>
              <a:ext uri="{FF2B5EF4-FFF2-40B4-BE49-F238E27FC236}">
                <a16:creationId xmlns:a16="http://schemas.microsoft.com/office/drawing/2014/main" id="{23D7694C-BF60-210C-8B75-019898454CEF}"/>
              </a:ext>
            </a:extLst>
          </p:cNvPr>
          <p:cNvSpPr txBox="1"/>
          <p:nvPr/>
        </p:nvSpPr>
        <p:spPr>
          <a:xfrm>
            <a:off x="1028700" y="9563100"/>
            <a:ext cx="104775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sp>
        <p:nvSpPr>
          <p:cNvPr id="19" name="TextBox 18">
            <a:extLst>
              <a:ext uri="{FF2B5EF4-FFF2-40B4-BE49-F238E27FC236}">
                <a16:creationId xmlns:a16="http://schemas.microsoft.com/office/drawing/2014/main" id="{524FA081-39A3-B483-F19D-BC98D8F2BD2A}"/>
              </a:ext>
            </a:extLst>
          </p:cNvPr>
          <p:cNvSpPr txBox="1"/>
          <p:nvPr/>
        </p:nvSpPr>
        <p:spPr>
          <a:xfrm>
            <a:off x="838200" y="1790700"/>
            <a:ext cx="16078200" cy="646331"/>
          </a:xfrm>
          <a:prstGeom prst="rect">
            <a:avLst/>
          </a:prstGeom>
          <a:noFill/>
        </p:spPr>
        <p:txBody>
          <a:bodyPr wrap="square" rtlCol="0">
            <a:spAutoFit/>
          </a:bodyPr>
          <a:lstStyle/>
          <a:p>
            <a:r>
              <a:rPr lang="en-US" sz="3600" i="0" dirty="0">
                <a:solidFill>
                  <a:srgbClr val="0D0D0D"/>
                </a:solidFill>
                <a:effectLst/>
                <a:highlight>
                  <a:srgbClr val="FFFFFF"/>
                </a:highlight>
                <a:latin typeface="Montserrat" panose="00000500000000000000" pitchFamily="2" charset="0"/>
              </a:rPr>
              <a:t>INTEGRATING SENTIMENT ANALYSIS WITH </a:t>
            </a:r>
            <a:r>
              <a:rPr lang="en-US" sz="3600" b="0" i="0" dirty="0">
                <a:solidFill>
                  <a:srgbClr val="00B050"/>
                </a:solidFill>
                <a:effectLst/>
                <a:highlight>
                  <a:srgbClr val="FFFFFF"/>
                </a:highlight>
                <a:latin typeface="Montserrat" panose="00000500000000000000" pitchFamily="2" charset="0"/>
              </a:rPr>
              <a:t>BUY</a:t>
            </a:r>
            <a:r>
              <a:rPr lang="en-US" sz="3600" b="0" i="0" dirty="0">
                <a:solidFill>
                  <a:srgbClr val="0D0D0D"/>
                </a:solidFill>
                <a:effectLst/>
                <a:highlight>
                  <a:srgbClr val="FFFFFF"/>
                </a:highlight>
                <a:latin typeface="Montserrat" panose="00000500000000000000" pitchFamily="2" charset="0"/>
              </a:rPr>
              <a:t>/</a:t>
            </a:r>
            <a:r>
              <a:rPr lang="en-US" sz="3600" b="0" i="0" dirty="0">
                <a:solidFill>
                  <a:srgbClr val="FF0000"/>
                </a:solidFill>
                <a:effectLst/>
                <a:highlight>
                  <a:srgbClr val="FFFFFF"/>
                </a:highlight>
                <a:latin typeface="Montserrat" panose="00000500000000000000" pitchFamily="2" charset="0"/>
              </a:rPr>
              <a:t>SELL</a:t>
            </a:r>
            <a:r>
              <a:rPr lang="en-US" sz="3600" b="0" i="0" dirty="0">
                <a:solidFill>
                  <a:srgbClr val="0D0D0D"/>
                </a:solidFill>
                <a:effectLst/>
                <a:highlight>
                  <a:srgbClr val="FFFFFF"/>
                </a:highlight>
                <a:latin typeface="Montserrat" panose="00000500000000000000" pitchFamily="2" charset="0"/>
              </a:rPr>
              <a:t> </a:t>
            </a:r>
            <a:r>
              <a:rPr lang="en-US" sz="3600" i="0" dirty="0">
                <a:solidFill>
                  <a:srgbClr val="0D0D0D"/>
                </a:solidFill>
                <a:effectLst/>
                <a:highlight>
                  <a:srgbClr val="FFFFFF"/>
                </a:highlight>
                <a:latin typeface="Montserrat" panose="00000500000000000000" pitchFamily="2" charset="0"/>
              </a:rPr>
              <a:t>INDICATORS</a:t>
            </a:r>
            <a:endParaRPr lang="en-US" sz="3600" dirty="0">
              <a:latin typeface="Montserrat" panose="00000500000000000000" pitchFamily="2" charset="0"/>
            </a:endParaRPr>
          </a:p>
        </p:txBody>
      </p:sp>
      <p:cxnSp>
        <p:nvCxnSpPr>
          <p:cNvPr id="21" name="Straight Connector 20">
            <a:extLst>
              <a:ext uri="{FF2B5EF4-FFF2-40B4-BE49-F238E27FC236}">
                <a16:creationId xmlns:a16="http://schemas.microsoft.com/office/drawing/2014/main" id="{DB0288AC-931F-B7F5-00DA-2567D3595AAB}"/>
              </a:ext>
            </a:extLst>
          </p:cNvPr>
          <p:cNvCxnSpPr>
            <a:cxnSpLocks/>
          </p:cNvCxnSpPr>
          <p:nvPr/>
        </p:nvCxnSpPr>
        <p:spPr>
          <a:xfrm>
            <a:off x="9144000" y="1181100"/>
            <a:ext cx="91440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pic>
        <p:nvPicPr>
          <p:cNvPr id="25" name="Picture 24">
            <a:extLst>
              <a:ext uri="{FF2B5EF4-FFF2-40B4-BE49-F238E27FC236}">
                <a16:creationId xmlns:a16="http://schemas.microsoft.com/office/drawing/2014/main" id="{CDEEBB11-8E46-4DD6-6406-B6E2F666E5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5400" y="4381500"/>
            <a:ext cx="9677400" cy="3634129"/>
          </a:xfrm>
          <a:prstGeom prst="rect">
            <a:avLst/>
          </a:prstGeom>
          <a:effectLst>
            <a:outerShdw blurRad="76200" dir="18900000" sy="23000" kx="-1200000" algn="bl" rotWithShape="0">
              <a:prstClr val="black">
                <a:alpha val="20000"/>
              </a:prstClr>
            </a:outerShdw>
            <a:reflection blurRad="6350" stA="52000" endA="300" endPos="35000" dir="5400000" sy="-100000" algn="bl" rotWithShape="0"/>
          </a:effectLst>
        </p:spPr>
      </p:pic>
      <p:sp>
        <p:nvSpPr>
          <p:cNvPr id="27" name="TextBox 26">
            <a:extLst>
              <a:ext uri="{FF2B5EF4-FFF2-40B4-BE49-F238E27FC236}">
                <a16:creationId xmlns:a16="http://schemas.microsoft.com/office/drawing/2014/main" id="{4D59F907-3D3D-BD44-C403-1FBEF3F2B1A5}"/>
              </a:ext>
            </a:extLst>
          </p:cNvPr>
          <p:cNvSpPr txBox="1"/>
          <p:nvPr/>
        </p:nvSpPr>
        <p:spPr>
          <a:xfrm>
            <a:off x="990600" y="2628900"/>
            <a:ext cx="9089348" cy="369332"/>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0D0D0D"/>
                </a:solidFill>
                <a:effectLst/>
                <a:highlight>
                  <a:srgbClr val="FFFFFF"/>
                </a:highlight>
                <a:latin typeface="Montserrat" panose="00000500000000000000" pitchFamily="2" charset="0"/>
              </a:rPr>
              <a:t>Limitations Of Relying Solely On Historical Price Data For Decision-making</a:t>
            </a:r>
            <a:endParaRPr lang="en-US" dirty="0">
              <a:latin typeface="Montserrat" panose="00000500000000000000" pitchFamily="2" charset="0"/>
            </a:endParaRPr>
          </a:p>
        </p:txBody>
      </p:sp>
      <p:sp>
        <p:nvSpPr>
          <p:cNvPr id="28" name="TextBox 27">
            <a:extLst>
              <a:ext uri="{FF2B5EF4-FFF2-40B4-BE49-F238E27FC236}">
                <a16:creationId xmlns:a16="http://schemas.microsoft.com/office/drawing/2014/main" id="{EA3B8E8C-3805-7ADD-39E4-0803F3A5D42D}"/>
              </a:ext>
            </a:extLst>
          </p:cNvPr>
          <p:cNvSpPr txBox="1"/>
          <p:nvPr/>
        </p:nvSpPr>
        <p:spPr>
          <a:xfrm>
            <a:off x="990600" y="2973169"/>
            <a:ext cx="15468599" cy="8765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solidFill>
                  <a:srgbClr val="0D0D0D"/>
                </a:solidFill>
                <a:effectLst/>
                <a:highlight>
                  <a:srgbClr val="FFFFFF"/>
                </a:highlight>
                <a:latin typeface="Montserrat" panose="00000500000000000000" pitchFamily="2" charset="0"/>
              </a:rPr>
              <a:t>Potential Benefits Of Incorporating Sentiment Analysis, Such As Capturing Market Sentiment Shifts In Real-time And Improving The Accuracy Of Trading Signals.</a:t>
            </a:r>
            <a:endParaRPr lang="en-US" dirty="0">
              <a:latin typeface="Montserrat" panose="00000500000000000000" pitchFamily="2" charset="0"/>
            </a:endParaRPr>
          </a:p>
        </p:txBody>
      </p:sp>
      <p:sp>
        <p:nvSpPr>
          <p:cNvPr id="30" name="TextBox 29">
            <a:extLst>
              <a:ext uri="{FF2B5EF4-FFF2-40B4-BE49-F238E27FC236}">
                <a16:creationId xmlns:a16="http://schemas.microsoft.com/office/drawing/2014/main" id="{AA300816-B79F-E97E-EAC1-51FF6E209E7C}"/>
              </a:ext>
            </a:extLst>
          </p:cNvPr>
          <p:cNvSpPr txBox="1"/>
          <p:nvPr/>
        </p:nvSpPr>
        <p:spPr>
          <a:xfrm>
            <a:off x="990600" y="3935968"/>
            <a:ext cx="15541434" cy="369332"/>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0D0D0D"/>
                </a:solidFill>
                <a:effectLst/>
                <a:highlight>
                  <a:srgbClr val="FFFFFF"/>
                </a:highlight>
                <a:latin typeface="Montserrat" panose="00000500000000000000" pitchFamily="2" charset="0"/>
              </a:rPr>
              <a:t>Periods Of Strong Positive Sentiment Coinciding With Buy Signals, Or Periods Of Negative Sentiment Coinciding With Sell Signals.</a:t>
            </a:r>
            <a:endParaRPr lang="en-US" dirty="0">
              <a:latin typeface="Montserrat" panose="00000500000000000000" pitchFamily="2" charset="0"/>
            </a:endParaRPr>
          </a:p>
        </p:txBody>
      </p:sp>
      <p:pic>
        <p:nvPicPr>
          <p:cNvPr id="32" name="Picture 31">
            <a:extLst>
              <a:ext uri="{FF2B5EF4-FFF2-40B4-BE49-F238E27FC236}">
                <a16:creationId xmlns:a16="http://schemas.microsoft.com/office/drawing/2014/main" id="{9D1FDFE9-E7EC-70E9-06EC-4440093E2845}"/>
              </a:ext>
            </a:extLst>
          </p:cNvPr>
          <p:cNvPicPr>
            <a:picLocks noChangeAspect="1"/>
          </p:cNvPicPr>
          <p:nvPr/>
        </p:nvPicPr>
        <p:blipFill rotWithShape="1">
          <a:blip r:embed="rId7">
            <a:extLst>
              <a:ext uri="{28A0092B-C50C-407E-A947-70E740481C1C}">
                <a14:useLocalDpi xmlns:a14="http://schemas.microsoft.com/office/drawing/2010/main" val="0"/>
              </a:ext>
            </a:extLst>
          </a:blip>
          <a:srcRect l="24026" r="21246" b="50111"/>
          <a:stretch/>
        </p:blipFill>
        <p:spPr>
          <a:xfrm>
            <a:off x="15011400" y="6819900"/>
            <a:ext cx="1209368" cy="1102442"/>
          </a:xfrm>
          <a:prstGeom prst="rect">
            <a:avLst/>
          </a:prstGeom>
        </p:spPr>
      </p:pic>
      <p:cxnSp>
        <p:nvCxnSpPr>
          <p:cNvPr id="34" name="Straight Arrow Connector 33">
            <a:extLst>
              <a:ext uri="{FF2B5EF4-FFF2-40B4-BE49-F238E27FC236}">
                <a16:creationId xmlns:a16="http://schemas.microsoft.com/office/drawing/2014/main" id="{8914BE16-87C7-A09B-8D61-7B6DE4489940}"/>
              </a:ext>
            </a:extLst>
          </p:cNvPr>
          <p:cNvCxnSpPr>
            <a:cxnSpLocks/>
          </p:cNvCxnSpPr>
          <p:nvPr/>
        </p:nvCxnSpPr>
        <p:spPr>
          <a:xfrm>
            <a:off x="11049000" y="7429500"/>
            <a:ext cx="38862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40" name="Picture 39">
            <a:extLst>
              <a:ext uri="{FF2B5EF4-FFF2-40B4-BE49-F238E27FC236}">
                <a16:creationId xmlns:a16="http://schemas.microsoft.com/office/drawing/2014/main" id="{94771004-515C-367E-D9D4-344BFE635F68}"/>
              </a:ext>
            </a:extLst>
          </p:cNvPr>
          <p:cNvPicPr>
            <a:picLocks noChangeAspect="1"/>
          </p:cNvPicPr>
          <p:nvPr/>
        </p:nvPicPr>
        <p:blipFill rotWithShape="1">
          <a:blip r:embed="rId7">
            <a:extLst>
              <a:ext uri="{28A0092B-C50C-407E-A947-70E740481C1C}">
                <a14:useLocalDpi xmlns:a14="http://schemas.microsoft.com/office/drawing/2010/main" val="0"/>
              </a:ext>
            </a:extLst>
          </a:blip>
          <a:srcRect l="50781" t="49219"/>
          <a:stretch/>
        </p:blipFill>
        <p:spPr>
          <a:xfrm>
            <a:off x="11811000" y="5295900"/>
            <a:ext cx="1162665" cy="1199536"/>
          </a:xfrm>
          <a:prstGeom prst="rect">
            <a:avLst/>
          </a:prstGeom>
        </p:spPr>
      </p:pic>
      <p:cxnSp>
        <p:nvCxnSpPr>
          <p:cNvPr id="42" name="Straight Arrow Connector 41">
            <a:extLst>
              <a:ext uri="{FF2B5EF4-FFF2-40B4-BE49-F238E27FC236}">
                <a16:creationId xmlns:a16="http://schemas.microsoft.com/office/drawing/2014/main" id="{32ECBE47-6B59-31F0-E455-71DAF132778A}"/>
              </a:ext>
            </a:extLst>
          </p:cNvPr>
          <p:cNvCxnSpPr>
            <a:cxnSpLocks/>
          </p:cNvCxnSpPr>
          <p:nvPr/>
        </p:nvCxnSpPr>
        <p:spPr>
          <a:xfrm>
            <a:off x="10972800" y="5905500"/>
            <a:ext cx="8382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47" name="Picture 46">
            <a:extLst>
              <a:ext uri="{FF2B5EF4-FFF2-40B4-BE49-F238E27FC236}">
                <a16:creationId xmlns:a16="http://schemas.microsoft.com/office/drawing/2014/main" id="{C30D79DB-0BAB-D935-607A-977B3C72DE0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106400" y="4838700"/>
            <a:ext cx="1066800" cy="1826010"/>
          </a:xfrm>
          <a:prstGeom prst="rect">
            <a:avLst/>
          </a:prstGeom>
          <a:effectLst>
            <a:reflection blurRad="6350" stA="52000" endA="300" endPos="35000" dir="5400000" sy="-100000" algn="bl" rotWithShape="0"/>
          </a:effectLst>
        </p:spPr>
      </p:pic>
      <p:pic>
        <p:nvPicPr>
          <p:cNvPr id="49" name="Picture 48">
            <a:extLst>
              <a:ext uri="{FF2B5EF4-FFF2-40B4-BE49-F238E27FC236}">
                <a16:creationId xmlns:a16="http://schemas.microsoft.com/office/drawing/2014/main" id="{CFEAA32E-3508-7431-03BA-A233145F9F5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154400" y="5981700"/>
            <a:ext cx="1561705" cy="2192032"/>
          </a:xfrm>
          <a:prstGeom prst="rect">
            <a:avLst/>
          </a:prstGeom>
          <a:effectLst>
            <a:reflection blurRad="6350" stA="50000" endA="275" endPos="40000" dist="101600" dir="5400000" sy="-100000" algn="bl" rotWithShape="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1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A4F3CE-E6EF-8285-E667-71B7421D92A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2000"/>
                    </a14:imgEffect>
                  </a14:imgLayer>
                </a14:imgProps>
              </a:ext>
              <a:ext uri="{28A0092B-C50C-407E-A947-70E740481C1C}">
                <a14:useLocalDpi xmlns:a14="http://schemas.microsoft.com/office/drawing/2010/main" val="0"/>
              </a:ext>
            </a:extLst>
          </a:blip>
          <a:srcRect l="1288" t="8198" r="5096" b="11605"/>
          <a:stretch/>
        </p:blipFill>
        <p:spPr>
          <a:xfrm>
            <a:off x="-41480" y="-2324100"/>
            <a:ext cx="18297525" cy="9105900"/>
          </a:xfrm>
          <a:prstGeom prst="rect">
            <a:avLst/>
          </a:prstGeom>
        </p:spPr>
      </p:pic>
      <p:grpSp>
        <p:nvGrpSpPr>
          <p:cNvPr id="2" name="Group 2">
            <a:extLst>
              <a:ext uri="{FF2B5EF4-FFF2-40B4-BE49-F238E27FC236}">
                <a16:creationId xmlns:a16="http://schemas.microsoft.com/office/drawing/2014/main" id="{DA7C4CAE-3E22-5010-078B-DC4C751ACD9F}"/>
              </a:ext>
            </a:extLst>
          </p:cNvPr>
          <p:cNvGrpSpPr/>
          <p:nvPr/>
        </p:nvGrpSpPr>
        <p:grpSpPr>
          <a:xfrm>
            <a:off x="0" y="9236393"/>
            <a:ext cx="18821400" cy="1050607"/>
            <a:chOff x="0" y="0"/>
            <a:chExt cx="4142362" cy="276703"/>
          </a:xfrm>
          <a:solidFill>
            <a:srgbClr val="002060"/>
          </a:solidFill>
        </p:grpSpPr>
        <p:sp>
          <p:nvSpPr>
            <p:cNvPr id="13" name="Freeform 3">
              <a:extLst>
                <a:ext uri="{FF2B5EF4-FFF2-40B4-BE49-F238E27FC236}">
                  <a16:creationId xmlns:a16="http://schemas.microsoft.com/office/drawing/2014/main" id="{17F19310-B47E-A98C-0C0D-C3C2839156B5}"/>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14" name="TextBox 4">
              <a:extLst>
                <a:ext uri="{FF2B5EF4-FFF2-40B4-BE49-F238E27FC236}">
                  <a16:creationId xmlns:a16="http://schemas.microsoft.com/office/drawing/2014/main" id="{AD834A18-D0AB-A01F-6E09-69DDEEB51FFD}"/>
                </a:ext>
              </a:extLst>
            </p:cNvPr>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12" name="Freeform 12"/>
          <p:cNvSpPr/>
          <p:nvPr/>
        </p:nvSpPr>
        <p:spPr>
          <a:xfrm flipH="1">
            <a:off x="10972800" y="-5753100"/>
            <a:ext cx="7666059" cy="6631969"/>
          </a:xfrm>
          <a:custGeom>
            <a:avLst/>
            <a:gdLst/>
            <a:ahLst/>
            <a:cxnLst/>
            <a:rect l="l" t="t" r="r" b="b"/>
            <a:pathLst>
              <a:path w="7666059" h="6631969">
                <a:moveTo>
                  <a:pt x="7666060" y="0"/>
                </a:moveTo>
                <a:lnTo>
                  <a:pt x="0" y="0"/>
                </a:lnTo>
                <a:lnTo>
                  <a:pt x="0" y="6631969"/>
                </a:lnTo>
                <a:lnTo>
                  <a:pt x="7666060" y="6631969"/>
                </a:lnTo>
                <a:lnTo>
                  <a:pt x="766606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29">
            <a:extLst>
              <a:ext uri="{FF2B5EF4-FFF2-40B4-BE49-F238E27FC236}">
                <a16:creationId xmlns:a16="http://schemas.microsoft.com/office/drawing/2014/main" id="{EF549238-ADEF-531B-2DC8-4137341788F2}"/>
              </a:ext>
            </a:extLst>
          </p:cNvPr>
          <p:cNvSpPr/>
          <p:nvPr/>
        </p:nvSpPr>
        <p:spPr>
          <a:xfrm>
            <a:off x="13338789" y="9258300"/>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8" name="TextBox 8"/>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08</a:t>
            </a:r>
          </a:p>
        </p:txBody>
      </p:sp>
      <p:sp>
        <p:nvSpPr>
          <p:cNvPr id="18" name="TextBox 17">
            <a:extLst>
              <a:ext uri="{FF2B5EF4-FFF2-40B4-BE49-F238E27FC236}">
                <a16:creationId xmlns:a16="http://schemas.microsoft.com/office/drawing/2014/main" id="{23D7694C-BF60-210C-8B75-019898454CEF}"/>
              </a:ext>
            </a:extLst>
          </p:cNvPr>
          <p:cNvSpPr txBox="1"/>
          <p:nvPr/>
        </p:nvSpPr>
        <p:spPr>
          <a:xfrm>
            <a:off x="1028700" y="9563100"/>
            <a:ext cx="104775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sp>
        <p:nvSpPr>
          <p:cNvPr id="3" name="TextBox 2">
            <a:extLst>
              <a:ext uri="{FF2B5EF4-FFF2-40B4-BE49-F238E27FC236}">
                <a16:creationId xmlns:a16="http://schemas.microsoft.com/office/drawing/2014/main" id="{A3B33BB7-FD15-643E-0262-6F426AF85818}"/>
              </a:ext>
            </a:extLst>
          </p:cNvPr>
          <p:cNvSpPr txBox="1"/>
          <p:nvPr/>
        </p:nvSpPr>
        <p:spPr>
          <a:xfrm>
            <a:off x="-14288" y="3771900"/>
            <a:ext cx="18302288" cy="2123658"/>
          </a:xfrm>
          <a:prstGeom prst="rect">
            <a:avLst/>
          </a:prstGeom>
          <a:noFill/>
        </p:spPr>
        <p:txBody>
          <a:bodyPr wrap="square" rtlCol="0">
            <a:spAutoFit/>
          </a:bodyPr>
          <a:lstStyle/>
          <a:p>
            <a:pPr algn="ctr"/>
            <a:r>
              <a:rPr lang="en-US" sz="9600" b="1" dirty="0">
                <a:latin typeface="Montserrat" panose="00000500000000000000" pitchFamily="2" charset="0"/>
              </a:rPr>
              <a:t>THANK YOU</a:t>
            </a:r>
          </a:p>
          <a:p>
            <a:pPr algn="ctr"/>
            <a:r>
              <a:rPr lang="en-US" sz="3600" b="1" dirty="0">
                <a:latin typeface="Montserrat" panose="00000500000000000000" pitchFamily="2" charset="0"/>
              </a:rPr>
              <a:t>Any Questions ?</a:t>
            </a:r>
          </a:p>
        </p:txBody>
      </p:sp>
      <p:pic>
        <p:nvPicPr>
          <p:cNvPr id="7" name="Picture 6">
            <a:extLst>
              <a:ext uri="{FF2B5EF4-FFF2-40B4-BE49-F238E27FC236}">
                <a16:creationId xmlns:a16="http://schemas.microsoft.com/office/drawing/2014/main" id="{8885E129-FF03-0E9D-86F9-957AEDE251F0}"/>
              </a:ext>
            </a:extLst>
          </p:cNvPr>
          <p:cNvPicPr>
            <a:picLocks noChangeAspect="1"/>
          </p:cNvPicPr>
          <p:nvPr/>
        </p:nvPicPr>
        <p:blipFill rotWithShape="1">
          <a:blip r:embed="rId8">
            <a:extLst>
              <a:ext uri="{28A0092B-C50C-407E-A947-70E740481C1C}">
                <a14:useLocalDpi xmlns:a14="http://schemas.microsoft.com/office/drawing/2010/main" val="0"/>
              </a:ext>
            </a:extLst>
          </a:blip>
          <a:srcRect t="24845"/>
          <a:stretch/>
        </p:blipFill>
        <p:spPr>
          <a:xfrm>
            <a:off x="-76200" y="6591300"/>
            <a:ext cx="18364200" cy="2484269"/>
          </a:xfrm>
          <a:prstGeom prst="rect">
            <a:avLst/>
          </a:prstGeom>
        </p:spPr>
      </p:pic>
      <p:grpSp>
        <p:nvGrpSpPr>
          <p:cNvPr id="4" name="Group 2">
            <a:extLst>
              <a:ext uri="{FF2B5EF4-FFF2-40B4-BE49-F238E27FC236}">
                <a16:creationId xmlns:a16="http://schemas.microsoft.com/office/drawing/2014/main" id="{5A490358-4C1F-91A7-DB07-FEA1CDB75C00}"/>
              </a:ext>
            </a:extLst>
          </p:cNvPr>
          <p:cNvGrpSpPr/>
          <p:nvPr/>
        </p:nvGrpSpPr>
        <p:grpSpPr>
          <a:xfrm>
            <a:off x="0" y="9236393"/>
            <a:ext cx="18821400" cy="1050607"/>
            <a:chOff x="0" y="0"/>
            <a:chExt cx="4142362" cy="276703"/>
          </a:xfrm>
          <a:solidFill>
            <a:srgbClr val="C00000"/>
          </a:solidFill>
        </p:grpSpPr>
        <p:sp>
          <p:nvSpPr>
            <p:cNvPr id="6" name="Freeform 3">
              <a:extLst>
                <a:ext uri="{FF2B5EF4-FFF2-40B4-BE49-F238E27FC236}">
                  <a16:creationId xmlns:a16="http://schemas.microsoft.com/office/drawing/2014/main" id="{960C22A3-D695-88D6-0C14-B28ED52FC807}"/>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9" name="TextBox 4">
              <a:extLst>
                <a:ext uri="{FF2B5EF4-FFF2-40B4-BE49-F238E27FC236}">
                  <a16:creationId xmlns:a16="http://schemas.microsoft.com/office/drawing/2014/main" id="{96BF874D-C7D0-1C76-3401-AA01EA7A4651}"/>
                </a:ext>
              </a:extLst>
            </p:cNvPr>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10" name="Freeform 29">
            <a:extLst>
              <a:ext uri="{FF2B5EF4-FFF2-40B4-BE49-F238E27FC236}">
                <a16:creationId xmlns:a16="http://schemas.microsoft.com/office/drawing/2014/main" id="{1398F2C7-CBE0-1024-0D06-BA0F18CFDA11}"/>
              </a:ext>
            </a:extLst>
          </p:cNvPr>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0">
            <a:extLst>
              <a:ext uri="{FF2B5EF4-FFF2-40B4-BE49-F238E27FC236}">
                <a16:creationId xmlns:a16="http://schemas.microsoft.com/office/drawing/2014/main" id="{7AFB6422-674A-ECCF-8631-044948F23AD2}"/>
              </a:ext>
            </a:extLst>
          </p:cNvPr>
          <p:cNvSpPr txBox="1"/>
          <p:nvPr/>
        </p:nvSpPr>
        <p:spPr>
          <a:xfrm>
            <a:off x="1181100" y="9563100"/>
            <a:ext cx="104775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sp>
        <p:nvSpPr>
          <p:cNvPr id="16" name="TextBox 30">
            <a:extLst>
              <a:ext uri="{FF2B5EF4-FFF2-40B4-BE49-F238E27FC236}">
                <a16:creationId xmlns:a16="http://schemas.microsoft.com/office/drawing/2014/main" id="{179D7D99-4F85-DE25-7C18-9AD39BEE9BD2}"/>
              </a:ext>
            </a:extLst>
          </p:cNvPr>
          <p:cNvSpPr txBox="1"/>
          <p:nvPr/>
        </p:nvSpPr>
        <p:spPr>
          <a:xfrm>
            <a:off x="16687800" y="9670415"/>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21</a:t>
            </a:r>
          </a:p>
        </p:txBody>
      </p:sp>
    </p:spTree>
    <p:extLst>
      <p:ext uri="{BB962C8B-B14F-4D97-AF65-F5344CB8AC3E}">
        <p14:creationId xmlns:p14="http://schemas.microsoft.com/office/powerpoint/2010/main" val="2977656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C9628E9-2B47-5D0F-5351-C92999495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1780717"/>
            <a:ext cx="7850849" cy="5442066"/>
          </a:xfrm>
          <a:prstGeom prst="rect">
            <a:avLst/>
          </a:prstGeom>
        </p:spPr>
      </p:pic>
      <p:grpSp>
        <p:nvGrpSpPr>
          <p:cNvPr id="2" name="Group 2"/>
          <p:cNvGrpSpPr/>
          <p:nvPr/>
        </p:nvGrpSpPr>
        <p:grpSpPr>
          <a:xfrm>
            <a:off x="0" y="9236393"/>
            <a:ext cx="18516600" cy="1050607"/>
            <a:chOff x="0" y="0"/>
            <a:chExt cx="4142362" cy="276703"/>
          </a:xfrm>
          <a:solidFill>
            <a:srgbClr val="C00000"/>
          </a:solidFill>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4" name="TextBox 4"/>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5" name="Freeform 5"/>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743643" y="-4954688"/>
            <a:ext cx="7666059" cy="6631969"/>
          </a:xfrm>
          <a:custGeom>
            <a:avLst/>
            <a:gdLst/>
            <a:ahLst/>
            <a:cxnLst/>
            <a:rect l="l" t="t" r="r" b="b"/>
            <a:pathLst>
              <a:path w="7666059" h="6631969">
                <a:moveTo>
                  <a:pt x="0" y="0"/>
                </a:moveTo>
                <a:lnTo>
                  <a:pt x="7666059" y="0"/>
                </a:lnTo>
                <a:lnTo>
                  <a:pt x="7666059" y="6631969"/>
                </a:lnTo>
                <a:lnTo>
                  <a:pt x="0" y="663196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03</a:t>
            </a:r>
          </a:p>
        </p:txBody>
      </p:sp>
      <p:grpSp>
        <p:nvGrpSpPr>
          <p:cNvPr id="14" name="Group 14"/>
          <p:cNvGrpSpPr/>
          <p:nvPr/>
        </p:nvGrpSpPr>
        <p:grpSpPr>
          <a:xfrm>
            <a:off x="1000991" y="3317540"/>
            <a:ext cx="8143009" cy="4907024"/>
            <a:chOff x="-36945" y="66675"/>
            <a:chExt cx="10857345" cy="6542700"/>
          </a:xfrm>
        </p:grpSpPr>
        <p:sp>
          <p:nvSpPr>
            <p:cNvPr id="15" name="TextBox 15"/>
            <p:cNvSpPr txBox="1"/>
            <p:nvPr/>
          </p:nvSpPr>
          <p:spPr>
            <a:xfrm>
              <a:off x="-36945" y="1645622"/>
              <a:ext cx="10820400" cy="4963753"/>
            </a:xfrm>
            <a:prstGeom prst="rect">
              <a:avLst/>
            </a:prstGeom>
          </p:spPr>
          <p:txBody>
            <a:bodyPr lIns="0" tIns="0" rIns="0" bIns="0" rtlCol="0" anchor="t">
              <a:spAutoFit/>
            </a:bodyPr>
            <a:lstStyle/>
            <a:p>
              <a:pPr marL="539749" lvl="1" indent="-269875">
                <a:lnSpc>
                  <a:spcPct val="150000"/>
                </a:lnSpc>
                <a:buFont typeface="Arial"/>
                <a:buChar char="•"/>
              </a:pPr>
              <a:r>
                <a:rPr lang="en-US" dirty="0">
                  <a:solidFill>
                    <a:schemeClr val="bg1"/>
                  </a:solidFill>
                  <a:latin typeface="Montserrat Classic"/>
                </a:rPr>
                <a:t>Why It’s Crucial To Predict Price</a:t>
              </a:r>
            </a:p>
            <a:p>
              <a:pPr marL="539749" lvl="1" indent="-269875">
                <a:lnSpc>
                  <a:spcPct val="150000"/>
                </a:lnSpc>
                <a:buFont typeface="Arial"/>
                <a:buChar char="•"/>
              </a:pPr>
              <a:r>
                <a:rPr lang="en-US" dirty="0">
                  <a:solidFill>
                    <a:schemeClr val="bg1"/>
                  </a:solidFill>
                  <a:latin typeface="Montserrat Classic"/>
                </a:rPr>
                <a:t>About The Coca-Cola Company (KO)</a:t>
              </a:r>
            </a:p>
            <a:p>
              <a:pPr marL="539749" lvl="1" indent="-269875">
                <a:lnSpc>
                  <a:spcPct val="150000"/>
                </a:lnSpc>
                <a:buFont typeface="Arial"/>
                <a:buChar char="•"/>
              </a:pPr>
              <a:r>
                <a:rPr lang="en-US" dirty="0">
                  <a:solidFill>
                    <a:schemeClr val="bg1"/>
                  </a:solidFill>
                  <a:latin typeface="Montserrat Classic"/>
                </a:rPr>
                <a:t>What Motivates Us ? - Interest in understanding stock market trends and making informed investment decisions.</a:t>
              </a:r>
            </a:p>
            <a:p>
              <a:pPr marL="539749" lvl="1" indent="-269875">
                <a:lnSpc>
                  <a:spcPct val="150000"/>
                </a:lnSpc>
                <a:buFont typeface="Arial"/>
                <a:buChar char="•"/>
              </a:pPr>
              <a:r>
                <a:rPr lang="en-US" dirty="0">
                  <a:solidFill>
                    <a:schemeClr val="bg1"/>
                  </a:solidFill>
                  <a:latin typeface="Montserrat Classic"/>
                </a:rPr>
                <a:t>What Domain Focused</a:t>
              </a:r>
            </a:p>
            <a:p>
              <a:pPr marL="539749" lvl="1" indent="-269875">
                <a:lnSpc>
                  <a:spcPct val="150000"/>
                </a:lnSpc>
                <a:buFont typeface="Arial"/>
                <a:buChar char="•"/>
              </a:pPr>
              <a:r>
                <a:rPr lang="en-US" dirty="0">
                  <a:solidFill>
                    <a:schemeClr val="bg1"/>
                  </a:solidFill>
                  <a:latin typeface="Montserrat Classic"/>
                </a:rPr>
                <a:t>Who Cares About This Project ? - Investors, financial analysts, and individuals interested in stock market dynamics.</a:t>
              </a:r>
            </a:p>
            <a:p>
              <a:pPr marL="539749" lvl="1" indent="-269875">
                <a:lnSpc>
                  <a:spcPct val="150000"/>
                </a:lnSpc>
                <a:buFont typeface="Arial"/>
                <a:buChar char="•"/>
              </a:pPr>
              <a:endParaRPr lang="en-US" dirty="0">
                <a:solidFill>
                  <a:schemeClr val="bg1"/>
                </a:solidFill>
                <a:latin typeface="Montserrat Classic"/>
              </a:endParaRPr>
            </a:p>
            <a:p>
              <a:pPr marL="539749" lvl="1" indent="-269875">
                <a:lnSpc>
                  <a:spcPts val="3499"/>
                </a:lnSpc>
                <a:buFont typeface="Arial"/>
                <a:buChar char="•"/>
              </a:pPr>
              <a:endParaRPr lang="en-US" sz="2499" dirty="0">
                <a:solidFill>
                  <a:schemeClr val="bg1"/>
                </a:solidFill>
                <a:latin typeface="Montserrat Classic"/>
              </a:endParaRPr>
            </a:p>
          </p:txBody>
        </p:sp>
        <p:sp>
          <p:nvSpPr>
            <p:cNvPr id="16" name="TextBox 16"/>
            <p:cNvSpPr txBox="1"/>
            <p:nvPr/>
          </p:nvSpPr>
          <p:spPr>
            <a:xfrm>
              <a:off x="0" y="66675"/>
              <a:ext cx="10820400" cy="1504685"/>
            </a:xfrm>
            <a:prstGeom prst="rect">
              <a:avLst/>
            </a:prstGeom>
          </p:spPr>
          <p:txBody>
            <a:bodyPr lIns="0" tIns="0" rIns="0" bIns="0" rtlCol="0" anchor="t">
              <a:spAutoFit/>
            </a:bodyPr>
            <a:lstStyle/>
            <a:p>
              <a:pPr>
                <a:lnSpc>
                  <a:spcPts val="8800"/>
                </a:lnSpc>
              </a:pPr>
              <a:r>
                <a:rPr lang="en-US" sz="8000" dirty="0">
                  <a:solidFill>
                    <a:schemeClr val="bg1"/>
                  </a:solidFill>
                  <a:latin typeface="Montserrat Classic Bold"/>
                </a:rPr>
                <a:t>INTRODUCTION</a:t>
              </a:r>
            </a:p>
          </p:txBody>
        </p:sp>
      </p:grpSp>
      <p:sp>
        <p:nvSpPr>
          <p:cNvPr id="12" name="TextBox 12"/>
          <p:cNvSpPr txBox="1"/>
          <p:nvPr/>
        </p:nvSpPr>
        <p:spPr>
          <a:xfrm>
            <a:off x="1028700" y="9610567"/>
            <a:ext cx="10629900" cy="500137"/>
          </a:xfrm>
          <a:prstGeom prst="rect">
            <a:avLst/>
          </a:prstGeom>
        </p:spPr>
        <p:txBody>
          <a:bodyPr wrap="square" lIns="0" tIns="0" rIns="0" bIns="0" rtlCol="0" anchor="t">
            <a:spAutoFit/>
          </a:bodyPr>
          <a:lstStyle/>
          <a:p>
            <a:pPr marL="0" lvl="0" indent="0" algn="l">
              <a:lnSpc>
                <a:spcPts val="2210"/>
              </a:lnSpc>
              <a:spcBef>
                <a:spcPct val="0"/>
              </a:spcBef>
            </a:pPr>
            <a:r>
              <a:rPr lang="en-US" sz="1800" dirty="0">
                <a:solidFill>
                  <a:srgbClr val="E5E5E5"/>
                </a:solidFill>
                <a:latin typeface="Montserrat Classic"/>
              </a:rPr>
              <a:t>STOCK MARKET PRICE PREDICTION - Analyzing The Coca-Cola Company (Ticker: KO)</a:t>
            </a:r>
          </a:p>
          <a:p>
            <a:pPr>
              <a:lnSpc>
                <a:spcPts val="1680"/>
              </a:lnSpc>
            </a:pPr>
            <a:r>
              <a:rPr lang="en-US" sz="1800" dirty="0">
                <a:solidFill>
                  <a:srgbClr val="C00000"/>
                </a:solidFill>
                <a:latin typeface="Montserrat Classic"/>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Freeform 17"/>
          <p:cNvSpPr/>
          <p:nvPr/>
        </p:nvSpPr>
        <p:spPr>
          <a:xfrm flipH="1">
            <a:off x="12380923" y="-5593375"/>
            <a:ext cx="7666059" cy="6631969"/>
          </a:xfrm>
          <a:custGeom>
            <a:avLst/>
            <a:gdLst/>
            <a:ahLst/>
            <a:cxnLst/>
            <a:rect l="l" t="t" r="r" b="b"/>
            <a:pathLst>
              <a:path w="7666059" h="6631969">
                <a:moveTo>
                  <a:pt x="7666060" y="0"/>
                </a:moveTo>
                <a:lnTo>
                  <a:pt x="0" y="0"/>
                </a:lnTo>
                <a:lnTo>
                  <a:pt x="0" y="6631969"/>
                </a:lnTo>
                <a:lnTo>
                  <a:pt x="7666060" y="6631969"/>
                </a:lnTo>
                <a:lnTo>
                  <a:pt x="766606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lowchart: Card 19">
            <a:extLst>
              <a:ext uri="{FF2B5EF4-FFF2-40B4-BE49-F238E27FC236}">
                <a16:creationId xmlns:a16="http://schemas.microsoft.com/office/drawing/2014/main" id="{FFF93C53-CBE2-41DC-F42E-FDD1C7957FF8}"/>
              </a:ext>
            </a:extLst>
          </p:cNvPr>
          <p:cNvSpPr/>
          <p:nvPr/>
        </p:nvSpPr>
        <p:spPr>
          <a:xfrm>
            <a:off x="10439400" y="2397577"/>
            <a:ext cx="7081714" cy="5156802"/>
          </a:xfrm>
          <a:prstGeom prst="flowChartPunchedCard">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a:effectLst>
            <a:glow rad="228600">
              <a:schemeClr val="accent2">
                <a:satMod val="175000"/>
                <a:alpha val="40000"/>
              </a:schemeClr>
            </a:glo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2"/>
          <p:cNvGrpSpPr/>
          <p:nvPr/>
        </p:nvGrpSpPr>
        <p:grpSpPr>
          <a:xfrm>
            <a:off x="0" y="9236393"/>
            <a:ext cx="18821400" cy="1050607"/>
            <a:chOff x="0" y="0"/>
            <a:chExt cx="4142362" cy="276703"/>
          </a:xfrm>
          <a:solidFill>
            <a:srgbClr val="C00000"/>
          </a:solidFill>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4" name="TextBox 4"/>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5" name="Freeform 5"/>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8" name="Group 8"/>
          <p:cNvGrpSpPr/>
          <p:nvPr/>
        </p:nvGrpSpPr>
        <p:grpSpPr>
          <a:xfrm>
            <a:off x="11011611" y="6591300"/>
            <a:ext cx="2968646" cy="1398270"/>
            <a:chOff x="0" y="0"/>
            <a:chExt cx="2239589" cy="1054875"/>
          </a:xfrm>
          <a:effectLst/>
        </p:grpSpPr>
        <p:sp>
          <p:nvSpPr>
            <p:cNvPr id="9" name="Freeform 9"/>
            <p:cNvSpPr/>
            <p:nvPr/>
          </p:nvSpPr>
          <p:spPr>
            <a:xfrm>
              <a:off x="0" y="0"/>
              <a:ext cx="2239589" cy="1054875"/>
            </a:xfrm>
            <a:custGeom>
              <a:avLst/>
              <a:gdLst/>
              <a:ahLst/>
              <a:cxnLst/>
              <a:rect l="l" t="t" r="r" b="b"/>
              <a:pathLst>
                <a:path w="2239589" h="1054875">
                  <a:moveTo>
                    <a:pt x="0" y="0"/>
                  </a:moveTo>
                  <a:lnTo>
                    <a:pt x="2239589" y="0"/>
                  </a:lnTo>
                  <a:lnTo>
                    <a:pt x="2239589" y="1054875"/>
                  </a:lnTo>
                  <a:lnTo>
                    <a:pt x="0" y="1054875"/>
                  </a:lnTo>
                  <a:close/>
                </a:path>
              </a:pathLst>
            </a:custGeom>
            <a:solidFill>
              <a:srgbClr val="E5E5E5"/>
            </a:solidFill>
            <a:ln cap="sq">
              <a:noFill/>
              <a:prstDash val="sysDot"/>
              <a:miter/>
            </a:ln>
          </p:spPr>
        </p:sp>
        <p:sp>
          <p:nvSpPr>
            <p:cNvPr id="10" name="TextBox 10"/>
            <p:cNvSpPr txBox="1"/>
            <p:nvPr/>
          </p:nvSpPr>
          <p:spPr>
            <a:xfrm>
              <a:off x="0" y="-19050"/>
              <a:ext cx="2239589" cy="1073925"/>
            </a:xfrm>
            <a:prstGeom prst="rect">
              <a:avLst/>
            </a:prstGeom>
          </p:spPr>
          <p:txBody>
            <a:bodyPr lIns="254000" tIns="254000" rIns="254000" bIns="254000" rtlCol="0" anchor="ctr"/>
            <a:lstStyle/>
            <a:p>
              <a:pPr>
                <a:lnSpc>
                  <a:spcPts val="1680"/>
                </a:lnSpc>
              </a:pPr>
              <a:endParaRPr lang="en-US" sz="1200" dirty="0">
                <a:solidFill>
                  <a:srgbClr val="1B4444"/>
                </a:solidFill>
                <a:latin typeface="Montserrat Classic"/>
              </a:endParaRPr>
            </a:p>
            <a:p>
              <a:pPr>
                <a:lnSpc>
                  <a:spcPts val="1680"/>
                </a:lnSpc>
              </a:pPr>
              <a:endParaRPr lang="en-US" sz="1200" dirty="0">
                <a:solidFill>
                  <a:srgbClr val="1B4444"/>
                </a:solidFill>
                <a:latin typeface="Montserrat Classic"/>
              </a:endParaRPr>
            </a:p>
            <a:p>
              <a:pPr>
                <a:lnSpc>
                  <a:spcPts val="1680"/>
                </a:lnSpc>
              </a:pPr>
              <a:endParaRPr lang="en-US" sz="1200" dirty="0">
                <a:solidFill>
                  <a:srgbClr val="1B4444"/>
                </a:solidFill>
                <a:latin typeface="Montserrat Classic"/>
              </a:endParaRPr>
            </a:p>
            <a:p>
              <a:pPr>
                <a:lnSpc>
                  <a:spcPts val="1680"/>
                </a:lnSpc>
              </a:pPr>
              <a:endParaRPr lang="en-US" sz="1200" dirty="0">
                <a:solidFill>
                  <a:srgbClr val="1B4444"/>
                </a:solidFill>
                <a:latin typeface="Montserrat Classic"/>
              </a:endParaRPr>
            </a:p>
            <a:p>
              <a:pPr>
                <a:lnSpc>
                  <a:spcPts val="1680"/>
                </a:lnSpc>
              </a:pPr>
              <a:endParaRPr lang="en-US" sz="1200" dirty="0">
                <a:solidFill>
                  <a:srgbClr val="1B4444"/>
                </a:solidFill>
                <a:latin typeface="Montserrat Classic"/>
              </a:endParaRPr>
            </a:p>
            <a:p>
              <a:pPr>
                <a:lnSpc>
                  <a:spcPts val="1680"/>
                </a:lnSpc>
              </a:pPr>
              <a:r>
                <a:rPr lang="en-US" sz="1200" dirty="0">
                  <a:solidFill>
                    <a:srgbClr val="1B4444"/>
                  </a:solidFill>
                  <a:latin typeface="Montserrat Classic"/>
                </a:rPr>
                <a:t>"Understanding the complexities of the stock market can be challenging amidst the demands of modern life."</a:t>
              </a:r>
            </a:p>
            <a:p>
              <a:pPr>
                <a:lnSpc>
                  <a:spcPts val="1680"/>
                </a:lnSpc>
              </a:pPr>
              <a:endParaRPr lang="en-US" sz="1200" dirty="0">
                <a:solidFill>
                  <a:srgbClr val="1B4444"/>
                </a:solidFill>
                <a:latin typeface="Montserrat Classic"/>
              </a:endParaRPr>
            </a:p>
            <a:p>
              <a:pPr>
                <a:lnSpc>
                  <a:spcPts val="1680"/>
                </a:lnSpc>
              </a:pPr>
              <a:endParaRPr lang="en-US" sz="1200" dirty="0">
                <a:solidFill>
                  <a:srgbClr val="1B4444"/>
                </a:solidFill>
                <a:latin typeface="Montserrat Classic"/>
              </a:endParaRPr>
            </a:p>
            <a:p>
              <a:pPr>
                <a:lnSpc>
                  <a:spcPts val="1680"/>
                </a:lnSpc>
              </a:pPr>
              <a:endParaRPr lang="en-US" sz="1200" dirty="0">
                <a:solidFill>
                  <a:srgbClr val="1B4444"/>
                </a:solidFill>
                <a:latin typeface="Montserrat Classic"/>
              </a:endParaRPr>
            </a:p>
            <a:p>
              <a:pPr>
                <a:lnSpc>
                  <a:spcPts val="1680"/>
                </a:lnSpc>
              </a:pPr>
              <a:endParaRPr lang="en-US" sz="1200" dirty="0">
                <a:solidFill>
                  <a:srgbClr val="1B4444"/>
                </a:solidFill>
                <a:latin typeface="Montserrat Classic"/>
              </a:endParaRPr>
            </a:p>
            <a:p>
              <a:pPr>
                <a:lnSpc>
                  <a:spcPts val="1680"/>
                </a:lnSpc>
              </a:pPr>
              <a:endParaRPr lang="en-US" sz="1200" dirty="0">
                <a:solidFill>
                  <a:srgbClr val="1B4444"/>
                </a:solidFill>
                <a:latin typeface="Montserrat Classic"/>
              </a:endParaRPr>
            </a:p>
          </p:txBody>
        </p:sp>
      </p:grpSp>
      <p:sp>
        <p:nvSpPr>
          <p:cNvPr id="12" name="TextBox 12"/>
          <p:cNvSpPr txBox="1"/>
          <p:nvPr/>
        </p:nvSpPr>
        <p:spPr>
          <a:xfrm>
            <a:off x="1028700" y="9563100"/>
            <a:ext cx="104775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sp>
        <p:nvSpPr>
          <p:cNvPr id="13" name="TextBox 13"/>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04</a:t>
            </a:r>
          </a:p>
        </p:txBody>
      </p:sp>
      <p:grpSp>
        <p:nvGrpSpPr>
          <p:cNvPr id="14" name="Group 14"/>
          <p:cNvGrpSpPr/>
          <p:nvPr/>
        </p:nvGrpSpPr>
        <p:grpSpPr>
          <a:xfrm>
            <a:off x="914400" y="1562100"/>
            <a:ext cx="11963559" cy="1112669"/>
            <a:chOff x="-152400" y="47625"/>
            <a:chExt cx="15951412" cy="1483558"/>
          </a:xfrm>
        </p:grpSpPr>
        <p:sp>
          <p:nvSpPr>
            <p:cNvPr id="15" name="TextBox 15"/>
            <p:cNvSpPr txBox="1"/>
            <p:nvPr/>
          </p:nvSpPr>
          <p:spPr>
            <a:xfrm>
              <a:off x="-66964" y="1015999"/>
              <a:ext cx="15799012" cy="515184"/>
            </a:xfrm>
            <a:prstGeom prst="rect">
              <a:avLst/>
            </a:prstGeom>
          </p:spPr>
          <p:txBody>
            <a:bodyPr lIns="0" tIns="0" rIns="0" bIns="0" rtlCol="0" anchor="t">
              <a:spAutoFit/>
            </a:bodyPr>
            <a:lstStyle/>
            <a:p>
              <a:pPr algn="l">
                <a:lnSpc>
                  <a:spcPts val="3499"/>
                </a:lnSpc>
              </a:pPr>
              <a:r>
                <a:rPr lang="en-US" sz="2000" dirty="0">
                  <a:solidFill>
                    <a:schemeClr val="bg1"/>
                  </a:solidFill>
                  <a:latin typeface="Montserrat Classic"/>
                </a:rPr>
                <a:t>WHAT WE ARE TRYING TO DO ?</a:t>
              </a:r>
            </a:p>
          </p:txBody>
        </p:sp>
        <p:sp>
          <p:nvSpPr>
            <p:cNvPr id="16" name="TextBox 16"/>
            <p:cNvSpPr txBox="1"/>
            <p:nvPr/>
          </p:nvSpPr>
          <p:spPr>
            <a:xfrm>
              <a:off x="-152400" y="47625"/>
              <a:ext cx="15951412" cy="1061508"/>
            </a:xfrm>
            <a:prstGeom prst="rect">
              <a:avLst/>
            </a:prstGeom>
          </p:spPr>
          <p:txBody>
            <a:bodyPr wrap="square" lIns="0" tIns="0" rIns="0" bIns="0" rtlCol="0" anchor="t">
              <a:spAutoFit/>
            </a:bodyPr>
            <a:lstStyle/>
            <a:p>
              <a:pPr marL="0" lvl="0" indent="0" algn="l">
                <a:lnSpc>
                  <a:spcPts val="6049"/>
                </a:lnSpc>
                <a:spcBef>
                  <a:spcPct val="0"/>
                </a:spcBef>
              </a:pPr>
              <a:r>
                <a:rPr lang="en-US" sz="8000" dirty="0">
                  <a:solidFill>
                    <a:schemeClr val="bg1"/>
                  </a:solidFill>
                  <a:latin typeface="Montserrat Classic Bold"/>
                </a:rPr>
                <a:t>MAIN OBJECTIVE</a:t>
              </a:r>
            </a:p>
          </p:txBody>
        </p:sp>
      </p:grpSp>
      <p:sp>
        <p:nvSpPr>
          <p:cNvPr id="21" name="TextBox 20">
            <a:extLst>
              <a:ext uri="{FF2B5EF4-FFF2-40B4-BE49-F238E27FC236}">
                <a16:creationId xmlns:a16="http://schemas.microsoft.com/office/drawing/2014/main" id="{4E36A55B-F77D-8116-58C8-4033F0F5728B}"/>
              </a:ext>
            </a:extLst>
          </p:cNvPr>
          <p:cNvSpPr txBox="1"/>
          <p:nvPr/>
        </p:nvSpPr>
        <p:spPr>
          <a:xfrm>
            <a:off x="914400" y="2770882"/>
            <a:ext cx="6248400" cy="1077218"/>
          </a:xfrm>
          <a:prstGeom prst="rect">
            <a:avLst/>
          </a:prstGeom>
          <a:noFill/>
        </p:spPr>
        <p:txBody>
          <a:bodyPr wrap="square" rtlCol="0">
            <a:spAutoFit/>
          </a:bodyPr>
          <a:lstStyle/>
          <a:p>
            <a:r>
              <a:rPr lang="en-US" sz="1600" dirty="0">
                <a:solidFill>
                  <a:schemeClr val="bg1"/>
                </a:solidFill>
                <a:latin typeface="Montserrat" pitchFamily="2" charset="0"/>
              </a:rPr>
              <a:t>Ultimately, the goal is to empower investors and financial analysts with a tool that can assist them in making informed decisions regarding their investments in various stocks.</a:t>
            </a:r>
          </a:p>
        </p:txBody>
      </p:sp>
      <p:sp>
        <p:nvSpPr>
          <p:cNvPr id="22" name="TextBox 21">
            <a:extLst>
              <a:ext uri="{FF2B5EF4-FFF2-40B4-BE49-F238E27FC236}">
                <a16:creationId xmlns:a16="http://schemas.microsoft.com/office/drawing/2014/main" id="{55112F5A-FE7D-5322-1C28-0010C9669426}"/>
              </a:ext>
            </a:extLst>
          </p:cNvPr>
          <p:cNvSpPr txBox="1"/>
          <p:nvPr/>
        </p:nvSpPr>
        <p:spPr>
          <a:xfrm>
            <a:off x="900545" y="4013524"/>
            <a:ext cx="9677400" cy="1477328"/>
          </a:xfrm>
          <a:prstGeom prst="rect">
            <a:avLst/>
          </a:prstGeom>
          <a:noFill/>
        </p:spPr>
        <p:txBody>
          <a:bodyPr wrap="square" rtlCol="0">
            <a:spAutoFit/>
          </a:bodyPr>
          <a:lstStyle/>
          <a:p>
            <a:r>
              <a:rPr lang="en-US" b="1" dirty="0">
                <a:solidFill>
                  <a:schemeClr val="bg1"/>
                </a:solidFill>
                <a:latin typeface="Montserrat" pitchFamily="2" charset="0"/>
              </a:rPr>
              <a:t>OBJECTIVE STATEMENT</a:t>
            </a:r>
          </a:p>
          <a:p>
            <a:pPr marL="285750" indent="-285750">
              <a:lnSpc>
                <a:spcPct val="150000"/>
              </a:lnSpc>
              <a:buFont typeface="Arial" panose="020B0604020202020204" pitchFamily="34" charset="0"/>
              <a:buChar char="•"/>
            </a:pPr>
            <a:r>
              <a:rPr lang="en-US" dirty="0">
                <a:solidFill>
                  <a:schemeClr val="bg1"/>
                </a:solidFill>
                <a:latin typeface="Montserrat" pitchFamily="2" charset="0"/>
              </a:rPr>
              <a:t>Analyze historical stock data for The Coca-Cola Company (KO) and develop a predictive model for stock price movements.</a:t>
            </a:r>
          </a:p>
          <a:p>
            <a:endParaRPr lang="en-US" b="1" dirty="0">
              <a:solidFill>
                <a:schemeClr val="bg1"/>
              </a:solidFill>
              <a:latin typeface="Montserrat" pitchFamily="2" charset="0"/>
            </a:endParaRPr>
          </a:p>
        </p:txBody>
      </p:sp>
      <p:sp>
        <p:nvSpPr>
          <p:cNvPr id="24" name="TextBox 23">
            <a:extLst>
              <a:ext uri="{FF2B5EF4-FFF2-40B4-BE49-F238E27FC236}">
                <a16:creationId xmlns:a16="http://schemas.microsoft.com/office/drawing/2014/main" id="{E7EAEA89-E829-880C-9849-D451FD737D22}"/>
              </a:ext>
            </a:extLst>
          </p:cNvPr>
          <p:cNvSpPr txBox="1"/>
          <p:nvPr/>
        </p:nvSpPr>
        <p:spPr>
          <a:xfrm>
            <a:off x="900544" y="5331862"/>
            <a:ext cx="9677401" cy="1754326"/>
          </a:xfrm>
          <a:prstGeom prst="rect">
            <a:avLst/>
          </a:prstGeom>
          <a:noFill/>
        </p:spPr>
        <p:txBody>
          <a:bodyPr wrap="square" rtlCol="0">
            <a:spAutoFit/>
          </a:bodyPr>
          <a:lstStyle/>
          <a:p>
            <a:r>
              <a:rPr lang="en-US" b="1" dirty="0">
                <a:solidFill>
                  <a:schemeClr val="bg1"/>
                </a:solidFill>
                <a:latin typeface="Montserrat" pitchFamily="2" charset="0"/>
              </a:rPr>
              <a:t>ADDITIONAL TASK</a:t>
            </a:r>
          </a:p>
          <a:p>
            <a:pPr marL="285750" indent="-285750">
              <a:lnSpc>
                <a:spcPct val="150000"/>
              </a:lnSpc>
              <a:buFont typeface="Arial" panose="020B0604020202020204" pitchFamily="34" charset="0"/>
              <a:buChar char="•"/>
            </a:pPr>
            <a:r>
              <a:rPr lang="en-US" dirty="0">
                <a:solidFill>
                  <a:schemeClr val="bg1"/>
                </a:solidFill>
                <a:latin typeface="Montserrat" pitchFamily="2" charset="0"/>
              </a:rPr>
              <a:t>Develop a buy and sell indicator based on the predictive model to assist in investment decision-making.</a:t>
            </a:r>
          </a:p>
          <a:p>
            <a:endParaRPr lang="en-US" b="1" dirty="0">
              <a:solidFill>
                <a:schemeClr val="bg1"/>
              </a:solidFill>
              <a:latin typeface="Montserrat" pitchFamily="2" charset="0"/>
            </a:endParaRPr>
          </a:p>
          <a:p>
            <a:endParaRPr lang="en-US" dirty="0"/>
          </a:p>
        </p:txBody>
      </p:sp>
      <p:sp>
        <p:nvSpPr>
          <p:cNvPr id="28" name="TextBox 27">
            <a:extLst>
              <a:ext uri="{FF2B5EF4-FFF2-40B4-BE49-F238E27FC236}">
                <a16:creationId xmlns:a16="http://schemas.microsoft.com/office/drawing/2014/main" id="{EE296FA0-2DD3-3397-EC3F-4FC549E2BBBC}"/>
              </a:ext>
            </a:extLst>
          </p:cNvPr>
          <p:cNvSpPr txBox="1"/>
          <p:nvPr/>
        </p:nvSpPr>
        <p:spPr>
          <a:xfrm>
            <a:off x="914400" y="6619873"/>
            <a:ext cx="9524999" cy="1153521"/>
          </a:xfrm>
          <a:prstGeom prst="rect">
            <a:avLst/>
          </a:prstGeom>
          <a:noFill/>
        </p:spPr>
        <p:txBody>
          <a:bodyPr wrap="square">
            <a:spAutoFit/>
          </a:bodyPr>
          <a:lstStyle/>
          <a:p>
            <a:r>
              <a:rPr lang="en-US" b="1" dirty="0">
                <a:solidFill>
                  <a:schemeClr val="bg1"/>
                </a:solidFill>
                <a:latin typeface="Montserrat" pitchFamily="2" charset="0"/>
              </a:rPr>
              <a:t>TYPE OF PROBLEM</a:t>
            </a:r>
          </a:p>
          <a:p>
            <a:pPr marL="285750" indent="-285750">
              <a:lnSpc>
                <a:spcPct val="150000"/>
              </a:lnSpc>
              <a:buFont typeface="Arial" panose="020B0604020202020204" pitchFamily="34" charset="0"/>
              <a:buChar char="•"/>
            </a:pPr>
            <a:r>
              <a:rPr lang="en-US" dirty="0">
                <a:solidFill>
                  <a:schemeClr val="bg1"/>
                </a:solidFill>
                <a:latin typeface="Montserrat" pitchFamily="2" charset="0"/>
              </a:rPr>
              <a:t>Time-series prediction. Why? Because we're predicting future stock prices based on past data.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ED43949-351F-29EA-3673-9EC8E0C2B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181100"/>
            <a:ext cx="18961608" cy="8481338"/>
          </a:xfrm>
          <a:prstGeom prst="rect">
            <a:avLst/>
          </a:prstGeom>
        </p:spPr>
      </p:pic>
      <p:grpSp>
        <p:nvGrpSpPr>
          <p:cNvPr id="3" name="Group 3"/>
          <p:cNvGrpSpPr/>
          <p:nvPr/>
        </p:nvGrpSpPr>
        <p:grpSpPr>
          <a:xfrm>
            <a:off x="0" y="9029701"/>
            <a:ext cx="19126200" cy="1295400"/>
            <a:chOff x="0" y="0"/>
            <a:chExt cx="4142362" cy="276703"/>
          </a:xfrm>
        </p:grpSpPr>
        <p:sp>
          <p:nvSpPr>
            <p:cNvPr id="4" name="Freeform 4"/>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C00000"/>
            </a:solidFill>
          </p:spPr>
        </p:sp>
        <p:sp>
          <p:nvSpPr>
            <p:cNvPr id="5" name="TextBox 5"/>
            <p:cNvSpPr txBox="1"/>
            <p:nvPr/>
          </p:nvSpPr>
          <p:spPr>
            <a:xfrm>
              <a:off x="0" y="-38100"/>
              <a:ext cx="4142362" cy="314803"/>
            </a:xfrm>
            <a:prstGeom prst="rect">
              <a:avLst/>
            </a:prstGeom>
          </p:spPr>
          <p:txBody>
            <a:bodyPr lIns="50800" tIns="50800" rIns="50800" bIns="50800" rtlCol="0" anchor="ctr"/>
            <a:lstStyle/>
            <a:p>
              <a:pPr algn="ctr">
                <a:lnSpc>
                  <a:spcPts val="2100"/>
                </a:lnSpc>
              </a:pPr>
              <a:endParaRPr>
                <a:solidFill>
                  <a:srgbClr val="FF0000"/>
                </a:solidFill>
              </a:endParaRPr>
            </a:p>
          </p:txBody>
        </p:sp>
      </p:grpSp>
      <p:sp>
        <p:nvSpPr>
          <p:cNvPr id="6" name="Freeform 6"/>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028700" y="9610567"/>
            <a:ext cx="110109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sp>
        <p:nvSpPr>
          <p:cNvPr id="8" name="TextBox 8"/>
          <p:cNvSpPr txBox="1"/>
          <p:nvPr/>
        </p:nvSpPr>
        <p:spPr>
          <a:xfrm>
            <a:off x="16710989" y="9610567"/>
            <a:ext cx="548311" cy="273685"/>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05</a:t>
            </a:r>
          </a:p>
        </p:txBody>
      </p:sp>
      <p:sp>
        <p:nvSpPr>
          <p:cNvPr id="9" name="TextBox 9"/>
          <p:cNvSpPr txBox="1"/>
          <p:nvPr/>
        </p:nvSpPr>
        <p:spPr>
          <a:xfrm>
            <a:off x="838200" y="976487"/>
            <a:ext cx="10972800" cy="1128514"/>
          </a:xfrm>
          <a:prstGeom prst="rect">
            <a:avLst/>
          </a:prstGeom>
        </p:spPr>
        <p:txBody>
          <a:bodyPr wrap="square" lIns="0" tIns="0" rIns="0" bIns="0" rtlCol="0" anchor="t">
            <a:spAutoFit/>
          </a:bodyPr>
          <a:lstStyle/>
          <a:p>
            <a:pPr marL="0" lvl="0" indent="0" algn="l">
              <a:lnSpc>
                <a:spcPts val="8800"/>
              </a:lnSpc>
              <a:spcBef>
                <a:spcPct val="0"/>
              </a:spcBef>
            </a:pPr>
            <a:r>
              <a:rPr lang="en-US" sz="8000" u="none" dirty="0">
                <a:solidFill>
                  <a:srgbClr val="1B4444"/>
                </a:solidFill>
                <a:latin typeface="Montserrat Classic Bold"/>
              </a:rPr>
              <a:t>OVERVIEW OF DATA</a:t>
            </a:r>
          </a:p>
        </p:txBody>
      </p:sp>
      <p:sp>
        <p:nvSpPr>
          <p:cNvPr id="10" name="Freeform 10"/>
          <p:cNvSpPr/>
          <p:nvPr/>
        </p:nvSpPr>
        <p:spPr>
          <a:xfrm flipH="1">
            <a:off x="12877959" y="-4827441"/>
            <a:ext cx="7666059" cy="6631969"/>
          </a:xfrm>
          <a:custGeom>
            <a:avLst/>
            <a:gdLst/>
            <a:ahLst/>
            <a:cxnLst/>
            <a:rect l="l" t="t" r="r" b="b"/>
            <a:pathLst>
              <a:path w="7666059" h="6631969">
                <a:moveTo>
                  <a:pt x="7666060" y="0"/>
                </a:moveTo>
                <a:lnTo>
                  <a:pt x="0" y="0"/>
                </a:lnTo>
                <a:lnTo>
                  <a:pt x="0" y="6631969"/>
                </a:lnTo>
                <a:lnTo>
                  <a:pt x="7666060" y="6631969"/>
                </a:lnTo>
                <a:lnTo>
                  <a:pt x="766606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12877959" y="1017303"/>
            <a:ext cx="4381341" cy="1333172"/>
            <a:chOff x="0" y="0"/>
            <a:chExt cx="3792593" cy="1101832"/>
          </a:xfrm>
          <a:effectLst/>
          <a:scene3d>
            <a:camera prst="orthographicFront">
              <a:rot lat="0" lon="0" rev="0"/>
            </a:camera>
            <a:lightRig rig="contrasting" dir="t">
              <a:rot lat="0" lon="0" rev="1500000"/>
            </a:lightRig>
          </a:scene3d>
        </p:grpSpPr>
        <p:sp>
          <p:nvSpPr>
            <p:cNvPr id="12" name="Freeform 12"/>
            <p:cNvSpPr/>
            <p:nvPr/>
          </p:nvSpPr>
          <p:spPr>
            <a:xfrm>
              <a:off x="0" y="0"/>
              <a:ext cx="3792593" cy="1101832"/>
            </a:xfrm>
            <a:custGeom>
              <a:avLst/>
              <a:gdLst/>
              <a:ahLst/>
              <a:cxnLst/>
              <a:rect l="l" t="t" r="r" b="b"/>
              <a:pathLst>
                <a:path w="3792593" h="1101832">
                  <a:moveTo>
                    <a:pt x="0" y="0"/>
                  </a:moveTo>
                  <a:lnTo>
                    <a:pt x="3792593" y="0"/>
                  </a:lnTo>
                  <a:lnTo>
                    <a:pt x="3792593" y="1101832"/>
                  </a:lnTo>
                  <a:lnTo>
                    <a:pt x="0" y="1101832"/>
                  </a:lnTo>
                  <a:close/>
                </a:path>
              </a:pathLst>
            </a:custGeom>
            <a:solidFill>
              <a:srgbClr val="E5E5E5"/>
            </a:solidFill>
            <a:ln cap="sq">
              <a:noFill/>
              <a:prstDash val="sysDot"/>
              <a:miter/>
            </a:ln>
            <a:effectLst>
              <a:outerShdw blurRad="149987" dist="250190" dir="8460000" algn="ctr">
                <a:srgbClr val="000000">
                  <a:alpha val="28000"/>
                </a:srgbClr>
              </a:outerShdw>
            </a:effectLst>
            <a:sp3d prstMaterial="metal">
              <a:bevelT w="88900" h="88900"/>
            </a:sp3d>
          </p:spPr>
        </p:sp>
        <p:sp>
          <p:nvSpPr>
            <p:cNvPr id="13" name="TextBox 13"/>
            <p:cNvSpPr txBox="1"/>
            <p:nvPr/>
          </p:nvSpPr>
          <p:spPr>
            <a:xfrm>
              <a:off x="0" y="-19050"/>
              <a:ext cx="3792593" cy="1120882"/>
            </a:xfrm>
            <a:prstGeom prst="rect">
              <a:avLst/>
            </a:prstGeom>
            <a:ln>
              <a:noFill/>
            </a:ln>
            <a:effectLst>
              <a:outerShdw blurRad="149987" dist="250190" dir="8460000" algn="ctr">
                <a:srgbClr val="000000">
                  <a:alpha val="28000"/>
                </a:srgbClr>
              </a:outerShdw>
            </a:effectLst>
            <a:sp3d prstMaterial="metal">
              <a:bevelT w="88900" h="88900"/>
            </a:sp3d>
          </p:spPr>
          <p:txBody>
            <a:bodyPr lIns="254000" tIns="254000" rIns="254000" bIns="254000" rtlCol="0" anchor="ctr"/>
            <a:lstStyle/>
            <a:p>
              <a:pPr>
                <a:lnSpc>
                  <a:spcPts val="1680"/>
                </a:lnSpc>
              </a:pPr>
              <a:r>
                <a:rPr lang="en-US" sz="1200" dirty="0">
                  <a:solidFill>
                    <a:srgbClr val="1B4444"/>
                  </a:solidFill>
                  <a:latin typeface="Montserrat Classic" panose="020B0604020202020204" charset="0"/>
                </a:rPr>
                <a:t>A powerful </a:t>
              </a:r>
              <a:r>
                <a:rPr lang="en-US" sz="1200" b="1" dirty="0">
                  <a:solidFill>
                    <a:srgbClr val="1B4444"/>
                  </a:solidFill>
                  <a:latin typeface="Montserrat Classic" panose="020B0604020202020204" charset="0"/>
                </a:rPr>
                <a:t>R package </a:t>
              </a:r>
              <a:r>
                <a:rPr lang="en-US" sz="1200" dirty="0">
                  <a:solidFill>
                    <a:srgbClr val="1B4444"/>
                  </a:solidFill>
                  <a:latin typeface="Montserrat Classic" panose="020B0604020202020204" charset="0"/>
                </a:rPr>
                <a:t>for quantitative </a:t>
              </a:r>
              <a:r>
                <a:rPr lang="en-US" sz="1200" b="1" dirty="0">
                  <a:solidFill>
                    <a:srgbClr val="1B4444"/>
                  </a:solidFill>
                  <a:latin typeface="Montserrat Classic" panose="020B0604020202020204" charset="0"/>
                </a:rPr>
                <a:t>financial modeling</a:t>
              </a:r>
              <a:r>
                <a:rPr lang="en-US" sz="1200" dirty="0">
                  <a:solidFill>
                    <a:srgbClr val="1B4444"/>
                  </a:solidFill>
                  <a:latin typeface="Montserrat Classic" panose="020B0604020202020204" charset="0"/>
                </a:rPr>
                <a:t>, trading, and analysis.</a:t>
              </a:r>
            </a:p>
            <a:p>
              <a:endParaRPr lang="en-US" sz="1200" dirty="0">
                <a:solidFill>
                  <a:srgbClr val="1B4444"/>
                </a:solidFill>
                <a:latin typeface="Montserrat Classic"/>
              </a:endParaRPr>
            </a:p>
            <a:p>
              <a:pPr>
                <a:lnSpc>
                  <a:spcPts val="1680"/>
                </a:lnSpc>
              </a:pPr>
              <a:r>
                <a:rPr lang="en-US" sz="1200" dirty="0">
                  <a:solidFill>
                    <a:srgbClr val="1B4444"/>
                  </a:solidFill>
                  <a:latin typeface="Montserrat Classic"/>
                </a:rPr>
                <a:t>Provides tools for fetching, analyzing, and visualizing financial data.</a:t>
              </a:r>
            </a:p>
          </p:txBody>
        </p:sp>
      </p:grpSp>
      <p:pic>
        <p:nvPicPr>
          <p:cNvPr id="21" name="Picture 20">
            <a:extLst>
              <a:ext uri="{FF2B5EF4-FFF2-40B4-BE49-F238E27FC236}">
                <a16:creationId xmlns:a16="http://schemas.microsoft.com/office/drawing/2014/main" id="{1705F203-EBE9-24AA-7377-B1145351CA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46845" y="3009733"/>
            <a:ext cx="6677957" cy="5287113"/>
          </a:xfrm>
          <a:prstGeom prst="rect">
            <a:avLst/>
          </a:prstGeom>
          <a:ln>
            <a:noFill/>
          </a:ln>
          <a:effectLst>
            <a:outerShdw blurRad="190500" algn="tl" rotWithShape="0">
              <a:srgbClr val="000000">
                <a:alpha val="70000"/>
              </a:srgbClr>
            </a:outerShdw>
            <a:reflection blurRad="6350" stA="52000" endA="300" endPos="35000" dir="5400000" sy="-100000" algn="bl" rotWithShape="0"/>
          </a:effectLst>
        </p:spPr>
      </p:pic>
      <p:pic>
        <p:nvPicPr>
          <p:cNvPr id="25" name="Picture 24">
            <a:extLst>
              <a:ext uri="{FF2B5EF4-FFF2-40B4-BE49-F238E27FC236}">
                <a16:creationId xmlns:a16="http://schemas.microsoft.com/office/drawing/2014/main" id="{EB50F627-540C-4930-AA9F-ABB3A6A3C7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8552" y="2151362"/>
            <a:ext cx="8846671" cy="8585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53851713-3CD7-92B6-2CA7-14073075FE8A}"/>
              </a:ext>
            </a:extLst>
          </p:cNvPr>
          <p:cNvSpPr txBox="1"/>
          <p:nvPr/>
        </p:nvSpPr>
        <p:spPr>
          <a:xfrm>
            <a:off x="978552" y="3771900"/>
            <a:ext cx="8165448"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Montserrat Classic Bold" panose="020B0604020202020204" charset="0"/>
              </a:rPr>
              <a:t>Exploring Financial Data with ‘quantmod’</a:t>
            </a:r>
          </a:p>
        </p:txBody>
      </p:sp>
      <p:sp>
        <p:nvSpPr>
          <p:cNvPr id="27" name="TextBox 26">
            <a:extLst>
              <a:ext uri="{FF2B5EF4-FFF2-40B4-BE49-F238E27FC236}">
                <a16:creationId xmlns:a16="http://schemas.microsoft.com/office/drawing/2014/main" id="{E7445A6E-69C3-297B-ABC5-D31A69DA9D14}"/>
              </a:ext>
            </a:extLst>
          </p:cNvPr>
          <p:cNvSpPr txBox="1"/>
          <p:nvPr/>
        </p:nvSpPr>
        <p:spPr>
          <a:xfrm>
            <a:off x="1266997" y="4229100"/>
            <a:ext cx="8791403"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Montserrat Classic" panose="020B0604020202020204" charset="0"/>
              </a:rPr>
              <a:t>Fetching Data</a:t>
            </a:r>
          </a:p>
          <a:p>
            <a:pPr marL="285750" indent="-285750">
              <a:lnSpc>
                <a:spcPct val="150000"/>
              </a:lnSpc>
              <a:buFont typeface="Arial" panose="020B0604020202020204" pitchFamily="34" charset="0"/>
              <a:buChar char="•"/>
            </a:pPr>
            <a:r>
              <a:rPr lang="en-US" dirty="0">
                <a:latin typeface="Montserrat Classic" panose="020B0604020202020204" charset="0"/>
              </a:rPr>
              <a:t>Technical Analysis</a:t>
            </a:r>
          </a:p>
          <a:p>
            <a:pPr marL="285750" indent="-285750">
              <a:lnSpc>
                <a:spcPct val="150000"/>
              </a:lnSpc>
              <a:buFont typeface="Arial" panose="020B0604020202020204" pitchFamily="34" charset="0"/>
              <a:buChar char="•"/>
            </a:pPr>
            <a:r>
              <a:rPr lang="en-US" dirty="0">
                <a:latin typeface="Montserrat Classic" panose="020B0604020202020204" charset="0"/>
              </a:rPr>
              <a:t>Visualization - Seamlessly integrate with ggplot2 for creating customizable and visually appealing plots.</a:t>
            </a:r>
          </a:p>
          <a:p>
            <a:pPr marL="285750" indent="-285750">
              <a:lnSpc>
                <a:spcPct val="150000"/>
              </a:lnSpc>
              <a:buFont typeface="Arial" panose="020B0604020202020204" pitchFamily="34" charset="0"/>
              <a:buChar char="•"/>
            </a:pPr>
            <a:r>
              <a:rPr lang="en-US" dirty="0">
                <a:latin typeface="Montserrat Classic" panose="020B0604020202020204" charset="0"/>
              </a:rPr>
              <a:t>Backtesting - Use chartSeries() function to visualize historical data alongside trading signals.</a:t>
            </a:r>
          </a:p>
          <a:p>
            <a:pPr marL="285750" indent="-285750">
              <a:buFont typeface="Arial" panose="020B0604020202020204" pitchFamily="34" charset="0"/>
              <a:buChar char="•"/>
            </a:pPr>
            <a:endParaRPr lang="en-US" dirty="0">
              <a:latin typeface="Montserrat Classic" panose="020B0604020202020204" charset="0"/>
            </a:endParaRPr>
          </a:p>
          <a:p>
            <a:pPr marL="285750" indent="-285750">
              <a:buFont typeface="Arial" panose="020B0604020202020204" pitchFamily="34" charset="0"/>
              <a:buChar char="•"/>
            </a:pPr>
            <a:endParaRPr lang="en-US" dirty="0">
              <a:latin typeface="Montserrat Classic" panose="020B0604020202020204" charset="0"/>
            </a:endParaRPr>
          </a:p>
          <a:p>
            <a:pPr marL="285750" indent="-285750">
              <a:buFont typeface="Arial" panose="020B0604020202020204" pitchFamily="34" charset="0"/>
              <a:buChar char="•"/>
            </a:pPr>
            <a:endParaRPr lang="en-US" dirty="0"/>
          </a:p>
        </p:txBody>
      </p:sp>
      <p:grpSp>
        <p:nvGrpSpPr>
          <p:cNvPr id="2" name="Group 2">
            <a:extLst>
              <a:ext uri="{FF2B5EF4-FFF2-40B4-BE49-F238E27FC236}">
                <a16:creationId xmlns:a16="http://schemas.microsoft.com/office/drawing/2014/main" id="{470674A1-23C8-FCEC-23DE-DA796C1FAA99}"/>
              </a:ext>
            </a:extLst>
          </p:cNvPr>
          <p:cNvGrpSpPr/>
          <p:nvPr/>
        </p:nvGrpSpPr>
        <p:grpSpPr>
          <a:xfrm>
            <a:off x="0" y="9236393"/>
            <a:ext cx="18821400" cy="1050607"/>
            <a:chOff x="0" y="0"/>
            <a:chExt cx="4142362" cy="276703"/>
          </a:xfrm>
          <a:solidFill>
            <a:srgbClr val="C00000"/>
          </a:solidFill>
        </p:grpSpPr>
        <p:sp>
          <p:nvSpPr>
            <p:cNvPr id="14" name="Freeform 3">
              <a:extLst>
                <a:ext uri="{FF2B5EF4-FFF2-40B4-BE49-F238E27FC236}">
                  <a16:creationId xmlns:a16="http://schemas.microsoft.com/office/drawing/2014/main" id="{28BD272E-12AE-A93B-D5FF-C7DA0C1F0D64}"/>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15" name="TextBox 4">
              <a:extLst>
                <a:ext uri="{FF2B5EF4-FFF2-40B4-BE49-F238E27FC236}">
                  <a16:creationId xmlns:a16="http://schemas.microsoft.com/office/drawing/2014/main" id="{E4A35F37-FC24-E4C3-619B-4DEE314D22DF}"/>
                </a:ext>
              </a:extLst>
            </p:cNvPr>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16" name="Freeform 5">
            <a:extLst>
              <a:ext uri="{FF2B5EF4-FFF2-40B4-BE49-F238E27FC236}">
                <a16:creationId xmlns:a16="http://schemas.microsoft.com/office/drawing/2014/main" id="{3D0130CF-BB89-4E65-6A6F-9478251B15AE}"/>
              </a:ext>
            </a:extLst>
          </p:cNvPr>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2">
            <a:extLst>
              <a:ext uri="{FF2B5EF4-FFF2-40B4-BE49-F238E27FC236}">
                <a16:creationId xmlns:a16="http://schemas.microsoft.com/office/drawing/2014/main" id="{8DBA8BD4-41E0-BE3A-3A3B-BCFF969B2A38}"/>
              </a:ext>
            </a:extLst>
          </p:cNvPr>
          <p:cNvSpPr txBox="1"/>
          <p:nvPr/>
        </p:nvSpPr>
        <p:spPr>
          <a:xfrm>
            <a:off x="1028700" y="9563100"/>
            <a:ext cx="104775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sp>
        <p:nvSpPr>
          <p:cNvPr id="18" name="TextBox 13">
            <a:extLst>
              <a:ext uri="{FF2B5EF4-FFF2-40B4-BE49-F238E27FC236}">
                <a16:creationId xmlns:a16="http://schemas.microsoft.com/office/drawing/2014/main" id="{37DDB79E-716E-94AE-8856-25273A35B7BC}"/>
              </a:ext>
            </a:extLst>
          </p:cNvPr>
          <p:cNvSpPr txBox="1"/>
          <p:nvPr/>
        </p:nvSpPr>
        <p:spPr>
          <a:xfrm>
            <a:off x="16863389" y="9639300"/>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05</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ED43949-351F-29EA-3673-9EC8E0C2B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81100"/>
            <a:ext cx="18961608" cy="8481338"/>
          </a:xfrm>
          <a:prstGeom prst="rect">
            <a:avLst/>
          </a:prstGeom>
        </p:spPr>
      </p:pic>
      <p:grpSp>
        <p:nvGrpSpPr>
          <p:cNvPr id="3" name="Group 3"/>
          <p:cNvGrpSpPr/>
          <p:nvPr/>
        </p:nvGrpSpPr>
        <p:grpSpPr>
          <a:xfrm>
            <a:off x="0" y="9236393"/>
            <a:ext cx="15728030" cy="1050607"/>
            <a:chOff x="0" y="0"/>
            <a:chExt cx="4142362" cy="276703"/>
          </a:xfrm>
        </p:grpSpPr>
        <p:sp>
          <p:nvSpPr>
            <p:cNvPr id="4" name="Freeform 4"/>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C00000"/>
            </a:solidFill>
          </p:spPr>
        </p:sp>
        <p:sp>
          <p:nvSpPr>
            <p:cNvPr id="5" name="TextBox 5"/>
            <p:cNvSpPr txBox="1"/>
            <p:nvPr/>
          </p:nvSpPr>
          <p:spPr>
            <a:xfrm>
              <a:off x="0" y="-38100"/>
              <a:ext cx="4142362" cy="314803"/>
            </a:xfrm>
            <a:prstGeom prst="rect">
              <a:avLst/>
            </a:prstGeom>
          </p:spPr>
          <p:txBody>
            <a:bodyPr lIns="50800" tIns="50800" rIns="50800" bIns="50800" rtlCol="0" anchor="ctr"/>
            <a:lstStyle/>
            <a:p>
              <a:pPr algn="ctr">
                <a:lnSpc>
                  <a:spcPts val="2100"/>
                </a:lnSpc>
              </a:pPr>
              <a:endParaRPr>
                <a:solidFill>
                  <a:srgbClr val="FF0000"/>
                </a:solidFill>
              </a:endParaRPr>
            </a:p>
          </p:txBody>
        </p:sp>
      </p:grpSp>
      <p:sp>
        <p:nvSpPr>
          <p:cNvPr id="6" name="Freeform 6"/>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028700" y="9610567"/>
            <a:ext cx="110109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sp>
        <p:nvSpPr>
          <p:cNvPr id="8" name="TextBox 8"/>
          <p:cNvSpPr txBox="1"/>
          <p:nvPr/>
        </p:nvSpPr>
        <p:spPr>
          <a:xfrm>
            <a:off x="16710989" y="9610567"/>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06</a:t>
            </a:r>
          </a:p>
        </p:txBody>
      </p:sp>
      <p:sp>
        <p:nvSpPr>
          <p:cNvPr id="9" name="TextBox 9"/>
          <p:cNvSpPr txBox="1"/>
          <p:nvPr/>
        </p:nvSpPr>
        <p:spPr>
          <a:xfrm>
            <a:off x="762159" y="516333"/>
            <a:ext cx="12115800" cy="955839"/>
          </a:xfrm>
          <a:prstGeom prst="rect">
            <a:avLst/>
          </a:prstGeom>
        </p:spPr>
        <p:txBody>
          <a:bodyPr wrap="square" lIns="0" tIns="0" rIns="0" bIns="0" rtlCol="0" anchor="t">
            <a:spAutoFit/>
          </a:bodyPr>
          <a:lstStyle/>
          <a:p>
            <a:pPr marL="0" lvl="0" indent="0" algn="l">
              <a:lnSpc>
                <a:spcPts val="8800"/>
              </a:lnSpc>
              <a:spcBef>
                <a:spcPct val="0"/>
              </a:spcBef>
            </a:pPr>
            <a:r>
              <a:rPr lang="en-US" sz="4400" dirty="0">
                <a:solidFill>
                  <a:srgbClr val="1B4444"/>
                </a:solidFill>
                <a:latin typeface="Montserrat Classic Bold"/>
              </a:rPr>
              <a:t>EXPLORING FINANCIAL DATA WITH TTR</a:t>
            </a:r>
            <a:endParaRPr lang="en-US" sz="4400" u="none" dirty="0">
              <a:solidFill>
                <a:srgbClr val="1B4444"/>
              </a:solidFill>
              <a:latin typeface="Montserrat Classic Bold"/>
            </a:endParaRPr>
          </a:p>
        </p:txBody>
      </p:sp>
      <p:sp>
        <p:nvSpPr>
          <p:cNvPr id="10" name="Freeform 10"/>
          <p:cNvSpPr/>
          <p:nvPr/>
        </p:nvSpPr>
        <p:spPr>
          <a:xfrm flipH="1">
            <a:off x="12877959" y="-4827441"/>
            <a:ext cx="7666059" cy="6631969"/>
          </a:xfrm>
          <a:custGeom>
            <a:avLst/>
            <a:gdLst/>
            <a:ahLst/>
            <a:cxnLst/>
            <a:rect l="l" t="t" r="r" b="b"/>
            <a:pathLst>
              <a:path w="7666059" h="6631969">
                <a:moveTo>
                  <a:pt x="7666060" y="0"/>
                </a:moveTo>
                <a:lnTo>
                  <a:pt x="0" y="0"/>
                </a:lnTo>
                <a:lnTo>
                  <a:pt x="0" y="6631969"/>
                </a:lnTo>
                <a:lnTo>
                  <a:pt x="7666060" y="6631969"/>
                </a:lnTo>
                <a:lnTo>
                  <a:pt x="766606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1" name="Group 11"/>
          <p:cNvGrpSpPr/>
          <p:nvPr/>
        </p:nvGrpSpPr>
        <p:grpSpPr>
          <a:xfrm>
            <a:off x="12877959" y="1017303"/>
            <a:ext cx="4381341" cy="1333172"/>
            <a:chOff x="0" y="0"/>
            <a:chExt cx="3792593" cy="1101832"/>
          </a:xfrm>
          <a:effectLst/>
          <a:scene3d>
            <a:camera prst="orthographicFront">
              <a:rot lat="0" lon="0" rev="0"/>
            </a:camera>
            <a:lightRig rig="contrasting" dir="t">
              <a:rot lat="0" lon="0" rev="1500000"/>
            </a:lightRig>
          </a:scene3d>
        </p:grpSpPr>
        <p:sp>
          <p:nvSpPr>
            <p:cNvPr id="12" name="Freeform 12"/>
            <p:cNvSpPr/>
            <p:nvPr/>
          </p:nvSpPr>
          <p:spPr>
            <a:xfrm>
              <a:off x="0" y="0"/>
              <a:ext cx="3792593" cy="1101832"/>
            </a:xfrm>
            <a:custGeom>
              <a:avLst/>
              <a:gdLst/>
              <a:ahLst/>
              <a:cxnLst/>
              <a:rect l="l" t="t" r="r" b="b"/>
              <a:pathLst>
                <a:path w="3792593" h="1101832">
                  <a:moveTo>
                    <a:pt x="0" y="0"/>
                  </a:moveTo>
                  <a:lnTo>
                    <a:pt x="3792593" y="0"/>
                  </a:lnTo>
                  <a:lnTo>
                    <a:pt x="3792593" y="1101832"/>
                  </a:lnTo>
                  <a:lnTo>
                    <a:pt x="0" y="1101832"/>
                  </a:lnTo>
                  <a:close/>
                </a:path>
              </a:pathLst>
            </a:custGeom>
            <a:solidFill>
              <a:srgbClr val="E5E5E5"/>
            </a:solidFill>
            <a:ln cap="sq">
              <a:noFill/>
              <a:prstDash val="sysDot"/>
              <a:miter/>
            </a:ln>
            <a:effectLst>
              <a:outerShdw blurRad="149987" dist="250190" dir="8460000" algn="ctr">
                <a:srgbClr val="000000">
                  <a:alpha val="28000"/>
                </a:srgbClr>
              </a:outerShdw>
            </a:effectLst>
            <a:sp3d prstMaterial="metal">
              <a:bevelT w="88900" h="88900"/>
            </a:sp3d>
          </p:spPr>
        </p:sp>
        <p:sp>
          <p:nvSpPr>
            <p:cNvPr id="13" name="TextBox 13"/>
            <p:cNvSpPr txBox="1"/>
            <p:nvPr/>
          </p:nvSpPr>
          <p:spPr>
            <a:xfrm>
              <a:off x="0" y="-19050"/>
              <a:ext cx="3792593" cy="1120882"/>
            </a:xfrm>
            <a:prstGeom prst="rect">
              <a:avLst/>
            </a:prstGeom>
            <a:ln>
              <a:noFill/>
            </a:ln>
            <a:effectLst>
              <a:outerShdw blurRad="149987" dist="250190" dir="8460000" algn="ctr">
                <a:srgbClr val="000000">
                  <a:alpha val="28000"/>
                </a:srgbClr>
              </a:outerShdw>
            </a:effectLst>
            <a:sp3d prstMaterial="metal">
              <a:bevelT w="88900" h="88900"/>
            </a:sp3d>
          </p:spPr>
          <p:txBody>
            <a:bodyPr lIns="254000" tIns="254000" rIns="254000" bIns="254000" rtlCol="0" anchor="ctr"/>
            <a:lstStyle/>
            <a:p>
              <a:pPr>
                <a:lnSpc>
                  <a:spcPts val="1680"/>
                </a:lnSpc>
              </a:pPr>
              <a:r>
                <a:rPr lang="en-US" sz="1200" dirty="0">
                  <a:solidFill>
                    <a:srgbClr val="1B4444"/>
                  </a:solidFill>
                  <a:latin typeface="Montserrat Classic" panose="020B0604020202020204" charset="0"/>
                </a:rPr>
                <a:t>TTR Documentation: Technical Trading Rules (TTR) Reference</a:t>
              </a:r>
            </a:p>
            <a:p>
              <a:pPr>
                <a:lnSpc>
                  <a:spcPts val="1680"/>
                </a:lnSpc>
              </a:pPr>
              <a:endParaRPr lang="en-US" sz="1200" dirty="0">
                <a:solidFill>
                  <a:srgbClr val="1B4444"/>
                </a:solidFill>
                <a:latin typeface="Montserrat Classic" panose="020B0604020202020204" charset="0"/>
              </a:endParaRPr>
            </a:p>
            <a:p>
              <a:pPr>
                <a:lnSpc>
                  <a:spcPts val="1680"/>
                </a:lnSpc>
              </a:pPr>
              <a:r>
                <a:rPr lang="en-US" sz="1200" dirty="0">
                  <a:solidFill>
                    <a:srgbClr val="1B4444"/>
                  </a:solidFill>
                  <a:latin typeface="Montserrat Classic" panose="020B0604020202020204" charset="0"/>
                </a:rPr>
                <a:t>Websites: quantmod GitHub Repository, TTR GitHub Repository</a:t>
              </a:r>
            </a:p>
          </p:txBody>
        </p:sp>
      </p:grpSp>
      <p:sp>
        <p:nvSpPr>
          <p:cNvPr id="26" name="TextBox 25">
            <a:extLst>
              <a:ext uri="{FF2B5EF4-FFF2-40B4-BE49-F238E27FC236}">
                <a16:creationId xmlns:a16="http://schemas.microsoft.com/office/drawing/2014/main" id="{53851713-3CD7-92B6-2CA7-14073075FE8A}"/>
              </a:ext>
            </a:extLst>
          </p:cNvPr>
          <p:cNvSpPr txBox="1"/>
          <p:nvPr/>
        </p:nvSpPr>
        <p:spPr>
          <a:xfrm>
            <a:off x="779682" y="5753100"/>
            <a:ext cx="8165448" cy="18337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latin typeface="Montserrat Classic Bold" panose="020B0604020202020204" charset="0"/>
              </a:rPr>
              <a:t>USE CASES</a:t>
            </a:r>
          </a:p>
          <a:p>
            <a:pPr marL="742950" lvl="1" indent="-285750">
              <a:lnSpc>
                <a:spcPct val="150000"/>
              </a:lnSpc>
              <a:buFont typeface="Arial" panose="020B0604020202020204" pitchFamily="34" charset="0"/>
              <a:buChar char="•"/>
            </a:pPr>
            <a:r>
              <a:rPr lang="en-US" dirty="0">
                <a:latin typeface="Montserrat Classic" panose="020B0604020202020204" charset="0"/>
              </a:rPr>
              <a:t>Trend following strategies</a:t>
            </a:r>
          </a:p>
          <a:p>
            <a:pPr marL="742950" lvl="1" indent="-285750">
              <a:lnSpc>
                <a:spcPct val="150000"/>
              </a:lnSpc>
              <a:buFont typeface="Arial" panose="020B0604020202020204" pitchFamily="34" charset="0"/>
              <a:buChar char="•"/>
            </a:pPr>
            <a:r>
              <a:rPr lang="en-US" dirty="0">
                <a:latin typeface="Montserrat Classic" panose="020B0604020202020204" charset="0"/>
              </a:rPr>
              <a:t>Identifying support and resistance levels</a:t>
            </a:r>
          </a:p>
          <a:p>
            <a:pPr marL="742950" lvl="1" indent="-285750">
              <a:lnSpc>
                <a:spcPct val="150000"/>
              </a:lnSpc>
              <a:buFont typeface="Arial" panose="020B0604020202020204" pitchFamily="34" charset="0"/>
              <a:buChar char="•"/>
            </a:pPr>
            <a:r>
              <a:rPr lang="en-US" dirty="0">
                <a:latin typeface="Montserrat Classic" panose="020B0604020202020204" charset="0"/>
              </a:rPr>
              <a:t>Signal generation in trading strategies</a:t>
            </a:r>
            <a:endParaRPr lang="en-US" b="1" dirty="0">
              <a:latin typeface="Montserrat Classic Bold" panose="020B0604020202020204" charset="0"/>
            </a:endParaRPr>
          </a:p>
        </p:txBody>
      </p:sp>
      <p:sp>
        <p:nvSpPr>
          <p:cNvPr id="2" name="TextBox 1">
            <a:extLst>
              <a:ext uri="{FF2B5EF4-FFF2-40B4-BE49-F238E27FC236}">
                <a16:creationId xmlns:a16="http://schemas.microsoft.com/office/drawing/2014/main" id="{52E35BF9-0341-408F-2A8C-F2A73706BAE0}"/>
              </a:ext>
            </a:extLst>
          </p:cNvPr>
          <p:cNvSpPr txBox="1"/>
          <p:nvPr/>
        </p:nvSpPr>
        <p:spPr>
          <a:xfrm>
            <a:off x="703641" y="1447230"/>
            <a:ext cx="10931198" cy="95410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1600" dirty="0">
                <a:latin typeface="Montserrat Classic "/>
              </a:rPr>
              <a:t>The TTR (Technical Trading Rules) package is an extension of quantmod focusing on technical analysis.</a:t>
            </a:r>
          </a:p>
          <a:p>
            <a:pPr marL="285750" indent="-285750">
              <a:buFont typeface="Arial" panose="020B0604020202020204" pitchFamily="34" charset="0"/>
              <a:buChar char="•"/>
            </a:pPr>
            <a:r>
              <a:rPr lang="en-US" sz="1600" dirty="0">
                <a:latin typeface="Montserrat Classic "/>
              </a:rPr>
              <a:t>Offers a wide range of functions for calculating various technical indicators.</a:t>
            </a:r>
          </a:p>
          <a:p>
            <a:endParaRPr lang="en-US" sz="1600" dirty="0">
              <a:latin typeface="Montserrat Classic "/>
            </a:endParaRPr>
          </a:p>
        </p:txBody>
      </p:sp>
      <p:pic>
        <p:nvPicPr>
          <p:cNvPr id="17" name="Picture 16">
            <a:extLst>
              <a:ext uri="{FF2B5EF4-FFF2-40B4-BE49-F238E27FC236}">
                <a16:creationId xmlns:a16="http://schemas.microsoft.com/office/drawing/2014/main" id="{4B18C713-2B53-5D8D-929B-B9DF63AB5C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48800" y="2933700"/>
            <a:ext cx="8395356" cy="5181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0000" endA="275" endPos="40000" dist="101600" dir="5400000" sy="-100000" algn="bl" rotWithShape="0"/>
          </a:effectLst>
          <a:scene3d>
            <a:camera prst="orthographicFront"/>
            <a:lightRig rig="twoPt" dir="t">
              <a:rot lat="0" lon="0" rev="7200000"/>
            </a:lightRig>
          </a:scene3d>
          <a:sp3d>
            <a:bevelT w="25400" h="19050"/>
            <a:contourClr>
              <a:srgbClr val="FFFFFF"/>
            </a:contourClr>
          </a:sp3d>
        </p:spPr>
      </p:pic>
      <p:pic>
        <p:nvPicPr>
          <p:cNvPr id="20" name="Picture 19">
            <a:extLst>
              <a:ext uri="{FF2B5EF4-FFF2-40B4-BE49-F238E27FC236}">
                <a16:creationId xmlns:a16="http://schemas.microsoft.com/office/drawing/2014/main" id="{79A664DA-2681-F424-399F-4FBE0A036DA2}"/>
              </a:ext>
            </a:extLst>
          </p:cNvPr>
          <p:cNvPicPr>
            <a:picLocks noChangeAspect="1"/>
          </p:cNvPicPr>
          <p:nvPr/>
        </p:nvPicPr>
        <p:blipFill rotWithShape="1">
          <a:blip r:embed="rId8">
            <a:extLst>
              <a:ext uri="{28A0092B-C50C-407E-A947-70E740481C1C}">
                <a14:useLocalDpi xmlns:a14="http://schemas.microsoft.com/office/drawing/2010/main" val="0"/>
              </a:ext>
            </a:extLst>
          </a:blip>
          <a:srcRect l="3689" b="-4045"/>
          <a:stretch/>
        </p:blipFill>
        <p:spPr>
          <a:xfrm>
            <a:off x="1588273" y="5042550"/>
            <a:ext cx="4972771" cy="634350"/>
          </a:xfrm>
          <a:prstGeom prst="rect">
            <a:avLst/>
          </a:prstGeom>
          <a:effectLst>
            <a:outerShdw blurRad="76200" dir="18900000" sy="23000" kx="-1200000" algn="bl" rotWithShape="0">
              <a:prstClr val="black">
                <a:alpha val="20000"/>
              </a:prstClr>
            </a:outerShdw>
          </a:effectLst>
        </p:spPr>
      </p:pic>
      <p:sp>
        <p:nvSpPr>
          <p:cNvPr id="22" name="TextBox 21">
            <a:extLst>
              <a:ext uri="{FF2B5EF4-FFF2-40B4-BE49-F238E27FC236}">
                <a16:creationId xmlns:a16="http://schemas.microsoft.com/office/drawing/2014/main" id="{231222E5-B10B-0629-1BC2-9785F4952A00}"/>
              </a:ext>
            </a:extLst>
          </p:cNvPr>
          <p:cNvSpPr txBox="1"/>
          <p:nvPr/>
        </p:nvSpPr>
        <p:spPr>
          <a:xfrm>
            <a:off x="806576" y="2161075"/>
            <a:ext cx="7957628" cy="461665"/>
          </a:xfrm>
          <a:prstGeom prst="rect">
            <a:avLst/>
          </a:prstGeom>
          <a:noFill/>
        </p:spPr>
        <p:txBody>
          <a:bodyPr wrap="none" rtlCol="0">
            <a:spAutoFit/>
          </a:bodyPr>
          <a:lstStyle/>
          <a:p>
            <a:r>
              <a:rPr lang="en-US" sz="2400" dirty="0">
                <a:latin typeface="Montserrat Classic" panose="020B0604020202020204" charset="0"/>
              </a:rPr>
              <a:t>Understanding Exponential Moving Average (EMA)</a:t>
            </a:r>
          </a:p>
        </p:txBody>
      </p:sp>
      <p:pic>
        <p:nvPicPr>
          <p:cNvPr id="24" name="Picture 23">
            <a:extLst>
              <a:ext uri="{FF2B5EF4-FFF2-40B4-BE49-F238E27FC236}">
                <a16:creationId xmlns:a16="http://schemas.microsoft.com/office/drawing/2014/main" id="{32100BA6-9BFF-1E9C-DD63-83A5D9823783}"/>
              </a:ext>
            </a:extLst>
          </p:cNvPr>
          <p:cNvPicPr>
            <a:picLocks noChangeAspect="1"/>
          </p:cNvPicPr>
          <p:nvPr/>
        </p:nvPicPr>
        <p:blipFill rotWithShape="1">
          <a:blip r:embed="rId9">
            <a:extLst>
              <a:ext uri="{28A0092B-C50C-407E-A947-70E740481C1C}">
                <a14:useLocalDpi xmlns:a14="http://schemas.microsoft.com/office/drawing/2010/main" val="0"/>
              </a:ext>
            </a:extLst>
          </a:blip>
          <a:srcRect b="30767"/>
          <a:stretch/>
        </p:blipFill>
        <p:spPr>
          <a:xfrm>
            <a:off x="1201620" y="3863301"/>
            <a:ext cx="6449325" cy="1127799"/>
          </a:xfrm>
          <a:prstGeom prst="rect">
            <a:avLst/>
          </a:prstGeom>
        </p:spPr>
      </p:pic>
      <p:sp>
        <p:nvSpPr>
          <p:cNvPr id="28" name="Oval 27">
            <a:extLst>
              <a:ext uri="{FF2B5EF4-FFF2-40B4-BE49-F238E27FC236}">
                <a16:creationId xmlns:a16="http://schemas.microsoft.com/office/drawing/2014/main" id="{8E7AC7C7-03C8-F24E-1A98-18B3C6782F93}"/>
              </a:ext>
            </a:extLst>
          </p:cNvPr>
          <p:cNvSpPr/>
          <p:nvPr/>
        </p:nvSpPr>
        <p:spPr>
          <a:xfrm>
            <a:off x="12344718" y="4910860"/>
            <a:ext cx="609600"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1F29C3B3-7E12-4696-8A4F-65C5B3A87039}"/>
              </a:ext>
            </a:extLst>
          </p:cNvPr>
          <p:cNvSpPr/>
          <p:nvPr/>
        </p:nvSpPr>
        <p:spPr>
          <a:xfrm>
            <a:off x="13620325" y="4455563"/>
            <a:ext cx="609600"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a:extLst>
              <a:ext uri="{FF2B5EF4-FFF2-40B4-BE49-F238E27FC236}">
                <a16:creationId xmlns:a16="http://schemas.microsoft.com/office/drawing/2014/main" id="{8DB6C026-3A66-4021-C060-CD8BC5C026FF}"/>
              </a:ext>
            </a:extLst>
          </p:cNvPr>
          <p:cNvPicPr>
            <a:picLocks noChangeAspect="1"/>
          </p:cNvPicPr>
          <p:nvPr/>
        </p:nvPicPr>
        <p:blipFill>
          <a:blip r:embed="rId10"/>
          <a:stretch>
            <a:fillRect/>
          </a:stretch>
        </p:blipFill>
        <p:spPr>
          <a:xfrm>
            <a:off x="15189403" y="4185358"/>
            <a:ext cx="634039" cy="634039"/>
          </a:xfrm>
          <a:prstGeom prst="rect">
            <a:avLst/>
          </a:prstGeom>
        </p:spPr>
      </p:pic>
      <p:pic>
        <p:nvPicPr>
          <p:cNvPr id="32" name="Picture 31">
            <a:extLst>
              <a:ext uri="{FF2B5EF4-FFF2-40B4-BE49-F238E27FC236}">
                <a16:creationId xmlns:a16="http://schemas.microsoft.com/office/drawing/2014/main" id="{2332756B-0967-6027-108D-E6458155F69A}"/>
              </a:ext>
            </a:extLst>
          </p:cNvPr>
          <p:cNvPicPr>
            <a:picLocks noChangeAspect="1"/>
          </p:cNvPicPr>
          <p:nvPr/>
        </p:nvPicPr>
        <p:blipFill>
          <a:blip r:embed="rId10"/>
          <a:stretch>
            <a:fillRect/>
          </a:stretch>
        </p:blipFill>
        <p:spPr>
          <a:xfrm>
            <a:off x="16285251" y="3868338"/>
            <a:ext cx="634039" cy="634039"/>
          </a:xfrm>
          <a:prstGeom prst="rect">
            <a:avLst/>
          </a:prstGeom>
        </p:spPr>
      </p:pic>
      <p:pic>
        <p:nvPicPr>
          <p:cNvPr id="34" name="Picture 33">
            <a:extLst>
              <a:ext uri="{FF2B5EF4-FFF2-40B4-BE49-F238E27FC236}">
                <a16:creationId xmlns:a16="http://schemas.microsoft.com/office/drawing/2014/main" id="{3AF2EAEF-DD62-B0D2-6EA3-EF4B63E1A30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01620" y="2843558"/>
            <a:ext cx="6830378" cy="943107"/>
          </a:xfrm>
          <a:prstGeom prst="rect">
            <a:avLst/>
          </a:prstGeom>
        </p:spPr>
      </p:pic>
    </p:spTree>
    <p:extLst>
      <p:ext uri="{BB962C8B-B14F-4D97-AF65-F5344CB8AC3E}">
        <p14:creationId xmlns:p14="http://schemas.microsoft.com/office/powerpoint/2010/main" val="1132423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Freeform 17"/>
          <p:cNvSpPr/>
          <p:nvPr/>
        </p:nvSpPr>
        <p:spPr>
          <a:xfrm flipH="1">
            <a:off x="12380923" y="-5593375"/>
            <a:ext cx="7666059" cy="6631969"/>
          </a:xfrm>
          <a:custGeom>
            <a:avLst/>
            <a:gdLst/>
            <a:ahLst/>
            <a:cxnLst/>
            <a:rect l="l" t="t" r="r" b="b"/>
            <a:pathLst>
              <a:path w="7666059" h="6631969">
                <a:moveTo>
                  <a:pt x="7666060" y="0"/>
                </a:moveTo>
                <a:lnTo>
                  <a:pt x="0" y="0"/>
                </a:lnTo>
                <a:lnTo>
                  <a:pt x="0" y="6631969"/>
                </a:lnTo>
                <a:lnTo>
                  <a:pt x="7666060" y="6631969"/>
                </a:lnTo>
                <a:lnTo>
                  <a:pt x="766606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 name="Group 2"/>
          <p:cNvGrpSpPr/>
          <p:nvPr/>
        </p:nvGrpSpPr>
        <p:grpSpPr>
          <a:xfrm>
            <a:off x="0" y="9236393"/>
            <a:ext cx="18821400" cy="1050607"/>
            <a:chOff x="0" y="0"/>
            <a:chExt cx="4142362" cy="276703"/>
          </a:xfrm>
          <a:solidFill>
            <a:srgbClr val="C00000"/>
          </a:solidFill>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4" name="TextBox 4"/>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5" name="Freeform 5"/>
          <p:cNvSpPr/>
          <p:nvPr/>
        </p:nvSpPr>
        <p:spPr>
          <a:xfrm>
            <a:off x="13335000"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1028700" y="9563100"/>
            <a:ext cx="104775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sp>
        <p:nvSpPr>
          <p:cNvPr id="13" name="TextBox 13"/>
          <p:cNvSpPr txBox="1"/>
          <p:nvPr/>
        </p:nvSpPr>
        <p:spPr>
          <a:xfrm>
            <a:off x="16710989" y="9610567"/>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07</a:t>
            </a:r>
          </a:p>
        </p:txBody>
      </p:sp>
      <p:grpSp>
        <p:nvGrpSpPr>
          <p:cNvPr id="14" name="Group 14"/>
          <p:cNvGrpSpPr/>
          <p:nvPr/>
        </p:nvGrpSpPr>
        <p:grpSpPr>
          <a:xfrm>
            <a:off x="914400" y="1142549"/>
            <a:ext cx="11963559" cy="1865589"/>
            <a:chOff x="-152400" y="47625"/>
            <a:chExt cx="15951412" cy="964990"/>
          </a:xfrm>
        </p:grpSpPr>
        <p:sp>
          <p:nvSpPr>
            <p:cNvPr id="15" name="TextBox 15"/>
            <p:cNvSpPr txBox="1"/>
            <p:nvPr/>
          </p:nvSpPr>
          <p:spPr>
            <a:xfrm>
              <a:off x="-104588" y="455416"/>
              <a:ext cx="15799012" cy="557199"/>
            </a:xfrm>
            <a:prstGeom prst="rect">
              <a:avLst/>
            </a:prstGeom>
          </p:spPr>
          <p:txBody>
            <a:bodyPr lIns="0" tIns="0" rIns="0" bIns="0" rtlCol="0" anchor="t">
              <a:spAutoFit/>
            </a:bodyPr>
            <a:lstStyle/>
            <a:p>
              <a:pPr algn="l"/>
              <a:r>
                <a:rPr lang="en-US" sz="2000" dirty="0">
                  <a:solidFill>
                    <a:schemeClr val="bg1"/>
                  </a:solidFill>
                  <a:latin typeface="Montserrat Classic"/>
                </a:rPr>
                <a:t>Linear Regression</a:t>
              </a:r>
            </a:p>
            <a:p>
              <a:pPr marL="342900" indent="-342900">
                <a:lnSpc>
                  <a:spcPct val="150000"/>
                </a:lnSpc>
                <a:buFont typeface="Arial" panose="020B0604020202020204" pitchFamily="34" charset="0"/>
                <a:buChar char="•"/>
              </a:pPr>
              <a:r>
                <a:rPr lang="en-US" sz="2000" dirty="0">
                  <a:solidFill>
                    <a:schemeClr val="bg1"/>
                  </a:solidFill>
                  <a:latin typeface="Montserrat Classic" panose="020B0604020202020204" charset="0"/>
                </a:rPr>
                <a:t>Why? Simple and Interpretable Model for Predicting Stock Prices</a:t>
              </a:r>
            </a:p>
            <a:p>
              <a:pPr marL="342900" indent="-342900" algn="l">
                <a:buFont typeface="Arial" panose="020B0604020202020204" pitchFamily="34" charset="0"/>
                <a:buChar char="•"/>
              </a:pPr>
              <a:endParaRPr lang="en-US" sz="2000" dirty="0">
                <a:solidFill>
                  <a:schemeClr val="bg1"/>
                </a:solidFill>
                <a:latin typeface="Montserrat Classic"/>
              </a:endParaRPr>
            </a:p>
          </p:txBody>
        </p:sp>
        <p:sp>
          <p:nvSpPr>
            <p:cNvPr id="16" name="TextBox 16"/>
            <p:cNvSpPr txBox="1"/>
            <p:nvPr/>
          </p:nvSpPr>
          <p:spPr>
            <a:xfrm>
              <a:off x="-152400" y="47625"/>
              <a:ext cx="15951412" cy="397999"/>
            </a:xfrm>
            <a:prstGeom prst="rect">
              <a:avLst/>
            </a:prstGeom>
          </p:spPr>
          <p:txBody>
            <a:bodyPr wrap="square" lIns="0" tIns="0" rIns="0" bIns="0" rtlCol="0" anchor="t">
              <a:spAutoFit/>
            </a:bodyPr>
            <a:lstStyle/>
            <a:p>
              <a:pPr marL="0" lvl="0" indent="0" algn="l">
                <a:lnSpc>
                  <a:spcPts val="6049"/>
                </a:lnSpc>
                <a:spcBef>
                  <a:spcPct val="0"/>
                </a:spcBef>
              </a:pPr>
              <a:r>
                <a:rPr lang="en-US" sz="6600" dirty="0">
                  <a:solidFill>
                    <a:schemeClr val="bg1"/>
                  </a:solidFill>
                  <a:latin typeface="Montserrat Classic Bold"/>
                </a:rPr>
                <a:t>MODELING APPROACH</a:t>
              </a:r>
            </a:p>
          </p:txBody>
        </p:sp>
      </p:grpSp>
      <p:sp>
        <p:nvSpPr>
          <p:cNvPr id="7" name="TextBox 6">
            <a:extLst>
              <a:ext uri="{FF2B5EF4-FFF2-40B4-BE49-F238E27FC236}">
                <a16:creationId xmlns:a16="http://schemas.microsoft.com/office/drawing/2014/main" id="{B5799518-2E52-5DDC-5A34-6C432BBFF13C}"/>
              </a:ext>
            </a:extLst>
          </p:cNvPr>
          <p:cNvSpPr txBox="1"/>
          <p:nvPr/>
        </p:nvSpPr>
        <p:spPr>
          <a:xfrm>
            <a:off x="914400" y="2814813"/>
            <a:ext cx="5288627" cy="1338828"/>
          </a:xfrm>
          <a:prstGeom prst="rect">
            <a:avLst/>
          </a:prstGeom>
          <a:noFill/>
        </p:spPr>
        <p:txBody>
          <a:bodyPr wrap="none" rtlCol="0">
            <a:spAutoFit/>
          </a:bodyPr>
          <a:lstStyle/>
          <a:p>
            <a:pPr>
              <a:lnSpc>
                <a:spcPct val="150000"/>
              </a:lnSpc>
            </a:pPr>
            <a:r>
              <a:rPr lang="en-US" dirty="0">
                <a:solidFill>
                  <a:schemeClr val="bg1"/>
                </a:solidFill>
                <a:latin typeface="Montserrat Classic" panose="020B0604020202020204" charset="0"/>
              </a:rPr>
              <a:t>Training Set:</a:t>
            </a:r>
          </a:p>
          <a:p>
            <a:pPr marL="285750" indent="-285750">
              <a:buFont typeface="Arial" panose="020B0604020202020204" pitchFamily="34" charset="0"/>
              <a:buChar char="•"/>
            </a:pPr>
            <a:r>
              <a:rPr lang="en-US" dirty="0">
                <a:solidFill>
                  <a:schemeClr val="bg1"/>
                </a:solidFill>
                <a:latin typeface="Montserrat Classic" panose="020B0604020202020204" charset="0"/>
              </a:rPr>
              <a:t>Data Before 2020</a:t>
            </a:r>
          </a:p>
          <a:p>
            <a:pPr marL="285750" indent="-285750">
              <a:buFont typeface="Arial" panose="020B0604020202020204" pitchFamily="34" charset="0"/>
              <a:buChar char="•"/>
            </a:pPr>
            <a:r>
              <a:rPr lang="en-US" dirty="0">
                <a:solidFill>
                  <a:schemeClr val="bg1"/>
                </a:solidFill>
                <a:latin typeface="Montserrat Classic" panose="020B0604020202020204" charset="0"/>
              </a:rPr>
              <a:t>75.2% of the Entire Dataset</a:t>
            </a:r>
          </a:p>
          <a:p>
            <a:pPr marL="285750" indent="-285750">
              <a:buFont typeface="Arial" panose="020B0604020202020204" pitchFamily="34" charset="0"/>
              <a:buChar char="•"/>
            </a:pPr>
            <a:r>
              <a:rPr lang="en-US" dirty="0">
                <a:solidFill>
                  <a:schemeClr val="bg1"/>
                </a:solidFill>
                <a:latin typeface="Montserrat Classic" panose="020B0604020202020204" charset="0"/>
              </a:rPr>
              <a:t>Used to Train the Linear Regression Model</a:t>
            </a:r>
          </a:p>
        </p:txBody>
      </p:sp>
      <p:sp>
        <p:nvSpPr>
          <p:cNvPr id="21" name="TextBox 20">
            <a:extLst>
              <a:ext uri="{FF2B5EF4-FFF2-40B4-BE49-F238E27FC236}">
                <a16:creationId xmlns:a16="http://schemas.microsoft.com/office/drawing/2014/main" id="{C5ED9321-5505-B4C6-95D0-E169F4D93444}"/>
              </a:ext>
            </a:extLst>
          </p:cNvPr>
          <p:cNvSpPr txBox="1"/>
          <p:nvPr/>
        </p:nvSpPr>
        <p:spPr>
          <a:xfrm>
            <a:off x="950259" y="4260531"/>
            <a:ext cx="6785832" cy="1338828"/>
          </a:xfrm>
          <a:prstGeom prst="rect">
            <a:avLst/>
          </a:prstGeom>
          <a:noFill/>
        </p:spPr>
        <p:txBody>
          <a:bodyPr wrap="none" rtlCol="0">
            <a:spAutoFit/>
          </a:bodyPr>
          <a:lstStyle/>
          <a:p>
            <a:pPr>
              <a:lnSpc>
                <a:spcPct val="150000"/>
              </a:lnSpc>
            </a:pPr>
            <a:r>
              <a:rPr lang="en-US" dirty="0">
                <a:solidFill>
                  <a:schemeClr val="bg1"/>
                </a:solidFill>
                <a:latin typeface="Montserrat Classic" panose="020B0604020202020204" charset="0"/>
              </a:rPr>
              <a:t>Test Set:</a:t>
            </a:r>
          </a:p>
          <a:p>
            <a:pPr marL="285750" indent="-285750">
              <a:buFont typeface="Arial" panose="020B0604020202020204" pitchFamily="34" charset="0"/>
              <a:buChar char="•"/>
            </a:pPr>
            <a:r>
              <a:rPr lang="en-US" dirty="0">
                <a:solidFill>
                  <a:schemeClr val="bg1"/>
                </a:solidFill>
                <a:latin typeface="Montserrat Classic" panose="020B0604020202020204" charset="0"/>
              </a:rPr>
              <a:t>Data From 2020 Onwards</a:t>
            </a:r>
          </a:p>
          <a:p>
            <a:pPr marL="285750" indent="-285750">
              <a:buFont typeface="Arial" panose="020B0604020202020204" pitchFamily="34" charset="0"/>
              <a:buChar char="•"/>
            </a:pPr>
            <a:r>
              <a:rPr lang="en-US" dirty="0">
                <a:solidFill>
                  <a:schemeClr val="bg1"/>
                </a:solidFill>
                <a:latin typeface="Montserrat Classic" panose="020B0604020202020204" charset="0"/>
              </a:rPr>
              <a:t>24.79% of the Entire Dataset</a:t>
            </a:r>
          </a:p>
          <a:p>
            <a:pPr marL="285750" indent="-285750">
              <a:buFont typeface="Arial" panose="020B0604020202020204" pitchFamily="34" charset="0"/>
              <a:buChar char="•"/>
            </a:pPr>
            <a:r>
              <a:rPr lang="en-US" dirty="0">
                <a:solidFill>
                  <a:schemeClr val="bg1"/>
                </a:solidFill>
                <a:latin typeface="Montserrat Classic" panose="020B0604020202020204" charset="0"/>
              </a:rPr>
              <a:t>Used to Validate the Performance of the Trained Model</a:t>
            </a:r>
          </a:p>
        </p:txBody>
      </p:sp>
      <p:pic>
        <p:nvPicPr>
          <p:cNvPr id="26" name="Picture 25">
            <a:extLst>
              <a:ext uri="{FF2B5EF4-FFF2-40B4-BE49-F238E27FC236}">
                <a16:creationId xmlns:a16="http://schemas.microsoft.com/office/drawing/2014/main" id="{09B8D0F1-F8FD-5898-0CC4-77306997C6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5734" y="4082134"/>
            <a:ext cx="9367166" cy="45011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TextBox 26">
            <a:extLst>
              <a:ext uri="{FF2B5EF4-FFF2-40B4-BE49-F238E27FC236}">
                <a16:creationId xmlns:a16="http://schemas.microsoft.com/office/drawing/2014/main" id="{42EC4FC1-52F2-07DF-C69A-90A8EFABC569}"/>
              </a:ext>
            </a:extLst>
          </p:cNvPr>
          <p:cNvSpPr txBox="1"/>
          <p:nvPr/>
        </p:nvSpPr>
        <p:spPr>
          <a:xfrm>
            <a:off x="9616433" y="3582319"/>
            <a:ext cx="7629012" cy="369332"/>
          </a:xfrm>
          <a:prstGeom prst="rect">
            <a:avLst/>
          </a:prstGeom>
          <a:noFill/>
        </p:spPr>
        <p:txBody>
          <a:bodyPr wrap="none" rtlCol="0">
            <a:spAutoFit/>
          </a:bodyPr>
          <a:lstStyle/>
          <a:p>
            <a:r>
              <a:rPr lang="en-US" dirty="0">
                <a:solidFill>
                  <a:schemeClr val="bg1"/>
                </a:solidFill>
                <a:latin typeface="Montserrat Classic" panose="020B0604020202020204" charset="0"/>
              </a:rPr>
              <a:t>Actual Close Prices for The Coca-Cola Company with 20-day EMA</a:t>
            </a:r>
          </a:p>
        </p:txBody>
      </p:sp>
      <p:pic>
        <p:nvPicPr>
          <p:cNvPr id="8" name="Picture 7">
            <a:extLst>
              <a:ext uri="{FF2B5EF4-FFF2-40B4-BE49-F238E27FC236}">
                <a16:creationId xmlns:a16="http://schemas.microsoft.com/office/drawing/2014/main" id="{15051704-9E52-2A91-4986-110B5781EE53}"/>
              </a:ext>
            </a:extLst>
          </p:cNvPr>
          <p:cNvPicPr>
            <a:picLocks noChangeAspect="1"/>
          </p:cNvPicPr>
          <p:nvPr/>
        </p:nvPicPr>
        <p:blipFill rotWithShape="1">
          <a:blip r:embed="rId7">
            <a:extLst>
              <a:ext uri="{28A0092B-C50C-407E-A947-70E740481C1C}">
                <a14:useLocalDpi xmlns:a14="http://schemas.microsoft.com/office/drawing/2010/main" val="0"/>
              </a:ext>
            </a:extLst>
          </a:blip>
          <a:srcRect r="33739"/>
          <a:stretch/>
        </p:blipFill>
        <p:spPr>
          <a:xfrm>
            <a:off x="1371600" y="5829299"/>
            <a:ext cx="5200650" cy="2673623"/>
          </a:xfrm>
          <a:prstGeom prst="roundRect">
            <a:avLst>
              <a:gd name="adj" fmla="val 8594"/>
            </a:avLst>
          </a:prstGeom>
          <a:solidFill>
            <a:srgbClr val="FFFFFF">
              <a:shade val="85000"/>
            </a:srgbClr>
          </a:solidFill>
          <a:ln>
            <a:noFill/>
          </a:ln>
          <a:effectLst>
            <a:reflection blurRad="6350" stA="50000" endA="300" endPos="55500" dist="101600" dir="5400000" sy="-100000" algn="bl" rotWithShape="0"/>
          </a:effectLst>
        </p:spPr>
      </p:pic>
    </p:spTree>
    <p:extLst>
      <p:ext uri="{BB962C8B-B14F-4D97-AF65-F5344CB8AC3E}">
        <p14:creationId xmlns:p14="http://schemas.microsoft.com/office/powerpoint/2010/main" val="3635752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Freeform 17"/>
          <p:cNvSpPr/>
          <p:nvPr/>
        </p:nvSpPr>
        <p:spPr>
          <a:xfrm flipH="1">
            <a:off x="12380923" y="-5593375"/>
            <a:ext cx="7666059" cy="6631969"/>
          </a:xfrm>
          <a:custGeom>
            <a:avLst/>
            <a:gdLst/>
            <a:ahLst/>
            <a:cxnLst/>
            <a:rect l="l" t="t" r="r" b="b"/>
            <a:pathLst>
              <a:path w="7666059" h="6631969">
                <a:moveTo>
                  <a:pt x="7666060" y="0"/>
                </a:moveTo>
                <a:lnTo>
                  <a:pt x="0" y="0"/>
                </a:lnTo>
                <a:lnTo>
                  <a:pt x="0" y="6631969"/>
                </a:lnTo>
                <a:lnTo>
                  <a:pt x="7666060" y="6631969"/>
                </a:lnTo>
                <a:lnTo>
                  <a:pt x="766606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 name="Group 2"/>
          <p:cNvGrpSpPr/>
          <p:nvPr/>
        </p:nvGrpSpPr>
        <p:grpSpPr>
          <a:xfrm>
            <a:off x="0" y="9236393"/>
            <a:ext cx="18821400" cy="1050607"/>
            <a:chOff x="0" y="0"/>
            <a:chExt cx="4142362" cy="276703"/>
          </a:xfrm>
          <a:solidFill>
            <a:srgbClr val="C00000"/>
          </a:solidFill>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4" name="TextBox 4"/>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5" name="Freeform 5"/>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1028700" y="9563100"/>
            <a:ext cx="104775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sp>
        <p:nvSpPr>
          <p:cNvPr id="13" name="TextBox 13"/>
          <p:cNvSpPr txBox="1"/>
          <p:nvPr/>
        </p:nvSpPr>
        <p:spPr>
          <a:xfrm>
            <a:off x="16710989" y="9610567"/>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08</a:t>
            </a:r>
          </a:p>
        </p:txBody>
      </p:sp>
      <p:grpSp>
        <p:nvGrpSpPr>
          <p:cNvPr id="14" name="Group 14"/>
          <p:cNvGrpSpPr/>
          <p:nvPr/>
        </p:nvGrpSpPr>
        <p:grpSpPr>
          <a:xfrm>
            <a:off x="914400" y="1142549"/>
            <a:ext cx="11963559" cy="2629351"/>
            <a:chOff x="-152400" y="47625"/>
            <a:chExt cx="15951412" cy="1360052"/>
          </a:xfrm>
        </p:grpSpPr>
        <p:sp>
          <p:nvSpPr>
            <p:cNvPr id="15" name="TextBox 15"/>
            <p:cNvSpPr txBox="1"/>
            <p:nvPr/>
          </p:nvSpPr>
          <p:spPr>
            <a:xfrm>
              <a:off x="-66964" y="930078"/>
              <a:ext cx="15799012" cy="477599"/>
            </a:xfrm>
            <a:prstGeom prst="rect">
              <a:avLst/>
            </a:prstGeom>
          </p:spPr>
          <p:txBody>
            <a:bodyPr lIns="0" tIns="0" rIns="0" bIns="0" rtlCol="0" anchor="t">
              <a:spAutoFit/>
            </a:bodyPr>
            <a:lstStyle/>
            <a:p>
              <a:pPr algn="l">
                <a:lnSpc>
                  <a:spcPct val="200000"/>
                </a:lnSpc>
              </a:pPr>
              <a:r>
                <a:rPr lang="en-US" sz="2000" dirty="0">
                  <a:solidFill>
                    <a:schemeClr val="bg1"/>
                  </a:solidFill>
                  <a:latin typeface="Montserrat Classic"/>
                </a:rPr>
                <a:t>PREDICTORS – Open.KO, High.KO, Low.KO, Volume.KO</a:t>
              </a:r>
            </a:p>
            <a:p>
              <a:pPr algn="l"/>
              <a:r>
                <a:rPr lang="en-US" sz="2000" dirty="0">
                  <a:solidFill>
                    <a:schemeClr val="bg1"/>
                  </a:solidFill>
                  <a:latin typeface="Montserrat Classic"/>
                </a:rPr>
                <a:t>RESPONSE – Close.KO</a:t>
              </a:r>
            </a:p>
          </p:txBody>
        </p:sp>
        <p:sp>
          <p:nvSpPr>
            <p:cNvPr id="16" name="TextBox 16"/>
            <p:cNvSpPr txBox="1"/>
            <p:nvPr/>
          </p:nvSpPr>
          <p:spPr>
            <a:xfrm>
              <a:off x="-152400" y="47625"/>
              <a:ext cx="15951412" cy="923359"/>
            </a:xfrm>
            <a:prstGeom prst="rect">
              <a:avLst/>
            </a:prstGeom>
          </p:spPr>
          <p:txBody>
            <a:bodyPr wrap="square" lIns="0" tIns="0" rIns="0" bIns="0" rtlCol="0" anchor="t">
              <a:spAutoFit/>
            </a:bodyPr>
            <a:lstStyle/>
            <a:p>
              <a:pPr marL="0" lvl="0" indent="0" algn="l">
                <a:lnSpc>
                  <a:spcPts val="6049"/>
                </a:lnSpc>
                <a:spcBef>
                  <a:spcPct val="0"/>
                </a:spcBef>
              </a:pPr>
              <a:r>
                <a:rPr lang="en-US" sz="6600" dirty="0">
                  <a:solidFill>
                    <a:schemeClr val="bg1"/>
                  </a:solidFill>
                  <a:latin typeface="Montserrat Classic Bold"/>
                </a:rPr>
                <a:t>DATA VARIABLES &amp;</a:t>
              </a:r>
            </a:p>
            <a:p>
              <a:pPr marL="0" lvl="0" indent="0" algn="l"/>
              <a:r>
                <a:rPr lang="en-US" sz="6600" dirty="0">
                  <a:solidFill>
                    <a:schemeClr val="bg1"/>
                  </a:solidFill>
                  <a:latin typeface="Montserrat Classic Bold"/>
                </a:rPr>
                <a:t>ANALYSIS</a:t>
              </a:r>
            </a:p>
          </p:txBody>
        </p:sp>
      </p:grpSp>
      <p:sp>
        <p:nvSpPr>
          <p:cNvPr id="24" name="TextBox 23">
            <a:extLst>
              <a:ext uri="{FF2B5EF4-FFF2-40B4-BE49-F238E27FC236}">
                <a16:creationId xmlns:a16="http://schemas.microsoft.com/office/drawing/2014/main" id="{E7EAEA89-E829-880C-9849-D451FD737D22}"/>
              </a:ext>
            </a:extLst>
          </p:cNvPr>
          <p:cNvSpPr txBox="1"/>
          <p:nvPr/>
        </p:nvSpPr>
        <p:spPr>
          <a:xfrm>
            <a:off x="973995" y="6637972"/>
            <a:ext cx="9677401" cy="1615827"/>
          </a:xfrm>
          <a:prstGeom prst="rect">
            <a:avLst/>
          </a:prstGeom>
          <a:noFill/>
        </p:spPr>
        <p:txBody>
          <a:bodyPr wrap="square" rtlCol="0">
            <a:spAutoFit/>
          </a:bodyPr>
          <a:lstStyle/>
          <a:p>
            <a:pPr>
              <a:lnSpc>
                <a:spcPct val="150000"/>
              </a:lnSpc>
            </a:pPr>
            <a:r>
              <a:rPr lang="en-US" b="1" dirty="0">
                <a:solidFill>
                  <a:schemeClr val="bg1"/>
                </a:solidFill>
                <a:latin typeface="Montserrat" pitchFamily="2" charset="0"/>
              </a:rPr>
              <a:t>DOMAIN KNOWLEDGE</a:t>
            </a:r>
          </a:p>
          <a:p>
            <a:pPr marL="285750" indent="-285750">
              <a:lnSpc>
                <a:spcPct val="150000"/>
              </a:lnSpc>
              <a:buFont typeface="Arial" panose="020B0604020202020204" pitchFamily="34" charset="0"/>
              <a:buChar char="•"/>
            </a:pPr>
            <a:r>
              <a:rPr lang="en-US" dirty="0">
                <a:solidFill>
                  <a:schemeClr val="bg1"/>
                </a:solidFill>
                <a:latin typeface="Montserrat" pitchFamily="2" charset="0"/>
              </a:rPr>
              <a:t>Financial modeling, trading volume is often considered an important factor in predicting stock prices, still be practically significant.</a:t>
            </a:r>
            <a:endParaRPr lang="en-US" b="1" dirty="0">
              <a:solidFill>
                <a:schemeClr val="bg1"/>
              </a:solidFill>
              <a:latin typeface="Montserrat" pitchFamily="2" charset="0"/>
            </a:endParaRPr>
          </a:p>
          <a:p>
            <a:endParaRPr lang="en-US" dirty="0"/>
          </a:p>
        </p:txBody>
      </p:sp>
      <p:pic>
        <p:nvPicPr>
          <p:cNvPr id="23" name="Picture 22">
            <a:extLst>
              <a:ext uri="{FF2B5EF4-FFF2-40B4-BE49-F238E27FC236}">
                <a16:creationId xmlns:a16="http://schemas.microsoft.com/office/drawing/2014/main" id="{198FEEF5-F37B-1071-B67A-B1798C5E19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6600" y="2628900"/>
            <a:ext cx="6668431" cy="4115374"/>
          </a:xfrm>
          <a:prstGeom prst="rect">
            <a:avLst/>
          </a:prstGeom>
          <a:effectLst>
            <a:reflection blurRad="6350" stA="50000" endA="275" endPos="40000" dist="101600" dir="5400000" sy="-100000" algn="bl" rotWithShape="0"/>
          </a:effectLst>
        </p:spPr>
      </p:pic>
      <p:pic>
        <p:nvPicPr>
          <p:cNvPr id="7" name="Picture 6">
            <a:extLst>
              <a:ext uri="{FF2B5EF4-FFF2-40B4-BE49-F238E27FC236}">
                <a16:creationId xmlns:a16="http://schemas.microsoft.com/office/drawing/2014/main" id="{3C13E5CB-B8CE-BD12-A6B3-348B9C1F9A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6799" y="4076700"/>
            <a:ext cx="7368703"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71451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Freeform 17"/>
          <p:cNvSpPr/>
          <p:nvPr/>
        </p:nvSpPr>
        <p:spPr>
          <a:xfrm flipH="1">
            <a:off x="13716000" y="-4914900"/>
            <a:ext cx="7666059" cy="6631969"/>
          </a:xfrm>
          <a:custGeom>
            <a:avLst/>
            <a:gdLst/>
            <a:ahLst/>
            <a:cxnLst/>
            <a:rect l="l" t="t" r="r" b="b"/>
            <a:pathLst>
              <a:path w="7666059" h="6631969">
                <a:moveTo>
                  <a:pt x="7666060" y="0"/>
                </a:moveTo>
                <a:lnTo>
                  <a:pt x="0" y="0"/>
                </a:lnTo>
                <a:lnTo>
                  <a:pt x="0" y="6631969"/>
                </a:lnTo>
                <a:lnTo>
                  <a:pt x="7666060" y="6631969"/>
                </a:lnTo>
                <a:lnTo>
                  <a:pt x="766606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 name="Group 2"/>
          <p:cNvGrpSpPr/>
          <p:nvPr/>
        </p:nvGrpSpPr>
        <p:grpSpPr>
          <a:xfrm>
            <a:off x="0" y="9236393"/>
            <a:ext cx="18821400" cy="1050607"/>
            <a:chOff x="0" y="0"/>
            <a:chExt cx="4142362" cy="276703"/>
          </a:xfrm>
          <a:solidFill>
            <a:srgbClr val="C00000"/>
          </a:solidFill>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grpFill/>
          </p:spPr>
        </p:sp>
        <p:sp>
          <p:nvSpPr>
            <p:cNvPr id="4" name="TextBox 4"/>
            <p:cNvSpPr txBox="1"/>
            <p:nvPr/>
          </p:nvSpPr>
          <p:spPr>
            <a:xfrm>
              <a:off x="0" y="-38100"/>
              <a:ext cx="4142362" cy="314803"/>
            </a:xfrm>
            <a:prstGeom prst="rect">
              <a:avLst/>
            </a:prstGeom>
            <a:grpFill/>
          </p:spPr>
          <p:txBody>
            <a:bodyPr lIns="50800" tIns="50800" rIns="50800" bIns="50800" rtlCol="0" anchor="ctr"/>
            <a:lstStyle/>
            <a:p>
              <a:pPr algn="ctr">
                <a:lnSpc>
                  <a:spcPts val="2100"/>
                </a:lnSpc>
              </a:pPr>
              <a:endParaRPr/>
            </a:p>
          </p:txBody>
        </p:sp>
      </p:grpSp>
      <p:sp>
        <p:nvSpPr>
          <p:cNvPr id="5" name="Freeform 5"/>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1028700" y="9563100"/>
            <a:ext cx="10477500" cy="253916"/>
          </a:xfrm>
          <a:prstGeom prst="rect">
            <a:avLst/>
          </a:prstGeom>
        </p:spPr>
        <p:txBody>
          <a:bodyPr wrap="square" lIns="0" tIns="0" rIns="0" bIns="0" rtlCol="0" anchor="t">
            <a:spAutoFit/>
          </a:bodyPr>
          <a:lstStyle/>
          <a:p>
            <a:pPr marL="0" lvl="0" indent="0" algn="l">
              <a:lnSpc>
                <a:spcPts val="2210"/>
              </a:lnSpc>
              <a:spcBef>
                <a:spcPct val="0"/>
              </a:spcBef>
            </a:pPr>
            <a:r>
              <a:rPr lang="en-US" sz="1700" dirty="0">
                <a:solidFill>
                  <a:srgbClr val="E5E5E5"/>
                </a:solidFill>
                <a:latin typeface="Montserrat Classic"/>
              </a:rPr>
              <a:t>STOCK MARKET PRICE PREDICTION - Analyzing The Coca-Cola Company (Ticker: KO)</a:t>
            </a:r>
          </a:p>
        </p:txBody>
      </p:sp>
      <p:sp>
        <p:nvSpPr>
          <p:cNvPr id="13" name="TextBox 13"/>
          <p:cNvSpPr txBox="1"/>
          <p:nvPr/>
        </p:nvSpPr>
        <p:spPr>
          <a:xfrm>
            <a:off x="16710989" y="9610567"/>
            <a:ext cx="548311" cy="253916"/>
          </a:xfrm>
          <a:prstGeom prst="rect">
            <a:avLst/>
          </a:prstGeom>
        </p:spPr>
        <p:txBody>
          <a:bodyPr lIns="0" tIns="0" rIns="0" bIns="0" rtlCol="0" anchor="t">
            <a:spAutoFit/>
          </a:bodyPr>
          <a:lstStyle/>
          <a:p>
            <a:pPr marL="0" lvl="0" indent="0" algn="r">
              <a:lnSpc>
                <a:spcPts val="2210"/>
              </a:lnSpc>
              <a:spcBef>
                <a:spcPct val="0"/>
              </a:spcBef>
            </a:pPr>
            <a:r>
              <a:rPr lang="en-US" sz="1700" dirty="0">
                <a:solidFill>
                  <a:srgbClr val="1B4444"/>
                </a:solidFill>
                <a:latin typeface="Montserrat Classic Bold"/>
              </a:rPr>
              <a:t>09</a:t>
            </a:r>
          </a:p>
        </p:txBody>
      </p:sp>
      <p:grpSp>
        <p:nvGrpSpPr>
          <p:cNvPr id="14" name="Group 14"/>
          <p:cNvGrpSpPr/>
          <p:nvPr/>
        </p:nvGrpSpPr>
        <p:grpSpPr>
          <a:xfrm>
            <a:off x="838200" y="800100"/>
            <a:ext cx="16002000" cy="2438399"/>
            <a:chOff x="-152400" y="47625"/>
            <a:chExt cx="21336000" cy="1261281"/>
          </a:xfrm>
        </p:grpSpPr>
        <p:sp>
          <p:nvSpPr>
            <p:cNvPr id="15" name="TextBox 15"/>
            <p:cNvSpPr txBox="1"/>
            <p:nvPr/>
          </p:nvSpPr>
          <p:spPr>
            <a:xfrm>
              <a:off x="-66964" y="865269"/>
              <a:ext cx="11700164" cy="443637"/>
            </a:xfrm>
            <a:prstGeom prst="rect">
              <a:avLst/>
            </a:prstGeom>
          </p:spPr>
          <p:txBody>
            <a:bodyPr wrap="square" lIns="0" tIns="0" rIns="0" bIns="0" rtlCol="0" anchor="t">
              <a:spAutoFit/>
            </a:bodyPr>
            <a:lstStyle/>
            <a:p>
              <a:pPr algn="l">
                <a:lnSpc>
                  <a:spcPct val="150000"/>
                </a:lnSpc>
              </a:pPr>
              <a:r>
                <a:rPr lang="en-US" sz="2000" dirty="0">
                  <a:solidFill>
                    <a:schemeClr val="bg1"/>
                  </a:solidFill>
                  <a:latin typeface="Montserrat Classic"/>
                </a:rPr>
                <a:t>Initial Findings: High VIF Values For Predictor Variables (E.G., </a:t>
              </a:r>
              <a:r>
                <a:rPr lang="en-US" sz="2000" dirty="0" err="1">
                  <a:solidFill>
                    <a:schemeClr val="bg1"/>
                  </a:solidFill>
                  <a:latin typeface="Montserrat Classic"/>
                </a:rPr>
                <a:t>KO.Open</a:t>
              </a:r>
              <a:r>
                <a:rPr lang="en-US" sz="2000" dirty="0">
                  <a:solidFill>
                    <a:schemeClr val="bg1"/>
                  </a:solidFill>
                  <a:latin typeface="Montserrat Classic"/>
                </a:rPr>
                <a:t>, </a:t>
              </a:r>
              <a:r>
                <a:rPr lang="en-US" sz="2000" dirty="0" err="1">
                  <a:solidFill>
                    <a:schemeClr val="bg1"/>
                  </a:solidFill>
                  <a:latin typeface="Montserrat Classic"/>
                </a:rPr>
                <a:t>KO.High</a:t>
              </a:r>
              <a:r>
                <a:rPr lang="en-US" sz="2000" dirty="0">
                  <a:solidFill>
                    <a:schemeClr val="bg1"/>
                  </a:solidFill>
                  <a:latin typeface="Montserrat Classic"/>
                </a:rPr>
                <a:t>, </a:t>
              </a:r>
              <a:r>
                <a:rPr lang="en-US" sz="2000" dirty="0" err="1">
                  <a:solidFill>
                    <a:schemeClr val="bg1"/>
                  </a:solidFill>
                  <a:latin typeface="Montserrat Classic"/>
                </a:rPr>
                <a:t>KO.Low</a:t>
              </a:r>
              <a:r>
                <a:rPr lang="en-US" sz="2000" dirty="0">
                  <a:solidFill>
                    <a:schemeClr val="bg1"/>
                  </a:solidFill>
                  <a:latin typeface="Montserrat Classic"/>
                </a:rPr>
                <a:t>, </a:t>
              </a:r>
              <a:r>
                <a:rPr lang="en-US" sz="2000" dirty="0" err="1">
                  <a:solidFill>
                    <a:schemeClr val="bg1"/>
                  </a:solidFill>
                  <a:latin typeface="Montserrat Classic"/>
                </a:rPr>
                <a:t>KO.Volume</a:t>
              </a:r>
              <a:r>
                <a:rPr lang="en-US" sz="2000" dirty="0">
                  <a:solidFill>
                    <a:schemeClr val="bg1"/>
                  </a:solidFill>
                  <a:latin typeface="Montserrat Classic"/>
                </a:rPr>
                <a:t>)</a:t>
              </a:r>
            </a:p>
          </p:txBody>
        </p:sp>
        <p:sp>
          <p:nvSpPr>
            <p:cNvPr id="16" name="TextBox 16"/>
            <p:cNvSpPr txBox="1"/>
            <p:nvPr/>
          </p:nvSpPr>
          <p:spPr>
            <a:xfrm>
              <a:off x="-152400" y="47625"/>
              <a:ext cx="21336000" cy="764159"/>
            </a:xfrm>
            <a:prstGeom prst="rect">
              <a:avLst/>
            </a:prstGeom>
          </p:spPr>
          <p:txBody>
            <a:bodyPr wrap="square" lIns="0" tIns="0" rIns="0" bIns="0" rtlCol="0" anchor="t">
              <a:spAutoFit/>
            </a:bodyPr>
            <a:lstStyle/>
            <a:p>
              <a:pPr marL="0" lvl="0" indent="0" algn="l">
                <a:spcBef>
                  <a:spcPct val="0"/>
                </a:spcBef>
              </a:pPr>
              <a:r>
                <a:rPr lang="en-US" sz="6000" dirty="0">
                  <a:solidFill>
                    <a:schemeClr val="bg1"/>
                  </a:solidFill>
                  <a:latin typeface="Montserrat Classic Bold"/>
                </a:rPr>
                <a:t>ADDRESSING MULTICOLLINEARITY</a:t>
              </a:r>
            </a:p>
            <a:p>
              <a:pPr marL="0" lvl="0" indent="0" algn="l">
                <a:spcBef>
                  <a:spcPct val="0"/>
                </a:spcBef>
              </a:pPr>
              <a:r>
                <a:rPr lang="en-US" sz="3600" dirty="0">
                  <a:solidFill>
                    <a:schemeClr val="bg1"/>
                  </a:solidFill>
                  <a:latin typeface="Montserrat Classic Bold"/>
                </a:rPr>
                <a:t>VARIANCE INFLATION FACTOR (VIF) </a:t>
              </a:r>
            </a:p>
          </p:txBody>
        </p:sp>
      </p:grpSp>
      <p:pic>
        <p:nvPicPr>
          <p:cNvPr id="7" name="Picture 6">
            <a:extLst>
              <a:ext uri="{FF2B5EF4-FFF2-40B4-BE49-F238E27FC236}">
                <a16:creationId xmlns:a16="http://schemas.microsoft.com/office/drawing/2014/main" id="{B0974573-0C88-DE95-4CD8-C89F57C843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 y="3467100"/>
            <a:ext cx="6378844" cy="838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DAB0D0AF-8097-6B49-6D60-8F6E02360A29}"/>
              </a:ext>
            </a:extLst>
          </p:cNvPr>
          <p:cNvSpPr txBox="1"/>
          <p:nvPr/>
        </p:nvSpPr>
        <p:spPr>
          <a:xfrm>
            <a:off x="914400" y="4533900"/>
            <a:ext cx="4628190"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latin typeface="Montserrat" panose="00000500000000000000" pitchFamily="2" charset="0"/>
              </a:rPr>
              <a:t>Attempt to Reduce Multicollinearity</a:t>
            </a:r>
          </a:p>
        </p:txBody>
      </p:sp>
      <p:pic>
        <p:nvPicPr>
          <p:cNvPr id="11" name="Picture 10">
            <a:extLst>
              <a:ext uri="{FF2B5EF4-FFF2-40B4-BE49-F238E27FC236}">
                <a16:creationId xmlns:a16="http://schemas.microsoft.com/office/drawing/2014/main" id="{09B2513E-0F47-A78C-235B-7E29D6EE76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5400" y="5067300"/>
            <a:ext cx="4741530"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BB072856-A918-5A87-B329-A3B587CE6E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1600" y="7124700"/>
            <a:ext cx="2514600" cy="1689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 name="Right Brace 20">
            <a:extLst>
              <a:ext uri="{FF2B5EF4-FFF2-40B4-BE49-F238E27FC236}">
                <a16:creationId xmlns:a16="http://schemas.microsoft.com/office/drawing/2014/main" id="{BCE6C284-9612-DF80-9FB7-60256A9D4EF5}"/>
              </a:ext>
            </a:extLst>
          </p:cNvPr>
          <p:cNvSpPr/>
          <p:nvPr/>
        </p:nvSpPr>
        <p:spPr>
          <a:xfrm>
            <a:off x="6324600" y="5524500"/>
            <a:ext cx="155448" cy="91440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5" name="Right Brace 24">
            <a:extLst>
              <a:ext uri="{FF2B5EF4-FFF2-40B4-BE49-F238E27FC236}">
                <a16:creationId xmlns:a16="http://schemas.microsoft.com/office/drawing/2014/main" id="{FD57E789-88B8-AD7C-1558-3705506C8B7A}"/>
              </a:ext>
            </a:extLst>
          </p:cNvPr>
          <p:cNvSpPr/>
          <p:nvPr/>
        </p:nvSpPr>
        <p:spPr>
          <a:xfrm>
            <a:off x="4187952" y="7505700"/>
            <a:ext cx="155448" cy="91440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26" name="TextBox 25">
            <a:extLst>
              <a:ext uri="{FF2B5EF4-FFF2-40B4-BE49-F238E27FC236}">
                <a16:creationId xmlns:a16="http://schemas.microsoft.com/office/drawing/2014/main" id="{4DEDAC22-DD54-51F0-AF5C-1C5076B8B31C}"/>
              </a:ext>
            </a:extLst>
          </p:cNvPr>
          <p:cNvSpPr txBox="1"/>
          <p:nvPr/>
        </p:nvSpPr>
        <p:spPr>
          <a:xfrm>
            <a:off x="6629400" y="5753100"/>
            <a:ext cx="1371600" cy="400110"/>
          </a:xfrm>
          <a:prstGeom prst="rect">
            <a:avLst/>
          </a:prstGeom>
          <a:noFill/>
        </p:spPr>
        <p:txBody>
          <a:bodyPr wrap="square" rtlCol="0">
            <a:spAutoFit/>
          </a:bodyPr>
          <a:lstStyle/>
          <a:p>
            <a:r>
              <a:rPr lang="en-US" sz="2000" b="1" dirty="0">
                <a:solidFill>
                  <a:schemeClr val="bg1"/>
                </a:solidFill>
              </a:rPr>
              <a:t>ATTEMPT 1</a:t>
            </a:r>
          </a:p>
        </p:txBody>
      </p:sp>
      <p:sp>
        <p:nvSpPr>
          <p:cNvPr id="27" name="TextBox 26">
            <a:extLst>
              <a:ext uri="{FF2B5EF4-FFF2-40B4-BE49-F238E27FC236}">
                <a16:creationId xmlns:a16="http://schemas.microsoft.com/office/drawing/2014/main" id="{78F457E7-CBCB-FC8D-1A60-1A8486A5E416}"/>
              </a:ext>
            </a:extLst>
          </p:cNvPr>
          <p:cNvSpPr txBox="1"/>
          <p:nvPr/>
        </p:nvSpPr>
        <p:spPr>
          <a:xfrm>
            <a:off x="4495800" y="7734300"/>
            <a:ext cx="1371600" cy="400110"/>
          </a:xfrm>
          <a:prstGeom prst="rect">
            <a:avLst/>
          </a:prstGeom>
          <a:noFill/>
        </p:spPr>
        <p:txBody>
          <a:bodyPr wrap="square" rtlCol="0">
            <a:spAutoFit/>
          </a:bodyPr>
          <a:lstStyle/>
          <a:p>
            <a:r>
              <a:rPr lang="en-US" sz="2000" b="1" dirty="0">
                <a:solidFill>
                  <a:schemeClr val="bg1"/>
                </a:solidFill>
              </a:rPr>
              <a:t>ATTEMPT 2</a:t>
            </a:r>
          </a:p>
        </p:txBody>
      </p:sp>
      <p:pic>
        <p:nvPicPr>
          <p:cNvPr id="33" name="Picture 32">
            <a:extLst>
              <a:ext uri="{FF2B5EF4-FFF2-40B4-BE49-F238E27FC236}">
                <a16:creationId xmlns:a16="http://schemas.microsoft.com/office/drawing/2014/main" id="{C3661E8A-AFD4-3A73-BDD8-89234AE5057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48800" y="3238500"/>
            <a:ext cx="8220016" cy="5071925"/>
          </a:xfrm>
          <a:prstGeom prst="rect">
            <a:avLst/>
          </a:prstGeom>
          <a:effectLst>
            <a:reflection blurRad="6350" stA="50000" endA="275" endPos="40000" dist="101600" dir="5400000" sy="-100000" algn="bl" rotWithShape="0"/>
          </a:effectLst>
        </p:spPr>
      </p:pic>
    </p:spTree>
    <p:extLst>
      <p:ext uri="{BB962C8B-B14F-4D97-AF65-F5344CB8AC3E}">
        <p14:creationId xmlns:p14="http://schemas.microsoft.com/office/powerpoint/2010/main" val="2139692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TotalTime>
  <Words>1890</Words>
  <Application>Microsoft Office PowerPoint</Application>
  <PresentationFormat>Custom</PresentationFormat>
  <Paragraphs>256</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Montserrat ExtraBold</vt:lpstr>
      <vt:lpstr>Montserrat Classic</vt:lpstr>
      <vt:lpstr>Montserrat Classic </vt:lpstr>
      <vt:lpstr>Montserrat</vt:lpstr>
      <vt:lpstr>Arial</vt:lpstr>
      <vt:lpstr>Calibri</vt:lpstr>
      <vt:lpstr>Aptos</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Business Presentation in Dark Blue Yellow Geometric Style</dc:title>
  <dc:creator>Asus</dc:creator>
  <cp:lastModifiedBy>Katkam Rohan Kumar</cp:lastModifiedBy>
  <cp:revision>115</cp:revision>
  <dcterms:created xsi:type="dcterms:W3CDTF">2006-08-16T00:00:00Z</dcterms:created>
  <dcterms:modified xsi:type="dcterms:W3CDTF">2024-04-17T14:25:01Z</dcterms:modified>
  <dc:identifier>DAGCS9UXEDY</dc:identifier>
</cp:coreProperties>
</file>