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6" r:id="rId5"/>
    <p:sldId id="3849" r:id="rId6"/>
    <p:sldId id="261" r:id="rId7"/>
    <p:sldId id="3853" r:id="rId8"/>
    <p:sldId id="3851" r:id="rId9"/>
    <p:sldId id="3852" r:id="rId10"/>
    <p:sldId id="265" r:id="rId11"/>
    <p:sldId id="3854" r:id="rId12"/>
    <p:sldId id="263" r:id="rId13"/>
    <p:sldId id="268" r:id="rId14"/>
    <p:sldId id="3855" r:id="rId15"/>
    <p:sldId id="3847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94" autoAdjust="0"/>
  </p:normalViewPr>
  <p:slideViewPr>
    <p:cSldViewPr snapToGrid="0">
      <p:cViewPr varScale="1">
        <p:scale>
          <a:sx n="119" d="100"/>
          <a:sy n="119" d="100"/>
        </p:scale>
        <p:origin x="96" y="186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630E5C9-6DA1-4AA6-B57C-5586E870AF7D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F757874-EF65-4B61-B062-40C932C8129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738485E1-1172-4218-A448-28BE5365D2DE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8B57D50D-BAA9-464B-B391-243138E078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44EFB-0CAA-EE40-16CD-D3DE94197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50A8BFE-D414-D2B1-090C-3F0839D408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02D44C5-40B5-6AE5-7C7F-58F10DE6D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90E92F-CB03-C30F-75C1-DC84A627C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304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6091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1F2BC-1770-54A3-F495-AF04960F5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277CB55-7B83-AA0A-A2A9-49BF85E0F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2472FE0-D6F7-6684-B3BE-D8516A371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EFB319-D77E-4416-83F1-37B648310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38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Полилиния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Полилиния: Фигура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Полилиния: фигура 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Полилиния: фигура 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Дуга 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rtlCol="0" anchor="b" anchorCtr="0">
            <a:noAutofit/>
          </a:bodyPr>
          <a:lstStyle>
            <a:lvl1pPr algn="r">
              <a:defRPr lang="ru-RU"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Полилиния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lang="ru-RU" sz="1800"/>
            </a:lvl2pPr>
            <a:lvl3pPr>
              <a:spcBef>
                <a:spcPts val="1000"/>
              </a:spcBef>
              <a:buClr>
                <a:schemeClr val="accent2"/>
              </a:buClr>
              <a:defRPr lang="ru-RU" sz="1800"/>
            </a:lvl3pPr>
            <a:lvl4pPr>
              <a:spcBef>
                <a:spcPts val="1000"/>
              </a:spcBef>
              <a:buClr>
                <a:schemeClr val="accent2"/>
              </a:buClr>
              <a:defRPr lang="ru-RU" sz="1800"/>
            </a:lvl4pPr>
            <a:lvl5pPr>
              <a:spcBef>
                <a:spcPts val="1000"/>
              </a:spcBef>
              <a:buClr>
                <a:schemeClr val="accent2"/>
              </a:buClr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sz="1800" dirty="0">
              <a:latin typeface="Calibri" panose="020B0504020202020204" pitchFamily="34" charset="77"/>
              <a:cs typeface="Calibri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2071636-1BA0-4750-BDD7-4B8B24059FBC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3AF22D9A-5170-4C52-AAD9-2A34815F5E8C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аблица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 rtlCol="0">
            <a:normAutofit/>
          </a:bodyPr>
          <a:lstStyle>
            <a:lvl1pPr>
              <a:defRPr lang="ru-RU" sz="2400"/>
            </a:lvl1pPr>
          </a:lstStyle>
          <a:p>
            <a:pPr rtl="0"/>
            <a:r>
              <a:rPr lang="ru-RU"/>
              <a:t>Вставка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Полилиния: Фигура 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Полилиния: Фигура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Полилиния: фигура 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Полилиния: Фигура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олилиния: Фигура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 rtlCol="0">
            <a:noAutofit/>
          </a:bodyPr>
          <a:lstStyle>
            <a:lvl1pPr algn="ctr">
              <a:defRPr lang="ru-RU"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rtlCol="0"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EFCEAA60-48EC-4C3F-B610-C062B6643948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304800" y="4237569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2082800" y="4237569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368800" y="4237569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Дуга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 rtlCol="0">
            <a:noAutofit/>
          </a:bodyPr>
          <a:lstStyle>
            <a:lvl1pPr algn="ctr"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rtlCol="0"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рисун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 algn="l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  <p:sp>
        <p:nvSpPr>
          <p:cNvPr id="3" name="Дуга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 rtlCol="0">
            <a:normAutofit/>
          </a:bodyPr>
          <a:lstStyle>
            <a:lvl1pPr algn="ctr">
              <a:defRPr lang="ru-RU" sz="60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rtlCol="0" anchor="ctr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49277EF-E9EC-4C9F-AB27-8A2D7CB985C5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Полилиния: Фигура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олилиния: Фигура 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Полилиния: Фигура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Дуга 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Полилиния: фигура 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rtlCol="0" anchor="ctr">
            <a:noAutofit/>
          </a:bodyPr>
          <a:lstStyle>
            <a:lvl1pPr algn="ctr"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7548D8C9-9274-4AA8-8759-FBCBB2880044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одержимого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Полилиния: Фигура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олилиния: фигура 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Полилиния: Фигура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9DA8206-3351-4D82-B2F7-CF1240B7B780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 rtlCol="0"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7D3EF62-4D26-4F34-9E41-10D4D97DEAA3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Полилиния: Фигура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Полилиния: Фигура 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Полилиния: Фигура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rtlCol="0" anchor="b" anchorCtr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91AD0F2-67C7-4C00-A04D-1E8B5FA74ED5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Полилиния: фигура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олилиния: Фигура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Местозаполнитель таблицы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 rtlCol="0">
            <a:normAutofit/>
          </a:bodyPr>
          <a:lstStyle>
            <a:lvl1pPr marL="0" indent="0">
              <a:buNone/>
              <a:defRPr lang="ru-RU" sz="2400"/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789BF51-8993-4D99-9FC3-53D06E76E629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AEAA84F9-3454-4B0E-BB2A-A6831CDDFB71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  <p:sldLayoutId id="2147483668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16;p26">
            <a:extLst>
              <a:ext uri="{FF2B5EF4-FFF2-40B4-BE49-F238E27FC236}">
                <a16:creationId xmlns:a16="http://schemas.microsoft.com/office/drawing/2014/main" id="{9F81A70C-D82D-4AAB-9B9D-A4030231B01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6205"/>
            <a:ext cx="12192000" cy="219547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b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</a:t>
            </a:r>
            <a:b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b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  <a:endParaRPr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EA4A2-83A7-497C-887D-944CB098DDED}"/>
              </a:ext>
            </a:extLst>
          </p:cNvPr>
          <p:cNvSpPr txBox="1"/>
          <p:nvPr/>
        </p:nvSpPr>
        <p:spPr>
          <a:xfrm>
            <a:off x="413737" y="2443987"/>
            <a:ext cx="1136452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7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</a:rPr>
              <a:t>На тему: «Прототип программной системы канбан доска»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370064-FCB6-4C55-AD23-F606B337C748}"/>
              </a:ext>
            </a:extLst>
          </p:cNvPr>
          <p:cNvSpPr txBox="1"/>
          <p:nvPr/>
        </p:nvSpPr>
        <p:spPr>
          <a:xfrm>
            <a:off x="9071086" y="4577876"/>
            <a:ext cx="4161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ст. гр. ПРИ-123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Парфенов Р.С.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Степанцева Е.А.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пр. каф. ИСПИ Тимофеев А.А.</a:t>
            </a:r>
          </a:p>
          <a:p>
            <a:endParaRPr lang="ru-RU" sz="2400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2EE3-6D7A-424B-B84E-684E5D25A516}"/>
              </a:ext>
            </a:extLst>
          </p:cNvPr>
          <p:cNvSpPr txBox="1"/>
          <p:nvPr/>
        </p:nvSpPr>
        <p:spPr>
          <a:xfrm>
            <a:off x="5328927" y="6465573"/>
            <a:ext cx="169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Владимир, 2025</a:t>
            </a:r>
            <a:endParaRPr lang="ru-RU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Анализ целевой аудитории проекта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62A6F1-284F-5FB2-CCE0-D4D95D0AF566}"/>
              </a:ext>
            </a:extLst>
          </p:cNvPr>
          <p:cNvSpPr txBox="1"/>
          <p:nvPr/>
        </p:nvSpPr>
        <p:spPr>
          <a:xfrm>
            <a:off x="641684" y="1690688"/>
            <a:ext cx="658528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Пользователями канбан-доски могут выступать разнообразные команды с разным уровнем зрелости и масштабом деятельности: от небольших стартапов, только начинающих свой путь и состоящих всего из одного–двух человек, до крупных, хорошо организованных компаний с отлаженными процессами и многоуровневыми структурами. Такая гибкость делает систему универсальным инструментом для управления задачами и визуализации рабочих процессов независимо от размера и стадии развития команды.</a:t>
            </a:r>
          </a:p>
        </p:txBody>
      </p:sp>
      <p:pic>
        <p:nvPicPr>
          <p:cNvPr id="1028" name="Picture 4" descr="Как включить режим инкогнито в разных браузерах: инструкция, как войти в  приватный просмотр в Яндексе, Opera, Google на телефоне и компьютере -  Hi-Tech Mail">
            <a:extLst>
              <a:ext uri="{FF2B5EF4-FFF2-40B4-BE49-F238E27FC236}">
                <a16:creationId xmlns:a16="http://schemas.microsoft.com/office/drawing/2014/main" id="{D466539D-A26A-80EA-C4E3-1E6F26E66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967" y="1251679"/>
            <a:ext cx="6157049" cy="346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44A68-C0FC-0ED2-24B0-B335E63FE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C73A07-81FD-A8D3-89FF-C83A6768453A}"/>
              </a:ext>
            </a:extLst>
          </p:cNvPr>
          <p:cNvSpPr/>
          <p:nvPr/>
        </p:nvSpPr>
        <p:spPr>
          <a:xfrm>
            <a:off x="80210" y="4967900"/>
            <a:ext cx="2205790" cy="1844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A0532-76F8-B86B-29F0-5BA3AF6D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Возможные пользователи проекта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26C51-F951-BCBF-1228-5F57559C879A}"/>
              </a:ext>
            </a:extLst>
          </p:cNvPr>
          <p:cNvSpPr txBox="1"/>
          <p:nvPr/>
        </p:nvSpPr>
        <p:spPr>
          <a:xfrm>
            <a:off x="264695" y="1690688"/>
            <a:ext cx="65852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Бизнесмен, управляющий небольшой или средней компанией, может использовать канбан-доску для контроля текущих проектов, распределения задач между отделами и повышения прозрачности рабочих процессов без необходимости внедрения сложных систем управления.</a:t>
            </a:r>
          </a:p>
        </p:txBody>
      </p:sp>
      <p:pic>
        <p:nvPicPr>
          <p:cNvPr id="1026" name="Picture 2" descr="Джейсон Стэтхэм в костюме">
            <a:extLst>
              <a:ext uri="{FF2B5EF4-FFF2-40B4-BE49-F238E27FC236}">
                <a16:creationId xmlns:a16="http://schemas.microsoft.com/office/drawing/2014/main" id="{A6DD92EF-ADE1-08D7-CC31-7C5BA1E2D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483" y="1469582"/>
            <a:ext cx="4316931" cy="269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D39F4-737D-5A00-9923-D8339BFA2AA8}"/>
              </a:ext>
            </a:extLst>
          </p:cNvPr>
          <p:cNvSpPr txBox="1"/>
          <p:nvPr/>
        </p:nvSpPr>
        <p:spPr>
          <a:xfrm>
            <a:off x="264695" y="34290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Студент, стремящийся собрать команду для участия в хакатоне, учебном проекте или стартап-инициативе, найдёт в канбан-доске простой и интуитивно понятный способ организовать совместную работу, отслеживать прогресс и чётко распределять обязанности.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D2046-6B70-3AE3-0D67-EE4268CAEC31}"/>
              </a:ext>
            </a:extLst>
          </p:cNvPr>
          <p:cNvSpPr txBox="1"/>
          <p:nvPr/>
        </p:nvSpPr>
        <p:spPr>
          <a:xfrm>
            <a:off x="264695" y="505841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Самоучка, мечтающий запустить собственный стартап в одиночку или с парой единомышленников, сможет с помощью доски структурировать идеи, планировать этапы разработки продукта и визуализировать путь от концепции к первому релизу, не перегружая себя избыточной бюрократией.</a:t>
            </a:r>
          </a:p>
        </p:txBody>
      </p:sp>
      <p:pic>
        <p:nvPicPr>
          <p:cNvPr id="2052" name="Picture 4" descr="957,906 коллеж стоковые фото – бесплатные и стоковые фото RF от Dreamstime">
            <a:extLst>
              <a:ext uri="{FF2B5EF4-FFF2-40B4-BE49-F238E27FC236}">
                <a16:creationId xmlns:a16="http://schemas.microsoft.com/office/drawing/2014/main" id="{E8493511-821A-B536-2D8A-A572936F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495" y="4266919"/>
            <a:ext cx="3545305" cy="236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8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Спасибо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r>
              <a:rPr lang="ru-RU" dirty="0"/>
              <a:t>Создать прототип программной системы канбан доски</a:t>
            </a:r>
            <a:r>
              <a:rPr lang="en-US" dirty="0"/>
              <a:t>,</a:t>
            </a:r>
            <a:r>
              <a:rPr lang="ru-RU" dirty="0"/>
              <a:t> которая должна обеспечить прозрачное управление потоком задач, повысить эффективность команд компаний за счёт визуализации процессов, ограничения WIP (</a:t>
            </a:r>
            <a:r>
              <a:rPr lang="en-US" dirty="0"/>
              <a:t>Work In Progress</a:t>
            </a:r>
            <a:r>
              <a:rPr lang="ru-RU" dirty="0"/>
              <a:t>) и анализа метрик.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7809411" cy="4284889"/>
          </a:xfr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r>
              <a:rPr lang="ru-RU" dirty="0"/>
              <a:t>Визуализировать рабочий процесс в виде доски с колонками и </a:t>
            </a:r>
            <a:r>
              <a:rPr lang="ru-RU" dirty="0" err="1"/>
              <a:t>swimlane</a:t>
            </a:r>
            <a:r>
              <a:rPr lang="ru-RU" dirty="0"/>
              <a:t>. (</a:t>
            </a:r>
            <a:r>
              <a:rPr lang="ru-RU" dirty="0" err="1"/>
              <a:t>Swimlane</a:t>
            </a:r>
            <a:r>
              <a:rPr lang="ru-RU" dirty="0"/>
              <a:t> — горизонтальное разделение доски на дорожки для группировки задач по типу, приоритету или проекту. )</a:t>
            </a:r>
          </a:p>
          <a:p>
            <a:pPr rtl="0"/>
            <a:r>
              <a:rPr lang="ru-RU" dirty="0"/>
              <a:t>Поддерживать создание, редактирование, перемещение и отслеживание задач.</a:t>
            </a:r>
          </a:p>
          <a:p>
            <a:pPr rtl="0"/>
            <a:r>
              <a:rPr lang="ru-RU" dirty="0"/>
              <a:t>Реализовать роли и права доступа для разных категорий пользователей.</a:t>
            </a:r>
          </a:p>
          <a:p>
            <a:pPr rtl="0"/>
            <a:r>
              <a:rPr lang="ru-RU" dirty="0"/>
              <a:t>Обеспечить совместную работу через совместные задачи, вложения, уведомления.</a:t>
            </a:r>
          </a:p>
          <a:p>
            <a:pPr rtl="0"/>
            <a:r>
              <a:rPr lang="ru-RU" dirty="0"/>
              <a:t>Предоставлять отчёты и метрики по проделанной работе пользователей.</a:t>
            </a:r>
          </a:p>
          <a:p>
            <a:pPr rtl="0"/>
            <a:r>
              <a:rPr lang="ru-RU" dirty="0"/>
              <a:t>Интегрироваться с внешними системами (API, </a:t>
            </a:r>
            <a:r>
              <a:rPr lang="ru-RU" dirty="0" err="1"/>
              <a:t>webhooks</a:t>
            </a:r>
            <a:r>
              <a:rPr lang="ru-RU" dirty="0"/>
              <a:t>).</a:t>
            </a:r>
          </a:p>
          <a:p>
            <a:pPr rtl="0"/>
            <a:r>
              <a:rPr lang="ru-RU" dirty="0"/>
              <a:t>Гарантировать безопасность, аудит и сохранность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64414-CB7A-AB22-EFC9-D64EFE90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Анализ</a:t>
            </a:r>
            <a:br>
              <a:rPr lang="ru-RU" dirty="0"/>
            </a:br>
            <a:r>
              <a:rPr lang="ru-RU" dirty="0"/>
              <a:t>Списка аналогов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58FDC-1ECF-EE09-B14B-097E1897513D}"/>
              </a:ext>
            </a:extLst>
          </p:cNvPr>
          <p:cNvSpPr txBox="1"/>
          <p:nvPr/>
        </p:nvSpPr>
        <p:spPr>
          <a:xfrm>
            <a:off x="305624" y="2941436"/>
            <a:ext cx="35853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/>
              <a:t>Яндекс Трекер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F9E1ECE-FF63-E653-0651-D83A03CF9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24" y="3775576"/>
            <a:ext cx="3126642" cy="11089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2B78B7-00CA-BBEA-D05C-64896FACB5BF}"/>
              </a:ext>
            </a:extLst>
          </p:cNvPr>
          <p:cNvSpPr txBox="1"/>
          <p:nvPr/>
        </p:nvSpPr>
        <p:spPr>
          <a:xfrm>
            <a:off x="5002403" y="3171499"/>
            <a:ext cx="2187193" cy="477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50"/>
              </a:lnSpc>
              <a:spcBef>
                <a:spcPts val="3600"/>
              </a:spcBef>
              <a:spcAft>
                <a:spcPts val="1800"/>
              </a:spcAft>
              <a:buNone/>
            </a:pPr>
            <a:r>
              <a:rPr lang="en-US" sz="4000" b="1" dirty="0" err="1"/>
              <a:t>YouGile</a:t>
            </a:r>
            <a:endParaRPr lang="en-US" sz="4000" b="1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1B399F6-C0DE-8AD8-A733-7E48AC4C1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586" y="3775575"/>
            <a:ext cx="3018828" cy="11089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A1167A-E73F-93ED-30E1-5A9E823F4E10}"/>
              </a:ext>
            </a:extLst>
          </p:cNvPr>
          <p:cNvSpPr txBox="1"/>
          <p:nvPr/>
        </p:nvSpPr>
        <p:spPr>
          <a:xfrm>
            <a:off x="9166607" y="3171499"/>
            <a:ext cx="2187193" cy="477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50"/>
              </a:lnSpc>
              <a:spcBef>
                <a:spcPts val="3600"/>
              </a:spcBef>
              <a:spcAft>
                <a:spcPts val="1800"/>
              </a:spcAft>
              <a:buNone/>
            </a:pPr>
            <a:r>
              <a:rPr lang="en-US" sz="4000" b="1" dirty="0"/>
              <a:t>Asana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EAE145-A937-A097-732A-DBCCD763B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608" y="3775575"/>
            <a:ext cx="2422192" cy="100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9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838" y="574341"/>
            <a:ext cx="5501488" cy="4297680"/>
          </a:xfrm>
          <a:noFill/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b="1" u="sng" dirty="0"/>
              <a:t>Плюсы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Есть все базовые инструменты Канбан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Возможность создать очереди для группировки задач по процессам, отделам и командам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Можно устанавливать зависимости между задачами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Интеграция с Яндекс-сервисами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Есть автоматизация некоторых функций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Назначение не только исполнителя, но и наблюдателя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До 2000 задач в доске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1649162"/>
            <a:ext cx="5366084" cy="4297680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1" u="sng" dirty="0"/>
              <a:t>Минусы</a:t>
            </a:r>
            <a:br>
              <a:rPr lang="ru-RU" dirty="0"/>
            </a:br>
            <a:endParaRPr lang="ru-RU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Стоимость тарифов зависит не от функций, а от количества пользователей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Нет полномасштабной аналитики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Ограничение на количество задач на досках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Не интуитивная навигация, которая вызвала множество негативных эмоций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Для создания аккаунта нужна почта Яндекса, регистрация в аккаунте дольше, чем в других привычных </a:t>
            </a:r>
            <a:r>
              <a:rPr lang="ru-RU" dirty="0" err="1"/>
              <a:t>таск</a:t>
            </a:r>
            <a:r>
              <a:rPr lang="ru-RU" dirty="0"/>
              <a:t>-менеджерах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570FA7-FB46-099A-D673-0830442B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494" y="277948"/>
            <a:ext cx="3171036" cy="110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57B20-0B2C-A01F-1996-8F14A4D1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главный минус</a:t>
            </a:r>
            <a:r>
              <a:rPr lang="en-US" dirty="0"/>
              <a:t> – </a:t>
            </a:r>
            <a:r>
              <a:rPr lang="ru-RU" dirty="0"/>
              <a:t>большая цена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365CCEC-48EB-ADB2-E73B-A2C9D2D430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74969" y="1804142"/>
            <a:ext cx="6442061" cy="453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1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A13CCC-DC44-B3FB-B63F-AE8A3C48C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881328" cy="31359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4230670-8298-5D15-CB52-2E3CA1FBF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180216"/>
            <a:ext cx="3018828" cy="1108958"/>
          </a:xfrm>
          <a:prstGeom prst="rect">
            <a:avLst/>
          </a:prstGeom>
        </p:spPr>
      </p:pic>
      <p:sp>
        <p:nvSpPr>
          <p:cNvPr id="13" name="Объект 3">
            <a:extLst>
              <a:ext uri="{FF2B5EF4-FFF2-40B4-BE49-F238E27FC236}">
                <a16:creationId xmlns:a16="http://schemas.microsoft.com/office/drawing/2014/main" id="{5703213B-F0B7-0AAD-7E0D-01EBBCF6636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81836"/>
            <a:ext cx="5366084" cy="4297680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1" u="sng" dirty="0"/>
              <a:t>Минусы</a:t>
            </a:r>
            <a:br>
              <a:rPr lang="ru-RU" dirty="0"/>
            </a:br>
            <a:endParaRPr lang="ru-RU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При регистрации требует номер телефона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Нет шаблонов проектов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Нет интеграции с облачными хранилищами и дисками</a:t>
            </a: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86DF2C86-6B99-0CCE-9AE4-9109783DA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40" y="1280160"/>
            <a:ext cx="5501488" cy="4297680"/>
          </a:xfrm>
          <a:noFill/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ru-RU" b="1" u="sng" dirty="0"/>
              <a:t>Плюсы</a:t>
            </a:r>
          </a:p>
          <a:p>
            <a:r>
              <a:rPr lang="ru-RU" dirty="0"/>
              <a:t>Неограниченное число досок</a:t>
            </a:r>
          </a:p>
          <a:p>
            <a:r>
              <a:rPr lang="ru-RU" dirty="0"/>
              <a:t>Гибкая настройка карточек. Например, установка стикеров-маркеров на карточках — личная прихоть. Можно ставить картинки и фото в карточки</a:t>
            </a:r>
          </a:p>
          <a:p>
            <a:r>
              <a:rPr lang="ru-RU" dirty="0"/>
              <a:t>Все функции доступны в бесплатной версии</a:t>
            </a:r>
          </a:p>
          <a:p>
            <a:r>
              <a:rPr lang="ru-RU" dirty="0"/>
              <a:t>Удобный и приятный интерфейс браузерного типа, установка фотографий на фон</a:t>
            </a:r>
          </a:p>
          <a:p>
            <a:r>
              <a:rPr lang="ru-RU" dirty="0"/>
              <a:t>Есть встроенный чат, прикреплённый к задачам. Похож на всеми любимый мессенджер. В чате есть запись экрана, — чтобы быстро показывать коллегам ход работы</a:t>
            </a:r>
          </a:p>
          <a:p>
            <a:r>
              <a:rPr lang="ru-RU" dirty="0"/>
              <a:t>Файловое хранилище — 5 ГБ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D54C3-D524-6C02-1DBB-CFD51B16C76A}"/>
              </a:ext>
            </a:extLst>
          </p:cNvPr>
          <p:cNvSpPr txBox="1"/>
          <p:nvPr/>
        </p:nvSpPr>
        <p:spPr>
          <a:xfrm>
            <a:off x="6096000" y="295174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Цены</a:t>
            </a:r>
            <a:r>
              <a:rPr lang="en-US" b="1" u="sng" dirty="0"/>
              <a:t>: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DFBB8-74ED-E98A-6DD3-F8C6446E9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3">
            <a:extLst>
              <a:ext uri="{FF2B5EF4-FFF2-40B4-BE49-F238E27FC236}">
                <a16:creationId xmlns:a16="http://schemas.microsoft.com/office/drawing/2014/main" id="{50A8C537-8E59-8654-CA1F-F2487E97B35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48400" y="142576"/>
            <a:ext cx="5366084" cy="4297680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1" u="sng" dirty="0"/>
              <a:t>Минусы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Автоматизация рабочего процесса только на платных тарифах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бесплатной версии в Канбан-досках нет дат и времени начала и зависимостей задач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Круглосуточная поддержка доступна только в самом дорогом тарифе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Высокая стоимость. Можно найти сервисы с Канбан-досками дешевле и с более обширными функциями</a:t>
            </a: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7E8E60F3-3803-43D6-ABB3-9E61C1897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68" y="1408497"/>
            <a:ext cx="5501488" cy="4297680"/>
          </a:xfrm>
          <a:noFill/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ru-RU" b="1" u="sng" dirty="0"/>
              <a:t>Плюсы</a:t>
            </a:r>
          </a:p>
          <a:p>
            <a:r>
              <a:rPr lang="ru-RU" dirty="0"/>
              <a:t>Все базовые возможности Канбан-доски</a:t>
            </a:r>
            <a:r>
              <a:rPr lang="en-US" dirty="0"/>
              <a:t>.</a:t>
            </a:r>
          </a:p>
          <a:p>
            <a:r>
              <a:rPr lang="ru-RU" dirty="0"/>
              <a:t>Есть AI-инструменты: </a:t>
            </a:r>
            <a:r>
              <a:rPr lang="ru-RU" dirty="0" err="1"/>
              <a:t>автогенерация</a:t>
            </a:r>
            <a:r>
              <a:rPr lang="ru-RU" dirty="0"/>
              <a:t> задач, автоматическое определение приоритетов</a:t>
            </a:r>
          </a:p>
          <a:p>
            <a:r>
              <a:rPr lang="ru-RU" dirty="0"/>
              <a:t>Неограниченное количество задач и подзадач, назначение конкретным членам команды с дедлайнами, возможность вести одновременно несколько проектов, создавать шаблоны задач, устанавливать правила, автоматизировать процессы</a:t>
            </a:r>
          </a:p>
          <a:p>
            <a:r>
              <a:rPr lang="ru-RU" dirty="0"/>
              <a:t>Удобная интеграция с огромным количеством сервисов и инструментов — их более 300. Больше, чем у других</a:t>
            </a:r>
          </a:p>
          <a:p>
            <a:r>
              <a:rPr lang="ru-RU" dirty="0"/>
              <a:t>Неограниченное хранилище файлов, загрузка файлов до 100 </a:t>
            </a:r>
            <a:r>
              <a:rPr lang="ru-RU" dirty="0" err="1"/>
              <a:t>мб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810470-8466-107C-5EA3-0F116A06BAC1}"/>
              </a:ext>
            </a:extLst>
          </p:cNvPr>
          <p:cNvSpPr txBox="1"/>
          <p:nvPr/>
        </p:nvSpPr>
        <p:spPr>
          <a:xfrm>
            <a:off x="5943601" y="369770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Цены</a:t>
            </a:r>
            <a:r>
              <a:rPr lang="en-US" b="1" u="sng" dirty="0"/>
              <a:t>:</a:t>
            </a:r>
            <a:endParaRPr lang="ru-RU" b="1" u="sng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1350729-9572-4670-DADE-1C26E1D61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916" y="142576"/>
            <a:ext cx="2422192" cy="100924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05C46E-4ECF-A4DF-BC82-DB090B3D7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799" y="4067036"/>
            <a:ext cx="6377285" cy="247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1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94" y="505326"/>
            <a:ext cx="5257800" cy="765872"/>
          </a:xfrm>
          <a:noFill/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/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5094" y="1406031"/>
            <a:ext cx="4940687" cy="59121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Наша команда состоит из 2ух участников</a:t>
            </a:r>
            <a:r>
              <a:rPr lang="en-US" dirty="0"/>
              <a:t>,</a:t>
            </a:r>
            <a:r>
              <a:rPr lang="ru-RU" dirty="0"/>
              <a:t> и наши обязанности мы решили распределить так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11" name="Рисунок 13" descr="Дети играют и рисуют на земле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" r="15"/>
          <a:stretch/>
        </p:blipFill>
        <p:spPr>
          <a:xfrm>
            <a:off x="6413114" y="845068"/>
            <a:ext cx="5193792" cy="519379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5DD266-893F-9C59-BFBB-D4E0502B18DC}"/>
              </a:ext>
            </a:extLst>
          </p:cNvPr>
          <p:cNvSpPr txBox="1"/>
          <p:nvPr/>
        </p:nvSpPr>
        <p:spPr>
          <a:xfrm>
            <a:off x="585094" y="2462463"/>
            <a:ext cx="5485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Рома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базы данных и ее интеграция в систему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бэкенд части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Развертывание всей системы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33BC1-C15B-7D28-7781-CA7FBB4115EB}"/>
              </a:ext>
            </a:extLst>
          </p:cNvPr>
          <p:cNvSpPr txBox="1"/>
          <p:nvPr/>
        </p:nvSpPr>
        <p:spPr>
          <a:xfrm>
            <a:off x="585094" y="376351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Катя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Оформление этапов и документации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дизайна пользовательского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фронтенд части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Calibri"/>
        <a:ea typeface=""/>
        <a:cs typeface="Calibri"/>
      </a:majorFont>
      <a:minorFont>
        <a:latin typeface="Calibri Light"/>
        <a:ea typeface=""/>
        <a:cs typeface="Calibri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344896_TF78504181_Win32" id="{B1705B0B-195F-47D9-AD35-D7404DEE4736}" vid="{1826A555-2D0E-44E2-9113-B2E784565D4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Фигуры</Template>
  <TotalTime>160</TotalTime>
  <Words>762</Words>
  <Application>Microsoft Office PowerPoint</Application>
  <PresentationFormat>Широкоэкранный</PresentationFormat>
  <Paragraphs>89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Times New Roman</vt:lpstr>
      <vt:lpstr>Пользовательская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«Владимирский государственный университет имени Александра Григорьевича и Николая Григорьевича Столетовых» (ВлГУ)   Кафедра информационных систем и программной инженерии</vt:lpstr>
      <vt:lpstr>Цель проекта</vt:lpstr>
      <vt:lpstr>Задачи проекта</vt:lpstr>
      <vt:lpstr>Анализ Списка аналогов</vt:lpstr>
      <vt:lpstr>Презентация PowerPoint</vt:lpstr>
      <vt:lpstr>И главный минус – большая цена</vt:lpstr>
      <vt:lpstr>Презентация PowerPoint</vt:lpstr>
      <vt:lpstr>Презентация PowerPoint</vt:lpstr>
      <vt:lpstr>Команда</vt:lpstr>
      <vt:lpstr>Анализ целевой аудитории проекта</vt:lpstr>
      <vt:lpstr>Возможные пользователи проекта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Роман парфёнов</dc:creator>
  <cp:lastModifiedBy>Роман парфёнов</cp:lastModifiedBy>
  <cp:revision>7</cp:revision>
  <dcterms:created xsi:type="dcterms:W3CDTF">2025-10-04T20:02:03Z</dcterms:created>
  <dcterms:modified xsi:type="dcterms:W3CDTF">2025-10-05T11:18:34Z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