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6" r:id="rId5"/>
    <p:sldId id="3849" r:id="rId6"/>
    <p:sldId id="261" r:id="rId7"/>
    <p:sldId id="3853" r:id="rId8"/>
    <p:sldId id="3851" r:id="rId9"/>
    <p:sldId id="3852" r:id="rId10"/>
    <p:sldId id="265" r:id="rId11"/>
    <p:sldId id="263" r:id="rId12"/>
    <p:sldId id="268" r:id="rId13"/>
    <p:sldId id="3848" r:id="rId14"/>
    <p:sldId id="267" r:id="rId15"/>
    <p:sldId id="3847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4" autoAdjust="0"/>
  </p:normalViewPr>
  <p:slideViewPr>
    <p:cSldViewPr snapToGrid="0">
      <p:cViewPr varScale="1">
        <p:scale>
          <a:sx n="119" d="100"/>
          <a:sy n="119" d="100"/>
        </p:scale>
        <p:origin x="96" y="18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630E5C9-6DA1-4AA6-B57C-5586E870AF7D}" type="datetime1">
              <a:rPr lang="ru-RU" smtClean="0"/>
              <a:t>04.10.2025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F757874-EF65-4B61-B062-40C932C8129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38485E1-1172-4218-A448-28BE5365D2DE}" type="datetime1">
              <a:rPr lang="ru-RU" smtClean="0"/>
              <a:t>04.10.2025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8B57D50D-BAA9-464B-B391-243138E078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Полилиния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олилиния: Фигура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 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Полилиния: фигура 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Дуга 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rtlCol="0" anchor="b" anchorCtr="0">
            <a:noAutofit/>
          </a:bodyPr>
          <a:lstStyle>
            <a:lvl1pPr algn="r">
              <a:defRPr lang="ru-RU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Полилиния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lang="ru-RU" sz="1800"/>
            </a:lvl2pPr>
            <a:lvl3pPr>
              <a:spcBef>
                <a:spcPts val="1000"/>
              </a:spcBef>
              <a:buClr>
                <a:schemeClr val="accent2"/>
              </a:buClr>
              <a:defRPr lang="ru-RU" sz="1800"/>
            </a:lvl3pPr>
            <a:lvl4pPr>
              <a:spcBef>
                <a:spcPts val="1000"/>
              </a:spcBef>
              <a:buClr>
                <a:schemeClr val="accent2"/>
              </a:buClr>
              <a:defRPr lang="ru-RU" sz="1800"/>
            </a:lvl4pPr>
            <a:lvl5pPr>
              <a:spcBef>
                <a:spcPts val="1000"/>
              </a:spcBef>
              <a:buClr>
                <a:schemeClr val="accent2"/>
              </a:buClr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sz="1800" dirty="0">
              <a:latin typeface="Calibri" panose="020B0504020202020204" pitchFamily="34" charset="77"/>
              <a:cs typeface="Calibri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2071636-1BA0-4750-BDD7-4B8B24059FBC}" type="datetime1">
              <a:rPr lang="ru-RU" smtClean="0"/>
              <a:t>04.10.2025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AF22D9A-5170-4C52-AAD9-2A34815F5E8C}" type="datetime1">
              <a:rPr lang="ru-RU" smtClean="0"/>
              <a:t>04.10.2025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Полилиния: Фигура 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Полилиния: фигура 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Полилиния: Фигура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 rtlCol="0">
            <a:noAutofit/>
          </a:bodyPr>
          <a:lstStyle>
            <a:lvl1pPr algn="ctr">
              <a:defRPr lang="ru-RU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FCEAA60-48EC-4C3F-B610-C062B6643948}" type="datetime1">
              <a:rPr lang="ru-RU" smtClean="0"/>
              <a:t>04.10.2025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304800" y="4237569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082800" y="4237569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368800" y="4237569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Дуга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 rtlCol="0">
            <a:noAutofit/>
          </a:bodyPr>
          <a:lstStyle>
            <a:lvl1pPr algn="ctr"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3" name="Дуга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 rtlCol="0">
            <a:normAutofit/>
          </a:bodyPr>
          <a:lstStyle>
            <a:lvl1pPr algn="ctr">
              <a:defRPr lang="ru-RU" sz="6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49277EF-E9EC-4C9F-AB27-8A2D7CB985C5}" type="datetime1">
              <a:rPr lang="ru-RU" smtClean="0"/>
              <a:t>04.10.2025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олилиния: Фигура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олилиния: Фигура 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олилиния: Фигура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Дуга 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Полилиния: фигура 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rtlCol="0" anchor="ctr">
            <a:noAutofit/>
          </a:bodyPr>
          <a:lstStyle>
            <a:lvl1pPr algn="ctr"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7548D8C9-9274-4AA8-8759-FBCBB2880044}" type="datetime1">
              <a:rPr lang="ru-RU" smtClean="0"/>
              <a:t>04.10.2025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Полилиния: Фигура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 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Полилиния: Фигура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9DA8206-3351-4D82-B2F7-CF1240B7B780}" type="datetime1">
              <a:rPr lang="ru-RU" smtClean="0"/>
              <a:t>04.10.2025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7D3EF62-4D26-4F34-9E41-10D4D97DEAA3}" type="datetime1">
              <a:rPr lang="ru-RU" smtClean="0"/>
              <a:t>04.10.2025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Полилиния: Фигура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Полилиния: Фигура 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rtlCol="0" anchor="b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91AD0F2-67C7-4C00-A04D-1E8B5FA74ED5}" type="datetime1">
              <a:rPr lang="ru-RU" smtClean="0"/>
              <a:t>04.10.2025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Полилиния: фигура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Местозаполнитель таблицы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789BF51-8993-4D99-9FC3-53D06E76E629}" type="datetime1">
              <a:rPr lang="ru-RU" smtClean="0"/>
              <a:t>04.10.2025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AEAA84F9-3454-4B0E-BB2A-A6831CDDFB71}" type="datetime1">
              <a:rPr lang="ru-RU" smtClean="0"/>
              <a:t>04.10.2025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  <p:sldLayoutId id="2147483668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16;p26">
            <a:extLst>
              <a:ext uri="{FF2B5EF4-FFF2-40B4-BE49-F238E27FC236}">
                <a16:creationId xmlns:a16="http://schemas.microsoft.com/office/drawing/2014/main" id="{9F81A70C-D82D-4AAB-9B9D-A4030231B0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6205"/>
            <a:ext cx="12192000" cy="21954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EA4A2-83A7-497C-887D-944CB098DDED}"/>
              </a:ext>
            </a:extLst>
          </p:cNvPr>
          <p:cNvSpPr txBox="1"/>
          <p:nvPr/>
        </p:nvSpPr>
        <p:spPr>
          <a:xfrm>
            <a:off x="413737" y="2443987"/>
            <a:ext cx="1136452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</a:rPr>
              <a:t>На тему: «Прототип программной системы канбан доска»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370064-FCB6-4C55-AD23-F606B337C748}"/>
              </a:ext>
            </a:extLst>
          </p:cNvPr>
          <p:cNvSpPr txBox="1"/>
          <p:nvPr/>
        </p:nvSpPr>
        <p:spPr>
          <a:xfrm>
            <a:off x="9071086" y="4577876"/>
            <a:ext cx="4161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ст. гр. ПРИ-123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Парфенов Р.С.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Степанцева Е.А.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пр. каф. ИСПИ Тимофеев А.А.</a:t>
            </a:r>
          </a:p>
          <a:p>
            <a:endParaRPr lang="ru-RU" sz="24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2EE3-6D7A-424B-B84E-684E5D25A516}"/>
              </a:ext>
            </a:extLst>
          </p:cNvPr>
          <p:cNvSpPr txBox="1"/>
          <p:nvPr/>
        </p:nvSpPr>
        <p:spPr>
          <a:xfrm>
            <a:off x="5328927" y="6465573"/>
            <a:ext cx="169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2025</a:t>
            </a:r>
            <a:endParaRPr lang="ru-RU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Итоговые советы и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816634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Постоянно репетируйте</a:t>
            </a:r>
          </a:p>
          <a:p>
            <a:pPr lvl="1" rtl="0"/>
            <a:r>
              <a:rPr lang="ru-RU" dirty="0"/>
              <a:t>Укрепляйте знакомство с предметом</a:t>
            </a:r>
          </a:p>
          <a:p>
            <a:pPr rtl="0"/>
            <a:r>
              <a:rPr lang="ru-RU" dirty="0"/>
              <a:t>Работайте над своим искусством оратора</a:t>
            </a:r>
          </a:p>
          <a:p>
            <a:pPr lvl="1" rtl="0"/>
            <a:r>
              <a:rPr lang="ru-RU" dirty="0"/>
              <a:t>Темп, тон и ударение</a:t>
            </a:r>
          </a:p>
          <a:p>
            <a:pPr rtl="0"/>
            <a:r>
              <a:rPr lang="ru-RU" dirty="0"/>
              <a:t>Темп и переход от одного слайда к другому</a:t>
            </a:r>
          </a:p>
          <a:p>
            <a:pPr lvl="1" rtl="0"/>
            <a:r>
              <a:rPr lang="ru-RU" dirty="0"/>
              <a:t>Стремитесь к беспроблемным, профессиональным выступлениям</a:t>
            </a:r>
          </a:p>
          <a:p>
            <a:pPr rtl="0"/>
            <a:r>
              <a:rPr lang="ru-RU" dirty="0"/>
              <a:t>Практикуйтесь перед слушателями</a:t>
            </a:r>
          </a:p>
          <a:p>
            <a:pPr lvl="1" rtl="0"/>
            <a:r>
              <a:rPr lang="ru-RU" dirty="0"/>
              <a:t>Попросите коллег послушать вас и оценить выступление</a:t>
            </a:r>
          </a:p>
          <a:p>
            <a:pPr lvl="1" rtl="0"/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783874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Ищите обратную связь</a:t>
            </a:r>
          </a:p>
          <a:p>
            <a:pPr rtl="0"/>
            <a:r>
              <a:rPr lang="ru-RU" dirty="0"/>
              <a:t>Обдумывайте результаты</a:t>
            </a:r>
          </a:p>
          <a:p>
            <a:pPr rtl="0"/>
            <a:r>
              <a:rPr lang="ru-RU" dirty="0"/>
              <a:t>Изучайте новые методы</a:t>
            </a:r>
          </a:p>
          <a:p>
            <a:pPr rtl="0"/>
            <a:r>
              <a:rPr lang="ru-RU" dirty="0"/>
              <a:t>Поставьте личные цели</a:t>
            </a:r>
          </a:p>
          <a:p>
            <a:pPr rtl="0"/>
            <a:r>
              <a:rPr lang="ru-RU" dirty="0"/>
              <a:t>Повторяйте заново и адаптируйтесь</a:t>
            </a: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Показатели взаимодействия слушателей с выступающим</a:t>
            </a:r>
          </a:p>
        </p:txBody>
      </p:sp>
      <p:graphicFrame>
        <p:nvGraphicFramePr>
          <p:cNvPr id="4" name="Местозаполнитель таблицы 3">
            <a:extLst>
              <a:ext uri="{FF2B5EF4-FFF2-40B4-BE49-F238E27FC236}">
                <a16:creationId xmlns:a16="http://schemas.microsoft.com/office/drawing/2014/main" id="{0519CAC4-33D8-0B1E-88FF-086E69894AF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1527281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2572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91136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7857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dirty="0">
                          <a:latin typeface="+mj-cs"/>
                          <a:cs typeface="+mj-cs"/>
                        </a:rPr>
                        <a:t>Фактор влияния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dirty="0">
                          <a:latin typeface="+mj-cs"/>
                          <a:cs typeface="+mj-cs"/>
                        </a:rPr>
                        <a:t>Измерение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dirty="0">
                          <a:latin typeface="+mj-cs"/>
                          <a:cs typeface="+mj-cs"/>
                        </a:rPr>
                        <a:t>Целевое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>
                          <a:latin typeface="+mj-cs"/>
                          <a:cs typeface="+mj-cs"/>
                        </a:rPr>
                        <a:t>Достигнуто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dirty="0">
                          <a:latin typeface="+mn-cs"/>
                          <a:cs typeface="+mn-cs"/>
                        </a:rPr>
                        <a:t>Взаимодействие с аудиторией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dirty="0">
                          <a:latin typeface="+mn-cs"/>
                          <a:cs typeface="+mn-cs"/>
                        </a:rPr>
                        <a:t>Усвоение знаний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dirty="0">
                          <a:latin typeface="+mn-cs"/>
                          <a:cs typeface="+mn-cs"/>
                        </a:rPr>
                        <a:t>Опросы после презентации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Средняя оценка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4,2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Доля тех, кто вас рекомендует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Возможности совместной работы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Количество возможностей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dirty="0">
                          <a:latin typeface="+mn-cs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Спасибо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Брита Тамм</a:t>
            </a:r>
          </a:p>
          <a:p>
            <a:pPr rtl="0"/>
            <a:r>
              <a:rPr lang="ru-RU"/>
              <a:t>502-555-0152</a:t>
            </a:r>
          </a:p>
          <a:p>
            <a:pPr rtl="0"/>
            <a:r>
              <a:rPr lang="ru-RU"/>
              <a:t>brita@firstupconsultants.com</a:t>
            </a:r>
          </a:p>
          <a:p>
            <a:pPr rtl="0"/>
            <a:r>
              <a:rPr lang="ru-RU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ru-RU" dirty="0"/>
              <a:t>Создать прототип программной системы канбан доски</a:t>
            </a:r>
            <a:r>
              <a:rPr lang="en-US" dirty="0"/>
              <a:t>,</a:t>
            </a:r>
            <a:r>
              <a:rPr lang="ru-RU" dirty="0"/>
              <a:t> которая должна обеспечить прозрачное управление потоком задач, повысить эффективность команд компаний за счёт визуализации процессов, ограничения WIP (</a:t>
            </a:r>
            <a:r>
              <a:rPr lang="en-US" dirty="0"/>
              <a:t>Work In Progress</a:t>
            </a:r>
            <a:r>
              <a:rPr lang="ru-RU" dirty="0"/>
              <a:t>) и анализа метрик.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7809411" cy="4284889"/>
          </a:xfrm>
          <a:noFill/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ru-RU"/>
            </a:defPPr>
          </a:lstStyle>
          <a:p>
            <a:r>
              <a:rPr lang="ru-RU" dirty="0"/>
              <a:t>Визуализировать рабочий процесс в виде доски с колонками и </a:t>
            </a:r>
            <a:r>
              <a:rPr lang="ru-RU" dirty="0" err="1"/>
              <a:t>swimlane</a:t>
            </a:r>
            <a:r>
              <a:rPr lang="ru-RU" dirty="0"/>
              <a:t>. (</a:t>
            </a:r>
            <a:r>
              <a:rPr lang="ru-RU" dirty="0" err="1"/>
              <a:t>Swimlane</a:t>
            </a:r>
            <a:r>
              <a:rPr lang="ru-RU" dirty="0"/>
              <a:t> — горизонтальное разделение доски на дорожки для группировки задач по типу, приоритету или проекту. )</a:t>
            </a:r>
          </a:p>
          <a:p>
            <a:pPr rtl="0"/>
            <a:r>
              <a:rPr lang="ru-RU" dirty="0"/>
              <a:t>Обеспечить контроль WIP-лимитов для балансировки нагрузки.</a:t>
            </a:r>
          </a:p>
          <a:p>
            <a:pPr rtl="0"/>
            <a:r>
              <a:rPr lang="ru-RU" dirty="0"/>
              <a:t>Поддерживать создание, редактирование, перемещение и отслеживание задач.</a:t>
            </a:r>
          </a:p>
          <a:p>
            <a:pPr rtl="0"/>
            <a:r>
              <a:rPr lang="ru-RU" dirty="0"/>
              <a:t>Реализовать роли и права доступа для разных категорий пользователей.</a:t>
            </a:r>
          </a:p>
          <a:p>
            <a:pPr rtl="0"/>
            <a:r>
              <a:rPr lang="ru-RU" dirty="0"/>
              <a:t>Обеспечить совместную работу через совместные задачи, вложения, уведомления.</a:t>
            </a:r>
          </a:p>
          <a:p>
            <a:pPr rtl="0"/>
            <a:r>
              <a:rPr lang="ru-RU" dirty="0"/>
              <a:t>Предоставлять отчёты и метрики по проделанной работе пользователей.</a:t>
            </a:r>
          </a:p>
          <a:p>
            <a:pPr rtl="0"/>
            <a:r>
              <a:rPr lang="ru-RU" dirty="0"/>
              <a:t>Интегрироваться с внешними системами (API, </a:t>
            </a:r>
            <a:r>
              <a:rPr lang="ru-RU" dirty="0" err="1"/>
              <a:t>webhooks</a:t>
            </a:r>
            <a:r>
              <a:rPr lang="ru-RU" dirty="0"/>
              <a:t>).</a:t>
            </a:r>
          </a:p>
          <a:p>
            <a:pPr rtl="0"/>
            <a:r>
              <a:rPr lang="ru-RU" dirty="0"/>
              <a:t>Гарантировать безопасность, аудит и сохранность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64414-CB7A-AB22-EFC9-D64EFE90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</a:t>
            </a:r>
            <a:br>
              <a:rPr lang="ru-RU" dirty="0"/>
            </a:br>
            <a:r>
              <a:rPr lang="ru-RU" dirty="0"/>
              <a:t>Списка аналогов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58FDC-1ECF-EE09-B14B-097E1897513D}"/>
              </a:ext>
            </a:extLst>
          </p:cNvPr>
          <p:cNvSpPr txBox="1"/>
          <p:nvPr/>
        </p:nvSpPr>
        <p:spPr>
          <a:xfrm>
            <a:off x="305624" y="2436109"/>
            <a:ext cx="3585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/>
              <a:t>Яндекс Трекер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9E1ECE-FF63-E653-0651-D83A03CF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4" y="3270249"/>
            <a:ext cx="3126642" cy="11089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2B78B7-00CA-BBEA-D05C-64896FACB5BF}"/>
              </a:ext>
            </a:extLst>
          </p:cNvPr>
          <p:cNvSpPr txBox="1"/>
          <p:nvPr/>
        </p:nvSpPr>
        <p:spPr>
          <a:xfrm>
            <a:off x="5002403" y="2666172"/>
            <a:ext cx="2187193" cy="477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50"/>
              </a:lnSpc>
              <a:spcBef>
                <a:spcPts val="3600"/>
              </a:spcBef>
              <a:spcAft>
                <a:spcPts val="1800"/>
              </a:spcAft>
              <a:buNone/>
            </a:pPr>
            <a:r>
              <a:rPr lang="en-US" sz="4000" b="1" dirty="0" err="1"/>
              <a:t>YouGile</a:t>
            </a:r>
            <a:endParaRPr lang="en-US" sz="4000" b="1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1B399F6-C0DE-8AD8-A733-7E48AC4C1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86" y="3270248"/>
            <a:ext cx="3018828" cy="11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9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38" y="574341"/>
            <a:ext cx="5501488" cy="4297680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b="1" u="sng" dirty="0"/>
              <a:t>Плюсы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Есть все базовые инструменты Канбан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Возможность создать очереди для группировки задач по процессам, отделам и командам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Можно устанавливать зависимости между задачами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Интеграция с Яндекс-сервисами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Есть автоматизация некоторых функций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Назначение не только исполнителя, но и наблюдателя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До 2000 задач в доске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1649162"/>
            <a:ext cx="5366084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1" u="sng" dirty="0"/>
              <a:t>Минусы</a:t>
            </a:r>
            <a:br>
              <a:rPr lang="ru-RU" dirty="0"/>
            </a:br>
            <a:endParaRPr lang="ru-RU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Стоимость тарифов зависит не от функций, а от количества пользователей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Нет полномасштабной аналитики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Ограничение на количество задач на досках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Не интуитивная навигация, которая вызвала множество негативных эмоций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Для создания аккаунта нужна почта Яндекса, регистрация в аккаунте дольше, чем в других привычных </a:t>
            </a:r>
            <a:r>
              <a:rPr lang="ru-RU" dirty="0" err="1"/>
              <a:t>таск</a:t>
            </a:r>
            <a:r>
              <a:rPr lang="ru-RU" dirty="0"/>
              <a:t>-менеджерах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570FA7-FB46-099A-D673-0830442B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94" y="277948"/>
            <a:ext cx="3171036" cy="11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57B20-0B2C-A01F-1996-8F14A4D1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главный минус</a:t>
            </a:r>
            <a:r>
              <a:rPr lang="en-US" dirty="0"/>
              <a:t> – </a:t>
            </a:r>
            <a:r>
              <a:rPr lang="ru-RU" dirty="0"/>
              <a:t>большая цена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365CCEC-48EB-ADB2-E73B-A2C9D2D430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4969" y="1804142"/>
            <a:ext cx="6442061" cy="45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1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Навигация по сеансам вопросов и ответов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289662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Заранее изучите материал</a:t>
            </a:r>
          </a:p>
          <a:p>
            <a:pPr rtl="0"/>
            <a:r>
              <a:rPr lang="ru-RU" dirty="0"/>
              <a:t>Заранее подготовьтесь к распространенным вопросам</a:t>
            </a:r>
          </a:p>
          <a:p>
            <a:pPr rtl="0"/>
            <a:r>
              <a:rPr lang="ru-RU" dirty="0"/>
              <a:t>Отрепетируйте ответы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1820" y="1816916"/>
            <a:ext cx="6698156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При ответах на вопросы очень важно сохранять самообладание, чтобы выглядеть уверенно и авторитетно. Здесь могут помочь следующие приемы:</a:t>
            </a:r>
          </a:p>
          <a:p>
            <a:pPr lvl="1" rtl="0"/>
            <a:r>
              <a:rPr lang="ru-RU" dirty="0"/>
              <a:t>Сохраняйте спокойствие</a:t>
            </a:r>
          </a:p>
          <a:p>
            <a:pPr lvl="1" rtl="0"/>
            <a:r>
              <a:rPr lang="ru-RU" dirty="0"/>
              <a:t>Активно слушайте</a:t>
            </a:r>
          </a:p>
          <a:p>
            <a:pPr lvl="1" rtl="0"/>
            <a:r>
              <a:rPr lang="ru-RU" dirty="0"/>
              <a:t>Сделайте паузу на обдумывание</a:t>
            </a:r>
          </a:p>
          <a:p>
            <a:pPr lvl="1" rtl="0"/>
            <a:r>
              <a:rPr lang="ru-RU" dirty="0"/>
              <a:t>Поддерживайте зрительный контакт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Влияние оратора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4940687" cy="3369858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Ваша способность эффективно общаться оставит у слушателей неизгладимое впечатление</a:t>
            </a:r>
          </a:p>
          <a:p>
            <a:pPr rtl="0"/>
            <a:r>
              <a:rPr lang="ru-RU" dirty="0"/>
              <a:t>Эффективное общение не ограничивается собственно выступлением. Оно должно вступать в резонанс с личным опытом, ценностями и чувствами слушателей </a:t>
            </a:r>
          </a:p>
        </p:txBody>
      </p:sp>
      <p:pic>
        <p:nvPicPr>
          <p:cNvPr id="11" name="Рисунок 13" descr="Дети играют и рисуют на земле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Энергичное выступление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60032" cy="4297678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Узнайте, как выступать энергично, чтобы оставить неизгладимое впечатление</a:t>
            </a:r>
          </a:p>
          <a:p>
            <a:pPr rtl="0"/>
            <a:r>
              <a:rPr lang="ru-RU" dirty="0"/>
              <a:t>Одна из целей эффективного общения — мотивировать слушателей</a:t>
            </a:r>
          </a:p>
        </p:txBody>
      </p:sp>
      <p:graphicFrame>
        <p:nvGraphicFramePr>
          <p:cNvPr id="3" name="Местозаполнитель таблицы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260738476"/>
              </p:ext>
            </p:extLst>
          </p:nvPr>
        </p:nvGraphicFramePr>
        <p:xfrm>
          <a:off x="4038600" y="1825625"/>
          <a:ext cx="731520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71206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3053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noProof="0" dirty="0">
                          <a:latin typeface="+mj-cs"/>
                          <a:cs typeface="+mj-cs"/>
                        </a:rPr>
                        <a:t>Показатель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noProof="0" dirty="0">
                          <a:latin typeface="+mj-cs"/>
                          <a:cs typeface="+mj-cs"/>
                        </a:rPr>
                        <a:t>Измерение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noProof="0" dirty="0">
                          <a:latin typeface="+mj-cs"/>
                          <a:cs typeface="+mj-cs"/>
                        </a:rPr>
                        <a:t>Целевое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noProof="0" dirty="0">
                          <a:latin typeface="+mj-cs"/>
                          <a:cs typeface="+mj-cs"/>
                        </a:rPr>
                        <a:t>Фактически-</a:t>
                      </a:r>
                      <a:r>
                        <a:rPr lang="ru-RU" b="1" i="0" noProof="0" dirty="0" err="1">
                          <a:latin typeface="+mj-cs"/>
                          <a:cs typeface="+mj-cs"/>
                        </a:rPr>
                        <a:t>еЗначения</a:t>
                      </a:r>
                      <a:endParaRPr lang="ru-RU" b="1" i="0" noProof="0" dirty="0">
                        <a:latin typeface="+mj-cs"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Посещаемость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Количество участников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Длительность вовлечения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Минут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Взаимодействие в ходе ответов на вопросы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Количество вопросов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Положительные отзывы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10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Доля усвоения информации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Calibri"/>
        <a:ea typeface=""/>
        <a:cs typeface="Calibri"/>
      </a:majorFont>
      <a:minorFont>
        <a:latin typeface="Calibri Light"/>
        <a:ea typeface=""/>
        <a:cs typeface="Calibr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344896_TF78504181_Win32" id="{B1705B0B-195F-47D9-AD35-D7404DEE4736}" vid="{1826A555-2D0E-44E2-9113-B2E784565D4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Фигуры</Template>
  <TotalTime>66</TotalTime>
  <Words>593</Words>
  <Application>Microsoft Office PowerPoint</Application>
  <PresentationFormat>Широкоэкранный</PresentationFormat>
  <Paragraphs>131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Times New Roman</vt:lpstr>
      <vt:lpstr>Пользовательская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«Владимирский государственный университет имени Александра Григорьевича и Николая Григорьевича Столетовых» (ВлГУ)   Кафедра информационных систем и программной инженерии</vt:lpstr>
      <vt:lpstr>Цель проекта</vt:lpstr>
      <vt:lpstr>Задачи проекта</vt:lpstr>
      <vt:lpstr>Анализ Списка аналогов</vt:lpstr>
      <vt:lpstr>Презентация PowerPoint</vt:lpstr>
      <vt:lpstr>И главный минус – большая цена</vt:lpstr>
      <vt:lpstr>Навигация по сеансам вопросов и ответов</vt:lpstr>
      <vt:lpstr>Влияние оратора</vt:lpstr>
      <vt:lpstr>Энергичное выступление</vt:lpstr>
      <vt:lpstr>Итоговые советы и рекомендации</vt:lpstr>
      <vt:lpstr>Показатели взаимодействия слушателей с выступающим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Роман парфёнов</dc:creator>
  <cp:lastModifiedBy>Роман парфёнов</cp:lastModifiedBy>
  <cp:revision>3</cp:revision>
  <dcterms:created xsi:type="dcterms:W3CDTF">2025-10-04T20:02:03Z</dcterms:created>
  <dcterms:modified xsi:type="dcterms:W3CDTF">2025-10-04T21:08:34Z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