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4" r:id="rId4"/>
  </p:sldMasterIdLst>
  <p:notesMasterIdLst>
    <p:notesMasterId r:id="rId22"/>
  </p:notesMasterIdLst>
  <p:handoutMasterIdLst>
    <p:handoutMasterId r:id="rId23"/>
  </p:handoutMasterIdLst>
  <p:sldIdLst>
    <p:sldId id="267" r:id="rId5"/>
    <p:sldId id="260" r:id="rId6"/>
    <p:sldId id="296" r:id="rId7"/>
    <p:sldId id="297" r:id="rId8"/>
    <p:sldId id="319" r:id="rId9"/>
    <p:sldId id="321" r:id="rId10"/>
    <p:sldId id="312" r:id="rId11"/>
    <p:sldId id="322" r:id="rId12"/>
    <p:sldId id="324" r:id="rId13"/>
    <p:sldId id="325" r:id="rId14"/>
    <p:sldId id="326" r:id="rId15"/>
    <p:sldId id="327" r:id="rId16"/>
    <p:sldId id="329" r:id="rId17"/>
    <p:sldId id="328" r:id="rId18"/>
    <p:sldId id="330" r:id="rId19"/>
    <p:sldId id="331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88B3D-B32D-4675-B2AD-96C60BA1A121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6236F0-4277-4601-BA3C-54B6FED1D785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Cosine Similarity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21C7985-C9E2-40C3-B3A4-CF0FA82192A2}" type="parTrans" cxnId="{7E964EA4-6F49-41E1-9850-8B729096D84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0DB512-D261-45D1-AEAF-A7E8828E19A3}" type="sibTrans" cxnId="{7E964EA4-6F49-41E1-9850-8B729096D84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19DD45A-06F6-417C-996A-2CB8E9AECA16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Simple Matching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65830D-64FB-4CB7-95F9-8C30AF5002F5}" type="parTrans" cxnId="{0C5089AD-893A-48E0-A9EF-2A4A7CE72A7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5A9E8A-6D9F-4BEF-9C77-C31A10AD2877}" type="sibTrans" cxnId="{0C5089AD-893A-48E0-A9EF-2A4A7CE72A7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7240B4-E329-4E48-ADB5-91B55B39EBB8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Jaccard Index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AB9D7E5-BDDA-44C4-93BD-6F2A94F8C66F}" type="parTrans" cxnId="{4EFEBF52-4879-45C5-BB7C-9785E1B3E20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21769D6-76E2-4952-880C-A5A990A82963}" type="sibTrans" cxnId="{4EFEBF52-4879-45C5-BB7C-9785E1B3E20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83DB0E-1B77-46E7-B746-927E73F17284}" type="pres">
      <dgm:prSet presAssocID="{A7288B3D-B32D-4675-B2AD-96C60BA1A121}" presName="Name0" presStyleCnt="0">
        <dgm:presLayoutVars>
          <dgm:chMax val="7"/>
          <dgm:chPref val="7"/>
          <dgm:dir/>
        </dgm:presLayoutVars>
      </dgm:prSet>
      <dgm:spPr/>
    </dgm:pt>
    <dgm:pt modelId="{EFF70F1F-990D-479D-B860-FB44FA671547}" type="pres">
      <dgm:prSet presAssocID="{A7288B3D-B32D-4675-B2AD-96C60BA1A121}" presName="Name1" presStyleCnt="0"/>
      <dgm:spPr/>
    </dgm:pt>
    <dgm:pt modelId="{33320349-80F9-46D2-8093-A7D00A313D10}" type="pres">
      <dgm:prSet presAssocID="{A7288B3D-B32D-4675-B2AD-96C60BA1A121}" presName="cycle" presStyleCnt="0"/>
      <dgm:spPr/>
    </dgm:pt>
    <dgm:pt modelId="{B05D8361-B5CF-44B4-843B-007E70EF1025}" type="pres">
      <dgm:prSet presAssocID="{A7288B3D-B32D-4675-B2AD-96C60BA1A121}" presName="srcNode" presStyleLbl="node1" presStyleIdx="0" presStyleCnt="3"/>
      <dgm:spPr/>
    </dgm:pt>
    <dgm:pt modelId="{1FFC3DF8-65D4-4B08-9A11-63E07413229A}" type="pres">
      <dgm:prSet presAssocID="{A7288B3D-B32D-4675-B2AD-96C60BA1A121}" presName="conn" presStyleLbl="parChTrans1D2" presStyleIdx="0" presStyleCnt="1"/>
      <dgm:spPr/>
    </dgm:pt>
    <dgm:pt modelId="{5543F8E4-CF32-4DD6-86CD-7A8DCCA88F30}" type="pres">
      <dgm:prSet presAssocID="{A7288B3D-B32D-4675-B2AD-96C60BA1A121}" presName="extraNode" presStyleLbl="node1" presStyleIdx="0" presStyleCnt="3"/>
      <dgm:spPr/>
    </dgm:pt>
    <dgm:pt modelId="{E5AF11C5-7175-4DDC-8C9F-8BE948CFA410}" type="pres">
      <dgm:prSet presAssocID="{A7288B3D-B32D-4675-B2AD-96C60BA1A121}" presName="dstNode" presStyleLbl="node1" presStyleIdx="0" presStyleCnt="3"/>
      <dgm:spPr/>
    </dgm:pt>
    <dgm:pt modelId="{979790ED-87EA-4F93-9266-3F8BA8CDDF72}" type="pres">
      <dgm:prSet presAssocID="{7D6236F0-4277-4601-BA3C-54B6FED1D785}" presName="text_1" presStyleLbl="node1" presStyleIdx="0" presStyleCnt="3">
        <dgm:presLayoutVars>
          <dgm:bulletEnabled val="1"/>
        </dgm:presLayoutVars>
      </dgm:prSet>
      <dgm:spPr/>
    </dgm:pt>
    <dgm:pt modelId="{E61B05FC-4C06-46BA-B1D9-0FA5643B13B0}" type="pres">
      <dgm:prSet presAssocID="{7D6236F0-4277-4601-BA3C-54B6FED1D785}" presName="accent_1" presStyleCnt="0"/>
      <dgm:spPr/>
    </dgm:pt>
    <dgm:pt modelId="{279FFA1C-A22A-4109-ACA0-3694D858B703}" type="pres">
      <dgm:prSet presAssocID="{7D6236F0-4277-4601-BA3C-54B6FED1D785}" presName="accentRepeatNode" presStyleLbl="solidFgAcc1" presStyleIdx="0" presStyleCnt="3" custLinFactNeighborX="14" custLinFactNeighborY="-2534"/>
      <dgm:spPr/>
    </dgm:pt>
    <dgm:pt modelId="{8D78FD1D-7273-4905-96BD-5CF929592DBF}" type="pres">
      <dgm:prSet presAssocID="{D19DD45A-06F6-417C-996A-2CB8E9AECA16}" presName="text_2" presStyleLbl="node1" presStyleIdx="1" presStyleCnt="3">
        <dgm:presLayoutVars>
          <dgm:bulletEnabled val="1"/>
        </dgm:presLayoutVars>
      </dgm:prSet>
      <dgm:spPr/>
    </dgm:pt>
    <dgm:pt modelId="{D6766B26-B86D-4B8B-BE30-EB439D38C556}" type="pres">
      <dgm:prSet presAssocID="{D19DD45A-06F6-417C-996A-2CB8E9AECA16}" presName="accent_2" presStyleCnt="0"/>
      <dgm:spPr/>
    </dgm:pt>
    <dgm:pt modelId="{88853C30-C1D9-4176-BEC6-9163FB7585E8}" type="pres">
      <dgm:prSet presAssocID="{D19DD45A-06F6-417C-996A-2CB8E9AECA16}" presName="accentRepeatNode" presStyleLbl="solidFgAcc1" presStyleIdx="1" presStyleCnt="3"/>
      <dgm:spPr/>
    </dgm:pt>
    <dgm:pt modelId="{9D642DCC-E4D3-426C-9BB1-84F2564DD2F9}" type="pres">
      <dgm:prSet presAssocID="{967240B4-E329-4E48-ADB5-91B55B39EBB8}" presName="text_3" presStyleLbl="node1" presStyleIdx="2" presStyleCnt="3" custLinFactNeighborX="3458" custLinFactNeighborY="-1509">
        <dgm:presLayoutVars>
          <dgm:bulletEnabled val="1"/>
        </dgm:presLayoutVars>
      </dgm:prSet>
      <dgm:spPr/>
    </dgm:pt>
    <dgm:pt modelId="{B658065C-F555-4B71-8BF2-778613891424}" type="pres">
      <dgm:prSet presAssocID="{967240B4-E329-4E48-ADB5-91B55B39EBB8}" presName="accent_3" presStyleCnt="0"/>
      <dgm:spPr/>
    </dgm:pt>
    <dgm:pt modelId="{24B66F4E-0D47-49AC-AA0F-AF19208393CB}" type="pres">
      <dgm:prSet presAssocID="{967240B4-E329-4E48-ADB5-91B55B39EBB8}" presName="accentRepeatNode" presStyleLbl="solidFgAcc1" presStyleIdx="2" presStyleCnt="3"/>
      <dgm:spPr/>
    </dgm:pt>
  </dgm:ptLst>
  <dgm:cxnLst>
    <dgm:cxn modelId="{A6A76170-12C2-451B-A53D-443374A76F20}" type="presOf" srcId="{D19DD45A-06F6-417C-996A-2CB8E9AECA16}" destId="{8D78FD1D-7273-4905-96BD-5CF929592DBF}" srcOrd="0" destOrd="0" presId="urn:microsoft.com/office/officeart/2008/layout/VerticalCurvedList"/>
    <dgm:cxn modelId="{4EFEBF52-4879-45C5-BB7C-9785E1B3E20C}" srcId="{A7288B3D-B32D-4675-B2AD-96C60BA1A121}" destId="{967240B4-E329-4E48-ADB5-91B55B39EBB8}" srcOrd="2" destOrd="0" parTransId="{5AB9D7E5-BDDA-44C4-93BD-6F2A94F8C66F}" sibTransId="{921769D6-76E2-4952-880C-A5A990A82963}"/>
    <dgm:cxn modelId="{65E9799C-6D87-4EB0-8CE5-B0F59C462773}" type="presOf" srcId="{7D6236F0-4277-4601-BA3C-54B6FED1D785}" destId="{979790ED-87EA-4F93-9266-3F8BA8CDDF72}" srcOrd="0" destOrd="0" presId="urn:microsoft.com/office/officeart/2008/layout/VerticalCurvedList"/>
    <dgm:cxn modelId="{7E964EA4-6F49-41E1-9850-8B729096D844}" srcId="{A7288B3D-B32D-4675-B2AD-96C60BA1A121}" destId="{7D6236F0-4277-4601-BA3C-54B6FED1D785}" srcOrd="0" destOrd="0" parTransId="{A21C7985-C9E2-40C3-B3A4-CF0FA82192A2}" sibTransId="{280DB512-D261-45D1-AEAF-A7E8828E19A3}"/>
    <dgm:cxn modelId="{0C5089AD-893A-48E0-A9EF-2A4A7CE72A75}" srcId="{A7288B3D-B32D-4675-B2AD-96C60BA1A121}" destId="{D19DD45A-06F6-417C-996A-2CB8E9AECA16}" srcOrd="1" destOrd="0" parTransId="{2865830D-64FB-4CB7-95F9-8C30AF5002F5}" sibTransId="{615A9E8A-6D9F-4BEF-9C77-C31A10AD2877}"/>
    <dgm:cxn modelId="{F7DD97F2-4CC1-4378-AB37-7D3A2C1DC899}" type="presOf" srcId="{280DB512-D261-45D1-AEAF-A7E8828E19A3}" destId="{1FFC3DF8-65D4-4B08-9A11-63E07413229A}" srcOrd="0" destOrd="0" presId="urn:microsoft.com/office/officeart/2008/layout/VerticalCurvedList"/>
    <dgm:cxn modelId="{8E49E5F9-C55A-46F9-B97F-84B2E663999A}" type="presOf" srcId="{967240B4-E329-4E48-ADB5-91B55B39EBB8}" destId="{9D642DCC-E4D3-426C-9BB1-84F2564DD2F9}" srcOrd="0" destOrd="0" presId="urn:microsoft.com/office/officeart/2008/layout/VerticalCurvedList"/>
    <dgm:cxn modelId="{86DDC9FC-7857-4B21-9F1C-61106AFDFE94}" type="presOf" srcId="{A7288B3D-B32D-4675-B2AD-96C60BA1A121}" destId="{2683DB0E-1B77-46E7-B746-927E73F17284}" srcOrd="0" destOrd="0" presId="urn:microsoft.com/office/officeart/2008/layout/VerticalCurvedList"/>
    <dgm:cxn modelId="{03F9617E-E052-454F-9B0A-798B3044BC9C}" type="presParOf" srcId="{2683DB0E-1B77-46E7-B746-927E73F17284}" destId="{EFF70F1F-990D-479D-B860-FB44FA671547}" srcOrd="0" destOrd="0" presId="urn:microsoft.com/office/officeart/2008/layout/VerticalCurvedList"/>
    <dgm:cxn modelId="{097D5F41-23C4-4DEE-A062-87826841936F}" type="presParOf" srcId="{EFF70F1F-990D-479D-B860-FB44FA671547}" destId="{33320349-80F9-46D2-8093-A7D00A313D10}" srcOrd="0" destOrd="0" presId="urn:microsoft.com/office/officeart/2008/layout/VerticalCurvedList"/>
    <dgm:cxn modelId="{E05E817D-8F93-4BFC-8B29-D997F6D66D91}" type="presParOf" srcId="{33320349-80F9-46D2-8093-A7D00A313D10}" destId="{B05D8361-B5CF-44B4-843B-007E70EF1025}" srcOrd="0" destOrd="0" presId="urn:microsoft.com/office/officeart/2008/layout/VerticalCurvedList"/>
    <dgm:cxn modelId="{CFBC979F-E3EB-4326-B147-27A78DAD5A0A}" type="presParOf" srcId="{33320349-80F9-46D2-8093-A7D00A313D10}" destId="{1FFC3DF8-65D4-4B08-9A11-63E07413229A}" srcOrd="1" destOrd="0" presId="urn:microsoft.com/office/officeart/2008/layout/VerticalCurvedList"/>
    <dgm:cxn modelId="{C99FB2D4-7451-4AD6-AB0C-380A28840E65}" type="presParOf" srcId="{33320349-80F9-46D2-8093-A7D00A313D10}" destId="{5543F8E4-CF32-4DD6-86CD-7A8DCCA88F30}" srcOrd="2" destOrd="0" presId="urn:microsoft.com/office/officeart/2008/layout/VerticalCurvedList"/>
    <dgm:cxn modelId="{0652C4CA-1786-4434-A874-A5E8C3852328}" type="presParOf" srcId="{33320349-80F9-46D2-8093-A7D00A313D10}" destId="{E5AF11C5-7175-4DDC-8C9F-8BE948CFA410}" srcOrd="3" destOrd="0" presId="urn:microsoft.com/office/officeart/2008/layout/VerticalCurvedList"/>
    <dgm:cxn modelId="{D74696B8-F982-4AE8-A816-D051A6C0C7C8}" type="presParOf" srcId="{EFF70F1F-990D-479D-B860-FB44FA671547}" destId="{979790ED-87EA-4F93-9266-3F8BA8CDDF72}" srcOrd="1" destOrd="0" presId="urn:microsoft.com/office/officeart/2008/layout/VerticalCurvedList"/>
    <dgm:cxn modelId="{66ECF345-0918-4756-92D8-1C3D01F82851}" type="presParOf" srcId="{EFF70F1F-990D-479D-B860-FB44FA671547}" destId="{E61B05FC-4C06-46BA-B1D9-0FA5643B13B0}" srcOrd="2" destOrd="0" presId="urn:microsoft.com/office/officeart/2008/layout/VerticalCurvedList"/>
    <dgm:cxn modelId="{2E3085AB-06CD-418A-BD04-F3527ADADA75}" type="presParOf" srcId="{E61B05FC-4C06-46BA-B1D9-0FA5643B13B0}" destId="{279FFA1C-A22A-4109-ACA0-3694D858B703}" srcOrd="0" destOrd="0" presId="urn:microsoft.com/office/officeart/2008/layout/VerticalCurvedList"/>
    <dgm:cxn modelId="{5727AEE0-B44A-4D19-B0D6-DCAFEBCAA892}" type="presParOf" srcId="{EFF70F1F-990D-479D-B860-FB44FA671547}" destId="{8D78FD1D-7273-4905-96BD-5CF929592DBF}" srcOrd="3" destOrd="0" presId="urn:microsoft.com/office/officeart/2008/layout/VerticalCurvedList"/>
    <dgm:cxn modelId="{AD14B5D1-2B4D-4088-87DD-137F7CC123F3}" type="presParOf" srcId="{EFF70F1F-990D-479D-B860-FB44FA671547}" destId="{D6766B26-B86D-4B8B-BE30-EB439D38C556}" srcOrd="4" destOrd="0" presId="urn:microsoft.com/office/officeart/2008/layout/VerticalCurvedList"/>
    <dgm:cxn modelId="{C5F14D90-9AE1-455D-B34E-BF8273702EA8}" type="presParOf" srcId="{D6766B26-B86D-4B8B-BE30-EB439D38C556}" destId="{88853C30-C1D9-4176-BEC6-9163FB7585E8}" srcOrd="0" destOrd="0" presId="urn:microsoft.com/office/officeart/2008/layout/VerticalCurvedList"/>
    <dgm:cxn modelId="{D3871E48-F62A-448B-A9F1-95CB75575230}" type="presParOf" srcId="{EFF70F1F-990D-479D-B860-FB44FA671547}" destId="{9D642DCC-E4D3-426C-9BB1-84F2564DD2F9}" srcOrd="5" destOrd="0" presId="urn:microsoft.com/office/officeart/2008/layout/VerticalCurvedList"/>
    <dgm:cxn modelId="{72DB897A-5E38-4250-A024-665ECA7E55C6}" type="presParOf" srcId="{EFF70F1F-990D-479D-B860-FB44FA671547}" destId="{B658065C-F555-4B71-8BF2-778613891424}" srcOrd="6" destOrd="0" presId="urn:microsoft.com/office/officeart/2008/layout/VerticalCurvedList"/>
    <dgm:cxn modelId="{7B82827B-3C15-4493-A301-12AA47634C8A}" type="presParOf" srcId="{B658065C-F555-4B71-8BF2-778613891424}" destId="{24B66F4E-0D47-49AC-AA0F-AF19208393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C3DF8-65D4-4B08-9A11-63E07413229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790ED-87EA-4F93-9266-3F8BA8CDDF72}">
      <dsp:nvSpPr>
        <dsp:cNvPr id="0" name=""/>
        <dsp:cNvSpPr/>
      </dsp:nvSpPr>
      <dsp:spPr>
        <a:xfrm>
          <a:off x="604289" y="435133"/>
          <a:ext cx="7930710" cy="8702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Cosine Similarity</a:t>
          </a:r>
          <a:endParaRPr lang="en-US" sz="4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289" y="435133"/>
        <a:ext cx="7930710" cy="870267"/>
      </dsp:txXfrm>
    </dsp:sp>
    <dsp:sp modelId="{279FFA1C-A22A-4109-ACA0-3694D858B703}">
      <dsp:nvSpPr>
        <dsp:cNvPr id="0" name=""/>
        <dsp:cNvSpPr/>
      </dsp:nvSpPr>
      <dsp:spPr>
        <a:xfrm>
          <a:off x="60524" y="298784"/>
          <a:ext cx="1087834" cy="108783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8FD1D-7273-4905-96BD-5CF929592DBF}">
      <dsp:nvSpPr>
        <dsp:cNvPr id="0" name=""/>
        <dsp:cNvSpPr/>
      </dsp:nvSpPr>
      <dsp:spPr>
        <a:xfrm>
          <a:off x="920631" y="1740535"/>
          <a:ext cx="7614368" cy="8702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Simple Matching</a:t>
          </a:r>
          <a:endParaRPr lang="en-US" sz="4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20631" y="1740535"/>
        <a:ext cx="7614368" cy="870267"/>
      </dsp:txXfrm>
    </dsp:sp>
    <dsp:sp modelId="{88853C30-C1D9-4176-BEC6-9163FB7585E8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642DCC-E4D3-426C-9BB1-84F2564DD2F9}">
      <dsp:nvSpPr>
        <dsp:cNvPr id="0" name=""/>
        <dsp:cNvSpPr/>
      </dsp:nvSpPr>
      <dsp:spPr>
        <a:xfrm>
          <a:off x="664014" y="3032804"/>
          <a:ext cx="7930710" cy="8702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Jaccard Index</a:t>
          </a:r>
          <a:endParaRPr lang="en-US" sz="4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4014" y="3032804"/>
        <a:ext cx="7930710" cy="870267"/>
      </dsp:txXfrm>
    </dsp:sp>
    <dsp:sp modelId="{24B66F4E-0D47-49AC-AA0F-AF19208393CB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30-Oct-24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870A5-45A7-8498-5593-EE0C25B2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41E62-DAC8-7AC8-9790-603A7B5A7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3993C4-05EB-C68A-ED6D-1FE22DE79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605E-91CF-E3B5-1F7F-1A1DE676B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4CB9-658C-0776-2B35-1B7593D3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9C3EC-2C41-2DC4-C8D3-65253B8B9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BA673-DA08-5BF4-2921-7A9B83444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BB72-7466-4243-2A5C-31D17E999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675C-7BB8-7C8A-24DA-FA5B6E346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90B3F-778F-408E-68F5-79FC8E0C0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6CD41-45DF-5F51-AE19-5417BE10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D7AB9-A70A-30C3-291A-9FA83CB29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E2FF-08AA-E0D1-5459-B726C4345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4E11C-6CD1-109D-38ED-9F264E57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08C19-1DE3-68C8-0B1C-E0B3E60DC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10239-07DB-AAC7-6024-432714691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8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06C2-D570-869B-2956-73A12371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B2353-D906-14B2-2D77-0765EEC95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F7DD4-122A-40F4-01F3-795AEF27E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3C19C-4998-FDCB-2DF1-1FC05BACB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8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90B0-DFF7-9C95-27F3-CFEEAD40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63822-5E40-A66F-84D9-25EA8DEEE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DAE93-175E-989C-6390-CBEEE053A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5D575-CE3F-F084-5CA9-373450E56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44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010FA-75DD-524C-74EE-9FABA196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BAA7D5-E004-6247-D0F3-EA11BE6E5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8C161-C5AC-0D87-A002-247A03746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8980D-8F77-3358-CCC3-40EB59A3D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1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4182A-BB47-91F1-5603-0E85C9D9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AD0B2-64D0-61E6-B859-F87E19393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264C3-9709-8692-C728-A7E35D715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6FB5-059B-F8E9-B89B-12AEE7B59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2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8B334-4697-FCC6-C652-081752BC6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49DF9-AF21-B2F8-36DF-7A2B73CC8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50CFA-BD34-D111-36CF-55497D1E1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A8081-E6B8-8698-E8A8-1DFAB223B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5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8DB9-CA2D-C576-72FD-406AF54E7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AF9A9-89DC-BAF8-A7E0-69ADB117F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2673F9-2B2C-34C5-01FC-E121422DA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3F98-D198-1264-691D-0427EED2F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4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3D81-9B3D-484E-DC36-FCED83B2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74D4E-916C-2E92-5248-11FACB461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743E2-FEB9-0D76-B8FC-C613584CB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7D48-EE77-DDD6-9070-57BE3F48C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5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9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45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52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11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17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891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40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D535C10-261A-F2D6-3124-FD0DF518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815A0-513C-04CB-EAD8-4FB057D9B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10" name="Graphic 14">
              <a:extLst>
                <a:ext uri="{FF2B5EF4-FFF2-40B4-BE49-F238E27FC236}">
                  <a16:creationId xmlns:a16="http://schemas.microsoft.com/office/drawing/2014/main" id="{3B5810B1-BE68-35D6-8A53-E2FCC69DF5F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4CD34CA7-A747-2451-4D20-4D4219AC5414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1ACF71E4-C723-0C8C-11F5-C709C859496D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9A29A-9755-C48C-3F86-E0103AED51A6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69FE2D7-3F92-CAE7-DD19-BB0D97629CA0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D89A244-04F0-5102-4AA8-8ACBDFB9ED97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790350-EA2E-1D44-7335-B388C2B741B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B43A62C-AC4D-BC7E-9F6D-48386196930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82B367DE-DE7C-CA3A-DC49-AB13A193ADA6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B2353085-61B9-F2BE-8FE7-EE60584B09F3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D9C14982-F96D-BFE2-3C8D-D0E525ABC305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D04915A2-CF1A-08EC-4B3B-304E86993B45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0525E96E-CA0C-9811-5A7E-54C63646494B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7623862A-3CC3-B1CE-5886-137E2CAEE779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A819161E-5027-B44B-76A8-0A07EFF7F3C9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50A391B3-902C-CF9C-9C82-724306EBAA8E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7ED80E27-F7B7-E643-D395-A1B96E05804C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6">
              <a:extLst>
                <a:ext uri="{FF2B5EF4-FFF2-40B4-BE49-F238E27FC236}">
                  <a16:creationId xmlns:a16="http://schemas.microsoft.com/office/drawing/2014/main" id="{A9E48924-2D3B-0E57-0504-CEDD213600D3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B21D0D14-6549-DA34-C6FA-AFF1B66C9082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58">
              <a:extLst>
                <a:ext uri="{FF2B5EF4-FFF2-40B4-BE49-F238E27FC236}">
                  <a16:creationId xmlns:a16="http://schemas.microsoft.com/office/drawing/2014/main" id="{054FB9C2-622E-E3AB-FC50-E833B44FCCA3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8" name="Graphic 14">
              <a:extLst>
                <a:ext uri="{FF2B5EF4-FFF2-40B4-BE49-F238E27FC236}">
                  <a16:creationId xmlns:a16="http://schemas.microsoft.com/office/drawing/2014/main" id="{686BD152-693D-D39B-87AD-0180F8BE2657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6" name="Freeform 67">
                <a:extLst>
                  <a:ext uri="{FF2B5EF4-FFF2-40B4-BE49-F238E27FC236}">
                    <a16:creationId xmlns:a16="http://schemas.microsoft.com/office/drawing/2014/main" id="{EBDCB4EB-CB1F-3E52-C633-B0B3C8228018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68">
                <a:extLst>
                  <a:ext uri="{FF2B5EF4-FFF2-40B4-BE49-F238E27FC236}">
                    <a16:creationId xmlns:a16="http://schemas.microsoft.com/office/drawing/2014/main" id="{BD4D8216-9633-4524-6798-A827A9FBE1F8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E7A3AE9C-7D9C-7C88-8DDD-B777C38BEEE5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E059C41-E08A-1D4F-81CE-AB68E08F85F7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2">
              <a:extLst>
                <a:ext uri="{FF2B5EF4-FFF2-40B4-BE49-F238E27FC236}">
                  <a16:creationId xmlns:a16="http://schemas.microsoft.com/office/drawing/2014/main" id="{CE9BBB33-450D-9B21-9B22-FA1639833F47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id="{EBE07C70-60F9-A5C9-5D12-A282F45FA343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4C65B5BD-85B4-FDF7-B8B6-AA0197DFCD4B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 65">
              <a:extLst>
                <a:ext uri="{FF2B5EF4-FFF2-40B4-BE49-F238E27FC236}">
                  <a16:creationId xmlns:a16="http://schemas.microsoft.com/office/drawing/2014/main" id="{94BFD9EE-C509-EDB3-F23E-6904CC57FF10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 66">
              <a:extLst>
                <a:ext uri="{FF2B5EF4-FFF2-40B4-BE49-F238E27FC236}">
                  <a16:creationId xmlns:a16="http://schemas.microsoft.com/office/drawing/2014/main" id="{810D94C2-3272-6E4B-6E7F-0534403C5B33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39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176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678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328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805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507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35" r:id="rId14"/>
    <p:sldLayoutId id="214748366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6600" b="1" i="0" u="none" strike="noStrike" dirty="0">
                <a:solidFill>
                  <a:schemeClr val="tx1"/>
                </a:solidFill>
                <a:effectLst/>
                <a:latin typeface="Maven Pro"/>
              </a:rPr>
              <a:t>Discuss Methods for Measuring the Similarity between Texts</a:t>
            </a:r>
            <a:endParaRPr lang="en-US" sz="28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09D96-BE90-8186-4315-26EE6D2A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0F23-FC82-69CB-467C-0B6A1974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8" y="2290713"/>
            <a:ext cx="5392131" cy="125632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Jaccard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B5D9-487C-6F15-0785-C99C76C1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915" y="3793777"/>
            <a:ext cx="5891752" cy="1011226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221-15-4920</a:t>
            </a:r>
          </a:p>
        </p:txBody>
      </p:sp>
    </p:spTree>
    <p:extLst>
      <p:ext uri="{BB962C8B-B14F-4D97-AF65-F5344CB8AC3E}">
        <p14:creationId xmlns:p14="http://schemas.microsoft.com/office/powerpoint/2010/main" val="268370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7CC64-C772-3AE2-89EE-CDD62E87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70A-CBB5-FA1B-6E02-BA7BED9A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Jaccard Index?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E9C796-A9CA-0874-790B-C8635303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12B228-1769-A326-850E-ED8BAB1BD9B7}"/>
                  </a:ext>
                </a:extLst>
              </p:cNvPr>
              <p:cNvSpPr txBox="1"/>
              <p:nvPr/>
            </p:nvSpPr>
            <p:spPr>
              <a:xfrm>
                <a:off x="1484311" y="1646852"/>
                <a:ext cx="9403648" cy="491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Jaccard Index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also known as the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Jaccard Similarity Coefficient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is a statistic used to measure the similarity between two sets. It's widely used in machine learning, especially in areas like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recommendation systems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 retrieval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image segmentation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𝑱𝒂𝒄𝒄𝒂𝒓𝒅</m:t>
                      </m:r>
                      <m:r>
                        <a:rPr lang="en-US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𝑵𝒖𝒎𝒃𝒆𝒓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𝒐𝒇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𝑴𝒂𝒕𝒄𝒉𝒆𝒔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𝒘𝒊𝒕𝒉𝒐𝒖𝒕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𝟎𝟎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𝑵𝒖𝒎𝒃𝒆𝒓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𝒐𝒇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𝑨𝒕𝒕𝒓𝒊𝒃𝒖𝒕𝒆𝒔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𝒘𝒊𝒕𝒉𝒐𝒖𝒕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𝟎𝟎</m:t>
                          </m:r>
                          <m: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𝟎𝟏</m:t>
                              </m:r>
                            </m:sub>
                          </m:sSub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</m:sub>
                          </m:sSub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01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The Number of attributes where p was 0 &amp; q was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The Number of attributes where p was 1 &amp; q was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The Number of attributes where p was 1 &amp; q was 1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12B228-1769-A326-850E-ED8BAB1BD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646852"/>
                <a:ext cx="9403648" cy="4916410"/>
              </a:xfrm>
              <a:prstGeom prst="rect">
                <a:avLst/>
              </a:prstGeom>
              <a:blipFill>
                <a:blip r:embed="rId5"/>
                <a:stretch>
                  <a:fillRect l="-972" t="-991" r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864D1-EC6F-9311-3DF3-8BE0E21B8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ED1A-812F-D48D-5093-F17781D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64E20A-CF65-1457-1273-ACC3FE8BF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A978A4-9F18-D8D3-DCAD-1C71DC71DBF1}"/>
                  </a:ext>
                </a:extLst>
              </p:cNvPr>
              <p:cNvSpPr txBox="1"/>
              <p:nvPr/>
            </p:nvSpPr>
            <p:spPr>
              <a:xfrm>
                <a:off x="1484311" y="1646852"/>
                <a:ext cx="8741688" cy="569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Let,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 = 1 0 0 1 0 1 1 1 0 0 1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 = 0 1 1 0 0 1 1 0 0 0 1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Now,</a:t>
                </a:r>
              </a:p>
              <a:p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01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2 		 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 		 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𝑱𝒂𝒄𝒄𝒂𝒓𝒅</m:t>
                    </m:r>
                    <m:r>
                      <a:rPr lang="en-US" sz="24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𝑵𝒖𝒎𝒃𝒆𝒓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𝑴𝒂𝒕𝒄𝒉𝒆𝒔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𝒘𝒊𝒕𝒉𝒐𝒖𝒕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𝟎𝟎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𝑵𝒖𝒎𝒃𝒆𝒓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𝑨𝒕𝒕𝒓𝒊𝒃𝒖𝒕𝒆𝒔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𝒘𝒊𝒕𝒉𝒐𝒖𝒕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𝟎𝟎</m:t>
                        </m:r>
                        <m: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𝟎𝟏</m:t>
                            </m:r>
                          </m:sub>
                        </m:sSub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sub>
                        </m:sSub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			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	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3 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 + 3 + 3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	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2000" b="1" kern="1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0.375</a:t>
                </a:r>
              </a:p>
              <a:p>
                <a:endParaRPr lang="en-US" sz="2000" kern="1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A978A4-9F18-D8D3-DCAD-1C71DC71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646852"/>
                <a:ext cx="8741688" cy="5690597"/>
              </a:xfrm>
              <a:prstGeom prst="rect">
                <a:avLst/>
              </a:prstGeom>
              <a:blipFill>
                <a:blip r:embed="rId5"/>
                <a:stretch>
                  <a:fillRect l="-1046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1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5D62-F2AB-BD98-A0FF-F9CB6059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0FD-805B-0756-01B0-AFDFC58A7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683" y="2172677"/>
            <a:ext cx="4949071" cy="125632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D3D3B-DD7B-3D09-E043-58C3CC047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915" y="3793777"/>
            <a:ext cx="5891752" cy="1011226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221-15-5868</a:t>
            </a:r>
          </a:p>
        </p:txBody>
      </p:sp>
    </p:spTree>
    <p:extLst>
      <p:ext uri="{BB962C8B-B14F-4D97-AF65-F5344CB8AC3E}">
        <p14:creationId xmlns:p14="http://schemas.microsoft.com/office/powerpoint/2010/main" val="263443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E471-48F2-0BFF-D794-DA0730C0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B744-65EC-95A7-B572-2A05C100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of Cosine Similarity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B5042F-130C-51E3-3811-6BD320FD7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5F784-3201-768F-D4B3-AD9B2253D440}"/>
              </a:ext>
            </a:extLst>
          </p:cNvPr>
          <p:cNvSpPr txBox="1"/>
          <p:nvPr/>
        </p:nvSpPr>
        <p:spPr>
          <a:xfrm>
            <a:off x="1484311" y="1646852"/>
            <a:ext cx="8741688" cy="454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Similarity and Document Retrieval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Cosine similarity is extensively used to measure similarity between documents in text mining, such as finding similar articles, clustering news, or detecting plagiarism.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Systems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helps identify items similar to a user’s past preferences. For example, in collaborative filtering, it can find users with similar preferences based on ratings or item interactions.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Analysis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some cases, image data can be represented as feature vectors, and cosine similarity helps determine how similar two images are based on their feature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96437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8C4AB-2FBE-C8DE-684D-A252D156D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2E5B-632C-C9D8-E328-4197A40F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of Simple Matching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7267A5-40D2-F25A-A9BF-05B7E23A4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79492D-03DA-04DA-E415-39E2EFB00CC9}"/>
              </a:ext>
            </a:extLst>
          </p:cNvPr>
          <p:cNvSpPr txBox="1"/>
          <p:nvPr/>
        </p:nvSpPr>
        <p:spPr>
          <a:xfrm>
            <a:off x="1484311" y="1646852"/>
            <a:ext cx="87416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matching is widely used in: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documents with similar keywords.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users or products with similar characteristics.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 customers based on shared traits for targeted marketing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4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D602-B728-6191-84E2-9D3878E73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7BF3-EEBF-5005-634B-2E5FEBAB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of Jaccard Index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1A11B8-533B-06D5-6478-70414C36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CA855-0B30-921C-4046-9AA95AAE866B}"/>
              </a:ext>
            </a:extLst>
          </p:cNvPr>
          <p:cNvSpPr txBox="1"/>
          <p:nvPr/>
        </p:nvSpPr>
        <p:spPr>
          <a:xfrm>
            <a:off x="1960775" y="2328421"/>
            <a:ext cx="48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2B98A-C584-8995-4612-B63E07F7C9B1}"/>
              </a:ext>
            </a:extLst>
          </p:cNvPr>
          <p:cNvSpPr txBox="1"/>
          <p:nvPr/>
        </p:nvSpPr>
        <p:spPr>
          <a:xfrm>
            <a:off x="1484311" y="1522144"/>
            <a:ext cx="9030879" cy="507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Jaccard similarity is used to group similar items into clusters, especially in cases where the data is binary or categorical.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Systems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content-based filtering, it identifies users or items with similar characteristics, recommending items that have a high Jaccard similarity.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Segmentation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computer vision, the Jaccard Index is used to measure the overlap between two regions in an image, such as predicted and actual segmentations, where it's often called the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Intersection over Union (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IoU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Analysis and Document Retrieval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Jaccard Index helps to find documents with similar keywords or phrases, aiding in tasks like document clustering or similarity search.</a:t>
            </a:r>
          </a:p>
        </p:txBody>
      </p:sp>
    </p:spTree>
    <p:extLst>
      <p:ext uri="{BB962C8B-B14F-4D97-AF65-F5344CB8AC3E}">
        <p14:creationId xmlns:p14="http://schemas.microsoft.com/office/powerpoint/2010/main" val="241653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95" y="3205113"/>
            <a:ext cx="7524947" cy="1315922"/>
          </a:xfrm>
        </p:spPr>
        <p:txBody>
          <a:bodyPr/>
          <a:lstStyle/>
          <a:p>
            <a:r>
              <a:rPr lang="en-US" sz="115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A480029-184E-1A9B-364F-7805E200A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4857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2139884"/>
            <a:ext cx="6466787" cy="188307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Cosine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40E5-2095-8D56-C4F0-C2558AD0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793" y="4121825"/>
            <a:ext cx="5669280" cy="108692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221-15-5976</a:t>
            </a:r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5FBB-BD98-3531-60F6-413FD6E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95" y="2304068"/>
            <a:ext cx="10018713" cy="1124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data analysis, </a:t>
            </a:r>
            <a:r>
              <a:rPr lang="en-US" sz="2400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cosine similarity</a:t>
            </a:r>
            <a:r>
              <a:rPr 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a measure of similarity between two non-zero vectors defined in an inner product space.</a:t>
            </a:r>
            <a:endParaRPr lang="en-US" sz="4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BB292E-0E94-350C-9C0C-E7CF8295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D5B0B-A34F-EA88-748D-A7DD6CA1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895" y="3213051"/>
            <a:ext cx="8632676" cy="33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3C9D-9029-20CD-73F9-4E0AB813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229B-08DA-523E-B367-8FB345A8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316BA-5DDA-AB04-AF61-D3A873B13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2334" y="685800"/>
                <a:ext cx="10018713" cy="409123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200" dirty="0">
                  <a:solidFill>
                    <a:srgbClr val="00B050"/>
                  </a:solidFill>
                  <a:latin typeface="Arial" panose="020B0604020202020204" pitchFamily="34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2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Given,</a:t>
                </a: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D1 = [ 1, 1, 0 ,0, </a:t>
                </a: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]</a:t>
                </a:r>
                <a:endParaRPr lang="en-US" sz="8000" b="0" dirty="0">
                  <a:effectLst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D2 = [ 0, </a:t>
                </a: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,0, </a:t>
                </a: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sz="8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]</a:t>
                </a:r>
                <a:endParaRPr lang="en-US" sz="8000" b="0" dirty="0">
                  <a:effectLst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D3 = [ 1, 0, 1, 1, 0, 1 ]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6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600" b="0" dirty="0">
                    <a:latin typeface="Calibri" panose="020F0502020204030204" pitchFamily="34" charset="0"/>
                  </a:rPr>
                  <a:t>Now,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Similarity Between D1 &amp; D2 : </a:t>
                </a:r>
                <a14:m>
                  <m:oMath xmlns:m="http://schemas.openxmlformats.org/officeDocument/2006/math"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</m:t>
                    </m:r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1 . 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9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9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𝟓𝟕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9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Similarity Between D1 &amp; D3 : </a:t>
                </a:r>
                <a14:m>
                  <m:oMath xmlns:m="http://schemas.openxmlformats.org/officeDocument/2006/math"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</m:t>
                    </m:r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1 . 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9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96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9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9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endParaRPr lang="en-US" sz="9600" b="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600" b="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Similarity Between D2 &amp; D3 : </a:t>
                </a:r>
                <a14:m>
                  <m:oMath xmlns:m="http://schemas.openxmlformats.org/officeDocument/2006/math"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</m:t>
                    </m:r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9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9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9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96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9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96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9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9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9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9600" b="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400" b="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3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lang="en-US" sz="3200" b="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316BA-5DDA-AB04-AF61-D3A873B13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334" y="685800"/>
                <a:ext cx="10018713" cy="4091233"/>
              </a:xfrm>
              <a:blipFill>
                <a:blip r:embed="rId3"/>
                <a:stretch>
                  <a:fillRect l="-974" b="-3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B7DDFED7-107D-139F-FC01-5CFB1094B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FE5D-2981-4918-9D4E-FCCE47B8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89FC-9587-A5FC-97EF-C0B0AC41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2E6EB23-61A7-6F77-2DF3-A8BB1A4C3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7A9F4-855A-9A56-2844-C783779734F2}"/>
              </a:ext>
            </a:extLst>
          </p:cNvPr>
          <p:cNvCxnSpPr/>
          <p:nvPr/>
        </p:nvCxnSpPr>
        <p:spPr>
          <a:xfrm>
            <a:off x="3690594" y="3429000"/>
            <a:ext cx="52695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B33A3F-49F2-8912-643C-64969E370602}"/>
              </a:ext>
            </a:extLst>
          </p:cNvPr>
          <p:cNvCxnSpPr>
            <a:cxnSpLocks/>
          </p:cNvCxnSpPr>
          <p:nvPr/>
        </p:nvCxnSpPr>
        <p:spPr>
          <a:xfrm flipV="1">
            <a:off x="6193410" y="1555423"/>
            <a:ext cx="0" cy="252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3A2D-9E66-B733-0DF6-CEFE6860966C}"/>
              </a:ext>
            </a:extLst>
          </p:cNvPr>
          <p:cNvCxnSpPr>
            <a:cxnSpLocks/>
          </p:cNvCxnSpPr>
          <p:nvPr/>
        </p:nvCxnSpPr>
        <p:spPr>
          <a:xfrm flipV="1">
            <a:off x="6233440" y="1979629"/>
            <a:ext cx="1373991" cy="14493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66FDC3-A555-F3F5-A41E-A3F71CE75EC5}"/>
              </a:ext>
            </a:extLst>
          </p:cNvPr>
          <p:cNvCxnSpPr>
            <a:cxnSpLocks/>
          </p:cNvCxnSpPr>
          <p:nvPr/>
        </p:nvCxnSpPr>
        <p:spPr>
          <a:xfrm flipV="1">
            <a:off x="6193410" y="2394408"/>
            <a:ext cx="2092751" cy="10345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F7A8BB-BE70-0592-931A-103F11873D5F}"/>
              </a:ext>
            </a:extLst>
          </p:cNvPr>
          <p:cNvCxnSpPr>
            <a:cxnSpLocks/>
          </p:cNvCxnSpPr>
          <p:nvPr/>
        </p:nvCxnSpPr>
        <p:spPr>
          <a:xfrm flipV="1">
            <a:off x="6193410" y="1555423"/>
            <a:ext cx="518475" cy="1857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79ABB-F0CD-B777-94D5-060371A773DB}"/>
              </a:ext>
            </a:extLst>
          </p:cNvPr>
          <p:cNvSpPr txBox="1"/>
          <p:nvPr/>
        </p:nvSpPr>
        <p:spPr>
          <a:xfrm>
            <a:off x="8247807" y="2170856"/>
            <a:ext cx="6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CC20F5-85CB-797D-BB59-DC4122128CB2}"/>
              </a:ext>
            </a:extLst>
          </p:cNvPr>
          <p:cNvSpPr txBox="1"/>
          <p:nvPr/>
        </p:nvSpPr>
        <p:spPr>
          <a:xfrm>
            <a:off x="7457493" y="1640337"/>
            <a:ext cx="51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EE53E-EC19-DA73-469F-968E3CB84B17}"/>
              </a:ext>
            </a:extLst>
          </p:cNvPr>
          <p:cNvSpPr txBox="1"/>
          <p:nvPr/>
        </p:nvSpPr>
        <p:spPr>
          <a:xfrm>
            <a:off x="6528308" y="1223856"/>
            <a:ext cx="5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6F5593-E3B3-A512-7F68-E01BBA05AD36}"/>
              </a:ext>
            </a:extLst>
          </p:cNvPr>
          <p:cNvSpPr txBox="1"/>
          <p:nvPr/>
        </p:nvSpPr>
        <p:spPr>
          <a:xfrm>
            <a:off x="1560121" y="4840912"/>
            <a:ext cx="717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D1D2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more similar than other pair(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D1D3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D2D3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2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173-B4DD-AF0D-59E8-6CCE908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281" y="2172677"/>
            <a:ext cx="7343480" cy="125632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F5ED-BEFF-ECA4-AA11-86E270B1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915" y="3793777"/>
            <a:ext cx="5891752" cy="1011226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221-15-4983</a:t>
            </a:r>
          </a:p>
        </p:txBody>
      </p:sp>
    </p:spTree>
    <p:extLst>
      <p:ext uri="{BB962C8B-B14F-4D97-AF65-F5344CB8AC3E}">
        <p14:creationId xmlns:p14="http://schemas.microsoft.com/office/powerpoint/2010/main" val="25811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764E-8ED3-0E06-A05C-2949848B0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B96F-50FA-DCC1-EF21-59C1ED3A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Simple Matching?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658C85-F6A6-25E5-FEC8-94DFA4B51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C67272-7B14-D5A6-A23D-1463FED277E3}"/>
                  </a:ext>
                </a:extLst>
              </p:cNvPr>
              <p:cNvSpPr txBox="1"/>
              <p:nvPr/>
            </p:nvSpPr>
            <p:spPr>
              <a:xfrm>
                <a:off x="1484311" y="1646852"/>
                <a:ext cx="8741688" cy="541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Simple Matching Technique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refers to a method of measuring similarity or distance between objects. In simple matching, similarity is often calculated based on binary attributes (i.e., attributes that take on only two values, like 0 or 1).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𝑺𝑴𝑪</m:t>
                      </m:r>
                      <m:r>
                        <a:rPr lang="en-US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𝑵𝒖𝒎𝒃𝒆𝒓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𝒐𝒇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𝑴𝒂𝒕𝒄𝒉𝒆𝒔</m:t>
                          </m:r>
                        </m:num>
                        <m:den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𝑵𝒖𝒎𝒃𝒆𝒓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𝒐𝒇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𝑨𝒕𝒕𝒓𝒊𝒃𝒖𝒕𝒆𝒔</m:t>
                          </m:r>
                        </m:den>
                      </m:f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sub>
                          </m:sSub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sub>
                          </m:sSub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𝟎𝟏</m:t>
                              </m:r>
                            </m:sub>
                          </m:sSub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</m:sub>
                          </m:sSub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The Number of attributes where p was 0 &amp; q was 0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The Number of attributes where p was 0 &amp; q was 1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The Number of attributes where p was 1 &amp; q was 0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The Number of attributes where p was 1 &amp; q was 1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C67272-7B14-D5A6-A23D-1463FED2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646852"/>
                <a:ext cx="8741688" cy="5414303"/>
              </a:xfrm>
              <a:prstGeom prst="rect">
                <a:avLst/>
              </a:prstGeom>
              <a:blipFill>
                <a:blip r:embed="rId5"/>
                <a:stretch>
                  <a:fillRect l="-1046" t="-901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81E31-756E-B866-AD1E-45FC4E04F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CA10-D56B-6C66-9CA7-4BDD9F6D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6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3C6CC-EB77-6495-CCBC-B4A57B214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737" y="3019425"/>
            <a:ext cx="4200525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9D0D8D-756F-0596-F705-3C681C8DBF87}"/>
                  </a:ext>
                </a:extLst>
              </p:cNvPr>
              <p:cNvSpPr txBox="1"/>
              <p:nvPr/>
            </p:nvSpPr>
            <p:spPr>
              <a:xfrm>
                <a:off x="1484311" y="1646852"/>
                <a:ext cx="8741688" cy="569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Let,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 = 1 0 0 1 0 1 1 1 0 0 1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 = 0 1 1 0 0 1 1 0 0 0 1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Now,</a:t>
                </a:r>
              </a:p>
              <a:p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		   M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01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2 		 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 		 M</a:t>
                </a:r>
                <a:r>
                  <a:rPr lang="en-US" sz="2000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r>
                  <a:rPr lang="en-US" sz="20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𝑺𝑴𝑪</m:t>
                    </m:r>
                    <m:r>
                      <a:rPr lang="en-US" sz="24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𝑵𝒖𝒎𝒃𝒆𝒓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𝑴𝒂𝒕𝒄𝒉𝒆𝒔</m:t>
                        </m:r>
                      </m:num>
                      <m:den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𝑵𝒖𝒎𝒃𝒆𝒓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𝑨𝒕𝒕𝒓𝒊𝒃𝒖𝒕𝒆𝒔</m:t>
                        </m:r>
                      </m:den>
                    </m:f>
                    <m:r>
                      <a:rPr lang="en-US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𝟎𝟎</m:t>
                            </m:r>
                          </m:sub>
                        </m:sSub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𝟎𝟎</m:t>
                            </m:r>
                          </m:sub>
                        </m:sSub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𝟎𝟏</m:t>
                            </m:r>
                          </m:sub>
                        </m:sSub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sub>
                        </m:sSub>
                        <m:r>
                          <a:rPr lang="en-US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			</a:t>
                </a: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	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3 + 3 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+ 2 + 3 + 3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	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2000" b="1" kern="1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0.55</a:t>
                </a:r>
              </a:p>
              <a:p>
                <a:endParaRPr lang="en-US" sz="2000" kern="1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9D0D8D-756F-0596-F705-3C681C8D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646852"/>
                <a:ext cx="8741688" cy="5690597"/>
              </a:xfrm>
              <a:prstGeom prst="rect">
                <a:avLst/>
              </a:prstGeom>
              <a:blipFill>
                <a:blip r:embed="rId5"/>
                <a:stretch>
                  <a:fillRect l="-1046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1212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92A3E-F2B0-4292-AC0B-570CBB84965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09F07-C111-4867-90B5-0CE7E302C8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6A77E-EA39-4A1C-BA35-11637B4AD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174</TotalTime>
  <Words>845</Words>
  <Application>Microsoft Office PowerPoint</Application>
  <PresentationFormat>Widescreen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Calibri</vt:lpstr>
      <vt:lpstr>Cambria Math</vt:lpstr>
      <vt:lpstr>Century Schoolbook</vt:lpstr>
      <vt:lpstr>Maven Pro</vt:lpstr>
      <vt:lpstr>Symbol</vt:lpstr>
      <vt:lpstr>Wingdings 2</vt:lpstr>
      <vt:lpstr>View</vt:lpstr>
      <vt:lpstr>Discuss Methods for Measuring the Similarity between Texts</vt:lpstr>
      <vt:lpstr>Contents</vt:lpstr>
      <vt:lpstr>  Cosine Similarity</vt:lpstr>
      <vt:lpstr>What is Cosine Similarity</vt:lpstr>
      <vt:lpstr>Example</vt:lpstr>
      <vt:lpstr>Example</vt:lpstr>
      <vt:lpstr>Simple Matching</vt:lpstr>
      <vt:lpstr>What is Simple Matching?</vt:lpstr>
      <vt:lpstr>Example</vt:lpstr>
      <vt:lpstr>Jaccard Index</vt:lpstr>
      <vt:lpstr>What is Jaccard Index?</vt:lpstr>
      <vt:lpstr>Example</vt:lpstr>
      <vt:lpstr>Applications</vt:lpstr>
      <vt:lpstr>Applications of Cosine Similarity</vt:lpstr>
      <vt:lpstr>Applications of Simple Matching</vt:lpstr>
      <vt:lpstr>Applications of Jaccard Index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Mehedi Hasan Rony</dc:creator>
  <cp:lastModifiedBy>Md Mehedi Hasan Rony</cp:lastModifiedBy>
  <cp:revision>1</cp:revision>
  <dcterms:created xsi:type="dcterms:W3CDTF">2024-10-30T14:22:37Z</dcterms:created>
  <dcterms:modified xsi:type="dcterms:W3CDTF">2024-10-30T17:17:28Z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