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4" r:id="rId3"/>
    <p:sldId id="258" r:id="rId4"/>
    <p:sldId id="257" r:id="rId5"/>
    <p:sldId id="259" r:id="rId6"/>
    <p:sldId id="263" r:id="rId7"/>
    <p:sldId id="264" r:id="rId8"/>
    <p:sldId id="265" r:id="rId9"/>
    <p:sldId id="276" r:id="rId10"/>
    <p:sldId id="266" r:id="rId11"/>
    <p:sldId id="267" r:id="rId12"/>
    <p:sldId id="273" r:id="rId13"/>
    <p:sldId id="271" r:id="rId14"/>
    <p:sldId id="272" r:id="rId15"/>
    <p:sldId id="275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il 1" id="{33A91BF8-9BA8-E14D-A76A-15DB5485E28C}">
          <p14:sldIdLst>
            <p14:sldId id="256"/>
            <p14:sldId id="274"/>
            <p14:sldId id="258"/>
            <p14:sldId id="257"/>
            <p14:sldId id="259"/>
            <p14:sldId id="263"/>
            <p14:sldId id="264"/>
            <p14:sldId id="265"/>
            <p14:sldId id="276"/>
            <p14:sldId id="266"/>
            <p14:sldId id="267"/>
            <p14:sldId id="273"/>
            <p14:sldId id="271"/>
            <p14:sldId id="272"/>
            <p14:sldId id="275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the Stefan" initials="RS" lastIdx="1" clrIdx="0">
    <p:extLst>
      <p:ext uri="{19B8F6BF-5375-455C-9EA6-DF929625EA0E}">
        <p15:presenceInfo xmlns:p15="http://schemas.microsoft.com/office/powerpoint/2012/main" userId="S::stefan.rothe@gymkirchenfeld.ch::8a7a5ad9-88b9-4258-a45f-77ad9fc0f4b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34"/>
    <p:restoredTop sz="94708"/>
  </p:normalViewPr>
  <p:slideViewPr>
    <p:cSldViewPr snapToGrid="0" snapToObjects="1">
      <p:cViewPr varScale="1">
        <p:scale>
          <a:sx n="155" d="100"/>
          <a:sy n="155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90730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5893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511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tif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63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678" y="209783"/>
            <a:ext cx="264572" cy="2794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072284" y="6793201"/>
            <a:ext cx="779929" cy="6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tangle 9"/>
          <p:cNvSpPr/>
          <p:nvPr/>
        </p:nvSpPr>
        <p:spPr>
          <a:xfrm>
            <a:off x="9852213" y="6793200"/>
            <a:ext cx="779929" cy="6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tangle 10"/>
          <p:cNvSpPr/>
          <p:nvPr/>
        </p:nvSpPr>
        <p:spPr>
          <a:xfrm>
            <a:off x="10632142" y="6793200"/>
            <a:ext cx="779929" cy="6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tangle 11"/>
          <p:cNvSpPr/>
          <p:nvPr/>
        </p:nvSpPr>
        <p:spPr>
          <a:xfrm>
            <a:off x="11412071" y="6793200"/>
            <a:ext cx="779929" cy="6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352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1pPr>
    </p:titleStyle>
    <p:bodyStyle>
      <a:lvl1pPr marL="360363" indent="-360363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1pPr>
      <a:lvl2pPr marL="808038" indent="-350838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2pPr>
      <a:lvl3pPr marL="1254125" indent="-339725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D4A4F908-0CC0-C346-88C3-9ECD48679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Freihandform 8">
            <a:extLst>
              <a:ext uri="{FF2B5EF4-FFF2-40B4-BE49-F238E27FC236}">
                <a16:creationId xmlns:a16="http://schemas.microsoft.com/office/drawing/2014/main" id="{D5173A85-9D58-BE47-BAB0-308B33A71F9C}"/>
              </a:ext>
            </a:extLst>
          </p:cNvPr>
          <p:cNvSpPr/>
          <p:nvPr/>
        </p:nvSpPr>
        <p:spPr>
          <a:xfrm>
            <a:off x="1893651" y="1095983"/>
            <a:ext cx="8547370" cy="4319081"/>
          </a:xfrm>
          <a:custGeom>
            <a:avLst/>
            <a:gdLst>
              <a:gd name="connsiteX0" fmla="*/ 0 w 8547370"/>
              <a:gd name="connsiteY0" fmla="*/ 1498060 h 4319081"/>
              <a:gd name="connsiteX1" fmla="*/ 4306111 w 8547370"/>
              <a:gd name="connsiteY1" fmla="*/ 0 h 4319081"/>
              <a:gd name="connsiteX2" fmla="*/ 8547370 w 8547370"/>
              <a:gd name="connsiteY2" fmla="*/ 1595336 h 4319081"/>
              <a:gd name="connsiteX3" fmla="*/ 4150468 w 8547370"/>
              <a:gd name="connsiteY3" fmla="*/ 4319081 h 4319081"/>
              <a:gd name="connsiteX4" fmla="*/ 0 w 8547370"/>
              <a:gd name="connsiteY4" fmla="*/ 1498060 h 431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47370" h="4319081">
                <a:moveTo>
                  <a:pt x="0" y="1498060"/>
                </a:moveTo>
                <a:lnTo>
                  <a:pt x="4306111" y="0"/>
                </a:lnTo>
                <a:lnTo>
                  <a:pt x="8547370" y="1595336"/>
                </a:lnTo>
                <a:lnTo>
                  <a:pt x="4150468" y="4319081"/>
                </a:lnTo>
                <a:lnTo>
                  <a:pt x="0" y="1498060"/>
                </a:lnTo>
                <a:close/>
              </a:path>
            </a:pathLst>
          </a:custGeom>
          <a:solidFill>
            <a:schemeClr val="bg1">
              <a:alpha val="6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1365449-ACC8-BA44-8A84-4FA9BF413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30436"/>
            <a:ext cx="9144000" cy="2387600"/>
          </a:xfrm>
        </p:spPr>
        <p:txBody>
          <a:bodyPr/>
          <a:lstStyle/>
          <a:p>
            <a:r>
              <a:rPr lang="de-DE" dirty="0"/>
              <a:t>Hardware</a:t>
            </a:r>
          </a:p>
        </p:txBody>
      </p:sp>
      <p:sp>
        <p:nvSpPr>
          <p:cNvPr id="11" name="Untertitel 10">
            <a:extLst>
              <a:ext uri="{FF2B5EF4-FFF2-40B4-BE49-F238E27FC236}">
                <a16:creationId xmlns:a16="http://schemas.microsoft.com/office/drawing/2014/main" id="{61E56DD8-E492-544E-A856-F4F8FA9A3A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Teil 1: Begriffe</a:t>
            </a:r>
          </a:p>
        </p:txBody>
      </p:sp>
    </p:spTree>
    <p:extLst>
      <p:ext uri="{BB962C8B-B14F-4D97-AF65-F5344CB8AC3E}">
        <p14:creationId xmlns:p14="http://schemas.microsoft.com/office/powerpoint/2010/main" val="403762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089DA-5D01-9D45-8F30-61D8A126D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«E/A»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F52D84-55F7-7D48-ADAC-211476C29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Welche Möglichkeiten für die Ein- und Ausgabe von Daten hat dein Smartphone. Versuche, möglichst alle aufzuschreiben.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Eingabe:			Ein- und Ausgabe:		Ausgabe:</a:t>
            </a:r>
          </a:p>
        </p:txBody>
      </p:sp>
    </p:spTree>
    <p:extLst>
      <p:ext uri="{BB962C8B-B14F-4D97-AF65-F5344CB8AC3E}">
        <p14:creationId xmlns:p14="http://schemas.microsoft.com/office/powerpoint/2010/main" val="3173170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6871C-932D-964E-B0BB-E859AA42C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Auflösung «E/A»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2C1A49-A4A0-4A4C-8192-E42D5B4CF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240000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Eingabe</a:t>
            </a:r>
          </a:p>
          <a:p>
            <a:r>
              <a:rPr lang="de-DE" sz="2000" dirty="0"/>
              <a:t>Mikrofon</a:t>
            </a:r>
          </a:p>
          <a:p>
            <a:r>
              <a:rPr lang="de-DE" sz="2000" dirty="0"/>
              <a:t>Kamera</a:t>
            </a:r>
          </a:p>
          <a:p>
            <a:r>
              <a:rPr lang="de-DE" sz="2000" dirty="0"/>
              <a:t>Lagesensor</a:t>
            </a:r>
          </a:p>
          <a:p>
            <a:r>
              <a:rPr lang="de-DE" sz="2000" dirty="0"/>
              <a:t>Beschleunigungssensor</a:t>
            </a:r>
          </a:p>
          <a:p>
            <a:r>
              <a:rPr lang="de-DE" sz="2000" dirty="0"/>
              <a:t>Helligkeitssensor</a:t>
            </a:r>
          </a:p>
          <a:p>
            <a:r>
              <a:rPr lang="de-DE" sz="2000" dirty="0"/>
              <a:t>GPS-Antenne</a:t>
            </a:r>
          </a:p>
          <a:p>
            <a:r>
              <a:rPr lang="de-DE" sz="2000" dirty="0"/>
              <a:t>Tasten</a:t>
            </a:r>
          </a:p>
          <a:p>
            <a:r>
              <a:rPr lang="de-DE" sz="2000" dirty="0"/>
              <a:t>Fingerabdrucksensor</a:t>
            </a:r>
          </a:p>
          <a:p>
            <a:endParaRPr lang="de-DE" sz="2000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5A305896-1DFB-C449-8CF5-C311022B9D4F}"/>
              </a:ext>
            </a:extLst>
          </p:cNvPr>
          <p:cNvSpPr txBox="1">
            <a:spLocks/>
          </p:cNvSpPr>
          <p:nvPr/>
        </p:nvSpPr>
        <p:spPr>
          <a:xfrm>
            <a:off x="4539575" y="1825625"/>
            <a:ext cx="324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0363" indent="-3603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mo" charset="0"/>
                <a:ea typeface="Arimo" charset="0"/>
                <a:cs typeface="Arimo" charset="0"/>
              </a:defRPr>
            </a:lvl1pPr>
            <a:lvl2pPr marL="808038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mo" charset="0"/>
                <a:ea typeface="Arimo" charset="0"/>
                <a:cs typeface="Arimo" charset="0"/>
              </a:defRPr>
            </a:lvl2pPr>
            <a:lvl3pPr marL="1254125" indent="-3397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mo" charset="0"/>
                <a:ea typeface="Arimo" charset="0"/>
                <a:cs typeface="Arim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mo" charset="0"/>
                <a:ea typeface="Arimo" charset="0"/>
                <a:cs typeface="Arim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mo" charset="0"/>
                <a:ea typeface="Arimo" charset="0"/>
                <a:cs typeface="Arim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de-DE" dirty="0"/>
              <a:t>Ein- und Ausgabe</a:t>
            </a:r>
          </a:p>
          <a:p>
            <a:r>
              <a:rPr lang="de-DE" sz="2000" dirty="0"/>
              <a:t>Touchscreen</a:t>
            </a:r>
          </a:p>
          <a:p>
            <a:r>
              <a:rPr lang="de-DE" sz="2000" dirty="0"/>
              <a:t>Mobilfunkantenne</a:t>
            </a:r>
          </a:p>
          <a:p>
            <a:r>
              <a:rPr lang="de-DE" sz="2000" dirty="0"/>
              <a:t>WLAN-Antenne</a:t>
            </a:r>
          </a:p>
          <a:p>
            <a:r>
              <a:rPr lang="de-DE" sz="2000" dirty="0"/>
              <a:t>Bluetooth-Antenne</a:t>
            </a:r>
          </a:p>
          <a:p>
            <a:r>
              <a:rPr lang="de-DE" sz="2000" dirty="0"/>
              <a:t>NFC-Antenne</a:t>
            </a:r>
          </a:p>
          <a:p>
            <a:r>
              <a:rPr lang="de-DE" sz="2000" dirty="0"/>
              <a:t>USB-Anschluss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462B1938-4C62-9748-98B3-0F411975D436}"/>
              </a:ext>
            </a:extLst>
          </p:cNvPr>
          <p:cNvSpPr txBox="1">
            <a:spLocks/>
          </p:cNvSpPr>
          <p:nvPr/>
        </p:nvSpPr>
        <p:spPr>
          <a:xfrm>
            <a:off x="8240949" y="1825625"/>
            <a:ext cx="324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0363" indent="-3603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mo" charset="0"/>
                <a:ea typeface="Arimo" charset="0"/>
                <a:cs typeface="Arimo" charset="0"/>
              </a:defRPr>
            </a:lvl1pPr>
            <a:lvl2pPr marL="808038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mo" charset="0"/>
                <a:ea typeface="Arimo" charset="0"/>
                <a:cs typeface="Arimo" charset="0"/>
              </a:defRPr>
            </a:lvl2pPr>
            <a:lvl3pPr marL="1254125" indent="-3397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mo" charset="0"/>
                <a:ea typeface="Arimo" charset="0"/>
                <a:cs typeface="Arim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mo" charset="0"/>
                <a:ea typeface="Arimo" charset="0"/>
                <a:cs typeface="Arim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mo" charset="0"/>
                <a:ea typeface="Arimo" charset="0"/>
                <a:cs typeface="Arim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de-DE" dirty="0"/>
              <a:t>Ausgabe</a:t>
            </a:r>
          </a:p>
          <a:p>
            <a:r>
              <a:rPr lang="de-DE" sz="2000" dirty="0"/>
              <a:t>Lautsprecher</a:t>
            </a:r>
          </a:p>
          <a:p>
            <a:r>
              <a:rPr lang="de-DE" sz="2000" dirty="0"/>
              <a:t>Kopfhörerbuchse</a:t>
            </a:r>
          </a:p>
          <a:p>
            <a:r>
              <a:rPr lang="de-DE" sz="2000" dirty="0"/>
              <a:t>Vibrationsalarm</a:t>
            </a:r>
          </a:p>
          <a:p>
            <a:r>
              <a:rPr lang="de-DE" sz="2000" dirty="0"/>
              <a:t>Leuchtdioden (Lämpchen)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4619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E6EA0-7816-D846-888F-B23A6C39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Prozessor (CPU)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B07404-3CA2-1544-A545-2DB4DDAEB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Zuständig für </a:t>
            </a:r>
            <a:r>
              <a:rPr lang="de-DE" b="1" dirty="0"/>
              <a:t>Steuerung</a:t>
            </a:r>
            <a:r>
              <a:rPr lang="de-DE" dirty="0"/>
              <a:t> und </a:t>
            </a:r>
            <a:r>
              <a:rPr lang="de-DE" b="1" dirty="0"/>
              <a:t>Verarbeitung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CPU = Central Processing Unit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8" name="Grafik 7" descr="Ein Bild, das Elektronik, Schaltkreis enthält.&#10;&#10;Automatisch generierte Beschreibung">
            <a:extLst>
              <a:ext uri="{FF2B5EF4-FFF2-40B4-BE49-F238E27FC236}">
                <a16:creationId xmlns:a16="http://schemas.microsoft.com/office/drawing/2014/main" id="{9CD74E54-31E4-EC49-B3E5-A07BC1170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800" y="4001294"/>
            <a:ext cx="3240000" cy="1822500"/>
          </a:xfrm>
          <a:prstGeom prst="rect">
            <a:avLst/>
          </a:prstGeom>
        </p:spPr>
      </p:pic>
      <p:pic>
        <p:nvPicPr>
          <p:cNvPr id="12" name="Grafik 11" descr="Ein Bild, das Schaltkreis enthält.&#10;&#10;Automatisch generierte Beschreibung">
            <a:extLst>
              <a:ext uri="{FF2B5EF4-FFF2-40B4-BE49-F238E27FC236}">
                <a16:creationId xmlns:a16="http://schemas.microsoft.com/office/drawing/2014/main" id="{E3192194-F14B-0746-B2C5-16B2D97DA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1294"/>
            <a:ext cx="3240000" cy="1822500"/>
          </a:xfrm>
          <a:prstGeom prst="rect">
            <a:avLst/>
          </a:prstGeom>
        </p:spPr>
      </p:pic>
      <p:pic>
        <p:nvPicPr>
          <p:cNvPr id="14" name="Grafik 13" descr="Ein Bild, das Elektronik, Schaltkreis enthält.&#10;&#10;Automatisch generierte Beschreibung">
            <a:extLst>
              <a:ext uri="{FF2B5EF4-FFF2-40B4-BE49-F238E27FC236}">
                <a16:creationId xmlns:a16="http://schemas.microsoft.com/office/drawing/2014/main" id="{5B6AFAA4-3E4F-344C-A721-8979AB859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8843" y="4001294"/>
            <a:ext cx="3240000" cy="18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431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D5FCE5-A21A-AF4D-8405-0C7FE9C44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Speicherhierarchie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BE1E35DA-C78D-9042-8374-BDEB32C71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646" y="1482775"/>
            <a:ext cx="10429154" cy="4710501"/>
          </a:xfrm>
        </p:spPr>
      </p:pic>
    </p:spTree>
    <p:extLst>
      <p:ext uri="{BB962C8B-B14F-4D97-AF65-F5344CB8AC3E}">
        <p14:creationId xmlns:p14="http://schemas.microsoft.com/office/powerpoint/2010/main" val="3347180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B738D-6EA4-D64E-AEB2-7F427ACA1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«Speicherhierarchie»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A5F4DF78-D7C2-E840-899A-12EBB9D357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4416508"/>
              </p:ext>
            </p:extLst>
          </p:nvPr>
        </p:nvGraphicFramePr>
        <p:xfrm>
          <a:off x="838200" y="2947548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1928">
                  <a:extLst>
                    <a:ext uri="{9D8B030D-6E8A-4147-A177-3AD203B41FA5}">
                      <a16:colId xmlns:a16="http://schemas.microsoft.com/office/drawing/2014/main" val="1679862548"/>
                    </a:ext>
                  </a:extLst>
                </a:gridCol>
                <a:gridCol w="2185481">
                  <a:extLst>
                    <a:ext uri="{9D8B030D-6E8A-4147-A177-3AD203B41FA5}">
                      <a16:colId xmlns:a16="http://schemas.microsoft.com/office/drawing/2014/main" val="3135139403"/>
                    </a:ext>
                  </a:extLst>
                </a:gridCol>
                <a:gridCol w="1751951">
                  <a:extLst>
                    <a:ext uri="{9D8B030D-6E8A-4147-A177-3AD203B41FA5}">
                      <a16:colId xmlns:a16="http://schemas.microsoft.com/office/drawing/2014/main" val="413751927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259540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02067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Speichertyp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Technologie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Grösse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Zugriffszeit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Kosten / 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611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Prozessorregister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781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Prozessorcaches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401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Arbeitsspeicher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69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Massenspeicher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293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Wechseldatenträger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7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Cloud-Speicher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886549"/>
                  </a:ext>
                </a:extLst>
              </a:tr>
            </a:tbl>
          </a:graphicData>
        </a:graphic>
      </p:graphicFrame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6DBC178-7C9A-604F-A90F-FDC873B022F1}"/>
              </a:ext>
            </a:extLst>
          </p:cNvPr>
          <p:cNvSpPr txBox="1">
            <a:spLocks/>
          </p:cNvSpPr>
          <p:nvPr/>
        </p:nvSpPr>
        <p:spPr>
          <a:xfrm>
            <a:off x="838200" y="1793199"/>
            <a:ext cx="10515600" cy="1001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0363" indent="-3603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mo" charset="0"/>
                <a:ea typeface="Arimo" charset="0"/>
                <a:cs typeface="Arimo" charset="0"/>
              </a:defRPr>
            </a:lvl1pPr>
            <a:lvl2pPr marL="808038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mo" charset="0"/>
                <a:ea typeface="Arimo" charset="0"/>
                <a:cs typeface="Arimo" charset="0"/>
              </a:defRPr>
            </a:lvl2pPr>
            <a:lvl3pPr marL="1254125" indent="-3397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mo" charset="0"/>
                <a:ea typeface="Arimo" charset="0"/>
                <a:cs typeface="Arim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mo" charset="0"/>
                <a:ea typeface="Arimo" charset="0"/>
                <a:cs typeface="Arim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mo" charset="0"/>
                <a:ea typeface="Arimo" charset="0"/>
                <a:cs typeface="Arim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de-DE" dirty="0"/>
              <a:t>Versuchen Sie die folgende Tabelle mit Hilfe einer Internetrecherche auszufüllen:</a:t>
            </a:r>
          </a:p>
        </p:txBody>
      </p:sp>
    </p:spTree>
    <p:extLst>
      <p:ext uri="{BB962C8B-B14F-4D97-AF65-F5344CB8AC3E}">
        <p14:creationId xmlns:p14="http://schemas.microsoft.com/office/powerpoint/2010/main" val="3415893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51024B-5DEB-B24E-B27B-C73079CB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Exkurs: Grafikkarte</a:t>
            </a:r>
          </a:p>
        </p:txBody>
      </p:sp>
      <p:pic>
        <p:nvPicPr>
          <p:cNvPr id="5" name="Inhaltsplatzhalter 4" descr="Ein Bild, das Elektronik, Schaltkreis enthält.&#10;&#10;Automatisch generierte Beschreibung">
            <a:extLst>
              <a:ext uri="{FF2B5EF4-FFF2-40B4-BE49-F238E27FC236}">
                <a16:creationId xmlns:a16="http://schemas.microsoft.com/office/drawing/2014/main" id="{0BF80E51-CA17-7D40-A577-C089B9F8B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8324" y="808714"/>
            <a:ext cx="4320000" cy="2430000"/>
          </a:xfrm>
        </p:spPr>
      </p:pic>
      <p:pic>
        <p:nvPicPr>
          <p:cNvPr id="7" name="Grafik 6" descr="Ein Bild, das Elektronik, Schaltkreis enthält.&#10;&#10;Automatisch generierte Beschreibung">
            <a:extLst>
              <a:ext uri="{FF2B5EF4-FFF2-40B4-BE49-F238E27FC236}">
                <a16:creationId xmlns:a16="http://schemas.microsoft.com/office/drawing/2014/main" id="{6C1EDF93-F8C0-AB44-837F-D60CEC5AB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83532"/>
            <a:ext cx="4320000" cy="2430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3865D8C-FB28-D841-A124-29C331250420}"/>
              </a:ext>
            </a:extLst>
          </p:cNvPr>
          <p:cNvSpPr txBox="1"/>
          <p:nvPr/>
        </p:nvSpPr>
        <p:spPr>
          <a:xfrm>
            <a:off x="991302" y="3085926"/>
            <a:ext cx="43848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Hercules Graphics Card</a:t>
            </a:r>
          </a:p>
          <a:p>
            <a:endParaRPr lang="de-DE" sz="2000" b="1" dirty="0"/>
          </a:p>
          <a:p>
            <a:r>
              <a:rPr lang="de-DE" sz="2000" dirty="0"/>
              <a:t>hochauflösende monochrome Grafikkarte (720×348 Pixel, 1 Bit Farbe) mit 64 KB Video-RAM aus dem Jahr 1982.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CBE09E5-F69D-4046-A785-E19D8E08B12F}"/>
              </a:ext>
            </a:extLst>
          </p:cNvPr>
          <p:cNvSpPr txBox="1"/>
          <p:nvPr/>
        </p:nvSpPr>
        <p:spPr>
          <a:xfrm>
            <a:off x="6543472" y="3348573"/>
            <a:ext cx="43848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NVIDIA RTX 2080 TI</a:t>
            </a:r>
          </a:p>
          <a:p>
            <a:endParaRPr lang="de-DE" sz="2000" b="1" dirty="0"/>
          </a:p>
          <a:p>
            <a:r>
              <a:rPr lang="de-DE" sz="2000" dirty="0"/>
              <a:t>aktuelle Grafikkarte aus dem Jahr 2018 mit einer maximalen Auflösung von 7680×4320 Pixel pro Bildschirm, 11 GB Video-RAM und Unterstützung von Echtzeit-</a:t>
            </a:r>
            <a:r>
              <a:rPr lang="de-DE" sz="2000" dirty="0" err="1"/>
              <a:t>Raytracing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918252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4C44D-FE5C-284D-8BF6-4CA4E9029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typische Aufgaben moderner Grafikkarten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D56E23-5DD8-634B-9CC2-82A40EBFF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b="1" dirty="0"/>
              <a:t>Text-Rasterung: </a:t>
            </a:r>
            <a:r>
              <a:rPr lang="de-DE" sz="2800" dirty="0"/>
              <a:t>Zeichnen von Text</a:t>
            </a:r>
          </a:p>
          <a:p>
            <a:r>
              <a:rPr lang="de-DE" sz="2800" b="1" dirty="0"/>
              <a:t>2D-Rasterung</a:t>
            </a:r>
            <a:r>
              <a:rPr lang="de-DE" sz="2800" dirty="0"/>
              <a:t>: Zeichnen von Linien, Rechtecken und Kreisen</a:t>
            </a:r>
          </a:p>
          <a:p>
            <a:r>
              <a:rPr lang="de-DE" sz="2800" b="1" dirty="0"/>
              <a:t>3D-Rasterung</a:t>
            </a:r>
            <a:r>
              <a:rPr lang="de-DE" sz="2800" dirty="0"/>
              <a:t>: </a:t>
            </a:r>
            <a:r>
              <a:rPr lang="de-DE" sz="2800" dirty="0" err="1"/>
              <a:t>Verdeckungsberechnung</a:t>
            </a:r>
            <a:r>
              <a:rPr lang="de-DE" sz="2800" dirty="0"/>
              <a:t> und Lichtsimulation</a:t>
            </a:r>
          </a:p>
          <a:p>
            <a:r>
              <a:rPr lang="de-DE" sz="2800" b="1" dirty="0"/>
              <a:t>3D-Raytracing</a:t>
            </a:r>
            <a:r>
              <a:rPr lang="de-DE" sz="2800" dirty="0"/>
              <a:t>: fotorealistische Berechnung basierend auf der Rückverfolgung von Lichtstrahlen</a:t>
            </a:r>
          </a:p>
          <a:p>
            <a:r>
              <a:rPr lang="de-DE" sz="2800" b="1" dirty="0"/>
              <a:t>aufwändige Berechnungen</a:t>
            </a:r>
            <a:r>
              <a:rPr lang="de-DE" sz="2800" dirty="0"/>
              <a:t>: neuronale Netze, Mining von </a:t>
            </a:r>
            <a:r>
              <a:rPr lang="de-DE" sz="2800" dirty="0" err="1"/>
              <a:t>Kryptowährungen</a:t>
            </a:r>
            <a:r>
              <a:rPr lang="de-DE" sz="2800" dirty="0"/>
              <a:t>.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94040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6436C0-0DDC-A940-AD0B-A98931B27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Lernziele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6676A2-B5F7-D64A-845F-8EB195AE2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Sie kennen die Definition von «Computer».</a:t>
            </a:r>
          </a:p>
          <a:p>
            <a:r>
              <a:rPr lang="de-DE" dirty="0"/>
              <a:t>Sie verstehen das EVAS-Prinzip.</a:t>
            </a:r>
          </a:p>
          <a:p>
            <a:r>
              <a:rPr lang="de-DE" dirty="0"/>
              <a:t>Sie können Ein- und Ausgabegeräte identifizieren.</a:t>
            </a:r>
          </a:p>
          <a:p>
            <a:r>
              <a:rPr lang="de-DE" dirty="0"/>
              <a:t>Sie wissen, was ein Prozessor ist.</a:t>
            </a:r>
          </a:p>
          <a:p>
            <a:r>
              <a:rPr lang="de-DE" dirty="0"/>
              <a:t>Sie können die Speicherhierarchie erklären.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2608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9A90F8-FF5B-4942-927D-B28536CDD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 «Computer»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9FA77-C0A0-3C47-9C43-7447791C3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«Ein </a:t>
            </a:r>
            <a:r>
              <a:rPr lang="de-CH" b="1" dirty="0"/>
              <a:t>Computer</a:t>
            </a:r>
            <a:r>
              <a:rPr lang="de-CH" dirty="0"/>
              <a:t> oder </a:t>
            </a:r>
            <a:r>
              <a:rPr lang="de-CH" b="1" dirty="0"/>
              <a:t>Rechner</a:t>
            </a:r>
            <a:r>
              <a:rPr lang="de-CH" dirty="0"/>
              <a:t> ist ein Gerät, das mittels programmierbarer Rechenvorschriften (Algorithmen) Daten verarbeitet.»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– Wikipedia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1591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DA2F47-674C-F840-8243-22CD8229F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«Computer»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665F78-B83D-0F41-B43F-4B4043D7F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Wie viele Computer befinden sich in diesem Zimmer?</a:t>
            </a:r>
          </a:p>
        </p:txBody>
      </p:sp>
    </p:spTree>
    <p:extLst>
      <p:ext uri="{BB962C8B-B14F-4D97-AF65-F5344CB8AC3E}">
        <p14:creationId xmlns:p14="http://schemas.microsoft.com/office/powerpoint/2010/main" val="3796553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835138-5DFB-1D40-9150-30E4810E2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Computerkategorien 1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0947438-25B1-F34D-9318-9CE6860ABEC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63481"/>
            <a:ext cx="3240000" cy="1822500"/>
          </a:xfrm>
        </p:spPr>
      </p:pic>
      <p:pic>
        <p:nvPicPr>
          <p:cNvPr id="7" name="Grafik 6" descr="Ein Bild, das drinnen, Gebäude, rot, Zug enthält.&#10;&#10;Automatisch generierte Beschreibung">
            <a:extLst>
              <a:ext uri="{FF2B5EF4-FFF2-40B4-BE49-F238E27FC236}">
                <a16:creationId xmlns:a16="http://schemas.microsoft.com/office/drawing/2014/main" id="{56184AA4-EF8F-074F-88AF-50118AAD8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696" y="4151069"/>
            <a:ext cx="3240000" cy="1822500"/>
          </a:xfrm>
          <a:prstGeom prst="rect">
            <a:avLst/>
          </a:prstGeom>
        </p:spPr>
      </p:pic>
      <p:pic>
        <p:nvPicPr>
          <p:cNvPr id="9" name="Grafik 8" descr="Ein Bild, das Person, Hand, drinnen, haltend enthält.&#10;&#10;Automatisch generierte Beschreibung">
            <a:extLst>
              <a:ext uri="{FF2B5EF4-FFF2-40B4-BE49-F238E27FC236}">
                <a16:creationId xmlns:a16="http://schemas.microsoft.com/office/drawing/2014/main" id="{395D9776-BE2A-C34F-8647-64622FA1B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3696" y="1763481"/>
            <a:ext cx="3240000" cy="1822500"/>
          </a:xfrm>
          <a:prstGeom prst="rect">
            <a:avLst/>
          </a:prstGeom>
        </p:spPr>
      </p:pic>
      <p:pic>
        <p:nvPicPr>
          <p:cNvPr id="11" name="Grafik 10" descr="Ein Bild, das Laptop, Computer, Person, drinnen enthält.&#10;&#10;Automatisch generierte Beschreibung">
            <a:extLst>
              <a:ext uri="{FF2B5EF4-FFF2-40B4-BE49-F238E27FC236}">
                <a16:creationId xmlns:a16="http://schemas.microsoft.com/office/drawing/2014/main" id="{56C67875-A28C-A743-9E83-70B9B0E960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151069"/>
            <a:ext cx="3240000" cy="1822500"/>
          </a:xfrm>
          <a:prstGeom prst="rect">
            <a:avLst/>
          </a:prstGeom>
        </p:spPr>
      </p:pic>
      <p:pic>
        <p:nvPicPr>
          <p:cNvPr id="13" name="Grafik 12" descr="Ein Bild, das drinnen, Objekt, haltend, Hand enthält.&#10;&#10;Automatisch generierte Beschreibung">
            <a:extLst>
              <a:ext uri="{FF2B5EF4-FFF2-40B4-BE49-F238E27FC236}">
                <a16:creationId xmlns:a16="http://schemas.microsoft.com/office/drawing/2014/main" id="{AC6BBE62-0F14-9446-A3E1-D60E6157B9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5948" y="1763481"/>
            <a:ext cx="3240000" cy="1822500"/>
          </a:xfrm>
          <a:prstGeom prst="rect">
            <a:avLst/>
          </a:prstGeom>
        </p:spPr>
      </p:pic>
      <p:pic>
        <p:nvPicPr>
          <p:cNvPr id="15" name="Grafik 14" descr="Ein Bild, das Computer, drinnen, Tisch, sitzend enthält.&#10;&#10;Automatisch generierte Beschreibung">
            <a:extLst>
              <a:ext uri="{FF2B5EF4-FFF2-40B4-BE49-F238E27FC236}">
                <a16:creationId xmlns:a16="http://schemas.microsoft.com/office/drawing/2014/main" id="{5E36CA03-B095-A04E-B0EE-AE613C2BC9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5948" y="4151069"/>
            <a:ext cx="3240000" cy="1822500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A5F0F918-E56F-E649-953A-122246C7C0A5}"/>
              </a:ext>
            </a:extLst>
          </p:cNvPr>
          <p:cNvSpPr txBox="1"/>
          <p:nvPr/>
        </p:nvSpPr>
        <p:spPr>
          <a:xfrm>
            <a:off x="838200" y="3585981"/>
            <a:ext cx="32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Smartcard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4B72ACC-E947-A442-9170-D163519BA2CC}"/>
              </a:ext>
            </a:extLst>
          </p:cNvPr>
          <p:cNvSpPr txBox="1"/>
          <p:nvPr/>
        </p:nvSpPr>
        <p:spPr>
          <a:xfrm>
            <a:off x="4415948" y="3585981"/>
            <a:ext cx="32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Mikrocontroller (</a:t>
            </a:r>
            <a:r>
              <a:rPr lang="de-DE" dirty="0" err="1"/>
              <a:t>Lilypad</a:t>
            </a:r>
            <a:r>
              <a:rPr lang="de-DE" dirty="0"/>
              <a:t>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B4FD65D-FFFC-FD44-A51E-68A83BDA1B78}"/>
              </a:ext>
            </a:extLst>
          </p:cNvPr>
          <p:cNvSpPr txBox="1"/>
          <p:nvPr/>
        </p:nvSpPr>
        <p:spPr>
          <a:xfrm>
            <a:off x="838200" y="5973569"/>
            <a:ext cx="32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Laptop / PC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A4E909F-95CA-B940-B6FB-06CFAAFA12EC}"/>
              </a:ext>
            </a:extLst>
          </p:cNvPr>
          <p:cNvSpPr txBox="1"/>
          <p:nvPr/>
        </p:nvSpPr>
        <p:spPr>
          <a:xfrm>
            <a:off x="7993696" y="3585981"/>
            <a:ext cx="32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Smartphone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FDE811F-CBD6-9346-A155-8773D99C7111}"/>
              </a:ext>
            </a:extLst>
          </p:cNvPr>
          <p:cNvSpPr txBox="1"/>
          <p:nvPr/>
        </p:nvSpPr>
        <p:spPr>
          <a:xfrm>
            <a:off x="4415948" y="5973569"/>
            <a:ext cx="32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Server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3819612-2797-644D-8EB6-2E81051FCEF5}"/>
              </a:ext>
            </a:extLst>
          </p:cNvPr>
          <p:cNvSpPr txBox="1"/>
          <p:nvPr/>
        </p:nvSpPr>
        <p:spPr>
          <a:xfrm>
            <a:off x="7993696" y="5973569"/>
            <a:ext cx="32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Supercomputer (</a:t>
            </a:r>
            <a:r>
              <a:rPr lang="de-DE" dirty="0" err="1"/>
              <a:t>Kei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9297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89F022-E35E-41D4-A7E7-81B73039B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Computerkategorien 2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D827F3F2-D565-411E-90A2-D04334C974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8109121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5334557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61833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Preis (USD)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02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Wegwerfcomputer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17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Mikrocontroller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94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Mobile Computer, Spielkonsolen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73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Personal Computer (PC)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182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5’000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6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Grossrechner (Mainframe)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5’000’000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285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Supercomputer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100’000’000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144219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2CD51A95-C030-40C8-AC5E-A5F1F81F2E3D}"/>
              </a:ext>
            </a:extLst>
          </p:cNvPr>
          <p:cNvSpPr txBox="1"/>
          <p:nvPr/>
        </p:nvSpPr>
        <p:spPr>
          <a:xfrm>
            <a:off x="2674308" y="6123543"/>
            <a:ext cx="8679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Quelle: Andrew S. </a:t>
            </a:r>
            <a:r>
              <a:rPr lang="de-DE" dirty="0" err="1"/>
              <a:t>Tanenbaum</a:t>
            </a:r>
            <a:r>
              <a:rPr lang="de-DE" dirty="0"/>
              <a:t> und Todd Austin: Rechnerarchitektur, 2014, 6. Auflage, S. 49</a:t>
            </a:r>
          </a:p>
        </p:txBody>
      </p:sp>
    </p:spTree>
    <p:extLst>
      <p:ext uri="{BB962C8B-B14F-4D97-AF65-F5344CB8AC3E}">
        <p14:creationId xmlns:p14="http://schemas.microsoft.com/office/powerpoint/2010/main" val="390198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DBF100-FE96-794D-BD9D-F5612AA38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715" y="365125"/>
            <a:ext cx="10515600" cy="1325563"/>
          </a:xfrm>
        </p:spPr>
        <p:txBody>
          <a:bodyPr/>
          <a:lstStyle/>
          <a:p>
            <a:r>
              <a:rPr lang="de-DE" dirty="0"/>
              <a:t>EVAS-Prinzip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D577E9FE-A40D-7140-BDB2-8874F76B8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684" y="1690688"/>
            <a:ext cx="10675895" cy="3212052"/>
          </a:xfrm>
        </p:spPr>
      </p:pic>
    </p:spTree>
    <p:extLst>
      <p:ext uri="{BB962C8B-B14F-4D97-AF65-F5344CB8AC3E}">
        <p14:creationId xmlns:p14="http://schemas.microsoft.com/office/powerpoint/2010/main" val="3732716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557CC-C49D-954B-B014-3F9B11C84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Ein- und Ausgabegeräte</a:t>
            </a:r>
          </a:p>
        </p:txBody>
      </p:sp>
      <p:pic>
        <p:nvPicPr>
          <p:cNvPr id="5" name="Inhaltsplatzhalter 4" descr="Ein Bild, das Elektronik, Monitor, Computer, sitzend enthält.&#10;&#10;Automatisch generierte Beschreibung">
            <a:extLst>
              <a:ext uri="{FF2B5EF4-FFF2-40B4-BE49-F238E27FC236}">
                <a16:creationId xmlns:a16="http://schemas.microsoft.com/office/drawing/2014/main" id="{3364BEDD-31B3-D340-AFCB-EE3A1B6B5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6136" y="4066972"/>
            <a:ext cx="3240000" cy="1822500"/>
          </a:xfrm>
        </p:spPr>
      </p:pic>
      <p:pic>
        <p:nvPicPr>
          <p:cNvPr id="7" name="Grafik 6" descr="Ein Bild, das schwarz, sitzend, Maus, Tisch enthält.&#10;&#10;Automatisch generierte Beschreibung">
            <a:extLst>
              <a:ext uri="{FF2B5EF4-FFF2-40B4-BE49-F238E27FC236}">
                <a16:creationId xmlns:a16="http://schemas.microsoft.com/office/drawing/2014/main" id="{C231393D-6662-9040-86A4-E12DB1D31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402" y="1518788"/>
            <a:ext cx="3240000" cy="1822500"/>
          </a:xfrm>
          <a:prstGeom prst="rect">
            <a:avLst/>
          </a:prstGeom>
        </p:spPr>
      </p:pic>
      <p:pic>
        <p:nvPicPr>
          <p:cNvPr id="11" name="Grafik 10" descr="Ein Bild, das schwarz, weiß, Licht enthält.&#10;&#10;Automatisch generierte Beschreibung">
            <a:extLst>
              <a:ext uri="{FF2B5EF4-FFF2-40B4-BE49-F238E27FC236}">
                <a16:creationId xmlns:a16="http://schemas.microsoft.com/office/drawing/2014/main" id="{12A36009-2D79-AD4B-AFA7-84206AFF3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6668" y="1518788"/>
            <a:ext cx="3240000" cy="1822500"/>
          </a:xfrm>
          <a:prstGeom prst="rect">
            <a:avLst/>
          </a:prstGeom>
        </p:spPr>
      </p:pic>
      <p:pic>
        <p:nvPicPr>
          <p:cNvPr id="13" name="Grafik 12" descr="Ein Bild, das Elektronik, Foto, Spiel, Video enthält.&#10;&#10;Automatisch generierte Beschreibung">
            <a:extLst>
              <a:ext uri="{FF2B5EF4-FFF2-40B4-BE49-F238E27FC236}">
                <a16:creationId xmlns:a16="http://schemas.microsoft.com/office/drawing/2014/main" id="{1739DB00-4EC8-B94E-8BA3-23144717EA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6402" y="4066972"/>
            <a:ext cx="3240000" cy="1822500"/>
          </a:xfrm>
          <a:prstGeom prst="rect">
            <a:avLst/>
          </a:prstGeom>
        </p:spPr>
      </p:pic>
      <p:pic>
        <p:nvPicPr>
          <p:cNvPr id="15" name="Grafik 14" descr="Ein Bild, das Computer, Tastatur, sitzend, drinnen enthält.&#10;&#10;Automatisch generierte Beschreibung">
            <a:extLst>
              <a:ext uri="{FF2B5EF4-FFF2-40B4-BE49-F238E27FC236}">
                <a16:creationId xmlns:a16="http://schemas.microsoft.com/office/drawing/2014/main" id="{9B598C92-27AE-D344-B4F7-CC7E3D4C3C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136" y="1518788"/>
            <a:ext cx="3240000" cy="1822500"/>
          </a:xfrm>
          <a:prstGeom prst="rect">
            <a:avLst/>
          </a:prstGeom>
        </p:spPr>
      </p:pic>
      <p:pic>
        <p:nvPicPr>
          <p:cNvPr id="17" name="Grafik 16" descr="Ein Bild, das Elektronik, sitzend, Auto, Tisch enthält.&#10;&#10;Automatisch generierte Beschreibung">
            <a:extLst>
              <a:ext uri="{FF2B5EF4-FFF2-40B4-BE49-F238E27FC236}">
                <a16:creationId xmlns:a16="http://schemas.microsoft.com/office/drawing/2014/main" id="{913724D5-90B6-9443-8347-30663CE0C7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6668" y="4066972"/>
            <a:ext cx="3240000" cy="18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701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8812C-E53C-B145-9367-19119251A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Anschluss von Bildschirmen</a:t>
            </a:r>
          </a:p>
        </p:txBody>
      </p:sp>
      <p:pic>
        <p:nvPicPr>
          <p:cNvPr id="5" name="Inhaltsplatzhalter 4" descr="Ein Bild, das sitzend, Kuchen, Hand, Tisch enthält.&#10;&#10;Automatisch generierte Beschreibung">
            <a:extLst>
              <a:ext uri="{FF2B5EF4-FFF2-40B4-BE49-F238E27FC236}">
                <a16:creationId xmlns:a16="http://schemas.microsoft.com/office/drawing/2014/main" id="{134045FD-7CC7-854D-8F50-F00FC51DF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609" y="2105735"/>
            <a:ext cx="3240000" cy="1822500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0D78508-4140-9949-91DC-5895D2357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693" y="2157016"/>
            <a:ext cx="3240000" cy="1822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24402F2-BA30-1645-8245-5E349F1CF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1675" y="2157016"/>
            <a:ext cx="3240000" cy="1822500"/>
          </a:xfrm>
          <a:prstGeom prst="rect">
            <a:avLst/>
          </a:prstGeom>
        </p:spPr>
      </p:pic>
      <p:pic>
        <p:nvPicPr>
          <p:cNvPr id="11" name="Grafik 10" descr="Ein Bild, das Verbinder, Kabel, sitzend, weiß enthält.&#10;&#10;Automatisch generierte Beschreibung">
            <a:extLst>
              <a:ext uri="{FF2B5EF4-FFF2-40B4-BE49-F238E27FC236}">
                <a16:creationId xmlns:a16="http://schemas.microsoft.com/office/drawing/2014/main" id="{8B3169BE-A77D-0F44-8B98-8A4BC49A32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0151" y="2157016"/>
            <a:ext cx="3240000" cy="182250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DF234141-803F-1243-8092-60F93E32BB25}"/>
              </a:ext>
            </a:extLst>
          </p:cNvPr>
          <p:cNvSpPr txBox="1"/>
          <p:nvPr/>
        </p:nvSpPr>
        <p:spPr>
          <a:xfrm>
            <a:off x="6330699" y="4042028"/>
            <a:ext cx="324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HDMI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High-Definition</a:t>
            </a:r>
          </a:p>
          <a:p>
            <a:pPr algn="ctr"/>
            <a:r>
              <a:rPr lang="de-DE" dirty="0"/>
              <a:t>Multimedia Interface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E494ED1-2A8F-7440-941E-1DD2942F4049}"/>
              </a:ext>
            </a:extLst>
          </p:cNvPr>
          <p:cNvSpPr txBox="1"/>
          <p:nvPr/>
        </p:nvSpPr>
        <p:spPr>
          <a:xfrm>
            <a:off x="3647486" y="4042028"/>
            <a:ext cx="324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DVI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Digital Visual</a:t>
            </a:r>
          </a:p>
          <a:p>
            <a:pPr algn="ctr"/>
            <a:r>
              <a:rPr lang="de-DE" dirty="0"/>
              <a:t>Interface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3CFDC5A-BDC8-C74E-87DF-CBF3A9FF8033}"/>
              </a:ext>
            </a:extLst>
          </p:cNvPr>
          <p:cNvSpPr txBox="1"/>
          <p:nvPr/>
        </p:nvSpPr>
        <p:spPr>
          <a:xfrm>
            <a:off x="9013912" y="4042028"/>
            <a:ext cx="324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DP</a:t>
            </a:r>
          </a:p>
          <a:p>
            <a:pPr algn="ctr"/>
            <a:endParaRPr lang="de-DE" dirty="0"/>
          </a:p>
          <a:p>
            <a:pPr algn="ctr"/>
            <a:r>
              <a:rPr lang="de-DE" dirty="0" err="1"/>
              <a:t>DisplayPort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F3F7A11-3A12-5249-B4B2-9AC70906AB8B}"/>
              </a:ext>
            </a:extLst>
          </p:cNvPr>
          <p:cNvSpPr txBox="1"/>
          <p:nvPr/>
        </p:nvSpPr>
        <p:spPr>
          <a:xfrm>
            <a:off x="716218" y="4042028"/>
            <a:ext cx="324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VGA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Video Graphics</a:t>
            </a:r>
            <a:br>
              <a:rPr lang="de-DE" dirty="0"/>
            </a:br>
            <a:r>
              <a:rPr lang="de-DE" dirty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2877552603"/>
      </p:ext>
    </p:extLst>
  </p:cSld>
  <p:clrMapOvr>
    <a:masterClrMapping/>
  </p:clrMapOvr>
</p:sld>
</file>

<file path=ppt/theme/theme1.xml><?xml version="1.0" encoding="utf-8"?>
<a:theme xmlns:a="http://schemas.openxmlformats.org/drawingml/2006/main" name="kinet">
  <a:themeElements>
    <a:clrScheme name="gymkirchenfeld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66666"/>
      </a:accent1>
      <a:accent2>
        <a:srgbClr val="3248B5"/>
      </a:accent2>
      <a:accent3>
        <a:srgbClr val="41A7D1"/>
      </a:accent3>
      <a:accent4>
        <a:srgbClr val="74BF3D"/>
      </a:accent4>
      <a:accent5>
        <a:srgbClr val="FBA300"/>
      </a:accent5>
      <a:accent6>
        <a:srgbClr val="E8CC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net" id="{B8AFBC7C-1669-4B50-8259-C38863D27A89}" vid="{9F5FA6CA-526D-49C0-A103-47C2D20B90C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kinet</Template>
  <TotalTime>0</TotalTime>
  <Words>377</Words>
  <Application>Microsoft Macintosh PowerPoint</Application>
  <PresentationFormat>Breitbild</PresentationFormat>
  <Paragraphs>113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Arimo</vt:lpstr>
      <vt:lpstr>Calibri</vt:lpstr>
      <vt:lpstr>kinet</vt:lpstr>
      <vt:lpstr>Hardware</vt:lpstr>
      <vt:lpstr>Lernziele</vt:lpstr>
      <vt:lpstr>Definition «Computer»</vt:lpstr>
      <vt:lpstr>Aufgabe «Computer»</vt:lpstr>
      <vt:lpstr>Computerkategorien 1</vt:lpstr>
      <vt:lpstr>Computerkategorien 2</vt:lpstr>
      <vt:lpstr>EVAS-Prinzip</vt:lpstr>
      <vt:lpstr>Ein- und Ausgabegeräte</vt:lpstr>
      <vt:lpstr>Anschluss von Bildschirmen</vt:lpstr>
      <vt:lpstr>Aufgabe «E/A»</vt:lpstr>
      <vt:lpstr>Auflösung «E/A»</vt:lpstr>
      <vt:lpstr>Prozessor (CPU)</vt:lpstr>
      <vt:lpstr>Speicherhierarchie</vt:lpstr>
      <vt:lpstr>Aufgabe «Speicherhierarchie»</vt:lpstr>
      <vt:lpstr>Exkurs: Grafikkarte</vt:lpstr>
      <vt:lpstr>typische Aufgaben moderner Grafikkarten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</dc:title>
  <dc:creator>Rothe Stefan</dc:creator>
  <cp:lastModifiedBy>Rothe Stefan</cp:lastModifiedBy>
  <cp:revision>21</cp:revision>
  <dcterms:created xsi:type="dcterms:W3CDTF">2020-06-10T14:37:54Z</dcterms:created>
  <dcterms:modified xsi:type="dcterms:W3CDTF">2020-06-17T14:20:01Z</dcterms:modified>
</cp:coreProperties>
</file>