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9" r:id="rId4"/>
    <p:sldId id="278" r:id="rId5"/>
    <p:sldId id="282" r:id="rId6"/>
    <p:sldId id="279" r:id="rId7"/>
    <p:sldId id="280" r:id="rId8"/>
    <p:sldId id="289" r:id="rId9"/>
    <p:sldId id="283" r:id="rId10"/>
    <p:sldId id="290" r:id="rId11"/>
    <p:sldId id="291" r:id="rId12"/>
    <p:sldId id="292" r:id="rId13"/>
    <p:sldId id="284" r:id="rId14"/>
    <p:sldId id="286" r:id="rId15"/>
    <p:sldId id="285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il 2" id="{33A91BF8-9BA8-E14D-A76A-15DB5485E28C}">
          <p14:sldIdLst>
            <p14:sldId id="256"/>
            <p14:sldId id="268"/>
            <p14:sldId id="269"/>
            <p14:sldId id="278"/>
            <p14:sldId id="282"/>
            <p14:sldId id="279"/>
            <p14:sldId id="280"/>
            <p14:sldId id="289"/>
            <p14:sldId id="283"/>
            <p14:sldId id="290"/>
            <p14:sldId id="291"/>
            <p14:sldId id="292"/>
            <p14:sldId id="284"/>
            <p14:sldId id="286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the Stefan" initials="RS" lastIdx="1" clrIdx="0">
    <p:extLst>
      <p:ext uri="{19B8F6BF-5375-455C-9EA6-DF929625EA0E}">
        <p15:presenceInfo xmlns:p15="http://schemas.microsoft.com/office/powerpoint/2012/main" userId="S::stefan.rothe@gymkirchenfeld.ch::8a7a5ad9-88b9-4258-a45f-77ad9fc0f4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6"/>
    <p:restoredTop sz="93952"/>
  </p:normalViewPr>
  <p:slideViewPr>
    <p:cSldViewPr snapToGrid="0" snapToObjects="1">
      <p:cViewPr varScale="1">
        <p:scale>
          <a:sx n="75" d="100"/>
          <a:sy n="75" d="100"/>
        </p:scale>
        <p:origin x="192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073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9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11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35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4A4F908-0CC0-C346-88C3-9ECD48679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reihandform 8">
            <a:extLst>
              <a:ext uri="{FF2B5EF4-FFF2-40B4-BE49-F238E27FC236}">
                <a16:creationId xmlns:a16="http://schemas.microsoft.com/office/drawing/2014/main" id="{D5173A85-9D58-BE47-BAB0-308B33A71F9C}"/>
              </a:ext>
            </a:extLst>
          </p:cNvPr>
          <p:cNvSpPr/>
          <p:nvPr/>
        </p:nvSpPr>
        <p:spPr>
          <a:xfrm>
            <a:off x="1893651" y="1095983"/>
            <a:ext cx="8547370" cy="4319081"/>
          </a:xfrm>
          <a:custGeom>
            <a:avLst/>
            <a:gdLst>
              <a:gd name="connsiteX0" fmla="*/ 0 w 8547370"/>
              <a:gd name="connsiteY0" fmla="*/ 1498060 h 4319081"/>
              <a:gd name="connsiteX1" fmla="*/ 4306111 w 8547370"/>
              <a:gd name="connsiteY1" fmla="*/ 0 h 4319081"/>
              <a:gd name="connsiteX2" fmla="*/ 8547370 w 8547370"/>
              <a:gd name="connsiteY2" fmla="*/ 1595336 h 4319081"/>
              <a:gd name="connsiteX3" fmla="*/ 4150468 w 8547370"/>
              <a:gd name="connsiteY3" fmla="*/ 4319081 h 4319081"/>
              <a:gd name="connsiteX4" fmla="*/ 0 w 8547370"/>
              <a:gd name="connsiteY4" fmla="*/ 1498060 h 431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7370" h="4319081">
                <a:moveTo>
                  <a:pt x="0" y="1498060"/>
                </a:moveTo>
                <a:lnTo>
                  <a:pt x="4306111" y="0"/>
                </a:lnTo>
                <a:lnTo>
                  <a:pt x="8547370" y="1595336"/>
                </a:lnTo>
                <a:lnTo>
                  <a:pt x="4150468" y="4319081"/>
                </a:lnTo>
                <a:lnTo>
                  <a:pt x="0" y="1498060"/>
                </a:lnTo>
                <a:close/>
              </a:path>
            </a:pathLst>
          </a:custGeom>
          <a:solidFill>
            <a:schemeClr val="bg1"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65449-ACC8-BA44-8A84-4FA9BF41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0436"/>
            <a:ext cx="9144000" cy="2387600"/>
          </a:xfrm>
        </p:spPr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61E56DD8-E492-544E-A856-F4F8FA9A3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Teil 2: Rechnerarchitektur</a:t>
            </a:r>
          </a:p>
        </p:txBody>
      </p:sp>
    </p:spTree>
    <p:extLst>
      <p:ext uri="{BB962C8B-B14F-4D97-AF65-F5344CB8AC3E}">
        <p14:creationId xmlns:p14="http://schemas.microsoft.com/office/powerpoint/2010/main" val="40376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4FDF8-4EA7-7C43-A936-E1E195C9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Speicherstelle (4-bit)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159441-ED9D-224F-93B4-CE2BD4B3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Wert wird durch Spielfigur markiert</a:t>
            </a:r>
          </a:p>
          <a:p>
            <a:r>
              <a:rPr lang="de-DE" dirty="0"/>
              <a:t>Immer nur eine Spielfigur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619DE4-9A6C-A746-9BDF-12B2B3E0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43" y="3121573"/>
            <a:ext cx="8127314" cy="28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4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E8384-E52B-B34C-966A-7B71F71B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B0FA9-E956-DC48-98D6-CBFCFD0F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Übertrage Wert von einem Bus zu mir.</a:t>
            </a:r>
          </a:p>
        </p:txBody>
      </p:sp>
    </p:spTree>
    <p:extLst>
      <p:ext uri="{BB962C8B-B14F-4D97-AF65-F5344CB8AC3E}">
        <p14:creationId xmlns:p14="http://schemas.microsoft.com/office/powerpoint/2010/main" val="348814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EC753-3020-D744-9050-7C872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Schreiben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55A15-D3C3-B949-8AB8-70E4F534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Übertrage Wert von mir auf einen Bus.</a:t>
            </a:r>
          </a:p>
        </p:txBody>
      </p:sp>
    </p:spTree>
    <p:extLst>
      <p:ext uri="{BB962C8B-B14F-4D97-AF65-F5344CB8AC3E}">
        <p14:creationId xmlns:p14="http://schemas.microsoft.com/office/powerpoint/2010/main" val="6022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DAA26-72AB-8340-868A-77F04551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1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64DD98C-BEF9-DC41-BD2B-CE5F65885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05501"/>
              </p:ext>
            </p:extLst>
          </p:nvPr>
        </p:nvGraphicFramePr>
        <p:xfrm>
          <a:off x="838200" y="1857306"/>
          <a:ext cx="5032513" cy="409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348">
                  <a:extLst>
                    <a:ext uri="{9D8B030D-6E8A-4147-A177-3AD203B41FA5}">
                      <a16:colId xmlns:a16="http://schemas.microsoft.com/office/drawing/2014/main" val="1958076891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333522567"/>
                    </a:ext>
                  </a:extLst>
                </a:gridCol>
              </a:tblGrid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Speicherstelle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965227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42571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40260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55595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45962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18775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90372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35927"/>
                  </a:ext>
                </a:extLst>
              </a:tr>
              <a:tr h="454769">
                <a:tc>
                  <a:txBody>
                    <a:bodyPr/>
                    <a:lstStyle/>
                    <a:p>
                      <a:r>
                        <a:rPr lang="de-DE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7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62B72-0915-2745-AF4F-ADF07418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44E83-8816-D443-BC76-6192C9A3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INP</a:t>
            </a:r>
          </a:p>
          <a:p>
            <a:pPr marL="0" indent="0">
              <a:buNone/>
            </a:pPr>
            <a:r>
              <a:rPr lang="de-DE" dirty="0"/>
              <a:t>STO 15</a:t>
            </a:r>
          </a:p>
          <a:p>
            <a:pPr marL="0" indent="0">
              <a:buNone/>
            </a:pPr>
            <a:r>
              <a:rPr lang="de-DE" dirty="0"/>
              <a:t>INP</a:t>
            </a:r>
          </a:p>
          <a:p>
            <a:pPr marL="0" indent="0">
              <a:buNone/>
            </a:pPr>
            <a:r>
              <a:rPr lang="de-DE" dirty="0"/>
              <a:t>ADS 15</a:t>
            </a:r>
          </a:p>
          <a:p>
            <a:pPr marL="0" indent="0">
              <a:buNone/>
            </a:pPr>
            <a:r>
              <a:rPr lang="de-DE" dirty="0"/>
              <a:t>OUT</a:t>
            </a:r>
          </a:p>
          <a:p>
            <a:pPr marL="0" indent="0">
              <a:buNone/>
            </a:pPr>
            <a:r>
              <a:rPr lang="de-DE" dirty="0"/>
              <a:t>HCF</a:t>
            </a:r>
          </a:p>
        </p:txBody>
      </p:sp>
    </p:spTree>
    <p:extLst>
      <p:ext uri="{BB962C8B-B14F-4D97-AF65-F5344CB8AC3E}">
        <p14:creationId xmlns:p14="http://schemas.microsoft.com/office/powerpoint/2010/main" val="140462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306E4-DD94-3949-8534-B9E13C9C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2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551E19E-F504-D04A-951E-B8CEA5E47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92036"/>
              </p:ext>
            </p:extLst>
          </p:nvPr>
        </p:nvGraphicFramePr>
        <p:xfrm>
          <a:off x="838198" y="1825624"/>
          <a:ext cx="4515680" cy="39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40">
                  <a:extLst>
                    <a:ext uri="{9D8B030D-6E8A-4147-A177-3AD203B41FA5}">
                      <a16:colId xmlns:a16="http://schemas.microsoft.com/office/drawing/2014/main" val="1066308621"/>
                    </a:ext>
                  </a:extLst>
                </a:gridCol>
                <a:gridCol w="2257840">
                  <a:extLst>
                    <a:ext uri="{9D8B030D-6E8A-4147-A177-3AD203B41FA5}">
                      <a16:colId xmlns:a16="http://schemas.microsoft.com/office/drawing/2014/main" val="3074976037"/>
                    </a:ext>
                  </a:extLst>
                </a:gridCol>
              </a:tblGrid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Speicherstelle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24110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04528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11619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739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827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4225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176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0717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146"/>
                  </a:ext>
                </a:extLst>
              </a:tr>
            </a:tbl>
          </a:graphicData>
        </a:graphic>
      </p:graphicFrame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2D45CEA5-7B19-EE46-A15A-1A8F216C9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285460"/>
              </p:ext>
            </p:extLst>
          </p:nvPr>
        </p:nvGraphicFramePr>
        <p:xfrm>
          <a:off x="6331224" y="1825624"/>
          <a:ext cx="4515680" cy="39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40">
                  <a:extLst>
                    <a:ext uri="{9D8B030D-6E8A-4147-A177-3AD203B41FA5}">
                      <a16:colId xmlns:a16="http://schemas.microsoft.com/office/drawing/2014/main" val="1066308621"/>
                    </a:ext>
                  </a:extLst>
                </a:gridCol>
                <a:gridCol w="2257840">
                  <a:extLst>
                    <a:ext uri="{9D8B030D-6E8A-4147-A177-3AD203B41FA5}">
                      <a16:colId xmlns:a16="http://schemas.microsoft.com/office/drawing/2014/main" val="3074976037"/>
                    </a:ext>
                  </a:extLst>
                </a:gridCol>
              </a:tblGrid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Speicherstelle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24110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04528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11619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739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827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4225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176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0717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3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62B72-0915-2745-AF4F-ADF07418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44E83-8816-D443-BC76-6192C9A3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LDS 15</a:t>
            </a:r>
          </a:p>
          <a:p>
            <a:pPr marL="0" indent="0">
              <a:buNone/>
            </a:pPr>
            <a:r>
              <a:rPr lang="de-DE" dirty="0"/>
              <a:t>OUT</a:t>
            </a:r>
          </a:p>
          <a:p>
            <a:pPr marL="0" indent="0">
              <a:buNone/>
            </a:pPr>
            <a:r>
              <a:rPr lang="de-DE" dirty="0"/>
              <a:t>ADI 2</a:t>
            </a:r>
          </a:p>
          <a:p>
            <a:pPr marL="0" indent="0">
              <a:buNone/>
            </a:pPr>
            <a:r>
              <a:rPr lang="de-DE" dirty="0"/>
              <a:t>STO 15</a:t>
            </a:r>
          </a:p>
          <a:p>
            <a:pPr marL="0" indent="0">
              <a:buNone/>
            </a:pPr>
            <a:r>
              <a:rPr lang="de-DE" dirty="0"/>
              <a:t>SBI 10</a:t>
            </a:r>
          </a:p>
          <a:p>
            <a:pPr marL="0" indent="0">
              <a:buNone/>
            </a:pPr>
            <a:r>
              <a:rPr lang="de-DE" dirty="0"/>
              <a:t>JLS 1</a:t>
            </a:r>
          </a:p>
          <a:p>
            <a:pPr marL="0" indent="0">
              <a:buNone/>
            </a:pPr>
            <a:r>
              <a:rPr lang="de-DE" dirty="0"/>
              <a:t>HCF</a:t>
            </a:r>
          </a:p>
        </p:txBody>
      </p:sp>
    </p:spTree>
    <p:extLst>
      <p:ext uri="{BB962C8B-B14F-4D97-AF65-F5344CB8AC3E}">
        <p14:creationId xmlns:p14="http://schemas.microsoft.com/office/powerpoint/2010/main" val="309213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306E4-DD94-3949-8534-B9E13C9C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3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551E19E-F504-D04A-951E-B8CEA5E47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203554"/>
              </p:ext>
            </p:extLst>
          </p:nvPr>
        </p:nvGraphicFramePr>
        <p:xfrm>
          <a:off x="838198" y="1825624"/>
          <a:ext cx="4515680" cy="39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40">
                  <a:extLst>
                    <a:ext uri="{9D8B030D-6E8A-4147-A177-3AD203B41FA5}">
                      <a16:colId xmlns:a16="http://schemas.microsoft.com/office/drawing/2014/main" val="1066308621"/>
                    </a:ext>
                  </a:extLst>
                </a:gridCol>
                <a:gridCol w="2257840">
                  <a:extLst>
                    <a:ext uri="{9D8B030D-6E8A-4147-A177-3AD203B41FA5}">
                      <a16:colId xmlns:a16="http://schemas.microsoft.com/office/drawing/2014/main" val="3074976037"/>
                    </a:ext>
                  </a:extLst>
                </a:gridCol>
              </a:tblGrid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Speicherstelle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24110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04528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11619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739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827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4225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176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0717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146"/>
                  </a:ext>
                </a:extLst>
              </a:tr>
            </a:tbl>
          </a:graphicData>
        </a:graphic>
      </p:graphicFrame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2D45CEA5-7B19-EE46-A15A-1A8F216C9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087594"/>
              </p:ext>
            </p:extLst>
          </p:nvPr>
        </p:nvGraphicFramePr>
        <p:xfrm>
          <a:off x="6331224" y="1825624"/>
          <a:ext cx="4515680" cy="39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40">
                  <a:extLst>
                    <a:ext uri="{9D8B030D-6E8A-4147-A177-3AD203B41FA5}">
                      <a16:colId xmlns:a16="http://schemas.microsoft.com/office/drawing/2014/main" val="1066308621"/>
                    </a:ext>
                  </a:extLst>
                </a:gridCol>
                <a:gridCol w="2257840">
                  <a:extLst>
                    <a:ext uri="{9D8B030D-6E8A-4147-A177-3AD203B41FA5}">
                      <a16:colId xmlns:a16="http://schemas.microsoft.com/office/drawing/2014/main" val="3074976037"/>
                    </a:ext>
                  </a:extLst>
                </a:gridCol>
              </a:tblGrid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Speicherstelle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24110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04528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11619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739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827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4225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17661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07177"/>
                  </a:ext>
                </a:extLst>
              </a:tr>
              <a:tr h="441032"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0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EE96B-F2D9-7049-9F95-7BFC49FC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Harvard-Architektur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A445F33-A80A-4E49-8716-FC3320144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5300" y="2464594"/>
            <a:ext cx="6121400" cy="3073400"/>
          </a:xfrm>
        </p:spPr>
      </p:pic>
    </p:spTree>
    <p:extLst>
      <p:ext uri="{BB962C8B-B14F-4D97-AF65-F5344CB8AC3E}">
        <p14:creationId xmlns:p14="http://schemas.microsoft.com/office/powerpoint/2010/main" val="399115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61788-05EE-6D46-89C5-064DB79A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Neumann-Architektur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3933CF-83A2-7B45-8BE2-943BB54B3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5115" y="2369884"/>
            <a:ext cx="5600700" cy="3314700"/>
          </a:xfrm>
        </p:spPr>
      </p:pic>
      <p:pic>
        <p:nvPicPr>
          <p:cNvPr id="7" name="Grafik 6" descr="Ein Bild, das Person, Schlips, Anzug, Mann enthält.&#10;&#10;Automatisch generierte Beschreibung">
            <a:extLst>
              <a:ext uri="{FF2B5EF4-FFF2-40B4-BE49-F238E27FC236}">
                <a16:creationId xmlns:a16="http://schemas.microsoft.com/office/drawing/2014/main" id="{9EAEBA2F-9A90-F343-BC07-77C1217F1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021" y="1926076"/>
            <a:ext cx="2215779" cy="39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1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6D92-A89B-DF4A-B60F-10D38421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Bussystem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25F362-2F9A-604B-A519-B3795FC38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800" y="2606143"/>
            <a:ext cx="4320000" cy="164571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3A8AE4-2FA1-3A4E-A9D2-F3517D7AF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1" y="2606143"/>
            <a:ext cx="4320000" cy="1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9D5E1-4CF1-9947-9D49-999ABC9A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7AB87-08DF-E04F-8540-5397A34B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4-Bit-Modellrechner</a:t>
            </a:r>
          </a:p>
          <a:p>
            <a:r>
              <a:rPr lang="de-DE" dirty="0"/>
              <a:t>Von Neumann-Architektur</a:t>
            </a:r>
          </a:p>
          <a:p>
            <a:r>
              <a:rPr lang="de-DE" dirty="0"/>
              <a:t>16 Speicherstellen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77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BE10C-725E-2E48-8352-1CD3BEA6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Tetra-Architektur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E4D9851-4E0D-B241-834D-93239AB5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079" y="1393031"/>
            <a:ext cx="9079841" cy="5099844"/>
          </a:xfrm>
        </p:spPr>
      </p:pic>
    </p:spTree>
    <p:extLst>
      <p:ext uri="{BB962C8B-B14F-4D97-AF65-F5344CB8AC3E}">
        <p14:creationId xmlns:p14="http://schemas.microsoft.com/office/powerpoint/2010/main" val="166246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149F3-CB35-D045-AA24-3C368B2E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Opcodes</a:t>
            </a:r>
            <a:r>
              <a:rPr lang="de-DE" dirty="0"/>
              <a:t> 1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569B110-6E6B-424E-B8CF-306FE9FC7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49403"/>
              </p:ext>
            </p:extLst>
          </p:nvPr>
        </p:nvGraphicFramePr>
        <p:xfrm>
          <a:off x="838199" y="1690688"/>
          <a:ext cx="10515599" cy="341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50">
                  <a:extLst>
                    <a:ext uri="{9D8B030D-6E8A-4147-A177-3AD203B41FA5}">
                      <a16:colId xmlns:a16="http://schemas.microsoft.com/office/drawing/2014/main" val="2927131463"/>
                    </a:ext>
                  </a:extLst>
                </a:gridCol>
                <a:gridCol w="909650">
                  <a:extLst>
                    <a:ext uri="{9D8B030D-6E8A-4147-A177-3AD203B41FA5}">
                      <a16:colId xmlns:a16="http://schemas.microsoft.com/office/drawing/2014/main" val="3658808119"/>
                    </a:ext>
                  </a:extLst>
                </a:gridCol>
                <a:gridCol w="1323915">
                  <a:extLst>
                    <a:ext uri="{9D8B030D-6E8A-4147-A177-3AD203B41FA5}">
                      <a16:colId xmlns:a16="http://schemas.microsoft.com/office/drawing/2014/main" val="2496010121"/>
                    </a:ext>
                  </a:extLst>
                </a:gridCol>
                <a:gridCol w="7372384">
                  <a:extLst>
                    <a:ext uri="{9D8B030D-6E8A-4147-A177-3AD203B41FA5}">
                      <a16:colId xmlns:a16="http://schemas.microsoft.com/office/drawing/2014/main" val="289867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Code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Kurz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Operand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>
                          <a:effectLst/>
                          <a:latin typeface="+mn-lt"/>
                        </a:rPr>
                        <a:t>Beschreibung</a:t>
                      </a:r>
                      <a:endParaRPr lang="de-CH" sz="200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92251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HCF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nein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Halte Programm an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48264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INP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nein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Lies Wert von Benutzer in Akkumulator ein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00439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>
                          <a:effectLst/>
                          <a:latin typeface="+mn-lt"/>
                        </a:rPr>
                        <a:t>OUT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nein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Gibt Wert in Akkumulator an Benutzer aus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75248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RND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nein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Lade Zufallszahl in Akkumulator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57792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82551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410977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LDI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Lade Konstante in Akkumulator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06080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>
                          <a:effectLst/>
                          <a:latin typeface="+mn-lt"/>
                        </a:rPr>
                        <a:t>LDS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Lade Speicherstelle in Akkumulator 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26492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149F3-CB35-D045-AA24-3C368B2E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Opcodes</a:t>
            </a:r>
            <a:r>
              <a:rPr lang="de-DE" dirty="0"/>
              <a:t> 2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569B110-6E6B-424E-B8CF-306FE9FC7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898362"/>
              </p:ext>
            </p:extLst>
          </p:nvPr>
        </p:nvGraphicFramePr>
        <p:xfrm>
          <a:off x="838199" y="1690688"/>
          <a:ext cx="10515599" cy="341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50">
                  <a:extLst>
                    <a:ext uri="{9D8B030D-6E8A-4147-A177-3AD203B41FA5}">
                      <a16:colId xmlns:a16="http://schemas.microsoft.com/office/drawing/2014/main" val="2927131463"/>
                    </a:ext>
                  </a:extLst>
                </a:gridCol>
                <a:gridCol w="909650">
                  <a:extLst>
                    <a:ext uri="{9D8B030D-6E8A-4147-A177-3AD203B41FA5}">
                      <a16:colId xmlns:a16="http://schemas.microsoft.com/office/drawing/2014/main" val="3658808119"/>
                    </a:ext>
                  </a:extLst>
                </a:gridCol>
                <a:gridCol w="1323915">
                  <a:extLst>
                    <a:ext uri="{9D8B030D-6E8A-4147-A177-3AD203B41FA5}">
                      <a16:colId xmlns:a16="http://schemas.microsoft.com/office/drawing/2014/main" val="2496010121"/>
                    </a:ext>
                  </a:extLst>
                </a:gridCol>
                <a:gridCol w="7372384">
                  <a:extLst>
                    <a:ext uri="{9D8B030D-6E8A-4147-A177-3AD203B41FA5}">
                      <a16:colId xmlns:a16="http://schemas.microsoft.com/office/drawing/2014/main" val="289867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Code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Kurz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 dirty="0">
                          <a:effectLst/>
                          <a:latin typeface="+mn-lt"/>
                        </a:rPr>
                        <a:t>Operand</a:t>
                      </a:r>
                      <a:endParaRPr lang="de-CH" sz="2000" dirty="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b="1">
                          <a:effectLst/>
                          <a:latin typeface="+mn-lt"/>
                        </a:rPr>
                        <a:t>Beschreibung</a:t>
                      </a:r>
                      <a:endParaRPr lang="de-CH" sz="2000">
                        <a:effectLst/>
                        <a:latin typeface="+mn-lt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92251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ADI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Addiere Konstante zu Akkumulator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48264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ADS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Addiere Speicherstelle zu Akkumulator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00439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SBI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Subtrahiere Konstante von Akkumulator 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75248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SBS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Subtrahiere Speicherstelle von Akkumulator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57792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STO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Speichere Akkumulator in Speicherstelle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282551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JMP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Springe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410977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JEQ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Springe, falls Gleich-</a:t>
                      </a:r>
                      <a:r>
                        <a:rPr lang="de-CH" sz="2000" dirty="0" err="1">
                          <a:effectLst/>
                          <a:latin typeface="+mn-lt"/>
                        </a:rPr>
                        <a:t>Flag</a:t>
                      </a:r>
                      <a:r>
                        <a:rPr lang="de-CH" sz="2000" dirty="0">
                          <a:effectLst/>
                          <a:latin typeface="+mn-lt"/>
                        </a:rPr>
                        <a:t> gesetzt ist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06080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JLS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ja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de-CH" sz="2000" dirty="0">
                          <a:effectLst/>
                          <a:latin typeface="+mn-lt"/>
                        </a:rPr>
                        <a:t>Springe, falls Kleiner-</a:t>
                      </a:r>
                      <a:r>
                        <a:rPr lang="de-CH" sz="2000" dirty="0" err="1">
                          <a:effectLst/>
                          <a:latin typeface="+mn-lt"/>
                        </a:rPr>
                        <a:t>Flag</a:t>
                      </a:r>
                      <a:r>
                        <a:rPr lang="de-CH" sz="2000" dirty="0">
                          <a:effectLst/>
                          <a:latin typeface="+mn-lt"/>
                        </a:rPr>
                        <a:t> gesetzt ist 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26492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37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302B7-2790-A146-85EB-12069D20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Neumann-Zyklus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0A51A-7BDB-0D40-B706-8B7B9AC9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Befehlsabruf (</a:t>
            </a:r>
            <a:r>
              <a:rPr lang="de-DE" dirty="0" err="1"/>
              <a:t>fetch</a:t>
            </a:r>
            <a:r>
              <a:rPr lang="de-DE" dirty="0"/>
              <a:t>)</a:t>
            </a:r>
          </a:p>
          <a:p>
            <a:r>
              <a:rPr lang="de-DE" dirty="0"/>
              <a:t>Dekodierung (</a:t>
            </a:r>
            <a:r>
              <a:rPr lang="de-DE" dirty="0" err="1"/>
              <a:t>decode</a:t>
            </a:r>
            <a:r>
              <a:rPr lang="de-DE" dirty="0"/>
              <a:t>)</a:t>
            </a:r>
          </a:p>
          <a:p>
            <a:r>
              <a:rPr lang="de-DE" dirty="0" err="1"/>
              <a:t>Operandenabruf</a:t>
            </a:r>
            <a:r>
              <a:rPr lang="de-DE" dirty="0"/>
              <a:t> (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operand</a:t>
            </a:r>
            <a:r>
              <a:rPr lang="de-DE" dirty="0"/>
              <a:t>)</a:t>
            </a:r>
          </a:p>
          <a:p>
            <a:r>
              <a:rPr lang="de-DE" dirty="0"/>
              <a:t>Befehlsausführung (</a:t>
            </a:r>
            <a:r>
              <a:rPr lang="de-DE" dirty="0" err="1"/>
              <a:t>execute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020792"/>
      </p:ext>
    </p:extLst>
  </p:cSld>
  <p:clrMapOvr>
    <a:masterClrMapping/>
  </p:clrMapOvr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B8AFBC7C-1669-4B50-8259-C38863D27A89}" vid="{9F5FA6CA-526D-49C0-A103-47C2D20B90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298</Words>
  <Application>Microsoft Macintosh PowerPoint</Application>
  <PresentationFormat>Breitbild</PresentationFormat>
  <Paragraphs>194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Arimo</vt:lpstr>
      <vt:lpstr>Calibri</vt:lpstr>
      <vt:lpstr>kinet</vt:lpstr>
      <vt:lpstr>Hardware</vt:lpstr>
      <vt:lpstr>Harvard-Architektur</vt:lpstr>
      <vt:lpstr>Von Neumann-Architektur</vt:lpstr>
      <vt:lpstr>Bussystem</vt:lpstr>
      <vt:lpstr>Tetra</vt:lpstr>
      <vt:lpstr>Tetra-Architektur</vt:lpstr>
      <vt:lpstr>Opcodes 1</vt:lpstr>
      <vt:lpstr>Opcodes 2</vt:lpstr>
      <vt:lpstr>Von Neumann-Zyklus</vt:lpstr>
      <vt:lpstr>Speicherstelle (4-bit)</vt:lpstr>
      <vt:lpstr>Lesen</vt:lpstr>
      <vt:lpstr>Schreiben</vt:lpstr>
      <vt:lpstr>Programm 1</vt:lpstr>
      <vt:lpstr>Programm 1</vt:lpstr>
      <vt:lpstr>Programm 2</vt:lpstr>
      <vt:lpstr>Programm 2</vt:lpstr>
      <vt:lpstr>Programm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Rothe Stefan</dc:creator>
  <cp:lastModifiedBy>Rothe Stefan</cp:lastModifiedBy>
  <cp:revision>46</cp:revision>
  <dcterms:created xsi:type="dcterms:W3CDTF">2020-06-10T14:37:54Z</dcterms:created>
  <dcterms:modified xsi:type="dcterms:W3CDTF">2020-06-26T09:38:10Z</dcterms:modified>
</cp:coreProperties>
</file>