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74" r:id="rId3"/>
    <p:sldId id="258" r:id="rId4"/>
    <p:sldId id="257" r:id="rId5"/>
    <p:sldId id="259" r:id="rId6"/>
    <p:sldId id="263" r:id="rId7"/>
    <p:sldId id="264" r:id="rId8"/>
    <p:sldId id="265" r:id="rId9"/>
    <p:sldId id="276" r:id="rId10"/>
    <p:sldId id="266" r:id="rId11"/>
    <p:sldId id="267" r:id="rId12"/>
    <p:sldId id="273" r:id="rId13"/>
    <p:sldId id="284" r:id="rId14"/>
    <p:sldId id="279" r:id="rId15"/>
    <p:sldId id="280" r:id="rId16"/>
    <p:sldId id="281" r:id="rId17"/>
    <p:sldId id="285" r:id="rId18"/>
    <p:sldId id="271" r:id="rId19"/>
    <p:sldId id="286" r:id="rId20"/>
    <p:sldId id="272" r:id="rId21"/>
    <p:sldId id="278" r:id="rId22"/>
    <p:sldId id="282" r:id="rId23"/>
    <p:sldId id="283" r:id="rId24"/>
    <p:sldId id="287" r:id="rId25"/>
    <p:sldId id="289" r:id="rId26"/>
    <p:sldId id="288" r:id="rId27"/>
    <p:sldId id="290" r:id="rId28"/>
    <p:sldId id="275" r:id="rId29"/>
    <p:sldId id="277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il 1" id="{33A91BF8-9BA8-E14D-A76A-15DB5485E28C}">
          <p14:sldIdLst>
            <p14:sldId id="256"/>
            <p14:sldId id="274"/>
            <p14:sldId id="258"/>
            <p14:sldId id="257"/>
            <p14:sldId id="259"/>
            <p14:sldId id="263"/>
            <p14:sldId id="264"/>
            <p14:sldId id="265"/>
            <p14:sldId id="276"/>
            <p14:sldId id="266"/>
            <p14:sldId id="267"/>
            <p14:sldId id="273"/>
            <p14:sldId id="284"/>
            <p14:sldId id="279"/>
            <p14:sldId id="280"/>
            <p14:sldId id="281"/>
            <p14:sldId id="285"/>
            <p14:sldId id="271"/>
            <p14:sldId id="286"/>
            <p14:sldId id="272"/>
            <p14:sldId id="278"/>
            <p14:sldId id="282"/>
            <p14:sldId id="283"/>
            <p14:sldId id="287"/>
            <p14:sldId id="289"/>
            <p14:sldId id="288"/>
            <p14:sldId id="290"/>
            <p14:sldId id="275"/>
            <p14:sldId id="277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he Stefan" initials="RS" lastIdx="1" clrIdx="0">
    <p:extLst>
      <p:ext uri="{19B8F6BF-5375-455C-9EA6-DF929625EA0E}">
        <p15:presenceInfo xmlns:p15="http://schemas.microsoft.com/office/powerpoint/2012/main" userId="S::stefan.rothe@gymkirchenfeld.ch::8a7a5ad9-88b9-4258-a45f-77ad9fc0f4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86939" autoAdjust="0"/>
  </p:normalViewPr>
  <p:slideViewPr>
    <p:cSldViewPr snapToGrid="0" snapToObjects="1">
      <p:cViewPr>
        <p:scale>
          <a:sx n="90" d="100"/>
          <a:sy n="90" d="100"/>
        </p:scale>
        <p:origin x="20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933D3-10A1-49E0-A76A-5E2AC809A72D}" type="datetimeFigureOut">
              <a:rPr lang="de-CH" smtClean="0"/>
              <a:t>27.10.20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8C438-A1A4-466B-B605-9BDB6B428B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690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80s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8C438-A1A4-466B-B605-9BDB6B428B5D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019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80s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D8C438-A1A4-466B-B605-9BDB6B428B5D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88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073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9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11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5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65449-ACC8-BA44-8A84-4FA9BF41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423"/>
            <a:ext cx="9144000" cy="1141227"/>
          </a:xfrm>
        </p:spPr>
        <p:txBody>
          <a:bodyPr/>
          <a:lstStyle/>
          <a:p>
            <a:r>
              <a:rPr lang="de-DE" dirty="0"/>
              <a:t>Computer 1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1E56DD8-E492-544E-A856-F4F8FA9A3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1655762"/>
          </a:xfrm>
        </p:spPr>
        <p:txBody>
          <a:bodyPr/>
          <a:lstStyle/>
          <a:p>
            <a:r>
              <a:rPr lang="de-DE" dirty="0"/>
              <a:t>Grundlagen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C270CE7-C22F-5F4D-AC3D-7E3057D26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0" y="152955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89DA-5D01-9D45-8F30-61D8A1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«E/A»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52D84-55F7-7D48-ADAC-211476C2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Welche Möglichkeiten für die Ein- und Ausgabe von Daten hat dein Smartphone. Versuche, möglichst alle aufzuschreiben.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Eingabe:			Ein- und Ausgabe:		Ausgabe:</a:t>
            </a:r>
          </a:p>
        </p:txBody>
      </p:sp>
    </p:spTree>
    <p:extLst>
      <p:ext uri="{BB962C8B-B14F-4D97-AF65-F5344CB8AC3E}">
        <p14:creationId xmlns:p14="http://schemas.microsoft.com/office/powerpoint/2010/main" val="317317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6871C-932D-964E-B0BB-E859AA42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 «E/A»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C1A49-A4A0-4A4C-8192-E42D5B4C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400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Eingabe</a:t>
            </a:r>
          </a:p>
          <a:p>
            <a:r>
              <a:rPr lang="de-DE" sz="2000" dirty="0"/>
              <a:t>Mikrofon</a:t>
            </a:r>
          </a:p>
          <a:p>
            <a:r>
              <a:rPr lang="de-DE" sz="2000" dirty="0"/>
              <a:t>Kamera</a:t>
            </a:r>
          </a:p>
          <a:p>
            <a:r>
              <a:rPr lang="de-DE" sz="2000" dirty="0"/>
              <a:t>Lagesensor</a:t>
            </a:r>
          </a:p>
          <a:p>
            <a:r>
              <a:rPr lang="de-DE" sz="2000" dirty="0"/>
              <a:t>Beschleunigungssensor</a:t>
            </a:r>
          </a:p>
          <a:p>
            <a:r>
              <a:rPr lang="de-DE" sz="2000" dirty="0"/>
              <a:t>Helligkeitssensor</a:t>
            </a:r>
          </a:p>
          <a:p>
            <a:r>
              <a:rPr lang="de-DE" sz="2000" dirty="0"/>
              <a:t>GPS-Antenne</a:t>
            </a:r>
          </a:p>
          <a:p>
            <a:r>
              <a:rPr lang="de-DE" sz="2000" dirty="0"/>
              <a:t>Tasten</a:t>
            </a:r>
          </a:p>
          <a:p>
            <a:r>
              <a:rPr lang="de-DE" sz="2000" dirty="0"/>
              <a:t>Fingerabdrucksensor</a:t>
            </a:r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A305896-1DFB-C449-8CF5-C311022B9D4F}"/>
              </a:ext>
            </a:extLst>
          </p:cNvPr>
          <p:cNvSpPr txBox="1">
            <a:spLocks/>
          </p:cNvSpPr>
          <p:nvPr/>
        </p:nvSpPr>
        <p:spPr>
          <a:xfrm>
            <a:off x="4539575" y="1825625"/>
            <a:ext cx="32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1pPr>
            <a:lvl2pPr marL="808038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/>
              <a:t>Ein- und Ausgabe</a:t>
            </a:r>
          </a:p>
          <a:p>
            <a:r>
              <a:rPr lang="de-DE" sz="2000" dirty="0"/>
              <a:t>Touchscreen</a:t>
            </a:r>
          </a:p>
          <a:p>
            <a:r>
              <a:rPr lang="de-DE" sz="2000" dirty="0"/>
              <a:t>Mobilfunkantenne</a:t>
            </a:r>
          </a:p>
          <a:p>
            <a:r>
              <a:rPr lang="de-DE" sz="2000" dirty="0"/>
              <a:t>WLAN-Antenne</a:t>
            </a:r>
          </a:p>
          <a:p>
            <a:r>
              <a:rPr lang="de-DE" sz="2000" dirty="0"/>
              <a:t>Bluetooth-Antenne</a:t>
            </a:r>
          </a:p>
          <a:p>
            <a:r>
              <a:rPr lang="de-DE" sz="2000" dirty="0"/>
              <a:t>NFC-Antenne</a:t>
            </a:r>
          </a:p>
          <a:p>
            <a:r>
              <a:rPr lang="de-DE" sz="2000" dirty="0"/>
              <a:t>USB-Anschluss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62B1938-4C62-9748-98B3-0F411975D436}"/>
              </a:ext>
            </a:extLst>
          </p:cNvPr>
          <p:cNvSpPr txBox="1">
            <a:spLocks/>
          </p:cNvSpPr>
          <p:nvPr/>
        </p:nvSpPr>
        <p:spPr>
          <a:xfrm>
            <a:off x="8240949" y="1825625"/>
            <a:ext cx="32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1pPr>
            <a:lvl2pPr marL="808038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/>
              <a:t>Ausgabe</a:t>
            </a:r>
          </a:p>
          <a:p>
            <a:r>
              <a:rPr lang="de-DE" sz="2000" dirty="0"/>
              <a:t>Lautsprecher</a:t>
            </a:r>
          </a:p>
          <a:p>
            <a:r>
              <a:rPr lang="de-DE" sz="2000" dirty="0"/>
              <a:t>Kopfhörerbuchse</a:t>
            </a:r>
          </a:p>
          <a:p>
            <a:r>
              <a:rPr lang="de-DE" sz="2000" dirty="0"/>
              <a:t>Vibrationsalarm</a:t>
            </a:r>
          </a:p>
          <a:p>
            <a:r>
              <a:rPr lang="de-DE" sz="2000" dirty="0"/>
              <a:t>Leuchtdioden (Lämpchen)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61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6EA0-7816-D846-888F-B23A6C39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Prozessor (CPU)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07404-3CA2-1544-A545-2DB4DDAE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Zuständig für </a:t>
            </a:r>
            <a:r>
              <a:rPr lang="de-DE" b="1" dirty="0"/>
              <a:t>Steuerung</a:t>
            </a:r>
            <a:r>
              <a:rPr lang="de-DE" dirty="0"/>
              <a:t> und </a:t>
            </a:r>
            <a:r>
              <a:rPr lang="de-DE" b="1" dirty="0"/>
              <a:t>Verarbeitung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CPU = Central Processing Unit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9CD74E54-31E4-EC49-B3E5-A07BC1170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800" y="4001294"/>
            <a:ext cx="3240000" cy="1822500"/>
          </a:xfrm>
          <a:prstGeom prst="rect">
            <a:avLst/>
          </a:prstGeom>
        </p:spPr>
      </p:pic>
      <p:pic>
        <p:nvPicPr>
          <p:cNvPr id="12" name="Grafik 11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E3192194-F14B-0746-B2C5-16B2D97DAF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001294"/>
            <a:ext cx="3240000" cy="1822500"/>
          </a:xfrm>
          <a:prstGeom prst="rect">
            <a:avLst/>
          </a:prstGeom>
        </p:spPr>
      </p:pic>
      <p:pic>
        <p:nvPicPr>
          <p:cNvPr id="14" name="Grafik 13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5B6AFAA4-3E4F-344C-A721-8979AB8597E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8843" y="4001294"/>
            <a:ext cx="3240000" cy="1822500"/>
          </a:xfrm>
          <a:prstGeom prst="rect">
            <a:avLst/>
          </a:prstGeom>
        </p:spPr>
      </p:pic>
      <p:sp>
        <p:nvSpPr>
          <p:cNvPr id="5" name="Flussdiagramm: Alternativer Prozess 4">
            <a:extLst>
              <a:ext uri="{FF2B5EF4-FFF2-40B4-BE49-F238E27FC236}">
                <a16:creationId xmlns:a16="http://schemas.microsoft.com/office/drawing/2014/main" id="{82852EC2-CE3B-49CE-AC88-1781E62C59FF}"/>
              </a:ext>
            </a:extLst>
          </p:cNvPr>
          <p:cNvSpPr/>
          <p:nvPr/>
        </p:nvSpPr>
        <p:spPr>
          <a:xfrm>
            <a:off x="8710246" y="492369"/>
            <a:ext cx="3106616" cy="307144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/>
              <a:t>Wichtige Kenngrösse</a:t>
            </a:r>
          </a:p>
          <a:p>
            <a:r>
              <a:rPr lang="de-CH" sz="2000" b="1" dirty="0"/>
              <a:t>Taktfrequenz</a:t>
            </a:r>
          </a:p>
          <a:p>
            <a:endParaRPr lang="de-CH" sz="2000" dirty="0"/>
          </a:p>
          <a:p>
            <a:r>
              <a:rPr lang="de-CH" sz="2000" dirty="0"/>
              <a:t>Einheit</a:t>
            </a:r>
          </a:p>
          <a:p>
            <a:r>
              <a:rPr lang="de-CH" sz="2000" b="1" dirty="0"/>
              <a:t>Hertz</a:t>
            </a:r>
          </a:p>
          <a:p>
            <a:r>
              <a:rPr lang="de-CH" sz="2000" dirty="0"/>
              <a:t>(Impulse pro Sekunde)</a:t>
            </a:r>
          </a:p>
          <a:p>
            <a:endParaRPr lang="de-CH" sz="2000" dirty="0"/>
          </a:p>
          <a:p>
            <a:r>
              <a:rPr lang="de-CH" sz="2000" dirty="0" err="1"/>
              <a:t>Bsp</a:t>
            </a:r>
            <a:r>
              <a:rPr lang="de-CH" sz="2000" dirty="0"/>
              <a:t>: 3 GHz</a:t>
            </a:r>
          </a:p>
        </p:txBody>
      </p:sp>
    </p:spTree>
    <p:extLst>
      <p:ext uri="{BB962C8B-B14F-4D97-AF65-F5344CB8AC3E}">
        <p14:creationId xmlns:p14="http://schemas.microsoft.com/office/powerpoint/2010/main" val="93443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89DA-5D01-9D45-8F30-61D8A1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«Prozessor»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52D84-55F7-7D48-ADAC-211476C2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Prozessoren sind</a:t>
            </a:r>
            <a:r>
              <a:rPr lang="de-CH" dirty="0"/>
              <a:t> «Multitasking»-fähig. Was bedeutet das?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 können sie mehrere Dinge gleichzeitig tun?</a:t>
            </a:r>
          </a:p>
        </p:txBody>
      </p:sp>
    </p:spTree>
    <p:extLst>
      <p:ext uri="{BB962C8B-B14F-4D97-AF65-F5344CB8AC3E}">
        <p14:creationId xmlns:p14="http://schemas.microsoft.com/office/powerpoint/2010/main" val="33788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075E1-2A03-4E8C-87E6-1A2754C5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Arbeitsspeicher (RAM)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18A68-AA52-4EB4-B5EC-291B6B9C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RAM = Random Access Memory</a:t>
            </a:r>
          </a:p>
          <a:p>
            <a:r>
              <a:rPr lang="de-CH" dirty="0"/>
              <a:t>Flüchtiger Speicher</a:t>
            </a:r>
          </a:p>
          <a:p>
            <a:r>
              <a:rPr lang="de-CH" dirty="0"/>
              <a:t>Zuständig für die </a:t>
            </a:r>
            <a:r>
              <a:rPr lang="de-CH" b="1" dirty="0"/>
              <a:t>Zwischenspeicherung</a:t>
            </a:r>
            <a:r>
              <a:rPr lang="de-CH" dirty="0"/>
              <a:t> von</a:t>
            </a:r>
            <a:br>
              <a:rPr lang="de-CH" dirty="0"/>
            </a:br>
            <a:r>
              <a:rPr lang="de-CH" dirty="0"/>
              <a:t>Daten (schneller als Zugriff auf Festplatte)</a:t>
            </a:r>
          </a:p>
        </p:txBody>
      </p:sp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51115364-4A38-4FDA-81C4-F1A58E05C8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ECECEA"/>
              </a:clrFrom>
              <a:clrTo>
                <a:srgbClr val="ECEC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052" y="4332767"/>
            <a:ext cx="7620000" cy="2238375"/>
          </a:xfrm>
          <a:prstGeom prst="rect">
            <a:avLst/>
          </a:prstGeom>
        </p:spPr>
      </p:pic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356E80C8-8F7E-4FBA-8458-EE4E34A66E4F}"/>
              </a:ext>
            </a:extLst>
          </p:cNvPr>
          <p:cNvSpPr/>
          <p:nvPr/>
        </p:nvSpPr>
        <p:spPr>
          <a:xfrm>
            <a:off x="8710246" y="492369"/>
            <a:ext cx="3106616" cy="307144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/>
              <a:t>Wichtige Kenngrösse</a:t>
            </a:r>
          </a:p>
          <a:p>
            <a:r>
              <a:rPr lang="de-CH" sz="2000" b="1" dirty="0"/>
              <a:t>Speicherkapazität</a:t>
            </a:r>
          </a:p>
          <a:p>
            <a:endParaRPr lang="de-CH" sz="2000" dirty="0"/>
          </a:p>
          <a:p>
            <a:r>
              <a:rPr lang="de-CH" sz="2000" dirty="0"/>
              <a:t>Einheit</a:t>
            </a:r>
          </a:p>
          <a:p>
            <a:r>
              <a:rPr lang="de-CH" sz="2000" b="1" dirty="0"/>
              <a:t>Byte</a:t>
            </a:r>
          </a:p>
          <a:p>
            <a:endParaRPr lang="de-CH" sz="2000" dirty="0"/>
          </a:p>
          <a:p>
            <a:endParaRPr lang="de-CH" sz="2000" dirty="0"/>
          </a:p>
          <a:p>
            <a:r>
              <a:rPr lang="de-CH" sz="2000" dirty="0" err="1"/>
              <a:t>Bsp</a:t>
            </a:r>
            <a:r>
              <a:rPr lang="de-CH" sz="2000" dirty="0"/>
              <a:t>: 8 GB</a:t>
            </a:r>
          </a:p>
        </p:txBody>
      </p:sp>
    </p:spTree>
    <p:extLst>
      <p:ext uri="{BB962C8B-B14F-4D97-AF65-F5344CB8AC3E}">
        <p14:creationId xmlns:p14="http://schemas.microsoft.com/office/powerpoint/2010/main" val="42262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8DC75-D926-456C-A038-A942B66D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Festplattenspeicher (HDD)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C36664-B9F9-4192-AA53-7761B0FA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HDD = Hard Disk Drive</a:t>
            </a:r>
          </a:p>
          <a:p>
            <a:r>
              <a:rPr lang="de-CH" dirty="0"/>
              <a:t>drehende Scheiben, magnetisch</a:t>
            </a:r>
          </a:p>
          <a:p>
            <a:r>
              <a:rPr lang="de-CH" dirty="0"/>
              <a:t>Zuständig für die </a:t>
            </a:r>
            <a:r>
              <a:rPr lang="de-CH" b="1" dirty="0"/>
              <a:t>permanente Speicherung</a:t>
            </a:r>
          </a:p>
          <a:p>
            <a:r>
              <a:rPr lang="de-CH" dirty="0"/>
              <a:t>langsam, günstig, grosse Speicherkapazitäten</a:t>
            </a:r>
          </a:p>
        </p:txBody>
      </p:sp>
      <p:pic>
        <p:nvPicPr>
          <p:cNvPr id="10" name="Inhaltsplatzhalter 4" descr="Ein Bild, das Elektronik, alt enthält.&#10;&#10;Automatisch generierte Beschreibung">
            <a:extLst>
              <a:ext uri="{FF2B5EF4-FFF2-40B4-BE49-F238E27FC236}">
                <a16:creationId xmlns:a16="http://schemas.microsoft.com/office/drawing/2014/main" id="{4B5B7FED-DEB8-4C71-B434-EA786B9C23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30" y="4357445"/>
            <a:ext cx="2821999" cy="2160000"/>
          </a:xfrm>
          <a:prstGeom prst="rect">
            <a:avLst/>
          </a:prstGeom>
        </p:spPr>
      </p:pic>
      <p:pic>
        <p:nvPicPr>
          <p:cNvPr id="13" name="Grafik 12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77A1C33C-78B7-4EEB-A6F1-FB128FECAB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6142" y="4357445"/>
            <a:ext cx="2822000" cy="2160000"/>
          </a:xfrm>
          <a:prstGeom prst="rect">
            <a:avLst/>
          </a:prstGeom>
        </p:spPr>
      </p:pic>
      <p:sp>
        <p:nvSpPr>
          <p:cNvPr id="17" name="Flussdiagramm: Alternativer Prozess 16">
            <a:extLst>
              <a:ext uri="{FF2B5EF4-FFF2-40B4-BE49-F238E27FC236}">
                <a16:creationId xmlns:a16="http://schemas.microsoft.com/office/drawing/2014/main" id="{63EB4FF4-1A18-4CCA-AB47-5A97BDE1D1DE}"/>
              </a:ext>
            </a:extLst>
          </p:cNvPr>
          <p:cNvSpPr/>
          <p:nvPr/>
        </p:nvSpPr>
        <p:spPr>
          <a:xfrm>
            <a:off x="8710246" y="492369"/>
            <a:ext cx="3106616" cy="307144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/>
              <a:t>Wichtige Kenngrösse</a:t>
            </a:r>
          </a:p>
          <a:p>
            <a:r>
              <a:rPr lang="de-CH" sz="2000" b="1" dirty="0"/>
              <a:t>Speicherkapazität</a:t>
            </a:r>
          </a:p>
          <a:p>
            <a:endParaRPr lang="de-CH" sz="2000" dirty="0"/>
          </a:p>
          <a:p>
            <a:r>
              <a:rPr lang="de-CH" sz="2000" dirty="0"/>
              <a:t>Einheit</a:t>
            </a:r>
          </a:p>
          <a:p>
            <a:r>
              <a:rPr lang="de-CH" sz="2000" b="1" dirty="0"/>
              <a:t>Byte</a:t>
            </a:r>
          </a:p>
          <a:p>
            <a:endParaRPr lang="de-CH" sz="2000" dirty="0"/>
          </a:p>
          <a:p>
            <a:endParaRPr lang="de-CH" sz="2000" dirty="0"/>
          </a:p>
          <a:p>
            <a:r>
              <a:rPr lang="de-CH" sz="2000" dirty="0" err="1"/>
              <a:t>Bsp</a:t>
            </a:r>
            <a:r>
              <a:rPr lang="de-CH" sz="2000" dirty="0"/>
              <a:t>: 1 TB</a:t>
            </a:r>
          </a:p>
        </p:txBody>
      </p:sp>
    </p:spTree>
    <p:extLst>
      <p:ext uri="{BB962C8B-B14F-4D97-AF65-F5344CB8AC3E}">
        <p14:creationId xmlns:p14="http://schemas.microsoft.com/office/powerpoint/2010/main" val="4796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8DC75-D926-456C-A038-A942B66D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Festplattenspeicher (SSD)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C36664-B9F9-4192-AA53-7761B0FA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SSD = Solid State Disk</a:t>
            </a:r>
          </a:p>
          <a:p>
            <a:r>
              <a:rPr lang="de-CH" dirty="0"/>
              <a:t>Flash-Speicher, keine mechanischen Teile</a:t>
            </a:r>
          </a:p>
          <a:p>
            <a:r>
              <a:rPr lang="de-CH" dirty="0"/>
              <a:t>Zuständig für die </a:t>
            </a:r>
            <a:r>
              <a:rPr lang="de-CH" b="1" dirty="0"/>
              <a:t>permanente Speicherung</a:t>
            </a:r>
            <a:endParaRPr lang="de-CH" dirty="0"/>
          </a:p>
          <a:p>
            <a:r>
              <a:rPr lang="de-CH" dirty="0"/>
              <a:t>schneller, leichter, robuster</a:t>
            </a:r>
          </a:p>
        </p:txBody>
      </p:sp>
      <p:pic>
        <p:nvPicPr>
          <p:cNvPr id="11" name="Grafik 10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DE51A62B-1360-4FCD-97B0-940B3745C8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893" y="4282898"/>
            <a:ext cx="3009600" cy="2160000"/>
          </a:xfrm>
          <a:prstGeom prst="rect">
            <a:avLst/>
          </a:prstGeom>
        </p:spPr>
      </p:pic>
      <p:pic>
        <p:nvPicPr>
          <p:cNvPr id="15" name="Grafik 1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25721026-BFC0-4F1A-A25B-F689E7E03A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752" y="4462898"/>
            <a:ext cx="2508000" cy="1800000"/>
          </a:xfrm>
          <a:prstGeom prst="rect">
            <a:avLst/>
          </a:prstGeom>
        </p:spPr>
      </p:pic>
      <p:sp>
        <p:nvSpPr>
          <p:cNvPr id="3" name="Flussdiagramm: Alternativer Prozess 2">
            <a:extLst>
              <a:ext uri="{FF2B5EF4-FFF2-40B4-BE49-F238E27FC236}">
                <a16:creationId xmlns:a16="http://schemas.microsoft.com/office/drawing/2014/main" id="{EB5C622E-D965-4E94-9C39-EC9B14221646}"/>
              </a:ext>
            </a:extLst>
          </p:cNvPr>
          <p:cNvSpPr/>
          <p:nvPr/>
        </p:nvSpPr>
        <p:spPr>
          <a:xfrm>
            <a:off x="8710246" y="492369"/>
            <a:ext cx="3106616" cy="307144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/>
              <a:t>Wichtige Kenngrösse</a:t>
            </a:r>
          </a:p>
          <a:p>
            <a:r>
              <a:rPr lang="de-CH" sz="2000" b="1" dirty="0"/>
              <a:t>Speicherkapazität</a:t>
            </a:r>
          </a:p>
          <a:p>
            <a:endParaRPr lang="de-CH" sz="2000" dirty="0"/>
          </a:p>
          <a:p>
            <a:r>
              <a:rPr lang="de-CH" sz="2000" dirty="0"/>
              <a:t>Einheit</a:t>
            </a:r>
          </a:p>
          <a:p>
            <a:r>
              <a:rPr lang="de-CH" sz="2000" b="1" dirty="0"/>
              <a:t>Byte</a:t>
            </a:r>
          </a:p>
          <a:p>
            <a:endParaRPr lang="de-CH" sz="2000" dirty="0"/>
          </a:p>
          <a:p>
            <a:endParaRPr lang="de-CH" sz="2000" dirty="0"/>
          </a:p>
          <a:p>
            <a:r>
              <a:rPr lang="de-CH" sz="2000" dirty="0" err="1"/>
              <a:t>Bsp</a:t>
            </a:r>
            <a:r>
              <a:rPr lang="de-CH" sz="2000" dirty="0"/>
              <a:t>: 512 GB</a:t>
            </a:r>
          </a:p>
        </p:txBody>
      </p:sp>
    </p:spTree>
    <p:extLst>
      <p:ext uri="{BB962C8B-B14F-4D97-AF65-F5344CB8AC3E}">
        <p14:creationId xmlns:p14="http://schemas.microsoft.com/office/powerpoint/2010/main" val="12533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89DA-5D01-9D45-8F30-61D8A1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«Festplattenspeicher»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52D84-55F7-7D48-ADAC-211476C2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Wieso ist eine SSD schneller als eine HDD?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Wieso kann eine Datei auf einer Festplatte viel schneller gelöscht als gespeichert werden?</a:t>
            </a:r>
          </a:p>
        </p:txBody>
      </p:sp>
    </p:spTree>
    <p:extLst>
      <p:ext uri="{BB962C8B-B14F-4D97-AF65-F5344CB8AC3E}">
        <p14:creationId xmlns:p14="http://schemas.microsoft.com/office/powerpoint/2010/main" val="6222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5FCE5-A21A-AF4D-8405-0C7FE9C4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Speicherhierarchie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FE5148D-6AC8-7B48-A763-DCEDB24DE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7"/>
            <a:ext cx="10632148" cy="4802187"/>
          </a:xfrm>
        </p:spPr>
      </p:pic>
    </p:spTree>
    <p:extLst>
      <p:ext uri="{BB962C8B-B14F-4D97-AF65-F5344CB8AC3E}">
        <p14:creationId xmlns:p14="http://schemas.microsoft.com/office/powerpoint/2010/main" val="334718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89DA-5D01-9D45-8F30-61D8A1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«Speicherhierarchie»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52D84-55F7-7D48-ADAC-211476C2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Wieso enthält ein Computer so viele verschiedene Speicherarten?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Welche Daten werden auf den einzelnen Ebenen der oben abgebildeten Speicherhierarchie gespeichert?</a:t>
            </a:r>
          </a:p>
        </p:txBody>
      </p:sp>
    </p:spTree>
    <p:extLst>
      <p:ext uri="{BB962C8B-B14F-4D97-AF65-F5344CB8AC3E}">
        <p14:creationId xmlns:p14="http://schemas.microsoft.com/office/powerpoint/2010/main" val="6146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436C0-0DDC-A940-AD0B-A98931B2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6676A2-B5F7-D64A-845F-8EB195AE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kennen die Definition von «Computer».</a:t>
            </a:r>
          </a:p>
          <a:p>
            <a:r>
              <a:rPr lang="de-DE" dirty="0"/>
              <a:t>Sie verstehen das EVAS-Prinzip.</a:t>
            </a:r>
          </a:p>
          <a:p>
            <a:r>
              <a:rPr lang="de-DE" dirty="0"/>
              <a:t>Sie können Ein- und Ausgabegeräte identifizieren.</a:t>
            </a:r>
          </a:p>
          <a:p>
            <a:r>
              <a:rPr lang="de-DE" dirty="0"/>
              <a:t>Sie wissen, was ein Prozessor ist.</a:t>
            </a:r>
          </a:p>
          <a:p>
            <a:r>
              <a:rPr lang="de-DE" dirty="0"/>
              <a:t>Sie können die Speicherhierarchie erklären.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60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B738D-6EA4-D64E-AEB2-7F427ACA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«Speicherhierarchie»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5F4DF78-D7C2-E840-899A-12EBB9D35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416508"/>
              </p:ext>
            </p:extLst>
          </p:nvPr>
        </p:nvGraphicFramePr>
        <p:xfrm>
          <a:off x="838200" y="2947548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928">
                  <a:extLst>
                    <a:ext uri="{9D8B030D-6E8A-4147-A177-3AD203B41FA5}">
                      <a16:colId xmlns:a16="http://schemas.microsoft.com/office/drawing/2014/main" val="1679862548"/>
                    </a:ext>
                  </a:extLst>
                </a:gridCol>
                <a:gridCol w="2185481">
                  <a:extLst>
                    <a:ext uri="{9D8B030D-6E8A-4147-A177-3AD203B41FA5}">
                      <a16:colId xmlns:a16="http://schemas.microsoft.com/office/drawing/2014/main" val="3135139403"/>
                    </a:ext>
                  </a:extLst>
                </a:gridCol>
                <a:gridCol w="1751951">
                  <a:extLst>
                    <a:ext uri="{9D8B030D-6E8A-4147-A177-3AD203B41FA5}">
                      <a16:colId xmlns:a16="http://schemas.microsoft.com/office/drawing/2014/main" val="4137519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259540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02067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Speichertyp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Technologie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Grösse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Zugriffszeit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/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1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Prozessorregister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78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Prozessorcaches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Arbeitsspeicher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Massenspeicher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Wechseldatenträger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Cloud-Speicher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86549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DBC178-7C9A-604F-A90F-FDC873B022F1}"/>
              </a:ext>
            </a:extLst>
          </p:cNvPr>
          <p:cNvSpPr txBox="1">
            <a:spLocks/>
          </p:cNvSpPr>
          <p:nvPr/>
        </p:nvSpPr>
        <p:spPr>
          <a:xfrm>
            <a:off x="838200" y="1793199"/>
            <a:ext cx="10515600" cy="1001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1pPr>
            <a:lvl2pPr marL="808038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/>
              <a:t>Versuchen Sie die folgende Tabelle mit Hilfe einer Internetrecherche auszufüllen:</a:t>
            </a:r>
          </a:p>
        </p:txBody>
      </p:sp>
    </p:spTree>
    <p:extLst>
      <p:ext uri="{BB962C8B-B14F-4D97-AF65-F5344CB8AC3E}">
        <p14:creationId xmlns:p14="http://schemas.microsoft.com/office/powerpoint/2010/main" val="341589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0B9B3-4C42-452C-BCD5-5CEFAF78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Hauptplatine (Mother- oder Mainboard)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0C17C-734A-4693-B0A5-6CA66A85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verbindet Komponenten</a:t>
            </a:r>
          </a:p>
          <a:p>
            <a:r>
              <a:rPr lang="de-CH" dirty="0"/>
              <a:t>Prozessor</a:t>
            </a:r>
          </a:p>
          <a:p>
            <a:r>
              <a:rPr lang="de-CH" dirty="0"/>
              <a:t>RAM</a:t>
            </a:r>
          </a:p>
          <a:p>
            <a:r>
              <a:rPr lang="de-CH" dirty="0"/>
              <a:t>On-Board-Chips</a:t>
            </a:r>
          </a:p>
          <a:p>
            <a:pPr lvl="1"/>
            <a:r>
              <a:rPr lang="de-CH" dirty="0"/>
              <a:t>BIOS</a:t>
            </a:r>
          </a:p>
          <a:p>
            <a:pPr lvl="1"/>
            <a:r>
              <a:rPr lang="de-CH" dirty="0"/>
              <a:t>North- und </a:t>
            </a:r>
            <a:r>
              <a:rPr lang="de-CH" dirty="0" err="1"/>
              <a:t>Southbridge</a:t>
            </a:r>
            <a:endParaRPr lang="de-CH" dirty="0"/>
          </a:p>
          <a:p>
            <a:r>
              <a:rPr lang="de-CH" dirty="0"/>
              <a:t>Erweiterungskarten</a:t>
            </a:r>
          </a:p>
          <a:p>
            <a:r>
              <a:rPr lang="de-CH" dirty="0"/>
              <a:t>Festplattenspeicher</a:t>
            </a:r>
          </a:p>
          <a:p>
            <a:r>
              <a:rPr lang="de-CH" dirty="0"/>
              <a:t>Peripherie (via externe Anschlüsse)</a:t>
            </a:r>
          </a:p>
        </p:txBody>
      </p:sp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C917A50-5CC9-4D73-91A6-89AA03A93F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3858" y="1451673"/>
            <a:ext cx="7494221" cy="43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5AFA7F-3184-4C94-BE25-1F5C24AE3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765927" y="-1724248"/>
            <a:ext cx="6660147" cy="10260227"/>
          </a:xfrm>
        </p:spPr>
      </p:pic>
    </p:spTree>
    <p:extLst>
      <p:ext uri="{BB962C8B-B14F-4D97-AF65-F5344CB8AC3E}">
        <p14:creationId xmlns:p14="http://schemas.microsoft.com/office/powerpoint/2010/main" val="369666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6311CFBE-274D-4F98-AD31-0D4B479E8C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635" y="530540"/>
            <a:ext cx="9974808" cy="57639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959A8B3-85EA-4D4A-AE1C-D029047FD5D5}"/>
              </a:ext>
            </a:extLst>
          </p:cNvPr>
          <p:cNvSpPr txBox="1"/>
          <p:nvPr/>
        </p:nvSpPr>
        <p:spPr>
          <a:xfrm>
            <a:off x="165358" y="1401865"/>
            <a:ext cx="246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Prozessorsockel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9C0878-5CD2-42CE-8FA4-B6F2F0AD8B67}"/>
              </a:ext>
            </a:extLst>
          </p:cNvPr>
          <p:cNvSpPr txBox="1"/>
          <p:nvPr/>
        </p:nvSpPr>
        <p:spPr>
          <a:xfrm>
            <a:off x="1875912" y="53054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RAM-Slots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618831-7C75-4992-B673-2115E8098819}"/>
              </a:ext>
            </a:extLst>
          </p:cNvPr>
          <p:cNvSpPr txBox="1"/>
          <p:nvPr/>
        </p:nvSpPr>
        <p:spPr>
          <a:xfrm>
            <a:off x="350873" y="4218809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Anschlüsse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AB6189E-A6EE-4322-AD7D-7D4786CCA4B6}"/>
              </a:ext>
            </a:extLst>
          </p:cNvPr>
          <p:cNvSpPr txBox="1"/>
          <p:nvPr/>
        </p:nvSpPr>
        <p:spPr>
          <a:xfrm>
            <a:off x="1921483" y="525664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BIOS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BC9DA24-A330-4B56-A8E0-20C7F37182D0}"/>
              </a:ext>
            </a:extLst>
          </p:cNvPr>
          <p:cNvSpPr txBox="1"/>
          <p:nvPr/>
        </p:nvSpPr>
        <p:spPr>
          <a:xfrm>
            <a:off x="3184074" y="6143937"/>
            <a:ext cx="3851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Erweiterungskarten-Slots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11CACE-6D5A-4E1E-AC77-D42B27815599}"/>
              </a:ext>
            </a:extLst>
          </p:cNvPr>
          <p:cNvSpPr txBox="1"/>
          <p:nvPr/>
        </p:nvSpPr>
        <p:spPr>
          <a:xfrm>
            <a:off x="8668263" y="5355380"/>
            <a:ext cx="339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Festplattenanschlüsse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2926BB-4E94-4ECC-9281-05C2A0253E15}"/>
              </a:ext>
            </a:extLst>
          </p:cNvPr>
          <p:cNvSpPr txBox="1"/>
          <p:nvPr/>
        </p:nvSpPr>
        <p:spPr>
          <a:xfrm>
            <a:off x="6206692" y="257754"/>
            <a:ext cx="2461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Stromanschluss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CE1B550-0216-49F6-B2C8-4732A7231898}"/>
              </a:ext>
            </a:extLst>
          </p:cNvPr>
          <p:cNvSpPr txBox="1"/>
          <p:nvPr/>
        </p:nvSpPr>
        <p:spPr>
          <a:xfrm>
            <a:off x="9875267" y="1788726"/>
            <a:ext cx="1965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/>
              <a:t>Southbridge</a:t>
            </a:r>
            <a:endParaRPr lang="de-CH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CA9FCBF-30D9-4CA9-AC8D-A120BAAA2E03}"/>
              </a:ext>
            </a:extLst>
          </p:cNvPr>
          <p:cNvSpPr txBox="1"/>
          <p:nvPr/>
        </p:nvSpPr>
        <p:spPr>
          <a:xfrm>
            <a:off x="8476054" y="1053760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Northbridge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99D9B0D-2BF4-418A-BF58-4220FE435881}"/>
              </a:ext>
            </a:extLst>
          </p:cNvPr>
          <p:cNvCxnSpPr>
            <a:cxnSpLocks/>
          </p:cNvCxnSpPr>
          <p:nvPr/>
        </p:nvCxnSpPr>
        <p:spPr>
          <a:xfrm>
            <a:off x="3407220" y="966203"/>
            <a:ext cx="1514182" cy="42452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5D7DF3D-3AB6-4B61-BF4C-318DBFDE4CF9}"/>
              </a:ext>
            </a:extLst>
          </p:cNvPr>
          <p:cNvCxnSpPr>
            <a:cxnSpLocks/>
          </p:cNvCxnSpPr>
          <p:nvPr/>
        </p:nvCxnSpPr>
        <p:spPr>
          <a:xfrm flipV="1">
            <a:off x="5592726" y="705706"/>
            <a:ext cx="1352177" cy="260497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3391FBF-4F35-4888-8115-1515836DC3C8}"/>
              </a:ext>
            </a:extLst>
          </p:cNvPr>
          <p:cNvCxnSpPr/>
          <p:nvPr/>
        </p:nvCxnSpPr>
        <p:spPr>
          <a:xfrm>
            <a:off x="2555142" y="1788726"/>
            <a:ext cx="1704156" cy="5232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44F816F-6D8D-466A-9B5D-D6E1CF9B54ED}"/>
              </a:ext>
            </a:extLst>
          </p:cNvPr>
          <p:cNvCxnSpPr>
            <a:cxnSpLocks/>
          </p:cNvCxnSpPr>
          <p:nvPr/>
        </p:nvCxnSpPr>
        <p:spPr>
          <a:xfrm flipV="1">
            <a:off x="2490457" y="705706"/>
            <a:ext cx="4686006" cy="1782313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659C65D-8E3E-4F68-9222-E18EAC6EC155}"/>
              </a:ext>
            </a:extLst>
          </p:cNvPr>
          <p:cNvCxnSpPr>
            <a:cxnSpLocks/>
          </p:cNvCxnSpPr>
          <p:nvPr/>
        </p:nvCxnSpPr>
        <p:spPr>
          <a:xfrm flipV="1">
            <a:off x="5943600" y="1542637"/>
            <a:ext cx="3206984" cy="121816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5F2B9FE-1856-46CA-A055-C16FA9038616}"/>
              </a:ext>
            </a:extLst>
          </p:cNvPr>
          <p:cNvCxnSpPr>
            <a:cxnSpLocks/>
          </p:cNvCxnSpPr>
          <p:nvPr/>
        </p:nvCxnSpPr>
        <p:spPr>
          <a:xfrm flipV="1">
            <a:off x="9150584" y="2321479"/>
            <a:ext cx="1882352" cy="92820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3B578F6-F9B9-4647-A663-BF2DF2282008}"/>
              </a:ext>
            </a:extLst>
          </p:cNvPr>
          <p:cNvCxnSpPr>
            <a:cxnSpLocks/>
          </p:cNvCxnSpPr>
          <p:nvPr/>
        </p:nvCxnSpPr>
        <p:spPr>
          <a:xfrm>
            <a:off x="10270517" y="3429000"/>
            <a:ext cx="376445" cy="192638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C111B8-4E52-4FD0-9451-3D0259BA16AE}"/>
              </a:ext>
            </a:extLst>
          </p:cNvPr>
          <p:cNvCxnSpPr>
            <a:cxnSpLocks/>
          </p:cNvCxnSpPr>
          <p:nvPr/>
        </p:nvCxnSpPr>
        <p:spPr>
          <a:xfrm flipV="1">
            <a:off x="5842522" y="5054149"/>
            <a:ext cx="1882352" cy="92820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A1D86C5-E95A-4EA3-A24C-2AA37D018FD2}"/>
              </a:ext>
            </a:extLst>
          </p:cNvPr>
          <p:cNvCxnSpPr>
            <a:cxnSpLocks/>
          </p:cNvCxnSpPr>
          <p:nvPr/>
        </p:nvCxnSpPr>
        <p:spPr>
          <a:xfrm flipV="1">
            <a:off x="5688419" y="4859079"/>
            <a:ext cx="1643287" cy="111819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1C7458A-562D-498A-A103-76E78E05CAF6}"/>
              </a:ext>
            </a:extLst>
          </p:cNvPr>
          <p:cNvCxnSpPr>
            <a:cxnSpLocks/>
          </p:cNvCxnSpPr>
          <p:nvPr/>
        </p:nvCxnSpPr>
        <p:spPr>
          <a:xfrm flipV="1">
            <a:off x="5447170" y="4369982"/>
            <a:ext cx="1259477" cy="163756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851BA80-8023-4DCF-864A-271968C90E7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793838" y="5022725"/>
            <a:ext cx="3187991" cy="49552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52A631A-834B-4198-A479-84D5F13D8B99}"/>
              </a:ext>
            </a:extLst>
          </p:cNvPr>
          <p:cNvCxnSpPr>
            <a:cxnSpLocks/>
          </p:cNvCxnSpPr>
          <p:nvPr/>
        </p:nvCxnSpPr>
        <p:spPr>
          <a:xfrm flipV="1">
            <a:off x="5212783" y="3997299"/>
            <a:ext cx="519866" cy="20808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102925D-F642-470F-9546-F53A48A8DF28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1545038" y="3347484"/>
            <a:ext cx="601519" cy="113293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B863E34-5725-40CB-933F-2D1AA819934D}"/>
              </a:ext>
            </a:extLst>
          </p:cNvPr>
          <p:cNvCxnSpPr>
            <a:cxnSpLocks/>
          </p:cNvCxnSpPr>
          <p:nvPr/>
        </p:nvCxnSpPr>
        <p:spPr>
          <a:xfrm flipV="1">
            <a:off x="2146557" y="4459791"/>
            <a:ext cx="1734269" cy="4832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3F2542E-0B6A-48E4-9512-172669FA42C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146557" y="3808360"/>
            <a:ext cx="343900" cy="67205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0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9918E-2666-44F2-BE37-78AAD541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Netzteil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83DAB4B-6E78-4A3F-A22E-9535A83D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Zuständig für die </a:t>
            </a:r>
            <a:r>
              <a:rPr lang="de-CH" b="1" dirty="0"/>
              <a:t>Stromversorgung</a:t>
            </a:r>
          </a:p>
          <a:p>
            <a:r>
              <a:rPr lang="de-CH" dirty="0"/>
              <a:t>Verschiedene Spannungen für</a:t>
            </a:r>
            <a:br>
              <a:rPr lang="de-CH" dirty="0"/>
            </a:br>
            <a:r>
              <a:rPr lang="de-CH" dirty="0"/>
              <a:t>verschiedene Komponenten</a:t>
            </a:r>
          </a:p>
          <a:p>
            <a:r>
              <a:rPr lang="de-CH" dirty="0"/>
              <a:t>Umwandlung von Wechselstrom</a:t>
            </a:r>
            <a:br>
              <a:rPr lang="de-CH" dirty="0"/>
            </a:br>
            <a:r>
              <a:rPr lang="de-CH" dirty="0"/>
              <a:t>in Gleichstrom</a:t>
            </a: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20BEEA2A-4565-443F-AB80-21622CEE01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8977" y="4001294"/>
            <a:ext cx="3427516" cy="2514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0542C21E-89B4-48A3-924A-7F54C8B91671}"/>
              </a:ext>
            </a:extLst>
          </p:cNvPr>
          <p:cNvSpPr/>
          <p:nvPr/>
        </p:nvSpPr>
        <p:spPr>
          <a:xfrm>
            <a:off x="8710246" y="492369"/>
            <a:ext cx="3106616" cy="307144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/>
              <a:t>Wichtige Kenngrösse</a:t>
            </a:r>
          </a:p>
          <a:p>
            <a:r>
              <a:rPr lang="de-CH" sz="2000" b="1" dirty="0"/>
              <a:t>Leistung</a:t>
            </a:r>
          </a:p>
          <a:p>
            <a:endParaRPr lang="de-CH" sz="2000" dirty="0"/>
          </a:p>
          <a:p>
            <a:r>
              <a:rPr lang="de-CH" sz="2000" dirty="0"/>
              <a:t>Einheit</a:t>
            </a:r>
          </a:p>
          <a:p>
            <a:r>
              <a:rPr lang="de-CH" sz="2000" b="1" dirty="0"/>
              <a:t>Watt</a:t>
            </a:r>
          </a:p>
          <a:p>
            <a:endParaRPr lang="de-CH" sz="2000" dirty="0"/>
          </a:p>
          <a:p>
            <a:endParaRPr lang="de-CH" sz="2000" dirty="0"/>
          </a:p>
          <a:p>
            <a:r>
              <a:rPr lang="de-CH" sz="2000" dirty="0" err="1"/>
              <a:t>Bsp</a:t>
            </a:r>
            <a:r>
              <a:rPr lang="de-CH" sz="2000" dirty="0"/>
              <a:t>: 250 W</a:t>
            </a:r>
          </a:p>
        </p:txBody>
      </p:sp>
    </p:spTree>
    <p:extLst>
      <p:ext uri="{BB962C8B-B14F-4D97-AF65-F5344CB8AC3E}">
        <p14:creationId xmlns:p14="http://schemas.microsoft.com/office/powerpoint/2010/main" val="35691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89DA-5D01-9D45-8F30-61D8A1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«Stromversorgung»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52D84-55F7-7D48-ADAC-211476C2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Wie viel Leistung (Watt) beziehen folgende Geräte typischerweise im Betrieb?</a:t>
            </a:r>
          </a:p>
          <a:p>
            <a:r>
              <a:rPr lang="de-DE" dirty="0"/>
              <a:t>Staubsauger</a:t>
            </a:r>
          </a:p>
          <a:p>
            <a:r>
              <a:rPr lang="de-DE" dirty="0"/>
              <a:t>Desktop-PC resp. Notebook</a:t>
            </a:r>
          </a:p>
          <a:p>
            <a:r>
              <a:rPr lang="de-DE" dirty="0"/>
              <a:t>Smartphone-Ladegerät</a:t>
            </a:r>
          </a:p>
          <a:p>
            <a:r>
              <a:rPr lang="de-DE" dirty="0"/>
              <a:t>LED-Lampe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 beurteilen Sie folgende Aussagen? Ist das erwähnte Gerät neu oder alt?</a:t>
            </a:r>
          </a:p>
          <a:p>
            <a:r>
              <a:rPr lang="de-DE" dirty="0"/>
              <a:t>Ein Notebook verbraucht zum Bearbeiten eines Textdokuments oder Surfen im Internet ca. 7W.</a:t>
            </a:r>
          </a:p>
          <a:p>
            <a:r>
              <a:rPr lang="de-DE" dirty="0"/>
              <a:t>Ein Desktopcomputer braucht ein 1500W-Netzteil.</a:t>
            </a:r>
          </a:p>
          <a:p>
            <a:r>
              <a:rPr lang="de-DE" dirty="0"/>
              <a:t>Eine Stereoanlage verbraucht im </a:t>
            </a:r>
            <a:r>
              <a:rPr lang="de-DE" dirty="0" err="1"/>
              <a:t>Standbyzustand</a:t>
            </a:r>
            <a:r>
              <a:rPr lang="de-DE" dirty="0"/>
              <a:t> knapp 15W.</a:t>
            </a:r>
          </a:p>
          <a:p>
            <a:r>
              <a:rPr lang="de-DE" dirty="0"/>
              <a:t>Ein Beamer hat einen </a:t>
            </a:r>
            <a:r>
              <a:rPr lang="de-DE" dirty="0" err="1"/>
              <a:t>Standbystromverbrauch</a:t>
            </a:r>
            <a:r>
              <a:rPr lang="de-DE" dirty="0"/>
              <a:t> von ca. 0.5W.</a:t>
            </a:r>
          </a:p>
        </p:txBody>
      </p:sp>
    </p:spTree>
    <p:extLst>
      <p:ext uri="{BB962C8B-B14F-4D97-AF65-F5344CB8AC3E}">
        <p14:creationId xmlns:p14="http://schemas.microsoft.com/office/powerpoint/2010/main" val="358869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0925-7467-48E7-8CEF-4001BA96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Netzwerkkarte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DE028-A70F-407A-B41E-7AAD7D22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Zuständig für die </a:t>
            </a:r>
            <a:r>
              <a:rPr lang="de-CH" b="1" dirty="0"/>
              <a:t>Netzwerkanbindung</a:t>
            </a:r>
          </a:p>
          <a:p>
            <a:endParaRPr lang="de-CH" dirty="0"/>
          </a:p>
        </p:txBody>
      </p:sp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B8CB4987-14A3-4695-BCE9-433C8D225D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429" y="3563815"/>
            <a:ext cx="4476539" cy="2983631"/>
          </a:xfrm>
          <a:prstGeom prst="rect">
            <a:avLst/>
          </a:prstGeom>
        </p:spPr>
      </p:pic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DF22DF80-5DB4-46DF-8F43-48BCD2AEE829}"/>
              </a:ext>
            </a:extLst>
          </p:cNvPr>
          <p:cNvSpPr/>
          <p:nvPr/>
        </p:nvSpPr>
        <p:spPr>
          <a:xfrm>
            <a:off x="8710246" y="492369"/>
            <a:ext cx="3106616" cy="307144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/>
              <a:t>Wichtige Kenngrösse</a:t>
            </a:r>
          </a:p>
          <a:p>
            <a:r>
              <a:rPr lang="de-CH" sz="2000" b="1" dirty="0"/>
              <a:t>Übertragungsrate</a:t>
            </a:r>
          </a:p>
          <a:p>
            <a:endParaRPr lang="de-CH" sz="2000" dirty="0"/>
          </a:p>
          <a:p>
            <a:r>
              <a:rPr lang="de-CH" sz="2000" dirty="0"/>
              <a:t>Einheit</a:t>
            </a:r>
          </a:p>
          <a:p>
            <a:r>
              <a:rPr lang="de-CH" sz="2000" b="1" dirty="0"/>
              <a:t>Bits/s</a:t>
            </a:r>
          </a:p>
          <a:p>
            <a:br>
              <a:rPr lang="de-CH" sz="2000" dirty="0"/>
            </a:br>
            <a:endParaRPr lang="de-CH" sz="2000" dirty="0"/>
          </a:p>
          <a:p>
            <a:r>
              <a:rPr lang="de-CH" sz="2000" dirty="0" err="1"/>
              <a:t>Bsp</a:t>
            </a:r>
            <a:r>
              <a:rPr lang="de-CH" sz="2000" dirty="0"/>
              <a:t>: 1 </a:t>
            </a:r>
            <a:r>
              <a:rPr lang="de-CH" sz="2000" dirty="0" err="1"/>
              <a:t>Gbps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1084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89DA-5D01-9D45-8F30-61D8A1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«Netzwerkkarte»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52D84-55F7-7D48-ADAC-211476C2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Angenommen, eine Netzwerkkarte hat eine Übertragungsrate von 1 </a:t>
            </a:r>
            <a:r>
              <a:rPr lang="de-DE" dirty="0" err="1"/>
              <a:t>Gbps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Wie viele lange dauert die Übertragung einer 10 GB </a:t>
            </a:r>
            <a:r>
              <a:rPr lang="de-DE" dirty="0" err="1"/>
              <a:t>grossen</a:t>
            </a:r>
            <a:r>
              <a:rPr lang="de-DE" dirty="0"/>
              <a:t> Datei in Sekunden unter idealen Bedingungen?</a:t>
            </a:r>
          </a:p>
        </p:txBody>
      </p:sp>
    </p:spTree>
    <p:extLst>
      <p:ext uri="{BB962C8B-B14F-4D97-AF65-F5344CB8AC3E}">
        <p14:creationId xmlns:p14="http://schemas.microsoft.com/office/powerpoint/2010/main" val="177300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1024B-5DEB-B24E-B27B-C73079CB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Grafikkarte</a:t>
            </a:r>
          </a:p>
        </p:txBody>
      </p:sp>
      <p:pic>
        <p:nvPicPr>
          <p:cNvPr id="5" name="Inhaltsplatzhalter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0BF80E51-CA17-7D40-A577-C089B9F8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8324" y="808714"/>
            <a:ext cx="4320000" cy="2430000"/>
          </a:xfr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6C1EDF93-F8C0-AB44-837F-D60CEC5AB7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183532"/>
            <a:ext cx="4320000" cy="2430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865D8C-FB28-D841-A124-29C331250420}"/>
              </a:ext>
            </a:extLst>
          </p:cNvPr>
          <p:cNvSpPr txBox="1"/>
          <p:nvPr/>
        </p:nvSpPr>
        <p:spPr>
          <a:xfrm>
            <a:off x="991302" y="3085926"/>
            <a:ext cx="4384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Hercules Graphics Card</a:t>
            </a:r>
          </a:p>
          <a:p>
            <a:endParaRPr lang="de-DE" sz="2000" b="1" dirty="0"/>
          </a:p>
          <a:p>
            <a:r>
              <a:rPr lang="de-DE" sz="2000" dirty="0"/>
              <a:t>hochauflösende monochrome Grafikkarte (720×348 Pixel, 1 Bit Farbe) mit 64 KB Video-RAM aus dem Jahr 1982.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BE09E5-F69D-4046-A785-E19D8E08B12F}"/>
              </a:ext>
            </a:extLst>
          </p:cNvPr>
          <p:cNvSpPr txBox="1"/>
          <p:nvPr/>
        </p:nvSpPr>
        <p:spPr>
          <a:xfrm>
            <a:off x="6543472" y="3348573"/>
            <a:ext cx="4384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NVIDIA RTX 2080 TI</a:t>
            </a:r>
          </a:p>
          <a:p>
            <a:endParaRPr lang="de-DE" sz="2000" b="1" dirty="0"/>
          </a:p>
          <a:p>
            <a:r>
              <a:rPr lang="de-DE" sz="2000" dirty="0"/>
              <a:t>aktuelle Grafikkarte aus dem Jahr 2018 mit einer maximalen Auflösung von 7680×4320 Pixel pro Bildschirm, 11 GB Video-RAM und Unterstützung von Echtzeit-</a:t>
            </a:r>
            <a:r>
              <a:rPr lang="de-DE" sz="2000" dirty="0" err="1"/>
              <a:t>Raytracing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8252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4C44D-FE5C-284D-8BF6-4CA4E902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Aufgaben moderner Grafikkarten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56E23-5DD8-634B-9CC2-82A40EBF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dirty="0"/>
              <a:t>Text-Rasterung: </a:t>
            </a:r>
            <a:r>
              <a:rPr lang="de-DE" sz="2800" dirty="0"/>
              <a:t>Zeichnen von Text</a:t>
            </a:r>
          </a:p>
          <a:p>
            <a:r>
              <a:rPr lang="de-DE" sz="2800" b="1" dirty="0"/>
              <a:t>2D-Rasterung</a:t>
            </a:r>
            <a:r>
              <a:rPr lang="de-DE" sz="2800" dirty="0"/>
              <a:t>: Zeichnen von Linien, Rechtecken und Kreisen</a:t>
            </a:r>
          </a:p>
          <a:p>
            <a:r>
              <a:rPr lang="de-DE" sz="2800" b="1" dirty="0"/>
              <a:t>3D-Rasterung</a:t>
            </a:r>
            <a:r>
              <a:rPr lang="de-DE" sz="2800" dirty="0"/>
              <a:t>: </a:t>
            </a:r>
            <a:r>
              <a:rPr lang="de-DE" sz="2800" dirty="0" err="1"/>
              <a:t>Verdeckungsberechnung</a:t>
            </a:r>
            <a:r>
              <a:rPr lang="de-DE" sz="2800" dirty="0"/>
              <a:t> und Lichtsimulation</a:t>
            </a:r>
          </a:p>
          <a:p>
            <a:r>
              <a:rPr lang="de-DE" sz="2800" b="1" dirty="0"/>
              <a:t>3D-Raytracing</a:t>
            </a:r>
            <a:r>
              <a:rPr lang="de-DE" sz="2800" dirty="0"/>
              <a:t>: fotorealistische Berechnung basierend auf der Rückverfolgung von Lichtstrahlen</a:t>
            </a:r>
          </a:p>
          <a:p>
            <a:r>
              <a:rPr lang="de-DE" sz="2800" b="1" dirty="0"/>
              <a:t>aufwändige Berechnungen</a:t>
            </a:r>
            <a:r>
              <a:rPr lang="de-DE" sz="2800" dirty="0"/>
              <a:t>: neuronale Netze, Mining von </a:t>
            </a:r>
            <a:r>
              <a:rPr lang="de-DE" sz="2800" dirty="0" err="1"/>
              <a:t>Kryptowährungen</a:t>
            </a:r>
            <a:r>
              <a:rPr lang="de-DE" sz="2800" dirty="0"/>
              <a:t>.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4040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A90F8-FF5B-4942-927D-B28536C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«Computer»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9FA77-C0A0-3C47-9C43-7447791C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«Ein </a:t>
            </a:r>
            <a:r>
              <a:rPr lang="de-CH" b="1" dirty="0"/>
              <a:t>Computer</a:t>
            </a:r>
            <a:r>
              <a:rPr lang="de-CH" dirty="0"/>
              <a:t> oder </a:t>
            </a:r>
            <a:r>
              <a:rPr lang="de-CH" b="1" dirty="0"/>
              <a:t>Rechner</a:t>
            </a:r>
            <a:r>
              <a:rPr lang="de-CH" dirty="0"/>
              <a:t> ist ein Gerät, das mittels programmierbarer Rechenvorschriften (Algorithmen) Daten verarbeitet.»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– Wikipedia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9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89DA-5D01-9D45-8F30-61D8A12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«Grafikkarte»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52D84-55F7-7D48-ADAC-211476C2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Wieso ist die Grafikkarte eigentlich ein ganzer Computer (mit eigenem Prozessor, eigenem RAM)?</a:t>
            </a:r>
          </a:p>
        </p:txBody>
      </p:sp>
    </p:spTree>
    <p:extLst>
      <p:ext uri="{BB962C8B-B14F-4D97-AF65-F5344CB8AC3E}">
        <p14:creationId xmlns:p14="http://schemas.microsoft.com/office/powerpoint/2010/main" val="56932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CDFCC-AECB-3D47-97FD-FBB2A95F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Ebenen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D5FAC9-387D-1E4F-B023-061801427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6344" y="1690688"/>
            <a:ext cx="8119311" cy="4182675"/>
          </a:xfrm>
        </p:spPr>
      </p:pic>
    </p:spTree>
    <p:extLst>
      <p:ext uri="{BB962C8B-B14F-4D97-AF65-F5344CB8AC3E}">
        <p14:creationId xmlns:p14="http://schemas.microsoft.com/office/powerpoint/2010/main" val="89893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«Computer»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 viele Computer befinden sich in diesem Zimmer?</a:t>
            </a:r>
          </a:p>
        </p:txBody>
      </p:sp>
    </p:spTree>
    <p:extLst>
      <p:ext uri="{BB962C8B-B14F-4D97-AF65-F5344CB8AC3E}">
        <p14:creationId xmlns:p14="http://schemas.microsoft.com/office/powerpoint/2010/main" val="379655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35138-5DFB-1D40-9150-30E4810E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Computerkategorien 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947438-25B1-F34D-9318-9CE6860ABE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763481"/>
            <a:ext cx="3240000" cy="1822500"/>
          </a:xfrm>
        </p:spPr>
      </p:pic>
      <p:pic>
        <p:nvPicPr>
          <p:cNvPr id="7" name="Grafik 6" descr="Ein Bild, das drinnen, Gebäude, rot, Zug enthält.&#10;&#10;Automatisch generierte Beschreibung">
            <a:extLst>
              <a:ext uri="{FF2B5EF4-FFF2-40B4-BE49-F238E27FC236}">
                <a16:creationId xmlns:a16="http://schemas.microsoft.com/office/drawing/2014/main" id="{56184AA4-EF8F-074F-88AF-50118AAD86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3696" y="4151069"/>
            <a:ext cx="3240000" cy="1822500"/>
          </a:xfrm>
          <a:prstGeom prst="rect">
            <a:avLst/>
          </a:prstGeom>
        </p:spPr>
      </p:pic>
      <p:pic>
        <p:nvPicPr>
          <p:cNvPr id="9" name="Grafik 8" descr="Ein Bild, das Person, Hand, drinnen, haltend enthält.&#10;&#10;Automatisch generierte Beschreibung">
            <a:extLst>
              <a:ext uri="{FF2B5EF4-FFF2-40B4-BE49-F238E27FC236}">
                <a16:creationId xmlns:a16="http://schemas.microsoft.com/office/drawing/2014/main" id="{395D9776-BE2A-C34F-8647-64622FA1B7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3696" y="1763481"/>
            <a:ext cx="3240000" cy="1822500"/>
          </a:xfrm>
          <a:prstGeom prst="rect">
            <a:avLst/>
          </a:prstGeom>
        </p:spPr>
      </p:pic>
      <p:pic>
        <p:nvPicPr>
          <p:cNvPr id="11" name="Grafik 10" descr="Ein Bild, das Laptop, Computer, Person, drinnen enthält.&#10;&#10;Automatisch generierte Beschreibung">
            <a:extLst>
              <a:ext uri="{FF2B5EF4-FFF2-40B4-BE49-F238E27FC236}">
                <a16:creationId xmlns:a16="http://schemas.microsoft.com/office/drawing/2014/main" id="{56C67875-A28C-A743-9E83-70B9B0E9603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151069"/>
            <a:ext cx="3240000" cy="1822500"/>
          </a:xfrm>
          <a:prstGeom prst="rect">
            <a:avLst/>
          </a:prstGeom>
        </p:spPr>
      </p:pic>
      <p:pic>
        <p:nvPicPr>
          <p:cNvPr id="13" name="Grafik 12" descr="Ein Bild, das drinnen, Objekt, haltend, Hand enthält.&#10;&#10;Automatisch generierte Beschreibung">
            <a:extLst>
              <a:ext uri="{FF2B5EF4-FFF2-40B4-BE49-F238E27FC236}">
                <a16:creationId xmlns:a16="http://schemas.microsoft.com/office/drawing/2014/main" id="{AC6BBE62-0F14-9446-A3E1-D60E6157B9F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948" y="1763481"/>
            <a:ext cx="3240000" cy="1822500"/>
          </a:xfrm>
          <a:prstGeom prst="rect">
            <a:avLst/>
          </a:prstGeom>
        </p:spPr>
      </p:pic>
      <p:pic>
        <p:nvPicPr>
          <p:cNvPr id="15" name="Grafik 14" descr="Ein Bild, das Computer, drinnen, Tisch, sitzend enthält.&#10;&#10;Automatisch generierte Beschreibung">
            <a:extLst>
              <a:ext uri="{FF2B5EF4-FFF2-40B4-BE49-F238E27FC236}">
                <a16:creationId xmlns:a16="http://schemas.microsoft.com/office/drawing/2014/main" id="{5E36CA03-B095-A04E-B0EE-AE613C2BC9C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948" y="4151069"/>
            <a:ext cx="3240000" cy="18225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5F0F918-E56F-E649-953A-122246C7C0A5}"/>
              </a:ext>
            </a:extLst>
          </p:cNvPr>
          <p:cNvSpPr txBox="1"/>
          <p:nvPr/>
        </p:nvSpPr>
        <p:spPr>
          <a:xfrm>
            <a:off x="838200" y="3585981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Smartcard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B72ACC-E947-A442-9170-D163519BA2CC}"/>
              </a:ext>
            </a:extLst>
          </p:cNvPr>
          <p:cNvSpPr txBox="1"/>
          <p:nvPr/>
        </p:nvSpPr>
        <p:spPr>
          <a:xfrm>
            <a:off x="4415948" y="3585981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Mikrocontroller (</a:t>
            </a:r>
            <a:r>
              <a:rPr lang="de-DE" dirty="0" err="1"/>
              <a:t>Lilypad</a:t>
            </a:r>
            <a:r>
              <a:rPr lang="de-DE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4FD65D-FFFC-FD44-A51E-68A83BDA1B78}"/>
              </a:ext>
            </a:extLst>
          </p:cNvPr>
          <p:cNvSpPr txBox="1"/>
          <p:nvPr/>
        </p:nvSpPr>
        <p:spPr>
          <a:xfrm>
            <a:off x="838200" y="597356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Laptop / PC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A4E909F-95CA-B940-B6FB-06CFAAFA12EC}"/>
              </a:ext>
            </a:extLst>
          </p:cNvPr>
          <p:cNvSpPr txBox="1"/>
          <p:nvPr/>
        </p:nvSpPr>
        <p:spPr>
          <a:xfrm>
            <a:off x="7993696" y="3585981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Smartphone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DE811F-CBD6-9346-A155-8773D99C7111}"/>
              </a:ext>
            </a:extLst>
          </p:cNvPr>
          <p:cNvSpPr txBox="1"/>
          <p:nvPr/>
        </p:nvSpPr>
        <p:spPr>
          <a:xfrm>
            <a:off x="4415948" y="597356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819612-2797-644D-8EB6-2E81051FCEF5}"/>
              </a:ext>
            </a:extLst>
          </p:cNvPr>
          <p:cNvSpPr txBox="1"/>
          <p:nvPr/>
        </p:nvSpPr>
        <p:spPr>
          <a:xfrm>
            <a:off x="7993696" y="597356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Supercomputer (</a:t>
            </a:r>
            <a:r>
              <a:rPr lang="de-DE" dirty="0" err="1"/>
              <a:t>Kei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29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9F022-E35E-41D4-A7E7-81B73039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Computerkategorien 2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827F3F2-D565-411E-90A2-D04334C97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0912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533455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183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Preis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Wegwerfcomputer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1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Mikrocontroller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Mobile Computer, Spielkonsolen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Personal Computer (PC)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8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Grossrechner (Mainframe)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5’000’000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Supercomputer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100’000’000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4421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CD51A95-C030-40C8-AC5E-A5F1F81F2E3D}"/>
              </a:ext>
            </a:extLst>
          </p:cNvPr>
          <p:cNvSpPr txBox="1"/>
          <p:nvPr/>
        </p:nvSpPr>
        <p:spPr>
          <a:xfrm>
            <a:off x="2674308" y="6123543"/>
            <a:ext cx="867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Andrew S. </a:t>
            </a:r>
            <a:r>
              <a:rPr lang="de-DE" dirty="0" err="1"/>
              <a:t>Tanenbaum</a:t>
            </a:r>
            <a:r>
              <a:rPr lang="de-DE" dirty="0"/>
              <a:t> und Todd Austin: Rechnerarchitektur, 2014, 6. Auflage, S. 49</a:t>
            </a:r>
          </a:p>
        </p:txBody>
      </p:sp>
    </p:spTree>
    <p:extLst>
      <p:ext uri="{BB962C8B-B14F-4D97-AF65-F5344CB8AC3E}">
        <p14:creationId xmlns:p14="http://schemas.microsoft.com/office/powerpoint/2010/main" val="390198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BF100-FE96-794D-BD9D-F5612AA3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15" y="365125"/>
            <a:ext cx="10515600" cy="1325563"/>
          </a:xfrm>
        </p:spPr>
        <p:txBody>
          <a:bodyPr/>
          <a:lstStyle/>
          <a:p>
            <a:r>
              <a:rPr lang="de-DE" dirty="0"/>
              <a:t>EVAS-Prinzip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577E9FE-A40D-7140-BDB2-8874F76B8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84" y="1690688"/>
            <a:ext cx="10675895" cy="3212052"/>
          </a:xfrm>
        </p:spPr>
      </p:pic>
    </p:spTree>
    <p:extLst>
      <p:ext uri="{BB962C8B-B14F-4D97-AF65-F5344CB8AC3E}">
        <p14:creationId xmlns:p14="http://schemas.microsoft.com/office/powerpoint/2010/main" val="37327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557CC-C49D-954B-B014-3F9B11C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Ein- und Ausgabegeräte</a:t>
            </a:r>
          </a:p>
        </p:txBody>
      </p:sp>
      <p:pic>
        <p:nvPicPr>
          <p:cNvPr id="5" name="Inhaltsplatzhalter 4" descr="Ein Bild, das Elektronik, Monitor, Computer, sitzend enthält.&#10;&#10;Automatisch generierte Beschreibung">
            <a:extLst>
              <a:ext uri="{FF2B5EF4-FFF2-40B4-BE49-F238E27FC236}">
                <a16:creationId xmlns:a16="http://schemas.microsoft.com/office/drawing/2014/main" id="{3364BEDD-31B3-D340-AFCB-EE3A1B6B5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36" y="4066972"/>
            <a:ext cx="3240000" cy="1822500"/>
          </a:xfrm>
        </p:spPr>
      </p:pic>
      <p:pic>
        <p:nvPicPr>
          <p:cNvPr id="7" name="Grafik 6" descr="Ein Bild, das schwarz, sitzend, Maus, Tisch enthält.&#10;&#10;Automatisch generierte Beschreibung">
            <a:extLst>
              <a:ext uri="{FF2B5EF4-FFF2-40B4-BE49-F238E27FC236}">
                <a16:creationId xmlns:a16="http://schemas.microsoft.com/office/drawing/2014/main" id="{C231393D-6662-9040-86A4-E12DB1D31E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402" y="1518788"/>
            <a:ext cx="3240000" cy="1822500"/>
          </a:xfrm>
          <a:prstGeom prst="rect">
            <a:avLst/>
          </a:prstGeom>
        </p:spPr>
      </p:pic>
      <p:pic>
        <p:nvPicPr>
          <p:cNvPr id="11" name="Grafik 10" descr="Ein Bild, das schwarz, weiß, Licht enthält.&#10;&#10;Automatisch generierte Beschreibung">
            <a:extLst>
              <a:ext uri="{FF2B5EF4-FFF2-40B4-BE49-F238E27FC236}">
                <a16:creationId xmlns:a16="http://schemas.microsoft.com/office/drawing/2014/main" id="{12A36009-2D79-AD4B-AFA7-84206AFF3E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668" y="1518788"/>
            <a:ext cx="3240000" cy="1822500"/>
          </a:xfrm>
          <a:prstGeom prst="rect">
            <a:avLst/>
          </a:prstGeom>
        </p:spPr>
      </p:pic>
      <p:pic>
        <p:nvPicPr>
          <p:cNvPr id="13" name="Grafik 12" descr="Ein Bild, das Elektronik, Foto, Spiel, Video enthält.&#10;&#10;Automatisch generierte Beschreibung">
            <a:extLst>
              <a:ext uri="{FF2B5EF4-FFF2-40B4-BE49-F238E27FC236}">
                <a16:creationId xmlns:a16="http://schemas.microsoft.com/office/drawing/2014/main" id="{1739DB00-4EC8-B94E-8BA3-23144717EA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402" y="4066972"/>
            <a:ext cx="3240000" cy="1822500"/>
          </a:xfrm>
          <a:prstGeom prst="rect">
            <a:avLst/>
          </a:prstGeom>
        </p:spPr>
      </p:pic>
      <p:pic>
        <p:nvPicPr>
          <p:cNvPr id="15" name="Grafik 14" descr="Ein Bild, das Computer, Tastatur, sitzend, drinnen enthält.&#10;&#10;Automatisch generierte Beschreibung">
            <a:extLst>
              <a:ext uri="{FF2B5EF4-FFF2-40B4-BE49-F238E27FC236}">
                <a16:creationId xmlns:a16="http://schemas.microsoft.com/office/drawing/2014/main" id="{9B598C92-27AE-D344-B4F7-CC7E3D4C3CE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36" y="1518788"/>
            <a:ext cx="3240000" cy="1822500"/>
          </a:xfrm>
          <a:prstGeom prst="rect">
            <a:avLst/>
          </a:prstGeom>
        </p:spPr>
      </p:pic>
      <p:pic>
        <p:nvPicPr>
          <p:cNvPr id="17" name="Grafik 16" descr="Ein Bild, das Elektronik, sitzend, Auto, Tisch enthält.&#10;&#10;Automatisch generierte Beschreibung">
            <a:extLst>
              <a:ext uri="{FF2B5EF4-FFF2-40B4-BE49-F238E27FC236}">
                <a16:creationId xmlns:a16="http://schemas.microsoft.com/office/drawing/2014/main" id="{913724D5-90B6-9443-8347-30663CE0C7C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668" y="4066972"/>
            <a:ext cx="3240000" cy="18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0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8812C-E53C-B145-9367-19119251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Anschluss von Bildschirmen</a:t>
            </a:r>
          </a:p>
        </p:txBody>
      </p:sp>
      <p:pic>
        <p:nvPicPr>
          <p:cNvPr id="5" name="Inhaltsplatzhalter 4" descr="Ein Bild, das sitzend, Kuchen, Hand, Tisch enthält.&#10;&#10;Automatisch generierte Beschreibung">
            <a:extLst>
              <a:ext uri="{FF2B5EF4-FFF2-40B4-BE49-F238E27FC236}">
                <a16:creationId xmlns:a16="http://schemas.microsoft.com/office/drawing/2014/main" id="{134045FD-7CC7-854D-8F50-F00FC51DF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609" y="2105735"/>
            <a:ext cx="3240000" cy="18225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D78508-4140-9949-91DC-5895D23570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4693" y="2157016"/>
            <a:ext cx="3240000" cy="1822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4402F2-BA30-1645-8245-5E349F1CF64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1675" y="2157016"/>
            <a:ext cx="3240000" cy="1822500"/>
          </a:xfrm>
          <a:prstGeom prst="rect">
            <a:avLst/>
          </a:prstGeom>
        </p:spPr>
      </p:pic>
      <p:pic>
        <p:nvPicPr>
          <p:cNvPr id="11" name="Grafik 10" descr="Ein Bild, das Verbinder, Kabel, sitzend, weiß enthält.&#10;&#10;Automatisch generierte Beschreibung">
            <a:extLst>
              <a:ext uri="{FF2B5EF4-FFF2-40B4-BE49-F238E27FC236}">
                <a16:creationId xmlns:a16="http://schemas.microsoft.com/office/drawing/2014/main" id="{8B3169BE-A77D-0F44-8B98-8A4BC49A32C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51" y="2157016"/>
            <a:ext cx="3240000" cy="18225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F234141-803F-1243-8092-60F93E32BB25}"/>
              </a:ext>
            </a:extLst>
          </p:cNvPr>
          <p:cNvSpPr txBox="1"/>
          <p:nvPr/>
        </p:nvSpPr>
        <p:spPr>
          <a:xfrm>
            <a:off x="6330699" y="4042028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HDMI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High-Definition</a:t>
            </a:r>
          </a:p>
          <a:p>
            <a:pPr algn="ctr"/>
            <a:r>
              <a:rPr lang="de-DE" dirty="0"/>
              <a:t>Multimedia Interface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494ED1-2A8F-7440-941E-1DD2942F4049}"/>
              </a:ext>
            </a:extLst>
          </p:cNvPr>
          <p:cNvSpPr txBox="1"/>
          <p:nvPr/>
        </p:nvSpPr>
        <p:spPr>
          <a:xfrm>
            <a:off x="3647486" y="4042028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DVI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Digital Visual</a:t>
            </a:r>
          </a:p>
          <a:p>
            <a:pPr algn="ctr"/>
            <a:r>
              <a:rPr lang="de-DE" dirty="0"/>
              <a:t>Interface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3CFDC5A-BDC8-C74E-87DF-CBF3A9FF8033}"/>
              </a:ext>
            </a:extLst>
          </p:cNvPr>
          <p:cNvSpPr txBox="1"/>
          <p:nvPr/>
        </p:nvSpPr>
        <p:spPr>
          <a:xfrm>
            <a:off x="9013912" y="404202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DP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DisplayPort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F3F7A11-3A12-5249-B4B2-9AC70906AB8B}"/>
              </a:ext>
            </a:extLst>
          </p:cNvPr>
          <p:cNvSpPr txBox="1"/>
          <p:nvPr/>
        </p:nvSpPr>
        <p:spPr>
          <a:xfrm>
            <a:off x="716218" y="4042028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VGA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Video Graphics</a:t>
            </a:r>
            <a:br>
              <a:rPr lang="de-DE" dirty="0"/>
            </a:br>
            <a:r>
              <a:rPr lang="de-DE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77552603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774</Words>
  <Application>Microsoft Macintosh PowerPoint</Application>
  <PresentationFormat>Breitbild</PresentationFormat>
  <Paragraphs>233</Paragraphs>
  <Slides>31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Arimo</vt:lpstr>
      <vt:lpstr>Calibri</vt:lpstr>
      <vt:lpstr>kinet</vt:lpstr>
      <vt:lpstr>Computer 1</vt:lpstr>
      <vt:lpstr>Lernziele</vt:lpstr>
      <vt:lpstr>Definition «Computer»</vt:lpstr>
      <vt:lpstr>Aufgabe «Computer»</vt:lpstr>
      <vt:lpstr>Computerkategorien 1</vt:lpstr>
      <vt:lpstr>Computerkategorien 2</vt:lpstr>
      <vt:lpstr>EVAS-Prinzip</vt:lpstr>
      <vt:lpstr>Ein- und Ausgabegeräte</vt:lpstr>
      <vt:lpstr>Anschluss von Bildschirmen</vt:lpstr>
      <vt:lpstr>Aufgabe «E/A»</vt:lpstr>
      <vt:lpstr>Auflösung «E/A»</vt:lpstr>
      <vt:lpstr>Prozessor (CPU)</vt:lpstr>
      <vt:lpstr>Aufgabe «Prozessor»</vt:lpstr>
      <vt:lpstr>Arbeitsspeicher (RAM)</vt:lpstr>
      <vt:lpstr>Festplattenspeicher (HDD)</vt:lpstr>
      <vt:lpstr>Festplattenspeicher (SSD)</vt:lpstr>
      <vt:lpstr>Aufgabe «Festplattenspeicher»</vt:lpstr>
      <vt:lpstr>Speicherhierarchie</vt:lpstr>
      <vt:lpstr>Aufgabe «Speicherhierarchie»</vt:lpstr>
      <vt:lpstr>Aufgabe «Speicherhierarchie»</vt:lpstr>
      <vt:lpstr>Hauptplatine (Mother- oder Mainboard)</vt:lpstr>
      <vt:lpstr>PowerPoint-Präsentation</vt:lpstr>
      <vt:lpstr>PowerPoint-Präsentation</vt:lpstr>
      <vt:lpstr>Netzteil</vt:lpstr>
      <vt:lpstr>Aufgabe «Stromversorgung»</vt:lpstr>
      <vt:lpstr>Netzwerkkarte</vt:lpstr>
      <vt:lpstr>Aufgabe «Netzwerkkarte»</vt:lpstr>
      <vt:lpstr>Exkurs: Grafikkarte</vt:lpstr>
      <vt:lpstr>typische Aufgaben moderner Grafikkarten</vt:lpstr>
      <vt:lpstr>Aufgabe «Grafikkarte»</vt:lpstr>
      <vt:lpstr>Ebenen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Rothe Stefan</dc:creator>
  <cp:lastModifiedBy>Rothe Stefan</cp:lastModifiedBy>
  <cp:revision>44</cp:revision>
  <dcterms:created xsi:type="dcterms:W3CDTF">2020-06-10T14:37:54Z</dcterms:created>
  <dcterms:modified xsi:type="dcterms:W3CDTF">2020-10-27T07:10:19Z</dcterms:modified>
</cp:coreProperties>
</file>