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3" r:id="rId2"/>
  </p:sldMasterIdLst>
  <p:notesMasterIdLst>
    <p:notesMasterId r:id="rId11"/>
  </p:notesMasterIdLst>
  <p:sldIdLst>
    <p:sldId id="256" r:id="rId3"/>
    <p:sldId id="266" r:id="rId4"/>
    <p:sldId id="257" r:id="rId5"/>
    <p:sldId id="267" r:id="rId6"/>
    <p:sldId id="268" r:id="rId7"/>
    <p:sldId id="270" r:id="rId8"/>
    <p:sldId id="271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280" autoAdjust="0"/>
  </p:normalViewPr>
  <p:slideViewPr>
    <p:cSldViewPr snapToGrid="0">
      <p:cViewPr varScale="1">
        <p:scale>
          <a:sx n="79" d="100"/>
          <a:sy n="79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A85C8-7C66-44F4-9395-57A2A3334481}" type="datetimeFigureOut">
              <a:rPr lang="de-CH" smtClean="0"/>
              <a:t>15.11.2020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380B2-A61C-4CC0-A5E1-164F993FA2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5095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 Begründung schreibt die FSF, dass die Benutzer von der Software kontrolliert würden, wenn sie diese nicht selber kontrollieren können.</a:t>
            </a:r>
          </a:p>
          <a:p>
            <a:endParaRPr lang="de-DE" dirty="0"/>
          </a:p>
          <a:p>
            <a:r>
              <a:rPr lang="de-DE" dirty="0"/>
              <a:t>Da Software von Entwicklern geschrieben wird, verfügten diese über zu viel Macht über die Benutzer.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80B2-A61C-4CC0-A5E1-164F993FA25D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0215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80B2-A61C-4CC0-A5E1-164F993FA25D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680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98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092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2450"/>
            <a:ext cx="5225374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6128426" y="1825625"/>
            <a:ext cx="5225374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2333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398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5169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781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273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tif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3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678" y="209783"/>
            <a:ext cx="264572" cy="2794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72284" y="6793201"/>
            <a:ext cx="779929" cy="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/>
          <p:cNvSpPr/>
          <p:nvPr/>
        </p:nvSpPr>
        <p:spPr>
          <a:xfrm>
            <a:off x="9852213" y="6793200"/>
            <a:ext cx="779929" cy="6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10632142" y="6793200"/>
            <a:ext cx="779929" cy="6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11412071" y="6793200"/>
            <a:ext cx="779929" cy="6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440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1pPr>
    </p:titleStyle>
    <p:bodyStyle>
      <a:lvl1pPr marL="360363" indent="-360363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1pPr>
      <a:lvl2pPr marL="808038" indent="-350838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2pPr>
      <a:lvl3pPr marL="1254125" indent="-339725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3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678" y="209783"/>
            <a:ext cx="264572" cy="2794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72284" y="6793201"/>
            <a:ext cx="779929" cy="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/>
          <p:cNvSpPr/>
          <p:nvPr/>
        </p:nvSpPr>
        <p:spPr>
          <a:xfrm>
            <a:off x="9852213" y="6793200"/>
            <a:ext cx="779929" cy="6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10632142" y="6793200"/>
            <a:ext cx="779929" cy="6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11412071" y="6793200"/>
            <a:ext cx="779929" cy="6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454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1pPr>
    </p:titleStyle>
    <p:bodyStyle>
      <a:lvl1pPr marL="360363" indent="-360363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1pPr>
      <a:lvl2pPr marL="808038" indent="-350838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2pPr>
      <a:lvl3pPr marL="1254125" indent="-339725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1C377-C9CB-4870-9F09-3A7B98816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Freie Software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F75FE5-E1B3-46C8-B756-25804A877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Gymnasium Kirchenfeld</a:t>
            </a:r>
          </a:p>
        </p:txBody>
      </p:sp>
    </p:spTree>
    <p:extLst>
      <p:ext uri="{BB962C8B-B14F-4D97-AF65-F5344CB8AC3E}">
        <p14:creationId xmlns:p14="http://schemas.microsoft.com/office/powerpoint/2010/main" val="87878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A2F47-674C-F840-8243-22CD8229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«Herstellungskosten»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665F78-B83D-0F41-B43F-4B4043D7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bestimmt den Preis einer Ware?</a:t>
            </a:r>
          </a:p>
          <a:p>
            <a:r>
              <a:rPr lang="de-DE" dirty="0"/>
              <a:t>Was bestimmt den Preis einer Software?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Was darf/kann man mit ihnen (Ware</a:t>
            </a:r>
            <a:br>
              <a:rPr lang="de-DE" dirty="0"/>
            </a:br>
            <a:r>
              <a:rPr lang="de-DE" dirty="0"/>
              <a:t>resp. Software) nach dem Kauf tun?</a:t>
            </a:r>
            <a:br>
              <a:rPr lang="de-DE" dirty="0"/>
            </a:br>
            <a:endParaRPr lang="de-DE" dirty="0"/>
          </a:p>
          <a:p>
            <a:r>
              <a:rPr lang="de-DE" dirty="0"/>
              <a:t>Was haben die beiden Bilder mit dieser Aufgabe zu tun?</a:t>
            </a:r>
          </a:p>
        </p:txBody>
      </p:sp>
      <p:pic>
        <p:nvPicPr>
          <p:cNvPr id="5" name="Grafik 4" descr="Ein Bild, das draußen, Bank, Parken, sitzend enthält.&#10;&#10;Automatisch generierte Beschreibung">
            <a:extLst>
              <a:ext uri="{FF2B5EF4-FFF2-40B4-BE49-F238E27FC236}">
                <a16:creationId xmlns:a16="http://schemas.microsoft.com/office/drawing/2014/main" id="{6C0DC061-7920-411C-86DD-7E5E5660A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847" y="2197609"/>
            <a:ext cx="3610546" cy="2406090"/>
          </a:xfrm>
          <a:prstGeom prst="rect">
            <a:avLst/>
          </a:prstGeom>
        </p:spPr>
      </p:pic>
      <p:pic>
        <p:nvPicPr>
          <p:cNvPr id="7" name="Grafik 6" descr="Ein Bild, das Gebäude enthält.&#10;&#10;Automatisch generierte Beschreibung">
            <a:extLst>
              <a:ext uri="{FF2B5EF4-FFF2-40B4-BE49-F238E27FC236}">
                <a16:creationId xmlns:a16="http://schemas.microsoft.com/office/drawing/2014/main" id="{8B35526B-1731-44B7-A939-63D3E49CEEB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1542" y="-141795"/>
            <a:ext cx="3686238" cy="245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5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45040-C5B9-4FCA-9D28-07B3F27C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Freie Software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A4AF263-6BA3-4F61-B3A9-B9EC7A092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Free Software </a:t>
            </a:r>
            <a:r>
              <a:rPr lang="de-DE" dirty="0" err="1"/>
              <a:t>Foundation</a:t>
            </a:r>
            <a:r>
              <a:rPr lang="de-DE" dirty="0"/>
              <a:t> (FSF)</a:t>
            </a:r>
          </a:p>
          <a:p>
            <a:r>
              <a:rPr lang="de-DE" dirty="0"/>
              <a:t>Gründer Richard </a:t>
            </a:r>
            <a:r>
              <a:rPr lang="de-DE" dirty="0" err="1"/>
              <a:t>Stallman</a:t>
            </a:r>
            <a:endParaRPr lang="de-DE" dirty="0"/>
          </a:p>
          <a:p>
            <a:r>
              <a:rPr lang="de-DE" dirty="0"/>
              <a:t>Setzt sich für freie Software ein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«Free software» means software that respects users’ freedom and community. Roughly, it means that the users have the freedom to run, copy, distribute, study, change and improve the software. [...] With these freedoms, the users (both individually and collectively) control the program and what it does for them.</a:t>
            </a:r>
            <a:endParaRPr lang="de-CH" dirty="0"/>
          </a:p>
        </p:txBody>
      </p:sp>
      <p:pic>
        <p:nvPicPr>
          <p:cNvPr id="8" name="Inhaltsplatzhalter 4" descr="Ein Bild, das Person, Mann, grün, tragen enthält.&#10;&#10;Automatisch generierte Beschreibung">
            <a:extLst>
              <a:ext uri="{FF2B5EF4-FFF2-40B4-BE49-F238E27FC236}">
                <a16:creationId xmlns:a16="http://schemas.microsoft.com/office/drawing/2014/main" id="{5B101BD8-446D-455B-B977-3EFF02A6E8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2"/>
          <a:stretch/>
        </p:blipFill>
        <p:spPr>
          <a:xfrm>
            <a:off x="8963130" y="537962"/>
            <a:ext cx="2692120" cy="304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128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9D00F-05D2-451C-9B03-8887FA42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Achtung: «</a:t>
            </a:r>
            <a:r>
              <a:rPr lang="de-CH" dirty="0" err="1"/>
              <a:t>free</a:t>
            </a:r>
            <a:r>
              <a:rPr lang="de-CH" dirty="0"/>
              <a:t>» hat 2 Bedeutungen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946A89-5094-4BAB-A5C1-F040C29DF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Free</a:t>
            </a:r>
          </a:p>
          <a:p>
            <a:r>
              <a:rPr lang="de-CH" dirty="0"/>
              <a:t>Gratis</a:t>
            </a:r>
          </a:p>
          <a:p>
            <a:r>
              <a:rPr lang="de-CH" dirty="0"/>
              <a:t>Frei (von …)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Freier Software = Freiheit und kostenlos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dirty="0"/>
              <a:t>«Free» </a:t>
            </a:r>
            <a:r>
              <a:rPr lang="de-CH" b="1" dirty="0" err="1"/>
              <a:t>as</a:t>
            </a:r>
            <a:r>
              <a:rPr lang="de-CH" b="1" dirty="0"/>
              <a:t> in «</a:t>
            </a:r>
            <a:r>
              <a:rPr lang="de-CH" b="1" dirty="0" err="1"/>
              <a:t>free</a:t>
            </a:r>
            <a:r>
              <a:rPr lang="de-CH" b="1" dirty="0"/>
              <a:t> </a:t>
            </a:r>
            <a:r>
              <a:rPr lang="de-CH" b="1" dirty="0" err="1"/>
              <a:t>speech</a:t>
            </a:r>
            <a:r>
              <a:rPr lang="de-CH" b="1" dirty="0"/>
              <a:t>», not </a:t>
            </a:r>
            <a:r>
              <a:rPr lang="de-CH" b="1" dirty="0" err="1"/>
              <a:t>as</a:t>
            </a:r>
            <a:r>
              <a:rPr lang="de-CH" b="1" dirty="0"/>
              <a:t> in «</a:t>
            </a:r>
            <a:r>
              <a:rPr lang="de-CH" b="1" dirty="0" err="1"/>
              <a:t>free</a:t>
            </a:r>
            <a:r>
              <a:rPr lang="de-CH" b="1" dirty="0"/>
              <a:t> </a:t>
            </a:r>
            <a:r>
              <a:rPr lang="de-CH" b="1" dirty="0" err="1"/>
              <a:t>beer</a:t>
            </a:r>
            <a:r>
              <a:rPr lang="de-CH" b="1" dirty="0"/>
              <a:t>».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3198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EFF0B5-FC17-414E-9C2B-B6C494D0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4 Freiheiten (definiert von der FSF)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24D001-EDE0-474F-A710-DA96EC2D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Die Freiheit, …</a:t>
            </a:r>
          </a:p>
          <a:p>
            <a:pPr marL="358775" indent="-358775">
              <a:buFont typeface="+mj-lt"/>
              <a:buAutoNum type="arabicPeriod"/>
            </a:pPr>
            <a:r>
              <a:rPr lang="de-DE" dirty="0"/>
              <a:t>das Programm auszuführen wie man möchte, für jeden Zweck.</a:t>
            </a:r>
          </a:p>
          <a:p>
            <a:pPr marL="358775" indent="-358775">
              <a:buFont typeface="+mj-lt"/>
              <a:buAutoNum type="arabicPeriod"/>
            </a:pPr>
            <a:r>
              <a:rPr lang="de-DE" dirty="0"/>
              <a:t>die Funktionsweise des Programms zu untersuchen und […] anzupassen.</a:t>
            </a:r>
          </a:p>
          <a:p>
            <a:pPr marL="358775" indent="-358775">
              <a:buFont typeface="+mj-lt"/>
              <a:buAutoNum type="arabicPeriod"/>
            </a:pPr>
            <a:r>
              <a:rPr lang="de-DE" dirty="0"/>
              <a:t>das Programm zu verbreiten und damit Mitmenschen zu helfen.</a:t>
            </a:r>
          </a:p>
          <a:p>
            <a:pPr marL="358775" indent="-358775">
              <a:buFont typeface="+mj-lt"/>
              <a:buAutoNum type="arabicPeriod"/>
            </a:pPr>
            <a:r>
              <a:rPr lang="de-DE" dirty="0"/>
              <a:t>das Programm zu verbessern und diese Verbesserungen der Öffentlichkeit freizugeben, damit die gesamte Gesellschaft davon profitiert.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Der Zugang zum Quellcode ist dafür Voraussetzung.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067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F09141-93AC-43A8-A96B-45FA1210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Freie Lizenzen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CA846-2F94-4DBA-8F2F-E6533B80E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/>
              <a:t>Quellcode-Lizenzen</a:t>
            </a:r>
          </a:p>
          <a:p>
            <a:r>
              <a:rPr lang="de-CH" dirty="0"/>
              <a:t>GNU General Public License (GPL)</a:t>
            </a:r>
          </a:p>
          <a:p>
            <a:r>
              <a:rPr lang="de-CH" dirty="0"/>
              <a:t>…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/>
              <a:t>Lizenzen für Texte, Bilder, Videos</a:t>
            </a:r>
          </a:p>
          <a:p>
            <a:r>
              <a:rPr lang="de-CH" dirty="0"/>
              <a:t>Public Domain (auch CC0 genannt)</a:t>
            </a:r>
          </a:p>
          <a:p>
            <a:r>
              <a:rPr lang="de-CH" dirty="0"/>
              <a:t>Creative Commons (CC) in etlichen Variationen</a:t>
            </a:r>
          </a:p>
          <a:p>
            <a:r>
              <a:rPr lang="de-CH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0301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8E3ED-3F1B-4A4C-B0B6-07BBB79A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Creative Commons-Lizenzen</a:t>
            </a:r>
            <a:endParaRPr lang="de-CH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5B9AB8D-5F85-468E-B07B-5C4D6E51B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1436" y="582763"/>
            <a:ext cx="3612300" cy="5843597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8750AAA-B080-4640-96B8-7F63D0FD0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12" y="1698872"/>
            <a:ext cx="6303317" cy="472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2B38C-24E4-4BC7-9071-E156F9AB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 Begriffe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A6795-2C3C-41DE-A85A-A0A50F0B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Open Source Software (OSS)</a:t>
            </a:r>
            <a:br>
              <a:rPr lang="de-CH" dirty="0"/>
            </a:br>
            <a:r>
              <a:rPr lang="de-CH" dirty="0">
                <a:sym typeface="Wingdings" panose="05000000000000000000" pitchFamily="2" charset="2"/>
              </a:rPr>
              <a:t> betont nur die Verfügbarkeit des Quellcodes</a:t>
            </a:r>
            <a:endParaRPr lang="de-CH" dirty="0"/>
          </a:p>
          <a:p>
            <a:r>
              <a:rPr lang="de-CH" dirty="0"/>
              <a:t>Proprietäre Software</a:t>
            </a:r>
            <a:br>
              <a:rPr lang="de-CH" dirty="0"/>
            </a:br>
            <a:r>
              <a:rPr lang="de-CH" dirty="0">
                <a:sym typeface="Wingdings" panose="05000000000000000000" pitchFamily="2" charset="2"/>
              </a:rPr>
              <a:t> nicht freie Software</a:t>
            </a:r>
            <a:endParaRPr lang="de-CH" dirty="0"/>
          </a:p>
          <a:p>
            <a:r>
              <a:rPr lang="de-CH" dirty="0"/>
              <a:t>Copyright</a:t>
            </a:r>
            <a:br>
              <a:rPr lang="de-CH" dirty="0"/>
            </a:br>
            <a:r>
              <a:rPr lang="de-CH" dirty="0">
                <a:sym typeface="Wingdings" panose="05000000000000000000" pitchFamily="2" charset="2"/>
              </a:rPr>
              <a:t> schränkt die Rechte der Nutzer ein</a:t>
            </a:r>
            <a:endParaRPr lang="de-CH" dirty="0"/>
          </a:p>
          <a:p>
            <a:r>
              <a:rPr lang="de-CH" dirty="0"/>
              <a:t>Copyleft</a:t>
            </a:r>
            <a:br>
              <a:rPr lang="de-CH" dirty="0"/>
            </a:br>
            <a:r>
              <a:rPr lang="de-CH" dirty="0">
                <a:sym typeface="Wingdings" panose="05000000000000000000" pitchFamily="2" charset="2"/>
              </a:rPr>
              <a:t> garantiert die Rechte der Nutzer</a:t>
            </a:r>
            <a:endParaRPr lang="de-CH" dirty="0"/>
          </a:p>
        </p:txBody>
      </p:sp>
      <p:sp>
        <p:nvSpPr>
          <p:cNvPr id="4" name="Sprechblase: rechteckig mit abgerundeten Ecken 3">
            <a:extLst>
              <a:ext uri="{FF2B5EF4-FFF2-40B4-BE49-F238E27FC236}">
                <a16:creationId xmlns:a16="http://schemas.microsoft.com/office/drawing/2014/main" id="{4C1F8F54-5B4D-498C-9872-C4DE467769A8}"/>
              </a:ext>
            </a:extLst>
          </p:cNvPr>
          <p:cNvSpPr/>
          <p:nvPr/>
        </p:nvSpPr>
        <p:spPr>
          <a:xfrm>
            <a:off x="8367532" y="4328931"/>
            <a:ext cx="3507129" cy="1655180"/>
          </a:xfrm>
          <a:prstGeom prst="wedgeRoundRectCallout">
            <a:avLst>
              <a:gd name="adj1" fmla="val -82879"/>
              <a:gd name="adj2" fmla="val 21941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Veränderte freie Software muss ebenfalls als freie Software verfügbar gemacht werden.</a:t>
            </a:r>
          </a:p>
        </p:txBody>
      </p:sp>
      <p:sp>
        <p:nvSpPr>
          <p:cNvPr id="6" name="Sprechblase: rechteckig mit abgerundeten Ecken 5">
            <a:extLst>
              <a:ext uri="{FF2B5EF4-FFF2-40B4-BE49-F238E27FC236}">
                <a16:creationId xmlns:a16="http://schemas.microsoft.com/office/drawing/2014/main" id="{E048C555-7A9E-4ED1-B7FE-50744B2FE8DF}"/>
              </a:ext>
            </a:extLst>
          </p:cNvPr>
          <p:cNvSpPr/>
          <p:nvPr/>
        </p:nvSpPr>
        <p:spPr>
          <a:xfrm>
            <a:off x="8367531" y="365125"/>
            <a:ext cx="3507129" cy="1655180"/>
          </a:xfrm>
          <a:prstGeom prst="wedgeRoundRectCallout">
            <a:avLst>
              <a:gd name="adj1" fmla="val -106641"/>
              <a:gd name="adj2" fmla="val 4991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Der Begriff klärt nicht, was man damit tun darf.</a:t>
            </a:r>
          </a:p>
        </p:txBody>
      </p:sp>
    </p:spTree>
    <p:extLst>
      <p:ext uri="{BB962C8B-B14F-4D97-AF65-F5344CB8AC3E}">
        <p14:creationId xmlns:p14="http://schemas.microsoft.com/office/powerpoint/2010/main" val="305002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kinet">
  <a:themeElements>
    <a:clrScheme name="gymkirchenfel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66666"/>
      </a:accent1>
      <a:accent2>
        <a:srgbClr val="3248B5"/>
      </a:accent2>
      <a:accent3>
        <a:srgbClr val="41A7D1"/>
      </a:accent3>
      <a:accent4>
        <a:srgbClr val="74BF3D"/>
      </a:accent4>
      <a:accent5>
        <a:srgbClr val="FBA300"/>
      </a:accent5>
      <a:accent6>
        <a:srgbClr val="E8CC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et" id="{EF483BFC-D895-4E45-826B-CFA4A4B447FB}" vid="{361AE8B0-6FD3-4BC5-969C-C3DAFE52FD27}"/>
    </a:ext>
  </a:extLst>
</a:theme>
</file>

<file path=ppt/theme/theme2.xml><?xml version="1.0" encoding="utf-8"?>
<a:theme xmlns:a="http://schemas.openxmlformats.org/drawingml/2006/main" name="1_kinet">
  <a:themeElements>
    <a:clrScheme name="gymkirchenfel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66666"/>
      </a:accent1>
      <a:accent2>
        <a:srgbClr val="3248B5"/>
      </a:accent2>
      <a:accent3>
        <a:srgbClr val="41A7D1"/>
      </a:accent3>
      <a:accent4>
        <a:srgbClr val="74BF3D"/>
      </a:accent4>
      <a:accent5>
        <a:srgbClr val="FBA300"/>
      </a:accent5>
      <a:accent6>
        <a:srgbClr val="E8CC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et" id="{B8AFBC7C-1669-4B50-8259-C38863D27A89}" vid="{9F5FA6CA-526D-49C0-A103-47C2D20B90C2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kinet</Template>
  <TotalTime>0</TotalTime>
  <Words>379</Words>
  <Application>Microsoft Office PowerPoint</Application>
  <PresentationFormat>Breitbild</PresentationFormat>
  <Paragraphs>52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Arimo</vt:lpstr>
      <vt:lpstr>Calibri</vt:lpstr>
      <vt:lpstr>kinet</vt:lpstr>
      <vt:lpstr>1_kinet</vt:lpstr>
      <vt:lpstr>Freie Software</vt:lpstr>
      <vt:lpstr>Aufgabe «Herstellungskosten»</vt:lpstr>
      <vt:lpstr>Freie Software</vt:lpstr>
      <vt:lpstr>Achtung: «free» hat 2 Bedeutungen</vt:lpstr>
      <vt:lpstr>4 Freiheiten (definiert von der FSF)</vt:lpstr>
      <vt:lpstr>Freie Lizenzen</vt:lpstr>
      <vt:lpstr>Creative Commons-Lizenzen</vt:lpstr>
      <vt:lpstr>Weitere Begriffe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Freie Software</dc:title>
  <dc:creator>Jampen Thomas</dc:creator>
  <cp:lastModifiedBy>Jampen Thomas</cp:lastModifiedBy>
  <cp:revision>17</cp:revision>
  <dcterms:created xsi:type="dcterms:W3CDTF">2020-11-15T11:30:32Z</dcterms:created>
  <dcterms:modified xsi:type="dcterms:W3CDTF">2020-11-15T13:21:19Z</dcterms:modified>
</cp:coreProperties>
</file>