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8" r:id="rId3"/>
    <p:sldId id="269" r:id="rId4"/>
    <p:sldId id="278" r:id="rId5"/>
    <p:sldId id="282" r:id="rId6"/>
    <p:sldId id="279" r:id="rId7"/>
    <p:sldId id="280" r:id="rId8"/>
    <p:sldId id="289" r:id="rId9"/>
    <p:sldId id="283" r:id="rId10"/>
    <p:sldId id="290" r:id="rId11"/>
    <p:sldId id="291" r:id="rId12"/>
    <p:sldId id="292" r:id="rId13"/>
    <p:sldId id="284" r:id="rId14"/>
    <p:sldId id="286" r:id="rId15"/>
    <p:sldId id="285" r:id="rId16"/>
    <p:sldId id="287" r:id="rId17"/>
    <p:sldId id="28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il 2" id="{33A91BF8-9BA8-E14D-A76A-15DB5485E28C}">
          <p14:sldIdLst>
            <p14:sldId id="256"/>
            <p14:sldId id="268"/>
            <p14:sldId id="269"/>
            <p14:sldId id="278"/>
            <p14:sldId id="282"/>
            <p14:sldId id="279"/>
            <p14:sldId id="280"/>
            <p14:sldId id="289"/>
            <p14:sldId id="283"/>
            <p14:sldId id="290"/>
            <p14:sldId id="291"/>
            <p14:sldId id="292"/>
            <p14:sldId id="284"/>
            <p14:sldId id="286"/>
            <p14:sldId id="285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the Stefan" initials="RS" lastIdx="1" clrIdx="0">
    <p:extLst>
      <p:ext uri="{19B8F6BF-5375-455C-9EA6-DF929625EA0E}">
        <p15:presenceInfo xmlns:p15="http://schemas.microsoft.com/office/powerpoint/2012/main" userId="S::stefan.rothe@gymkirchenfeld.ch::8a7a5ad9-88b9-4258-a45f-77ad9fc0f4b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77"/>
    <p:restoredTop sz="93939"/>
  </p:normalViewPr>
  <p:slideViewPr>
    <p:cSldViewPr snapToGrid="0" snapToObjects="1">
      <p:cViewPr varScale="1">
        <p:scale>
          <a:sx n="97" d="100"/>
          <a:sy n="97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9073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5893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511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tif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63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678" y="209783"/>
            <a:ext cx="264572" cy="2794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072284" y="6793201"/>
            <a:ext cx="779929" cy="6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tangle 9"/>
          <p:cNvSpPr/>
          <p:nvPr/>
        </p:nvSpPr>
        <p:spPr>
          <a:xfrm>
            <a:off x="9852213" y="6793200"/>
            <a:ext cx="779929" cy="6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tangle 10"/>
          <p:cNvSpPr/>
          <p:nvPr/>
        </p:nvSpPr>
        <p:spPr>
          <a:xfrm>
            <a:off x="10632142" y="6793200"/>
            <a:ext cx="779929" cy="6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tangle 11"/>
          <p:cNvSpPr/>
          <p:nvPr/>
        </p:nvSpPr>
        <p:spPr>
          <a:xfrm>
            <a:off x="11412071" y="6793200"/>
            <a:ext cx="779929" cy="6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352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1pPr>
    </p:titleStyle>
    <p:bodyStyle>
      <a:lvl1pPr marL="360363" indent="-360363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1pPr>
      <a:lvl2pPr marL="808038" indent="-350838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2pPr>
      <a:lvl3pPr marL="1254125" indent="-339725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365449-ACC8-BA44-8A84-4FA9BF413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30436"/>
            <a:ext cx="9144000" cy="2387600"/>
          </a:xfrm>
        </p:spPr>
        <p:txBody>
          <a:bodyPr/>
          <a:lstStyle/>
          <a:p>
            <a:r>
              <a:rPr lang="de-DE" dirty="0"/>
              <a:t>Hardware</a:t>
            </a:r>
          </a:p>
        </p:txBody>
      </p:sp>
      <p:sp>
        <p:nvSpPr>
          <p:cNvPr id="11" name="Untertitel 10">
            <a:extLst>
              <a:ext uri="{FF2B5EF4-FFF2-40B4-BE49-F238E27FC236}">
                <a16:creationId xmlns:a16="http://schemas.microsoft.com/office/drawing/2014/main" id="{61E56DD8-E492-544E-A856-F4F8FA9A3A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Teil 2: Rechnerarchitektur</a:t>
            </a:r>
          </a:p>
        </p:txBody>
      </p:sp>
    </p:spTree>
    <p:extLst>
      <p:ext uri="{BB962C8B-B14F-4D97-AF65-F5344CB8AC3E}">
        <p14:creationId xmlns:p14="http://schemas.microsoft.com/office/powerpoint/2010/main" val="403762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E4FDF8-4EA7-7C43-A936-E1E195C9C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Speicherstelle (4-bit)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159441-ED9D-224F-93B4-CE2BD4B3A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Wert wird durch Spielfigur markiert</a:t>
            </a:r>
          </a:p>
          <a:p>
            <a:r>
              <a:rPr lang="de-DE" dirty="0"/>
              <a:t>Immer nur eine Spielfigur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2619DE4-9A6C-A746-9BDF-12B2B3E06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343" y="3121573"/>
            <a:ext cx="8127314" cy="281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44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8E8384-E52B-B34C-966A-7B71F71BD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BB0FA9-E956-DC48-98D6-CBFCFD0F9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Übertrage Wert von einem Bus zu mir.</a:t>
            </a:r>
          </a:p>
        </p:txBody>
      </p:sp>
    </p:spTree>
    <p:extLst>
      <p:ext uri="{BB962C8B-B14F-4D97-AF65-F5344CB8AC3E}">
        <p14:creationId xmlns:p14="http://schemas.microsoft.com/office/powerpoint/2010/main" val="3488147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6EC753-3020-D744-9050-7C872D80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Schreiben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655A15-D3C3-B949-8AB8-70E4F534D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Übertrage Wert von mir auf einen Bus.</a:t>
            </a:r>
          </a:p>
        </p:txBody>
      </p:sp>
    </p:spTree>
    <p:extLst>
      <p:ext uri="{BB962C8B-B14F-4D97-AF65-F5344CB8AC3E}">
        <p14:creationId xmlns:p14="http://schemas.microsoft.com/office/powerpoint/2010/main" val="602284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DAA26-72AB-8340-868A-77F045518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 1</a:t>
            </a: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C64DD98C-BEF9-DC41-BD2B-CE5F65885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205501"/>
              </p:ext>
            </p:extLst>
          </p:nvPr>
        </p:nvGraphicFramePr>
        <p:xfrm>
          <a:off x="838200" y="1857306"/>
          <a:ext cx="5032513" cy="4092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348">
                  <a:extLst>
                    <a:ext uri="{9D8B030D-6E8A-4147-A177-3AD203B41FA5}">
                      <a16:colId xmlns:a16="http://schemas.microsoft.com/office/drawing/2014/main" val="1958076891"/>
                    </a:ext>
                  </a:extLst>
                </a:gridCol>
                <a:gridCol w="2531165">
                  <a:extLst>
                    <a:ext uri="{9D8B030D-6E8A-4147-A177-3AD203B41FA5}">
                      <a16:colId xmlns:a16="http://schemas.microsoft.com/office/drawing/2014/main" val="333522567"/>
                    </a:ext>
                  </a:extLst>
                </a:gridCol>
              </a:tblGrid>
              <a:tr h="454769">
                <a:tc>
                  <a:txBody>
                    <a:bodyPr/>
                    <a:lstStyle/>
                    <a:p>
                      <a:r>
                        <a:rPr lang="de-DE" sz="2000" dirty="0"/>
                        <a:t>Speicherstelle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965227"/>
                  </a:ext>
                </a:extLst>
              </a:tr>
              <a:tr h="454769">
                <a:tc>
                  <a:txBody>
                    <a:bodyPr/>
                    <a:lstStyle/>
                    <a:p>
                      <a:r>
                        <a:rPr lang="de-DE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742571"/>
                  </a:ext>
                </a:extLst>
              </a:tr>
              <a:tr h="454769">
                <a:tc>
                  <a:txBody>
                    <a:bodyPr/>
                    <a:lstStyle/>
                    <a:p>
                      <a:r>
                        <a:rPr lang="de-DE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440260"/>
                  </a:ext>
                </a:extLst>
              </a:tr>
              <a:tr h="454769">
                <a:tc>
                  <a:txBody>
                    <a:bodyPr/>
                    <a:lstStyle/>
                    <a:p>
                      <a:r>
                        <a:rPr lang="de-DE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255595"/>
                  </a:ext>
                </a:extLst>
              </a:tr>
              <a:tr h="454769">
                <a:tc>
                  <a:txBody>
                    <a:bodyPr/>
                    <a:lstStyle/>
                    <a:p>
                      <a:r>
                        <a:rPr lang="de-DE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645962"/>
                  </a:ext>
                </a:extLst>
              </a:tr>
              <a:tr h="454769">
                <a:tc>
                  <a:txBody>
                    <a:bodyPr/>
                    <a:lstStyle/>
                    <a:p>
                      <a:r>
                        <a:rPr lang="de-DE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918775"/>
                  </a:ext>
                </a:extLst>
              </a:tr>
              <a:tr h="454769">
                <a:tc>
                  <a:txBody>
                    <a:bodyPr/>
                    <a:lstStyle/>
                    <a:p>
                      <a:r>
                        <a:rPr lang="de-DE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890372"/>
                  </a:ext>
                </a:extLst>
              </a:tr>
              <a:tr h="454769">
                <a:tc>
                  <a:txBody>
                    <a:bodyPr/>
                    <a:lstStyle/>
                    <a:p>
                      <a:r>
                        <a:rPr lang="de-DE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335927"/>
                  </a:ext>
                </a:extLst>
              </a:tr>
              <a:tr h="454769">
                <a:tc>
                  <a:txBody>
                    <a:bodyPr/>
                    <a:lstStyle/>
                    <a:p>
                      <a:r>
                        <a:rPr lang="de-DE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239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079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62B72-0915-2745-AF4F-ADF07418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744E83-8816-D443-BC76-6192C9A38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INP</a:t>
            </a:r>
          </a:p>
          <a:p>
            <a:pPr marL="0" indent="0">
              <a:buNone/>
            </a:pPr>
            <a:r>
              <a:rPr lang="de-DE" dirty="0"/>
              <a:t>STO 15</a:t>
            </a:r>
          </a:p>
          <a:p>
            <a:pPr marL="0" indent="0">
              <a:buNone/>
            </a:pPr>
            <a:r>
              <a:rPr lang="de-DE" dirty="0"/>
              <a:t>INP</a:t>
            </a:r>
          </a:p>
          <a:p>
            <a:pPr marL="0" indent="0">
              <a:buNone/>
            </a:pPr>
            <a:r>
              <a:rPr lang="de-DE" dirty="0"/>
              <a:t>ADS 15</a:t>
            </a:r>
          </a:p>
          <a:p>
            <a:pPr marL="0" indent="0">
              <a:buNone/>
            </a:pPr>
            <a:r>
              <a:rPr lang="de-DE" dirty="0"/>
              <a:t>OUT</a:t>
            </a:r>
          </a:p>
          <a:p>
            <a:pPr marL="0" indent="0">
              <a:buNone/>
            </a:pPr>
            <a:r>
              <a:rPr lang="de-DE" dirty="0"/>
              <a:t>HCF</a:t>
            </a:r>
          </a:p>
        </p:txBody>
      </p:sp>
    </p:spTree>
    <p:extLst>
      <p:ext uri="{BB962C8B-B14F-4D97-AF65-F5344CB8AC3E}">
        <p14:creationId xmlns:p14="http://schemas.microsoft.com/office/powerpoint/2010/main" val="1404625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306E4-DD94-3949-8534-B9E13C9C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 2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551E19E-F504-D04A-951E-B8CEA5E47C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6992036"/>
              </p:ext>
            </p:extLst>
          </p:nvPr>
        </p:nvGraphicFramePr>
        <p:xfrm>
          <a:off x="838198" y="1825624"/>
          <a:ext cx="4515680" cy="3969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840">
                  <a:extLst>
                    <a:ext uri="{9D8B030D-6E8A-4147-A177-3AD203B41FA5}">
                      <a16:colId xmlns:a16="http://schemas.microsoft.com/office/drawing/2014/main" val="1066308621"/>
                    </a:ext>
                  </a:extLst>
                </a:gridCol>
                <a:gridCol w="2257840">
                  <a:extLst>
                    <a:ext uri="{9D8B030D-6E8A-4147-A177-3AD203B41FA5}">
                      <a16:colId xmlns:a16="http://schemas.microsoft.com/office/drawing/2014/main" val="3074976037"/>
                    </a:ext>
                  </a:extLst>
                </a:gridCol>
              </a:tblGrid>
              <a:tr h="441032">
                <a:tc>
                  <a:txBody>
                    <a:bodyPr/>
                    <a:lstStyle/>
                    <a:p>
                      <a:r>
                        <a:rPr lang="de-DE" dirty="0"/>
                        <a:t>Speicherstelle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624110"/>
                  </a:ext>
                </a:extLst>
              </a:tr>
              <a:tr h="441032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504528"/>
                  </a:ext>
                </a:extLst>
              </a:tr>
              <a:tr h="441032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11619"/>
                  </a:ext>
                </a:extLst>
              </a:tr>
              <a:tr h="441032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457391"/>
                  </a:ext>
                </a:extLst>
              </a:tr>
              <a:tr h="441032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882761"/>
                  </a:ext>
                </a:extLst>
              </a:tr>
              <a:tr h="441032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842257"/>
                  </a:ext>
                </a:extLst>
              </a:tr>
              <a:tr h="441032"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817661"/>
                  </a:ext>
                </a:extLst>
              </a:tr>
              <a:tr h="441032"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807177"/>
                  </a:ext>
                </a:extLst>
              </a:tr>
              <a:tr h="441032"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101146"/>
                  </a:ext>
                </a:extLst>
              </a:tr>
            </a:tbl>
          </a:graphicData>
        </a:graphic>
      </p:graphicFrame>
      <p:graphicFrame>
        <p:nvGraphicFramePr>
          <p:cNvPr id="5" name="Inhaltsplatzhalter 3">
            <a:extLst>
              <a:ext uri="{FF2B5EF4-FFF2-40B4-BE49-F238E27FC236}">
                <a16:creationId xmlns:a16="http://schemas.microsoft.com/office/drawing/2014/main" id="{2D45CEA5-7B19-EE46-A15A-1A8F216C9C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4285460"/>
              </p:ext>
            </p:extLst>
          </p:nvPr>
        </p:nvGraphicFramePr>
        <p:xfrm>
          <a:off x="6331224" y="1825624"/>
          <a:ext cx="4515680" cy="3969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840">
                  <a:extLst>
                    <a:ext uri="{9D8B030D-6E8A-4147-A177-3AD203B41FA5}">
                      <a16:colId xmlns:a16="http://schemas.microsoft.com/office/drawing/2014/main" val="1066308621"/>
                    </a:ext>
                  </a:extLst>
                </a:gridCol>
                <a:gridCol w="2257840">
                  <a:extLst>
                    <a:ext uri="{9D8B030D-6E8A-4147-A177-3AD203B41FA5}">
                      <a16:colId xmlns:a16="http://schemas.microsoft.com/office/drawing/2014/main" val="3074976037"/>
                    </a:ext>
                  </a:extLst>
                </a:gridCol>
              </a:tblGrid>
              <a:tr h="441032">
                <a:tc>
                  <a:txBody>
                    <a:bodyPr/>
                    <a:lstStyle/>
                    <a:p>
                      <a:r>
                        <a:rPr lang="de-DE" dirty="0"/>
                        <a:t>Speicherstelle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624110"/>
                  </a:ext>
                </a:extLst>
              </a:tr>
              <a:tr h="441032"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504528"/>
                  </a:ext>
                </a:extLst>
              </a:tr>
              <a:tr h="441032"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11619"/>
                  </a:ext>
                </a:extLst>
              </a:tr>
              <a:tr h="441032"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457391"/>
                  </a:ext>
                </a:extLst>
              </a:tr>
              <a:tr h="441032">
                <a:tc>
                  <a:txBody>
                    <a:bodyPr/>
                    <a:lstStyle/>
                    <a:p>
                      <a:r>
                        <a:rPr lang="de-DE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882761"/>
                  </a:ext>
                </a:extLst>
              </a:tr>
              <a:tr h="441032">
                <a:tc>
                  <a:txBody>
                    <a:bodyPr/>
                    <a:lstStyle/>
                    <a:p>
                      <a:r>
                        <a:rPr lang="de-DE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842257"/>
                  </a:ext>
                </a:extLst>
              </a:tr>
              <a:tr h="441032">
                <a:tc>
                  <a:txBody>
                    <a:bodyPr/>
                    <a:lstStyle/>
                    <a:p>
                      <a:r>
                        <a:rPr lang="de-D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817661"/>
                  </a:ext>
                </a:extLst>
              </a:tr>
              <a:tr h="441032">
                <a:tc>
                  <a:txBody>
                    <a:bodyPr/>
                    <a:lstStyle/>
                    <a:p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807177"/>
                  </a:ext>
                </a:extLst>
              </a:tr>
              <a:tr h="441032">
                <a:tc>
                  <a:txBody>
                    <a:bodyPr/>
                    <a:lstStyle/>
                    <a:p>
                      <a:r>
                        <a:rPr lang="de-D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101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932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62B72-0915-2745-AF4F-ADF07418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744E83-8816-D443-BC76-6192C9A38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LDS 15</a:t>
            </a:r>
          </a:p>
          <a:p>
            <a:pPr marL="0" indent="0">
              <a:buNone/>
            </a:pPr>
            <a:r>
              <a:rPr lang="de-DE" dirty="0"/>
              <a:t>OUT</a:t>
            </a:r>
          </a:p>
          <a:p>
            <a:pPr marL="0" indent="0">
              <a:buNone/>
            </a:pPr>
            <a:r>
              <a:rPr lang="de-DE" dirty="0"/>
              <a:t>ADI 2</a:t>
            </a:r>
          </a:p>
          <a:p>
            <a:pPr marL="0" indent="0">
              <a:buNone/>
            </a:pPr>
            <a:r>
              <a:rPr lang="de-DE" dirty="0"/>
              <a:t>STO 15</a:t>
            </a:r>
          </a:p>
          <a:p>
            <a:pPr marL="0" indent="0">
              <a:buNone/>
            </a:pPr>
            <a:r>
              <a:rPr lang="de-DE" dirty="0"/>
              <a:t>SBI 10</a:t>
            </a:r>
          </a:p>
          <a:p>
            <a:pPr marL="0" indent="0">
              <a:buNone/>
            </a:pPr>
            <a:r>
              <a:rPr lang="de-DE" dirty="0"/>
              <a:t>JLS 1</a:t>
            </a:r>
          </a:p>
          <a:p>
            <a:pPr marL="0" indent="0">
              <a:buNone/>
            </a:pPr>
            <a:r>
              <a:rPr lang="de-DE" dirty="0"/>
              <a:t>HCF</a:t>
            </a:r>
          </a:p>
        </p:txBody>
      </p:sp>
    </p:spTree>
    <p:extLst>
      <p:ext uri="{BB962C8B-B14F-4D97-AF65-F5344CB8AC3E}">
        <p14:creationId xmlns:p14="http://schemas.microsoft.com/office/powerpoint/2010/main" val="3092135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306E4-DD94-3949-8534-B9E13C9C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 3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551E19E-F504-D04A-951E-B8CEA5E47C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8203554"/>
              </p:ext>
            </p:extLst>
          </p:nvPr>
        </p:nvGraphicFramePr>
        <p:xfrm>
          <a:off x="838198" y="1825624"/>
          <a:ext cx="4515680" cy="3969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840">
                  <a:extLst>
                    <a:ext uri="{9D8B030D-6E8A-4147-A177-3AD203B41FA5}">
                      <a16:colId xmlns:a16="http://schemas.microsoft.com/office/drawing/2014/main" val="1066308621"/>
                    </a:ext>
                  </a:extLst>
                </a:gridCol>
                <a:gridCol w="2257840">
                  <a:extLst>
                    <a:ext uri="{9D8B030D-6E8A-4147-A177-3AD203B41FA5}">
                      <a16:colId xmlns:a16="http://schemas.microsoft.com/office/drawing/2014/main" val="3074976037"/>
                    </a:ext>
                  </a:extLst>
                </a:gridCol>
              </a:tblGrid>
              <a:tr h="441032">
                <a:tc>
                  <a:txBody>
                    <a:bodyPr/>
                    <a:lstStyle/>
                    <a:p>
                      <a:r>
                        <a:rPr lang="de-DE" dirty="0"/>
                        <a:t>Speicherstelle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624110"/>
                  </a:ext>
                </a:extLst>
              </a:tr>
              <a:tr h="441032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504528"/>
                  </a:ext>
                </a:extLst>
              </a:tr>
              <a:tr h="441032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11619"/>
                  </a:ext>
                </a:extLst>
              </a:tr>
              <a:tr h="441032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457391"/>
                  </a:ext>
                </a:extLst>
              </a:tr>
              <a:tr h="441032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882761"/>
                  </a:ext>
                </a:extLst>
              </a:tr>
              <a:tr h="441032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842257"/>
                  </a:ext>
                </a:extLst>
              </a:tr>
              <a:tr h="441032"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817661"/>
                  </a:ext>
                </a:extLst>
              </a:tr>
              <a:tr h="441032"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807177"/>
                  </a:ext>
                </a:extLst>
              </a:tr>
              <a:tr h="441032"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101146"/>
                  </a:ext>
                </a:extLst>
              </a:tr>
            </a:tbl>
          </a:graphicData>
        </a:graphic>
      </p:graphicFrame>
      <p:graphicFrame>
        <p:nvGraphicFramePr>
          <p:cNvPr id="5" name="Inhaltsplatzhalter 3">
            <a:extLst>
              <a:ext uri="{FF2B5EF4-FFF2-40B4-BE49-F238E27FC236}">
                <a16:creationId xmlns:a16="http://schemas.microsoft.com/office/drawing/2014/main" id="{2D45CEA5-7B19-EE46-A15A-1A8F216C9C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9087594"/>
              </p:ext>
            </p:extLst>
          </p:nvPr>
        </p:nvGraphicFramePr>
        <p:xfrm>
          <a:off x="6331224" y="1825624"/>
          <a:ext cx="4515680" cy="3969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840">
                  <a:extLst>
                    <a:ext uri="{9D8B030D-6E8A-4147-A177-3AD203B41FA5}">
                      <a16:colId xmlns:a16="http://schemas.microsoft.com/office/drawing/2014/main" val="1066308621"/>
                    </a:ext>
                  </a:extLst>
                </a:gridCol>
                <a:gridCol w="2257840">
                  <a:extLst>
                    <a:ext uri="{9D8B030D-6E8A-4147-A177-3AD203B41FA5}">
                      <a16:colId xmlns:a16="http://schemas.microsoft.com/office/drawing/2014/main" val="3074976037"/>
                    </a:ext>
                  </a:extLst>
                </a:gridCol>
              </a:tblGrid>
              <a:tr h="441032">
                <a:tc>
                  <a:txBody>
                    <a:bodyPr/>
                    <a:lstStyle/>
                    <a:p>
                      <a:r>
                        <a:rPr lang="de-DE" dirty="0"/>
                        <a:t>Speicherstelle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624110"/>
                  </a:ext>
                </a:extLst>
              </a:tr>
              <a:tr h="441032"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504528"/>
                  </a:ext>
                </a:extLst>
              </a:tr>
              <a:tr h="441032"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11619"/>
                  </a:ext>
                </a:extLst>
              </a:tr>
              <a:tr h="441032"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457391"/>
                  </a:ext>
                </a:extLst>
              </a:tr>
              <a:tr h="441032">
                <a:tc>
                  <a:txBody>
                    <a:bodyPr/>
                    <a:lstStyle/>
                    <a:p>
                      <a:r>
                        <a:rPr lang="de-DE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882761"/>
                  </a:ext>
                </a:extLst>
              </a:tr>
              <a:tr h="441032">
                <a:tc>
                  <a:txBody>
                    <a:bodyPr/>
                    <a:lstStyle/>
                    <a:p>
                      <a:r>
                        <a:rPr lang="de-DE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842257"/>
                  </a:ext>
                </a:extLst>
              </a:tr>
              <a:tr h="441032">
                <a:tc>
                  <a:txBody>
                    <a:bodyPr/>
                    <a:lstStyle/>
                    <a:p>
                      <a:r>
                        <a:rPr lang="de-D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817661"/>
                  </a:ext>
                </a:extLst>
              </a:tr>
              <a:tr h="441032">
                <a:tc>
                  <a:txBody>
                    <a:bodyPr/>
                    <a:lstStyle/>
                    <a:p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807177"/>
                  </a:ext>
                </a:extLst>
              </a:tr>
              <a:tr h="441032">
                <a:tc>
                  <a:txBody>
                    <a:bodyPr/>
                    <a:lstStyle/>
                    <a:p>
                      <a:r>
                        <a:rPr lang="de-D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101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30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EE96B-F2D9-7049-9F95-7BFC49FC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Harvard-Architektur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A445F33-A80A-4E49-8716-FC3320144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5300" y="2464594"/>
            <a:ext cx="6121400" cy="3073400"/>
          </a:xfrm>
        </p:spPr>
      </p:pic>
    </p:spTree>
    <p:extLst>
      <p:ext uri="{BB962C8B-B14F-4D97-AF65-F5344CB8AC3E}">
        <p14:creationId xmlns:p14="http://schemas.microsoft.com/office/powerpoint/2010/main" val="399115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61788-05EE-6D46-89C5-064DB79A1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Von Neumann-Architektur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D3933CF-83A2-7B45-8BE2-943BB54B3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5115" y="2369884"/>
            <a:ext cx="5600700" cy="3314700"/>
          </a:xfrm>
        </p:spPr>
      </p:pic>
      <p:pic>
        <p:nvPicPr>
          <p:cNvPr id="7" name="Grafik 6" descr="Ein Bild, das Person, Schlips, Anzug, Mann enthält.&#10;&#10;Automatisch generierte Beschreibung">
            <a:extLst>
              <a:ext uri="{FF2B5EF4-FFF2-40B4-BE49-F238E27FC236}">
                <a16:creationId xmlns:a16="http://schemas.microsoft.com/office/drawing/2014/main" id="{9EAEBA2F-9A90-F343-BC07-77C1217F1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8021" y="1926076"/>
            <a:ext cx="2215779" cy="393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19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A6D92-A89B-DF4A-B60F-10D384212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Bussystem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725F362-2F9A-604B-A519-B3795FC38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3800" y="2606143"/>
            <a:ext cx="4320000" cy="1645714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43A8AE4-2FA1-3A4E-A9D2-F3517D7AF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1" y="2606143"/>
            <a:ext cx="4320000" cy="164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98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B9D5E1-4CF1-9947-9D49-999ABC9A9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Tetra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B7AB87-08DF-E04F-8540-5397A34B1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4-Bit-Modellrechner</a:t>
            </a:r>
          </a:p>
          <a:p>
            <a:r>
              <a:rPr lang="de-DE" dirty="0"/>
              <a:t>Von Neumann-Architektur</a:t>
            </a:r>
          </a:p>
          <a:p>
            <a:r>
              <a:rPr lang="de-DE" dirty="0"/>
              <a:t>16 Speicherstellen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7771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6BE10C-725E-2E48-8352-1CD3BEA61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Tetra-Architektur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DE4D9851-4E0D-B241-834D-93239AB51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6079" y="1393031"/>
            <a:ext cx="9079841" cy="5099844"/>
          </a:xfrm>
        </p:spPr>
      </p:pic>
    </p:spTree>
    <p:extLst>
      <p:ext uri="{BB962C8B-B14F-4D97-AF65-F5344CB8AC3E}">
        <p14:creationId xmlns:p14="http://schemas.microsoft.com/office/powerpoint/2010/main" val="1662460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2149F3-CB35-D045-AA24-3C368B2E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Opcodes</a:t>
            </a:r>
            <a:r>
              <a:rPr lang="de-DE" dirty="0"/>
              <a:t> 1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0569B110-6E6B-424E-B8CF-306FE9FC7C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0049403"/>
              </p:ext>
            </p:extLst>
          </p:nvPr>
        </p:nvGraphicFramePr>
        <p:xfrm>
          <a:off x="838199" y="1690688"/>
          <a:ext cx="10515599" cy="3415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650">
                  <a:extLst>
                    <a:ext uri="{9D8B030D-6E8A-4147-A177-3AD203B41FA5}">
                      <a16:colId xmlns:a16="http://schemas.microsoft.com/office/drawing/2014/main" val="2927131463"/>
                    </a:ext>
                  </a:extLst>
                </a:gridCol>
                <a:gridCol w="909650">
                  <a:extLst>
                    <a:ext uri="{9D8B030D-6E8A-4147-A177-3AD203B41FA5}">
                      <a16:colId xmlns:a16="http://schemas.microsoft.com/office/drawing/2014/main" val="3658808119"/>
                    </a:ext>
                  </a:extLst>
                </a:gridCol>
                <a:gridCol w="1323915">
                  <a:extLst>
                    <a:ext uri="{9D8B030D-6E8A-4147-A177-3AD203B41FA5}">
                      <a16:colId xmlns:a16="http://schemas.microsoft.com/office/drawing/2014/main" val="2496010121"/>
                    </a:ext>
                  </a:extLst>
                </a:gridCol>
                <a:gridCol w="7372384">
                  <a:extLst>
                    <a:ext uri="{9D8B030D-6E8A-4147-A177-3AD203B41FA5}">
                      <a16:colId xmlns:a16="http://schemas.microsoft.com/office/drawing/2014/main" val="2898674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b="1" dirty="0">
                          <a:effectLst/>
                          <a:latin typeface="+mn-lt"/>
                        </a:rPr>
                        <a:t>Code</a:t>
                      </a:r>
                      <a:endParaRPr lang="de-CH" sz="2000" dirty="0">
                        <a:effectLst/>
                        <a:latin typeface="+mn-lt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b="1" dirty="0">
                          <a:effectLst/>
                          <a:latin typeface="+mn-lt"/>
                        </a:rPr>
                        <a:t>Kurz</a:t>
                      </a:r>
                      <a:endParaRPr lang="de-CH" sz="2000" dirty="0">
                        <a:effectLst/>
                        <a:latin typeface="+mn-lt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b="1" dirty="0">
                          <a:effectLst/>
                          <a:latin typeface="+mn-lt"/>
                        </a:rPr>
                        <a:t>Operand</a:t>
                      </a:r>
                      <a:endParaRPr lang="de-CH" sz="2000" dirty="0">
                        <a:effectLst/>
                        <a:latin typeface="+mn-lt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b="1">
                          <a:effectLst/>
                          <a:latin typeface="+mn-lt"/>
                        </a:rPr>
                        <a:t>Beschreibung</a:t>
                      </a:r>
                      <a:endParaRPr lang="de-CH" sz="2000">
                        <a:effectLst/>
                        <a:latin typeface="+mn-lt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922512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HCF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nein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Halte Programm an</a:t>
                      </a: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482641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INP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nein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Lies Wert von Benutzer in Akkumulator ein</a:t>
                      </a: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300439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>
                          <a:effectLst/>
                          <a:latin typeface="+mn-lt"/>
                        </a:rPr>
                        <a:t>OUT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nein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Gibt Wert in Akkumulator an Benutzer aus</a:t>
                      </a: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752489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RND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nein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Lade Zufallszahl in Akkumulator</a:t>
                      </a: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3577925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endParaRPr lang="de-CH" sz="2000" dirty="0">
                        <a:effectLst/>
                        <a:latin typeface="+mn-lt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endParaRPr lang="de-CH" sz="2000" dirty="0">
                        <a:effectLst/>
                        <a:latin typeface="+mn-lt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endParaRPr lang="de-CH" sz="2000" dirty="0">
                        <a:effectLst/>
                        <a:latin typeface="+mn-lt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2825512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endParaRPr lang="de-CH" sz="2000" dirty="0">
                        <a:effectLst/>
                        <a:latin typeface="+mn-lt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endParaRPr lang="de-CH" sz="2000" dirty="0">
                        <a:effectLst/>
                        <a:latin typeface="+mn-lt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endParaRPr lang="de-CH" sz="2000" dirty="0">
                        <a:effectLst/>
                        <a:latin typeface="+mn-lt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410977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LDI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ja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Lade Konstante in Akkumulator</a:t>
                      </a: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3060809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>
                          <a:effectLst/>
                          <a:latin typeface="+mn-lt"/>
                        </a:rPr>
                        <a:t>LDS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ja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Lade Speicherstelle in Akkumulator </a:t>
                      </a: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264923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69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2149F3-CB35-D045-AA24-3C368B2E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Opcodes</a:t>
            </a:r>
            <a:r>
              <a:rPr lang="de-DE" dirty="0"/>
              <a:t> 2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0569B110-6E6B-424E-B8CF-306FE9FC7C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0898362"/>
              </p:ext>
            </p:extLst>
          </p:nvPr>
        </p:nvGraphicFramePr>
        <p:xfrm>
          <a:off x="838199" y="1690688"/>
          <a:ext cx="10515599" cy="3415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650">
                  <a:extLst>
                    <a:ext uri="{9D8B030D-6E8A-4147-A177-3AD203B41FA5}">
                      <a16:colId xmlns:a16="http://schemas.microsoft.com/office/drawing/2014/main" val="2927131463"/>
                    </a:ext>
                  </a:extLst>
                </a:gridCol>
                <a:gridCol w="909650">
                  <a:extLst>
                    <a:ext uri="{9D8B030D-6E8A-4147-A177-3AD203B41FA5}">
                      <a16:colId xmlns:a16="http://schemas.microsoft.com/office/drawing/2014/main" val="3658808119"/>
                    </a:ext>
                  </a:extLst>
                </a:gridCol>
                <a:gridCol w="1323915">
                  <a:extLst>
                    <a:ext uri="{9D8B030D-6E8A-4147-A177-3AD203B41FA5}">
                      <a16:colId xmlns:a16="http://schemas.microsoft.com/office/drawing/2014/main" val="2496010121"/>
                    </a:ext>
                  </a:extLst>
                </a:gridCol>
                <a:gridCol w="7372384">
                  <a:extLst>
                    <a:ext uri="{9D8B030D-6E8A-4147-A177-3AD203B41FA5}">
                      <a16:colId xmlns:a16="http://schemas.microsoft.com/office/drawing/2014/main" val="2898674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b="1" dirty="0">
                          <a:effectLst/>
                          <a:latin typeface="+mn-lt"/>
                        </a:rPr>
                        <a:t>Code</a:t>
                      </a:r>
                      <a:endParaRPr lang="de-CH" sz="2000" dirty="0">
                        <a:effectLst/>
                        <a:latin typeface="+mn-lt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b="1" dirty="0">
                          <a:effectLst/>
                          <a:latin typeface="+mn-lt"/>
                        </a:rPr>
                        <a:t>Kurz</a:t>
                      </a:r>
                      <a:endParaRPr lang="de-CH" sz="2000" dirty="0">
                        <a:effectLst/>
                        <a:latin typeface="+mn-lt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b="1" dirty="0">
                          <a:effectLst/>
                          <a:latin typeface="+mn-lt"/>
                        </a:rPr>
                        <a:t>Operand</a:t>
                      </a:r>
                      <a:endParaRPr lang="de-CH" sz="2000" dirty="0">
                        <a:effectLst/>
                        <a:latin typeface="+mn-lt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b="1">
                          <a:effectLst/>
                          <a:latin typeface="+mn-lt"/>
                        </a:rPr>
                        <a:t>Beschreibung</a:t>
                      </a:r>
                      <a:endParaRPr lang="de-CH" sz="2000">
                        <a:effectLst/>
                        <a:latin typeface="+mn-lt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922512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ADI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ja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Addiere Konstante zu Akkumulator</a:t>
                      </a: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482641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ADS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ja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Addiere Speicherstelle zu Akkumulator</a:t>
                      </a: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300439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SBI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ja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Subtrahiere Konstante von Akkumulator </a:t>
                      </a: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752489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SBS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ja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Subtrahiere Speicherstelle von Akkumulator</a:t>
                      </a: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3577925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STO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ja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Speichere Akkumulator in Speicherstelle</a:t>
                      </a: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2825512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JMP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ja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Springe</a:t>
                      </a: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410977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JEQ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ja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Springe, falls Gleich-</a:t>
                      </a:r>
                      <a:r>
                        <a:rPr lang="de-CH" sz="2000" dirty="0" err="1">
                          <a:effectLst/>
                          <a:latin typeface="+mn-lt"/>
                        </a:rPr>
                        <a:t>Flag</a:t>
                      </a:r>
                      <a:r>
                        <a:rPr lang="de-CH" sz="2000" dirty="0">
                          <a:effectLst/>
                          <a:latin typeface="+mn-lt"/>
                        </a:rPr>
                        <a:t> gesetzt ist</a:t>
                      </a: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3060809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JLS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ja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Springe, falls Kleiner-</a:t>
                      </a:r>
                      <a:r>
                        <a:rPr lang="de-CH" sz="2000" dirty="0" err="1">
                          <a:effectLst/>
                          <a:latin typeface="+mn-lt"/>
                        </a:rPr>
                        <a:t>Flag</a:t>
                      </a:r>
                      <a:r>
                        <a:rPr lang="de-CH" sz="2000" dirty="0">
                          <a:effectLst/>
                          <a:latin typeface="+mn-lt"/>
                        </a:rPr>
                        <a:t> gesetzt ist </a:t>
                      </a: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264923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376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302B7-2790-A146-85EB-12069D201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Von Neumann-Zyklus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00A51A-7BDB-0D40-B706-8B7B9AC90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Befehlsabruf (</a:t>
            </a:r>
            <a:r>
              <a:rPr lang="de-DE" dirty="0" err="1"/>
              <a:t>fetch</a:t>
            </a:r>
            <a:r>
              <a:rPr lang="de-DE" dirty="0"/>
              <a:t>)</a:t>
            </a:r>
          </a:p>
          <a:p>
            <a:r>
              <a:rPr lang="de-DE" dirty="0"/>
              <a:t>Dekodierung (</a:t>
            </a:r>
            <a:r>
              <a:rPr lang="de-DE" dirty="0" err="1"/>
              <a:t>decode</a:t>
            </a:r>
            <a:r>
              <a:rPr lang="de-DE" dirty="0"/>
              <a:t>)</a:t>
            </a:r>
          </a:p>
          <a:p>
            <a:r>
              <a:rPr lang="de-DE" dirty="0" err="1"/>
              <a:t>Operandenabruf</a:t>
            </a:r>
            <a:r>
              <a:rPr lang="de-DE" dirty="0"/>
              <a:t> (</a:t>
            </a:r>
            <a:r>
              <a:rPr lang="de-DE" dirty="0" err="1"/>
              <a:t>fetch</a:t>
            </a:r>
            <a:r>
              <a:rPr lang="de-DE" dirty="0"/>
              <a:t> </a:t>
            </a:r>
            <a:r>
              <a:rPr lang="de-DE" dirty="0" err="1"/>
              <a:t>operand</a:t>
            </a:r>
            <a:r>
              <a:rPr lang="de-DE" dirty="0"/>
              <a:t>)</a:t>
            </a:r>
          </a:p>
          <a:p>
            <a:r>
              <a:rPr lang="de-DE" dirty="0"/>
              <a:t>Befehlsausführung (</a:t>
            </a:r>
            <a:r>
              <a:rPr lang="de-DE" dirty="0" err="1"/>
              <a:t>execute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3020792"/>
      </p:ext>
    </p:extLst>
  </p:cSld>
  <p:clrMapOvr>
    <a:masterClrMapping/>
  </p:clrMapOvr>
</p:sld>
</file>

<file path=ppt/theme/theme1.xml><?xml version="1.0" encoding="utf-8"?>
<a:theme xmlns:a="http://schemas.openxmlformats.org/drawingml/2006/main" name="kinet">
  <a:themeElements>
    <a:clrScheme name="gymkirchenfeld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66666"/>
      </a:accent1>
      <a:accent2>
        <a:srgbClr val="3248B5"/>
      </a:accent2>
      <a:accent3>
        <a:srgbClr val="41A7D1"/>
      </a:accent3>
      <a:accent4>
        <a:srgbClr val="74BF3D"/>
      </a:accent4>
      <a:accent5>
        <a:srgbClr val="FBA300"/>
      </a:accent5>
      <a:accent6>
        <a:srgbClr val="E8CC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net" id="{B8AFBC7C-1669-4B50-8259-C38863D27A89}" vid="{9F5FA6CA-526D-49C0-A103-47C2D20B90C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kinet</Template>
  <TotalTime>0</TotalTime>
  <Words>298</Words>
  <Application>Microsoft Macintosh PowerPoint</Application>
  <PresentationFormat>Breitbild</PresentationFormat>
  <Paragraphs>194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Arimo</vt:lpstr>
      <vt:lpstr>Calibri</vt:lpstr>
      <vt:lpstr>kinet</vt:lpstr>
      <vt:lpstr>Hardware</vt:lpstr>
      <vt:lpstr>Harvard-Architektur</vt:lpstr>
      <vt:lpstr>Von Neumann-Architektur</vt:lpstr>
      <vt:lpstr>Bussystem</vt:lpstr>
      <vt:lpstr>Tetra</vt:lpstr>
      <vt:lpstr>Tetra-Architektur</vt:lpstr>
      <vt:lpstr>Opcodes 1</vt:lpstr>
      <vt:lpstr>Opcodes 2</vt:lpstr>
      <vt:lpstr>Von Neumann-Zyklus</vt:lpstr>
      <vt:lpstr>Speicherstelle (4-bit)</vt:lpstr>
      <vt:lpstr>Lesen</vt:lpstr>
      <vt:lpstr>Schreiben</vt:lpstr>
      <vt:lpstr>Programm 1</vt:lpstr>
      <vt:lpstr>Programm 1</vt:lpstr>
      <vt:lpstr>Programm 2</vt:lpstr>
      <vt:lpstr>Programm 2</vt:lpstr>
      <vt:lpstr>Programm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</dc:title>
  <dc:creator>Rothe Stefan</dc:creator>
  <cp:lastModifiedBy>Rothe Stefan</cp:lastModifiedBy>
  <cp:revision>47</cp:revision>
  <dcterms:created xsi:type="dcterms:W3CDTF">2020-06-10T14:37:54Z</dcterms:created>
  <dcterms:modified xsi:type="dcterms:W3CDTF">2020-10-12T20:05:48Z</dcterms:modified>
</cp:coreProperties>
</file>