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306" r:id="rId36"/>
    <p:sldId id="291" r:id="rId37"/>
    <p:sldId id="292" r:id="rId38"/>
    <p:sldId id="307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 sz="4800"/>
              <a:t>大数据安全技术学习入门培训班</a:t>
            </a:r>
            <a:endParaRPr lang="zh-CN" altLang="zh-CN" sz="480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JavaScript 内部，所有数字都是以64位浮点数形式储存，即使整数也是如此。所以，1与1.0是相同的，是同一个数。</a:t>
            </a:r>
            <a:endParaRPr lang="zh-CN" altLang="en-US"/>
          </a:p>
          <a:p>
            <a:r>
              <a:rPr lang="zh-CN" altLang="en-US"/>
              <a:t>这就是说，JavaScript 语言的底层根本没有整数，所有数字都是小数（64位浮点数）。容易造成混淆的是，某些运算只有整数才能完成，此时 JavaScript 会自动把64位浮点数，转成32位整数，然后再进行运算，比如</a:t>
            </a:r>
            <a:r>
              <a:rPr lang="en-US" altLang="zh-CN"/>
              <a:t> “</a:t>
            </a:r>
            <a:r>
              <a:rPr lang="zh-CN" altLang="en-US"/>
              <a:t>位运算</a:t>
            </a:r>
            <a:r>
              <a:rPr lang="en-US" altLang="zh-CN"/>
              <a:t>”</a:t>
            </a:r>
            <a:r>
              <a:rPr lang="zh-CN" altLang="en-US"/>
              <a:t>的时候还会</a:t>
            </a:r>
            <a:r>
              <a:rPr lang="zh-CN" altLang="en-US"/>
              <a:t>在提到。</a:t>
            </a:r>
            <a:endParaRPr lang="zh-CN" altLang="en-US"/>
          </a:p>
          <a:p>
            <a:r>
              <a:rPr lang="zh-CN" altLang="en-US"/>
              <a:t>由于浮点数不是精确的值，所以涉及小数的比较和运算要特别小心。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数值精度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第1位：符号位，0表示正数，1表示负数</a:t>
            </a:r>
            <a:endParaRPr lang="zh-CN" altLang="en-US"/>
          </a:p>
          <a:p>
            <a:r>
              <a:rPr lang="zh-CN" altLang="en-US"/>
              <a:t>第2位到第12位（共11位）：指数部分</a:t>
            </a:r>
            <a:endParaRPr lang="zh-CN" altLang="en-US"/>
          </a:p>
          <a:p>
            <a:r>
              <a:rPr lang="zh-CN" altLang="en-US"/>
              <a:t>第13位到第64位（共52位）：小数部分（即有效数字）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-2</a:t>
            </a:r>
            <a:r>
              <a:rPr lang="en-US" altLang="zh-CN"/>
              <a:t>^</a:t>
            </a:r>
            <a:r>
              <a:rPr lang="zh-CN" altLang="en-US"/>
              <a:t>53到</a:t>
            </a:r>
            <a:r>
              <a:rPr lang="en-US" altLang="zh-CN"/>
              <a:t>2^</a:t>
            </a:r>
            <a:r>
              <a:rPr lang="zh-CN" altLang="en-US"/>
              <a:t>5</a:t>
            </a:r>
            <a:r>
              <a:rPr lang="en-US" altLang="zh-CN"/>
              <a:t>3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大于2的53次方以后，整数运算的结果开始出现错误。所以，大于2的53次方的数值，都无法保持精度。由于2的53次方是一个16位的十进制数值，所以简单的法则就是，JavaScript 对15位的十进制数都可以精确处理。</a:t>
            </a:r>
            <a:endParaRPr lang="en-US" altLang="zh-CN"/>
          </a:p>
          <a:p>
            <a:r>
              <a:rPr lang="en-US" altLang="zh-CN"/>
              <a:t>多出来的有效数字都会无法保存，变成0。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数值范围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2</a:t>
            </a:r>
            <a:r>
              <a:rPr lang="en-US" altLang="zh-CN"/>
              <a:t>^</a:t>
            </a:r>
            <a:r>
              <a:rPr lang="zh-CN" altLang="en-US"/>
              <a:t>1024到2</a:t>
            </a:r>
            <a:r>
              <a:rPr lang="en-US" altLang="zh-CN"/>
              <a:t>^</a:t>
            </a:r>
            <a:r>
              <a:rPr lang="zh-CN" altLang="en-US"/>
              <a:t>-10</a:t>
            </a:r>
            <a:r>
              <a:rPr lang="en-US" altLang="zh-CN"/>
              <a:t>75</a:t>
            </a:r>
            <a:endParaRPr lang="zh-CN" altLang="en-US"/>
          </a:p>
          <a:p>
            <a:r>
              <a:rPr lang="zh-CN" altLang="en-US"/>
              <a:t>如果一个数大于等于2的1024次方，那么就会发生“正向溢出”，即 JavaScript 无法表示这么大的数，这时就会返回Infinity。</a:t>
            </a:r>
            <a:endParaRPr lang="zh-CN" altLang="en-US"/>
          </a:p>
          <a:p>
            <a:r>
              <a:rPr lang="zh-CN" altLang="en-US"/>
              <a:t>如果一个数小于等于2的-1075次方（指数部分最小值-1023，再加上小数部分的52位），那么就会发生为“负向溢出”，即 JavaScript 无法表示这么小的数，这时会直接返回0。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Number.MAX_VALUE // 1.7976931348623157e+308</a:t>
            </a:r>
            <a:endParaRPr lang="zh-CN" altLang="en-US"/>
          </a:p>
          <a:p>
            <a:r>
              <a:rPr lang="zh-CN" altLang="en-US"/>
              <a:t>Number.MIN_VALUE // 5e-324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数值的表示法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JavaScript 的数值有多种表示方法，可以用字面形式直接表示，比如35（十进制）和0xFF（十六进制）。也可以采用科学计数法表示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数值的进制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使用字面量（literal）直接表示一个数值时，JavaScript 对整数提供四种进制的表示方法：十进制、十六进制、八进制、二进制。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十进制：没有前导0的数值。</a:t>
            </a:r>
            <a:endParaRPr lang="zh-CN" altLang="en-US"/>
          </a:p>
          <a:p>
            <a:r>
              <a:rPr lang="zh-CN" altLang="en-US"/>
              <a:t>八进制：有前缀0o或0O的数值，或者有前导0、且只用到0-7的八个阿拉伯数字的数值。</a:t>
            </a:r>
            <a:endParaRPr lang="zh-CN" altLang="en-US"/>
          </a:p>
          <a:p>
            <a:r>
              <a:rPr lang="zh-CN" altLang="en-US"/>
              <a:t>十六进制：有前缀0x或0X的数值。</a:t>
            </a:r>
            <a:endParaRPr lang="zh-CN" altLang="en-US"/>
          </a:p>
          <a:p>
            <a:r>
              <a:rPr lang="zh-CN" altLang="en-US"/>
              <a:t>二进制：有前缀0b或0B的数值。</a:t>
            </a:r>
            <a:endParaRPr lang="zh-CN" altLang="en-US"/>
          </a:p>
          <a:p>
            <a:r>
              <a:rPr lang="zh-CN" altLang="en-US"/>
              <a:t>默认情况下，JavaScript 内部会自动将八进制、十六进制、二进制转为十进制。下面是一些例子。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NaN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NaN是 JavaScript 的特殊值，表示“非数字”（Not a Number），主要出现在将字符串解析成数字出错的场合。</a:t>
            </a:r>
            <a:endParaRPr lang="zh-CN" altLang="en-US"/>
          </a:p>
          <a:p>
            <a:r>
              <a:rPr lang="zh-CN" altLang="en-US"/>
              <a:t>需要注意的是，NaN不是独立的数据类型，而是一个特殊数值，它的数据类型依然属于Number，使用typeof运算符可以看得很清楚。</a:t>
            </a:r>
            <a:endParaRPr lang="zh-CN" altLang="en-US"/>
          </a:p>
          <a:p>
            <a:r>
              <a:rPr lang="zh-CN" altLang="en-US"/>
              <a:t>NaN不等于任何值，包括它本身。</a:t>
            </a:r>
            <a:endParaRPr lang="zh-CN" altLang="en-US"/>
          </a:p>
          <a:p>
            <a:r>
              <a:rPr lang="zh-CN" altLang="en-US"/>
              <a:t>NaN与任何数（包括它自己）的运算，得到的都是NaN。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Infinity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Infinity表示“无穷”，用来表示两种场景。一种是一个正的数值太大，或一个负的数值太小，无法表示；另一种是非0数值除以0，得到Infinity。</a:t>
            </a:r>
            <a:endParaRPr lang="zh-CN" altLang="en-US"/>
          </a:p>
          <a:p>
            <a:r>
              <a:rPr lang="zh-CN" altLang="en-US"/>
              <a:t>由于数值正向溢出（overflow）、负向溢出（underflow）和被0除，JavaScript 都不报错，所以单纯的数学运算几乎没有可能抛出错误。</a:t>
            </a:r>
            <a:endParaRPr lang="zh-CN" altLang="en-US"/>
          </a:p>
          <a:p>
            <a:r>
              <a:rPr lang="zh-CN" altLang="en-US"/>
              <a:t>Infinity大于一切数值（除了NaN），-Infinity小于一切数值（除了NaN）。</a:t>
            </a:r>
            <a:endParaRPr lang="zh-CN" altLang="en-US"/>
          </a:p>
          <a:p>
            <a:r>
              <a:rPr lang="zh-CN" altLang="en-US"/>
              <a:t>Infinity与NaN比较，总是返回false。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与数值相关的全局方法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parseInt()</a:t>
            </a:r>
            <a:r>
              <a:rPr lang="en-US" altLang="zh-CN"/>
              <a:t> 方法用于将字符串转为整数。</a:t>
            </a:r>
            <a:endParaRPr lang="en-US" altLang="zh-CN"/>
          </a:p>
          <a:p>
            <a:pPr lvl="1"/>
            <a:r>
              <a:rPr lang="en-US" altLang="zh-CN"/>
              <a:t>对于那些会自动转为科学计数法的数字，parseInt会将科学计数法的表示方法视为字符串，因此导致一些奇怪的结果。</a:t>
            </a:r>
            <a:endParaRPr lang="en-US" altLang="zh-CN"/>
          </a:p>
          <a:p>
            <a:pPr lvl="1"/>
            <a:r>
              <a:rPr lang="en-US" altLang="zh-CN"/>
              <a:t>parseInt方法还可以接受第二个参数（2到36之间），表示被解析的值的进制，返回该值对应的十进制数。默认情况下，parseInt的第二个参数为10，即默认是十进制转十进制</a:t>
            </a:r>
            <a:endParaRPr lang="en-US" altLang="zh-CN"/>
          </a:p>
          <a:p>
            <a:r>
              <a:rPr lang="en-US" altLang="zh-CN"/>
              <a:t>parseFloat() 方法用于将一个字符串转为浮点数。</a:t>
            </a:r>
            <a:endParaRPr lang="en-US" altLang="zh-CN"/>
          </a:p>
          <a:p>
            <a:r>
              <a:rPr lang="en-US" altLang="zh-CN"/>
              <a:t>isNaN方法可以用来判断一个值是否为NaN</a:t>
            </a:r>
            <a:endParaRPr lang="en-US" altLang="zh-CN"/>
          </a:p>
          <a:p>
            <a:pPr lvl="1"/>
            <a:r>
              <a:rPr lang="en-US" altLang="zh-CN"/>
              <a:t>只对数值有效，如果传入其他值，会被先转成数值。</a:t>
            </a:r>
            <a:endParaRPr lang="en-US" altLang="zh-CN"/>
          </a:p>
          <a:p>
            <a:pPr lvl="1"/>
            <a:r>
              <a:rPr lang="en-US" altLang="zh-CN"/>
              <a:t>判断NaN更可靠的方法是，利用NaN为唯一不等于自身的值的这个特点，进行判断(value !== value)</a:t>
            </a:r>
            <a:endParaRPr lang="en-US" altLang="zh-CN"/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isFinite方法返回一个布尔值，表示某个值是否为正常的数值。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字符串就是零个或多个排在一起的字符，放在单引号或双引号之中。</a:t>
            </a:r>
            <a:endParaRPr lang="zh-CN" altLang="en-US"/>
          </a:p>
          <a:p>
            <a:r>
              <a:rPr lang="zh-CN" altLang="en-US"/>
              <a:t>单引号字符串的内部，可以使用双引号。双引号字符串的内部，可以使用单引号。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608400"/>
            <a:ext cx="10969200" cy="705600"/>
          </a:xfrm>
        </p:spPr>
        <p:txBody>
          <a:bodyPr/>
          <a:p>
            <a:r>
              <a:rPr lang="zh-CN" altLang="en-US"/>
              <a:t>转义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0">
              <a:buNone/>
            </a:pPr>
            <a:r>
              <a:rPr lang="zh-CN" altLang="en-US"/>
              <a:t>\0 ：null（\u0000）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\b ：后退键（\u0008）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\f ：换页符（\u000C）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\n ：换行符（\u000A）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\r ：回车键（\u000D）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\t ：制表符（\u0009）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\v ：垂直制表符（\u000B）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\' ：单引号（\u0027）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\" ：双引号（\u0022）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\\ ：反斜杠（\u005C）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六种基本数据</a:t>
            </a:r>
            <a:r>
              <a:rPr lang="zh-CN" altLang="en-US"/>
              <a:t>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数值（number）：整数和小数（比如1和3.14）。</a:t>
            </a:r>
            <a:endParaRPr lang="zh-CN" altLang="en-US"/>
          </a:p>
          <a:p>
            <a:r>
              <a:rPr lang="zh-CN" altLang="en-US"/>
              <a:t>字符串（string）：文本（比如Hello World）。</a:t>
            </a:r>
            <a:endParaRPr lang="zh-CN" altLang="en-US"/>
          </a:p>
          <a:p>
            <a:r>
              <a:rPr lang="zh-CN" altLang="en-US"/>
              <a:t>布尔值（boolean）：表示真伪的两个特殊值，即true（真）和false（假）。</a:t>
            </a:r>
            <a:endParaRPr lang="zh-CN" altLang="en-US"/>
          </a:p>
          <a:p>
            <a:r>
              <a:rPr lang="zh-CN" altLang="en-US"/>
              <a:t>undefined：表示“未定义”或不存在，即由于目前没有定义，所以此处暂时没有任何值。</a:t>
            </a:r>
            <a:endParaRPr lang="zh-CN" altLang="en-US"/>
          </a:p>
          <a:p>
            <a:r>
              <a:rPr lang="zh-CN" altLang="en-US"/>
              <a:t>null：表示空值，即此处的值为空。</a:t>
            </a:r>
            <a:endParaRPr lang="zh-CN" altLang="en-US"/>
          </a:p>
          <a:p>
            <a:r>
              <a:rPr lang="zh-CN" altLang="en-US"/>
              <a:t>对象（object）：各种值组成的集合。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字符串与数组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字符串可以被视为字符数组，因此可以使用数组的方括号运算符，用来返回某个位置的字符（位置编号从0开始）。</a:t>
            </a:r>
            <a:endParaRPr lang="zh-CN" altLang="en-US"/>
          </a:p>
          <a:p>
            <a:r>
              <a:rPr lang="zh-CN" altLang="en-US"/>
              <a:t>但是，字符串与数组的相似性仅此而已。实际上，无法改变字符串之中的单个字符。</a:t>
            </a:r>
            <a:endParaRPr lang="zh-CN" altLang="en-US"/>
          </a:p>
          <a:p>
            <a:r>
              <a:rPr lang="zh-CN" altLang="en-US"/>
              <a:t>length 属性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JavaScript 使用 Unicode 字符集。JavaScript 引擎内部，所有字符都用 Unicode 表示。</a:t>
            </a:r>
            <a:endParaRPr lang="zh-CN" altLang="en-US"/>
          </a:p>
          <a:p>
            <a:r>
              <a:rPr lang="zh-CN" altLang="en-US"/>
              <a:t>var f\u006F\u006F = 'abc';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Base64 转码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浏览器</a:t>
            </a:r>
            <a:endParaRPr lang="zh-CN" altLang="en-US"/>
          </a:p>
          <a:p>
            <a:pPr lvl="1"/>
            <a:r>
              <a:rPr lang="zh-CN" altLang="en-US"/>
              <a:t>btoa()：任意值转为 Base64 编码</a:t>
            </a:r>
            <a:endParaRPr lang="zh-CN" altLang="en-US"/>
          </a:p>
          <a:p>
            <a:pPr lvl="1"/>
            <a:r>
              <a:rPr lang="zh-CN" altLang="en-US"/>
              <a:t>atob()：Base64 编码转为原来的值</a:t>
            </a:r>
            <a:endParaRPr lang="zh-CN" altLang="en-US"/>
          </a:p>
          <a:p>
            <a:pPr lvl="1"/>
            <a:r>
              <a:rPr lang="zh-CN" altLang="en-US"/>
              <a:t>非</a:t>
            </a:r>
            <a:r>
              <a:rPr lang="en-US" altLang="zh-CN"/>
              <a:t>ASCII</a:t>
            </a:r>
            <a:r>
              <a:rPr lang="zh-CN" altLang="en-US"/>
              <a:t>码要转码再</a:t>
            </a:r>
            <a:r>
              <a:rPr lang="en-US" altLang="zh-CN"/>
              <a:t>base64 encodeURIComponent</a:t>
            </a:r>
            <a:r>
              <a:rPr lang="zh-CN" altLang="en-US"/>
              <a:t>、decodeURIComponent</a:t>
            </a:r>
            <a:endParaRPr lang="zh-CN" altLang="en-US"/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Node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var b64encode = new Buffer('JavaScript').toString('base64');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var b64decode = new Buffer(b64encode,'base64').toString();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对象（object）是 JavaScript 语言的核心概念，也是最重要的数据类型。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什么是对象？简单说，对象就是一组“键值对”（key-value）的集合，是一种无序的复合数据集合。</a:t>
            </a:r>
            <a:endParaRPr lang="zh-CN" altLang="en-US"/>
          </a:p>
          <a:p>
            <a:r>
              <a:rPr lang="zh-CN" altLang="en-US"/>
              <a:t>对象的每一个键名又称为“属性”（property），它的“键值”可以是任何数据类型。如果一个属性的值为函数，通常把这个属性称为“方法”，它可以像函数那样调用。</a:t>
            </a:r>
            <a:endParaRPr lang="zh-CN" altLang="en-US"/>
          </a:p>
          <a:p>
            <a:r>
              <a:rPr lang="zh-CN" altLang="en-US"/>
              <a:t>如果属性的值还是一个对象，就形成了链式引用</a:t>
            </a:r>
            <a:endParaRPr lang="zh-CN" altLang="en-US"/>
          </a:p>
          <a:p>
            <a:r>
              <a:rPr lang="zh-CN" altLang="en-US"/>
              <a:t>属性可以动态创建，不必在对象声明时就指定。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对象的引用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如果不同的变量名指向同一个对象，那么它们都是这个对象的引用，也就是说指向同一个内存地址。修改其中一个变量，会影响到其他所有变量。</a:t>
            </a:r>
            <a:endParaRPr lang="zh-CN" altLang="en-US"/>
          </a:p>
          <a:p>
            <a:r>
              <a:rPr lang="zh-CN" altLang="en-US"/>
              <a:t>如果取消某一个变量对于原对象的引用，不会影响到另一个变量。</a:t>
            </a:r>
            <a:endParaRPr lang="zh-CN" altLang="en-US"/>
          </a:p>
          <a:p>
            <a:r>
              <a:rPr lang="zh-CN" altLang="en-US"/>
              <a:t>这种引用只局限于对象，如果两个变量指向同一个原始类型的值。那么，变量这时都是值的拷贝。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属性的操作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读取对象的属性，有两种方法，一种是使用点运算符，还有一种是使用方括号运算符。</a:t>
            </a:r>
            <a:endParaRPr lang="zh-CN" altLang="en-US"/>
          </a:p>
          <a:p>
            <a:r>
              <a:rPr lang="zh-CN" altLang="en-US"/>
              <a:t>数值键名不能使用点运算符（因为会被当成小数点），只能使用方括号运算符。</a:t>
            </a:r>
            <a:endParaRPr lang="zh-CN" altLang="en-US"/>
          </a:p>
          <a:p>
            <a:r>
              <a:rPr lang="zh-CN" altLang="en-US"/>
              <a:t>JavaScript 允许属性的“后绑定”，也就是说，你可以在任意时刻新增属性，没必要在定义对象的时候，就定义好属性。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属性的查看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查看一个对象本身的所有属性，可以使用Object.keys方法。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属性的删除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delete命令用于删除对象的属性，删除成功后返回true</a:t>
            </a:r>
            <a:endParaRPr lang="zh-CN" altLang="en-US"/>
          </a:p>
          <a:p>
            <a:r>
              <a:rPr lang="zh-CN" altLang="en-US"/>
              <a:t>删除一个不存在的属性，delete不报错，而且返回true</a:t>
            </a:r>
            <a:endParaRPr lang="zh-CN" altLang="en-US"/>
          </a:p>
          <a:p>
            <a:r>
              <a:rPr lang="zh-CN" altLang="en-US"/>
              <a:t>只有一种情况，delete命令会返回false，那就是该属性存在，且不得删除。</a:t>
            </a:r>
            <a:r>
              <a:rPr lang="en-US" altLang="zh-CN"/>
              <a:t>(</a:t>
            </a:r>
            <a:r>
              <a:rPr lang="zh-CN" altLang="en-US"/>
              <a:t>定义属性不能删除，如defineProperty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delete命令只能删除对象本身的属性，无法删除继承的属性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属性是否存在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in运算符用于检查对象是否包含某个属性（注意，检查的是键名，不是键值），如果包含就返回true，否则返回false。它的左边是一个字符串，表示属性名，右边是一个对象。</a:t>
            </a:r>
            <a:endParaRPr lang="zh-CN" altLang="en-US"/>
          </a:p>
          <a:p>
            <a:r>
              <a:rPr lang="zh-CN" altLang="en-US"/>
              <a:t>hasOwnProperty：方法判断一下，是否为对象自身的属性。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属性的遍历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for...in循环用来遍历一个对象的全部属性。</a:t>
            </a:r>
            <a:endParaRPr lang="zh-CN" altLang="en-US"/>
          </a:p>
          <a:p>
            <a:pPr lvl="1"/>
            <a:r>
              <a:rPr lang="zh-CN" altLang="en-US"/>
              <a:t>它遍历的是对象所有可遍历（enumerable）的属性，会跳过不可遍历的属性。</a:t>
            </a:r>
            <a:endParaRPr lang="zh-CN" altLang="en-US"/>
          </a:p>
          <a:p>
            <a:pPr lvl="1"/>
            <a:r>
              <a:rPr lang="zh-CN" altLang="en-US"/>
              <a:t>它不仅遍历对象自身的属性，还遍历继承的属性</a:t>
            </a:r>
            <a:endParaRPr lang="zh-CN" altLang="en-US"/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只想遍历对象自身的属性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,应该结合使用hasOwnProperty方法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通常，数值、字符串、布尔值这三种类型，合称为原始类型（primitive type）的值，即它们是最基本的数据类型，不能再细分了。对象则称为合成类型（complex type）的值，因为一个对象往往是多个原始类型的值的合成，可以看作是一个存放各种值的容器。至于undefined和null，一般将它们看成两个特殊值。</a:t>
            </a:r>
            <a:endParaRPr lang="zh-CN" altLang="en-US"/>
          </a:p>
          <a:p>
            <a:r>
              <a:rPr lang="zh-CN" altLang="en-US"/>
              <a:t>对象是最复杂的数据类型，又可以分成三个子类型。</a:t>
            </a:r>
            <a:endParaRPr lang="zh-CN" altLang="en-US"/>
          </a:p>
          <a:p>
            <a:pPr lvl="1"/>
            <a:r>
              <a:rPr lang="zh-CN" altLang="en-US"/>
              <a:t>狭义的对象（object）</a:t>
            </a:r>
            <a:endParaRPr lang="zh-CN" altLang="en-US"/>
          </a:p>
          <a:p>
            <a:pPr lvl="1"/>
            <a:r>
              <a:rPr lang="zh-CN" altLang="en-US"/>
              <a:t>数组（array）</a:t>
            </a:r>
            <a:endParaRPr lang="zh-CN" altLang="en-US"/>
          </a:p>
          <a:p>
            <a:pPr lvl="1"/>
            <a:r>
              <a:rPr lang="zh-CN" altLang="en-US"/>
              <a:t>函数（function）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函数是一段可以反复调用的代码块。函数还能接受输入的参数，不同的参数会返回不同的值。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函数的声明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JavaScript 有三种声明函数的方法</a:t>
            </a:r>
            <a:endParaRPr lang="zh-CN" altLang="en-US"/>
          </a:p>
          <a:p>
            <a:pPr lvl="1"/>
            <a:r>
              <a:rPr lang="zh-CN" altLang="en-US"/>
              <a:t>function 命令</a:t>
            </a:r>
            <a:endParaRPr lang="zh-CN" altLang="en-US"/>
          </a:p>
          <a:p>
            <a:pPr lvl="1"/>
            <a:r>
              <a:rPr lang="zh-CN" altLang="en-US"/>
              <a:t>函数表达式</a:t>
            </a:r>
            <a:endParaRPr lang="zh-CN" altLang="en-US"/>
          </a:p>
          <a:p>
            <a:pPr lvl="1"/>
            <a:r>
              <a:rPr lang="zh-CN" altLang="en-US"/>
              <a:t>Function 构造函数</a:t>
            </a:r>
            <a:endParaRPr lang="zh-CN" altLang="en-US"/>
          </a:p>
          <a:p>
            <a:pPr lvl="2"/>
            <a:r>
              <a:rPr lang="zh-CN" altLang="en-US"/>
              <a:t>你可以传递任意数量的参数给Function构造函数，只有最后一个参数会被当做函数体，如果只有一个参数，该参数就是函数体。</a:t>
            </a:r>
            <a:endParaRPr lang="zh-CN" altLang="en-US"/>
          </a:p>
          <a:p>
            <a:pPr lvl="2"/>
            <a:r>
              <a:rPr lang="zh-CN" altLang="en-US"/>
              <a:t>Function构造函数可以不使用new命令，返回结果完全一样</a:t>
            </a:r>
            <a:endParaRPr lang="zh-CN" altLang="en-US"/>
          </a:p>
          <a:p>
            <a:pPr lvl="2"/>
            <a:r>
              <a:rPr lang="zh-CN" altLang="en-US"/>
              <a:t>总的来说，这种声明函数的方式非常不直观，几乎无人使用（除了</a:t>
            </a:r>
            <a:r>
              <a:rPr lang="zh-CN" altLang="en-US"/>
              <a:t>混淆）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函数的</a:t>
            </a:r>
            <a:r>
              <a:rPr lang="zh-CN" altLang="en-US"/>
              <a:t>递归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函数可以调用自身，这就是递归（recursion）。下面就是通过递归，计算斐波那契数列的代码。</a:t>
            </a:r>
            <a:endParaRPr lang="zh-CN" altLang="en-US"/>
          </a:p>
          <a:p>
            <a:r>
              <a:rPr lang="zh-CN" altLang="en-US"/>
              <a:t>function fib(num) {</a:t>
            </a:r>
            <a:endParaRPr lang="zh-CN" altLang="en-US"/>
          </a:p>
          <a:p>
            <a:r>
              <a:rPr lang="zh-CN" altLang="en-US"/>
              <a:t>  if (num === 0) return 0;</a:t>
            </a:r>
            <a:endParaRPr lang="zh-CN" altLang="en-US"/>
          </a:p>
          <a:p>
            <a:r>
              <a:rPr lang="zh-CN" altLang="en-US"/>
              <a:t>  if (num === 1) return 1;</a:t>
            </a:r>
            <a:endParaRPr lang="zh-CN" altLang="en-US"/>
          </a:p>
          <a:p>
            <a:r>
              <a:rPr lang="zh-CN" altLang="en-US"/>
              <a:t>  return fib(num - 2) + fib(num - 1);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fib(6) // 8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第一等公民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JavaScript 语言将函数看作一种值，与其它值（数值、字符串、布尔值等等）地位相同。凡是可以使用值的地方，就能使用函数。比如，可以把函数赋值给变量和对象的属性，也可以当作参数传入其他函数，或者作为函数的结果返回。函数只是一个可以执行的值，此外并无特殊之处。</a:t>
            </a:r>
            <a:endParaRPr lang="zh-CN" altLang="en-US"/>
          </a:p>
          <a:p>
            <a:r>
              <a:rPr lang="zh-CN" altLang="en-US"/>
              <a:t>由于函数与其他数据类型地位平等，所以在 JavaScript 语言中又称函数为第一等公民。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函数变量名</a:t>
            </a:r>
            <a:r>
              <a:rPr lang="zh-CN" altLang="en-US"/>
              <a:t>提升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JavaScript 引擎将函数名视同变量名，所以采用function命令声明函数时，整个函数会像变量声明一样，被提升到代码头部。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函数的属性和方法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name 属性</a:t>
            </a:r>
            <a:r>
              <a:rPr lang="en-US" altLang="zh-CN"/>
              <a:t> 返回函数的名字</a:t>
            </a:r>
            <a:endParaRPr lang="en-US" altLang="zh-CN"/>
          </a:p>
          <a:p>
            <a:r>
              <a:rPr lang="zh-CN" altLang="en-US"/>
              <a:t>length 属性</a:t>
            </a:r>
            <a:r>
              <a:rPr lang="en-US" altLang="zh-CN"/>
              <a:t> 返回函数预期传入的参数个数</a:t>
            </a:r>
            <a:endParaRPr lang="en-US" altLang="zh-CN"/>
          </a:p>
          <a:p>
            <a:r>
              <a:rPr lang="en-US" altLang="zh-CN"/>
              <a:t>toString() 返回一个字符串，内容是函数的源码</a:t>
            </a:r>
            <a:endParaRPr lang="en-US" altLang="zh-CN"/>
          </a:p>
          <a:p>
            <a:r>
              <a:rPr lang="zh-CN" altLang="en-US"/>
              <a:t>通过断点调试可以查看</a:t>
            </a:r>
            <a:r>
              <a:rPr lang="zh-CN" altLang="en-US"/>
              <a:t>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函数作用域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作用域（scope）指的是变量存在的范围。在 ES5 的规范中，JavaScript 只有两种作用域：一种是全局作用域，变量在整个程序中一直存在，所有地方都可以读取；另一种是函数作用域，变量只在函数内部存在。ES6 又新增了块级作用域。</a:t>
            </a:r>
            <a:endParaRPr lang="zh-CN" altLang="en-US"/>
          </a:p>
          <a:p>
            <a:r>
              <a:rPr lang="zh-CN" altLang="en-US"/>
              <a:t>函数外部声明的变量就是全局变量（global variable），它可以在函数内部读取。</a:t>
            </a:r>
            <a:endParaRPr lang="zh-CN" altLang="en-US"/>
          </a:p>
          <a:p>
            <a:r>
              <a:rPr lang="zh-CN" altLang="en-US"/>
              <a:t>在函数内部定义的变量，外部无法读取，称为“局部变量”（local variable）。</a:t>
            </a:r>
            <a:endParaRPr lang="zh-CN" altLang="en-US"/>
          </a:p>
          <a:p>
            <a:r>
              <a:rPr lang="zh-CN" altLang="en-US"/>
              <a:t>局部变量只能在函数内部声明，在其他区块中声明，一律都是全局变量。</a:t>
            </a:r>
            <a:endParaRPr lang="zh-CN" altLang="en-US"/>
          </a:p>
          <a:p>
            <a:r>
              <a:rPr lang="zh-CN" altLang="en-US"/>
              <a:t>函数本身的作用域就是其声明时所在的作用域，与其运行时所在的作用域无关。</a:t>
            </a:r>
            <a:endParaRPr lang="zh-CN" altLang="en-US"/>
          </a:p>
          <a:p>
            <a:r>
              <a:rPr lang="zh-CN" altLang="en-US"/>
              <a:t>函数体内部声明的函数，作用域绑定函数体内部（</a:t>
            </a:r>
            <a:r>
              <a:rPr lang="zh-CN" altLang="en-US"/>
              <a:t>闭包）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函数内部的变量提升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与全局作用域一样，函数作用域内部也会产生“变量提升”现象。var命令声明的变量，不管在什么位置，变量声明都会被提升到函数体的头部。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参数的省略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函数参数不是必需的，JavaScript 允许省略参数。</a:t>
            </a:r>
            <a:endParaRPr lang="zh-CN" altLang="en-US"/>
          </a:p>
          <a:p>
            <a:r>
              <a:rPr lang="zh-CN" altLang="en-US"/>
              <a:t>函数的length属性与实际传入的参数个数无关，只反映函数预期传入的参数个数。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传递方式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函数参数如果是原始类型的值（数值、字符串、布尔值），传递方式是传值传递（passes by value）。这意味着，在函数体内修改参数值，不会影响到函数外部。</a:t>
            </a:r>
            <a:endParaRPr lang="zh-CN" altLang="en-US"/>
          </a:p>
          <a:p>
            <a:r>
              <a:rPr lang="zh-CN" altLang="en-US"/>
              <a:t>如果函数参数是复合类型的值（数组、对象、其他函数），传递方式是传址传递（pass by reference）。也就是说，传入函数的原始值的地址，因此在函数内部修改参数，将会影响到原始值。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查看类型的运算</a:t>
            </a:r>
            <a:r>
              <a:rPr lang="zh-CN" altLang="en-US"/>
              <a:t>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typeof: </a:t>
            </a:r>
            <a:r>
              <a:rPr lang="zh-CN" altLang="en-US"/>
              <a:t>返回一个值的数据类型</a:t>
            </a:r>
            <a:endParaRPr lang="en-US" altLang="zh-CN"/>
          </a:p>
          <a:p>
            <a:r>
              <a:rPr lang="en-US" altLang="zh-CN"/>
              <a:t>instanceof</a:t>
            </a:r>
            <a:r>
              <a:rPr lang="zh-CN" altLang="en-US"/>
              <a:t>：表示对象是否为某个构造函数的实例。</a:t>
            </a:r>
            <a:endParaRPr lang="zh-CN" altLang="en-US"/>
          </a:p>
          <a:p>
            <a:r>
              <a:rPr lang="en-US" altLang="zh-CN"/>
              <a:t>Object.</a:t>
            </a:r>
            <a:r>
              <a:rPr lang="en-US" altLang="zh-CN"/>
              <a:t>prototype.toString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typeof可以用来检查一个没有声明的变量，而不报错 。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arguments 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由于 JavaScript 允许函数有不定数目的参数，所以需要一种机制，可以在函数体内部读取所有参数。这就是arguments对象的由来。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arguments对象包含了函数运行时的所有参数，arguments[0]就是第一个参数，arguments[1]就是第二个参数，以此类推。这个对象只有在函数体内部，才可以使用。</a:t>
            </a:r>
            <a:endParaRPr lang="zh-CN" altLang="en-US"/>
          </a:p>
          <a:p>
            <a:r>
              <a:rPr lang="zh-CN" altLang="en-US"/>
              <a:t>通过arguments对象的length属性，可以判断函数调用时到底带几个参数。</a:t>
            </a:r>
            <a:endParaRPr lang="zh-CN" altLang="en-US"/>
          </a:p>
          <a:p>
            <a:r>
              <a:rPr lang="zh-CN" altLang="en-US"/>
              <a:t>如果要让arguments对象使用数组方法，真正的解决方法是将arguments转为真正的数组</a:t>
            </a:r>
            <a:endParaRPr lang="zh-CN" altLang="en-US"/>
          </a:p>
          <a:p>
            <a:pPr lvl="1"/>
            <a:r>
              <a:rPr lang="zh-CN" altLang="en-US"/>
              <a:t>Array.prototype.slice.call(arguments);</a:t>
            </a:r>
            <a:endParaRPr lang="zh-CN" altLang="en-US"/>
          </a:p>
          <a:p>
            <a:pPr lvl="1"/>
            <a:r>
              <a:rPr lang="zh-CN" altLang="en-US"/>
              <a:t>遍历push进</a:t>
            </a:r>
            <a:r>
              <a:rPr lang="zh-CN" altLang="en-US"/>
              <a:t>数组</a:t>
            </a:r>
            <a:endParaRPr lang="zh-CN" altLang="en-US"/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arguments对象带有一个callee属性，返回它所对应的原函数。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闭包（closure）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是 JavaScript 语言的一个难点，也是它的特色，很多高级应用都要依靠闭包实现。</a:t>
            </a:r>
            <a:endParaRPr lang="zh-CN" altLang="en-US"/>
          </a:p>
          <a:p>
            <a:r>
              <a:rPr lang="zh-CN" altLang="en-US"/>
              <a:t>理解闭包，首先必须理解变量作用域。前面提到，JavaScript 有两种作用域：全局作用域和函数作用域。函数内部可以直接读取全局变量。</a:t>
            </a:r>
            <a:endParaRPr lang="zh-CN" altLang="en-US"/>
          </a:p>
          <a:p>
            <a:r>
              <a:rPr lang="zh-CN" altLang="en-US"/>
              <a:t>JavaScript 语言特有的"链式作用域"结构（chain scope），子对象会一级一级地向上寻找所有父对象的变量。所以，父对象的所有变量，对子对象都是可见的，反之则不成立。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理解</a:t>
            </a:r>
            <a:r>
              <a:rPr lang="zh-CN" altLang="en-US"/>
              <a:t>闭包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闭包简单理解成“定义在一个函数内部的函数”。</a:t>
            </a:r>
            <a:endParaRPr lang="zh-CN" altLang="en-US"/>
          </a:p>
          <a:p>
            <a:r>
              <a:rPr lang="zh-CN" altLang="en-US"/>
              <a:t>闭包最大的特点，就是它可以“记住”诞生的环境，在本质上，闭包就是将函数内部和函数外部连接起来的一座桥梁。</a:t>
            </a:r>
            <a:endParaRPr lang="zh-CN" altLang="en-US"/>
          </a:p>
          <a:p>
            <a:r>
              <a:rPr lang="zh-CN" altLang="en-US"/>
              <a:t>闭包的最大用处有两个，一个是可以读取外层函数内部的变量，另一个就是让这些变量始终保持在内存中，即闭包可以使得它诞生环境一直存在。</a:t>
            </a:r>
            <a:endParaRPr lang="zh-CN" altLang="en-US"/>
          </a:p>
          <a:p>
            <a:r>
              <a:rPr lang="zh-CN" altLang="en-US"/>
              <a:t>计数器</a:t>
            </a:r>
            <a:r>
              <a:rPr lang="en-US" altLang="zh-CN"/>
              <a:t>demo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立即调用的函数表达式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根据 JavaScript 的语法，圆括号()跟在函数名之后，表示调用该函数。</a:t>
            </a:r>
            <a:endParaRPr lang="zh-CN" altLang="en-US"/>
          </a:p>
          <a:p>
            <a:pPr lvl="1"/>
            <a:r>
              <a:rPr lang="zh-CN" altLang="en-US"/>
              <a:t>var f = function f(){ return 1}();</a:t>
            </a:r>
            <a:endParaRPr lang="zh-CN" altLang="en-US"/>
          </a:p>
          <a:p>
            <a:pPr lvl="1"/>
            <a:r>
              <a:rPr lang="zh-CN" altLang="en-US"/>
              <a:t>(function(){ /* code */ }());</a:t>
            </a:r>
            <a:endParaRPr lang="zh-CN" altLang="en-US"/>
          </a:p>
          <a:p>
            <a:pPr lvl="1"/>
            <a:r>
              <a:rPr lang="zh-CN" altLang="en-US"/>
              <a:t>(function(){ /* code */ })();</a:t>
            </a:r>
            <a:endParaRPr lang="zh-CN" altLang="en-US"/>
          </a:p>
          <a:p>
            <a:pPr lvl="1"/>
            <a:r>
              <a:rPr lang="zh-CN" altLang="en-US"/>
              <a:t>分号都是必须的</a:t>
            </a:r>
            <a:endParaRPr lang="zh-CN" altLang="en-US"/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通常情况下，只对匿名函数使用这种“立即执行的函数表达式”。它的目的有两个：一是不必为函数命名，避免了污染全局变量；二是 IIFE 内部形成了一个单独的作用域，可以封装一些外部无法读取的私有变量。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eval 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eval命令接受一个字符串作为参数，并将这个字符串当作语句执行。</a:t>
            </a:r>
            <a:endParaRPr lang="zh-CN" altLang="en-US"/>
          </a:p>
          <a:p>
            <a:r>
              <a:rPr lang="zh-CN" altLang="en-US"/>
              <a:t>eval没有自己的作用域，都在当前作用域内执行，因此可能会修改当前作用域的变量的值，造成安全问题。</a:t>
            </a:r>
            <a:endParaRPr lang="zh-CN" altLang="en-US"/>
          </a:p>
          <a:p>
            <a:r>
              <a:rPr lang="zh-CN" altLang="en-US"/>
              <a:t>eval的本质是在当前作用域之中，注入代码。由于安全风险和不利于 JavaScript 引擎优化执行速度，一般不推荐使用。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eval 的别名调用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var m = eval;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m('var x = 1');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为了保证eval的别名不影响代码优化，JavaScript 的标准规定，凡是使用别名执行eval，eval内部一律是全局作用域。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eval.call(null, '...')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window.eval('...')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(1, eval)('...')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(eval, eval)('...')</a:t>
            </a:r>
            <a:endParaRPr lang="zh-CN" altLang="en-US"/>
          </a:p>
          <a:p>
            <a:pPr marL="0" lvl="0" indent="0">
              <a:buNone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数组（array）是按次序排列的一组值。每个值的位置都有编号（从0开始），整个数组用方括号表示。</a:t>
            </a:r>
            <a:endParaRPr lang="zh-CN" altLang="en-US"/>
          </a:p>
          <a:p>
            <a:r>
              <a:rPr lang="zh-CN" altLang="en-US"/>
              <a:t>任何类型的数据，都可以放入数组。</a:t>
            </a:r>
            <a:endParaRPr lang="zh-CN" altLang="en-US"/>
          </a:p>
          <a:p>
            <a:r>
              <a:rPr lang="zh-CN" altLang="en-US"/>
              <a:t>本质上，数组属于一种特殊的对象。typeof运算符会返回数组的类型是object。</a:t>
            </a:r>
            <a:endParaRPr lang="zh-CN" altLang="en-US"/>
          </a:p>
          <a:p>
            <a:r>
              <a:rPr lang="zh-CN" altLang="en-US"/>
              <a:t>Object.keys方法返回数组的所有键名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数组</a:t>
            </a:r>
            <a:r>
              <a:rPr lang="zh-CN" altLang="en-US"/>
              <a:t>的属性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length 属性</a:t>
            </a:r>
            <a:endParaRPr lang="zh-CN" altLang="en-US"/>
          </a:p>
          <a:p>
            <a:pPr lvl="1"/>
            <a:r>
              <a:rPr lang="zh-CN" altLang="en-US"/>
              <a:t>length属性是可写的。如果人为设置一个小于当前成员个数的值，该数组的成员数量会自动减少到length设置的值。</a:t>
            </a:r>
            <a:endParaRPr lang="zh-CN" altLang="en-US"/>
          </a:p>
          <a:p>
            <a:pPr lvl="1"/>
            <a:r>
              <a:rPr lang="zh-CN" altLang="en-US"/>
              <a:t>清空数组的一个有效方法，就是将length属性设为0</a:t>
            </a:r>
            <a:endParaRPr lang="zh-CN" altLang="en-US"/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由于数组本质上是一种对象，所以可以为数组添加属性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数组的遍历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for...in 循环</a:t>
            </a:r>
            <a:endParaRPr lang="zh-CN" altLang="en-US"/>
          </a:p>
          <a:p>
            <a:r>
              <a:rPr lang="zh-CN" altLang="en-US"/>
              <a:t>for循环</a:t>
            </a:r>
            <a:endParaRPr lang="zh-CN" altLang="en-US"/>
          </a:p>
          <a:p>
            <a:r>
              <a:rPr lang="zh-CN" altLang="en-US"/>
              <a:t>while循环</a:t>
            </a:r>
            <a:endParaRPr lang="zh-CN" altLang="en-US"/>
          </a:p>
          <a:p>
            <a:r>
              <a:rPr lang="zh-CN" altLang="en-US"/>
              <a:t>forEach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数组的空位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遍历</a:t>
            </a:r>
            <a:r>
              <a:rPr lang="zh-CN" altLang="en-US"/>
              <a:t>时，空位都会被跳过</a:t>
            </a:r>
            <a:endParaRPr lang="zh-CN" altLang="en-US"/>
          </a:p>
          <a:p>
            <a:r>
              <a:rPr lang="zh-CN" altLang="en-US"/>
              <a:t>某个位置是undefined，遍历的时候就不会被跳过</a:t>
            </a:r>
            <a:endParaRPr lang="zh-CN" altLang="en-US"/>
          </a:p>
          <a:p>
            <a:r>
              <a:rPr lang="zh-CN" altLang="en-US"/>
              <a:t>空位就是数组没有这个元素，所以不会被遍历到，而undefined则表示数组有这个元素，值是undefined，所以遍历不会跳过。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null, undefined 和布尔值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null与undefined都可以表示“没有”，含义非常相似。将一个变量赋值为undefined或null，老实说，语法效果几乎没区别。</a:t>
            </a:r>
            <a:endParaRPr lang="zh-CN" altLang="en-US"/>
          </a:p>
          <a:p>
            <a:r>
              <a:rPr lang="zh-CN" altLang="en-US"/>
              <a:t>在if语句中，它们都会被自动转为false，相等运算符（==）甚至直接报告两者相等。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谷歌公司开发的 JavaScript 语言的替代品 Dart 语言，就明确规定只有null，没有undefined！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既然含义与用法都差不多，为什么要同时设置两个这样的值，这不是无端增加复杂度，令初学者困扰吗？这与历史原因有关。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类似数组的对象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p>
            <a:r>
              <a:rPr lang="zh-CN" altLang="en-US"/>
              <a:t>如果一个对象的所有键名都是正整数或零，并且有length属性，那么这个对象就很像数组，语法上称为“类似数组的对象”</a:t>
            </a:r>
            <a:endParaRPr lang="zh-CN" altLang="en-US"/>
          </a:p>
          <a:p>
            <a:r>
              <a:rPr lang="zh-CN" altLang="en-US"/>
              <a:t>典型的“类似数组的对象”是函数的arguments对象，以及大多数 DOM 元素集，还有字符串。</a:t>
            </a:r>
            <a:endParaRPr lang="zh-CN" altLang="en-US"/>
          </a:p>
          <a:p>
            <a:r>
              <a:rPr lang="zh-CN" altLang="en-US"/>
              <a:t>数组的slice方法可以将“类似数组的对象”变成真正的数组。</a:t>
            </a:r>
            <a:endParaRPr lang="zh-CN" altLang="en-US"/>
          </a:p>
          <a:p>
            <a:pPr lvl="1"/>
            <a:r>
              <a:rPr lang="zh-CN" altLang="en-US"/>
              <a:t>var arr = Array.prototype.slice.call(arrayLike);</a:t>
            </a:r>
            <a:endParaRPr lang="zh-CN" altLang="en-US"/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除了转为真正的数组，“类似数组的对象”还有一个办法可以使用数组的方法，就是通过call()把数组的方法放到对象上面。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Array.prototype.forEach.call(arrayLike,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function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历史遗留</a:t>
            </a:r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1995年 JavaScript 诞生时，最初像 Java 一样，只设置了null表示"无"。根据 C 语言的传统，null可以自动转为0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但是，JavaScript 的设计者 Brendan Eich，觉得这样做还不够。首先，第一版的 JavaScript 里面，null就像在 Java 里一样，被当成一个对象，Brendan Eich 觉得表示“无”的值最好不是对象。其次，那时的 JavaScript 不包括错误处理机制，Brendan Eich 觉得，如果null自动转为0，很不容易发现错误。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因此，他又设计了一个undefined。区别是这样的：null是一个表示“空”的对象，转为数值时为0；undefined是一个表示"此处无定义"的原始值，转为数值时为NaN。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用法和含义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null表示空值，即该处的值现在为空。</a:t>
            </a:r>
            <a:endParaRPr lang="zh-CN" altLang="en-US"/>
          </a:p>
          <a:p>
            <a:r>
              <a:rPr lang="zh-CN" altLang="en-US"/>
              <a:t>undefined表示“未定义”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布尔值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布尔值代表“真”和“假”两个状态。“真”用关键字true表示，“假”用关键字false表示。布尔值只有这两个值。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下列运算符会返回布尔值：</a:t>
            </a:r>
            <a:endParaRPr lang="zh-CN" altLang="en-US"/>
          </a:p>
          <a:p>
            <a:pPr lvl="1"/>
            <a:r>
              <a:rPr lang="zh-CN" altLang="en-US"/>
              <a:t>前置逻辑运算符： ! (Not)</a:t>
            </a:r>
            <a:endParaRPr lang="zh-CN" altLang="en-US"/>
          </a:p>
          <a:p>
            <a:pPr lvl="1"/>
            <a:r>
              <a:rPr lang="zh-CN" altLang="en-US"/>
              <a:t>相等运算符：===，!==，==，!=</a:t>
            </a:r>
            <a:endParaRPr lang="zh-CN" altLang="en-US"/>
          </a:p>
          <a:p>
            <a:pPr lvl="1"/>
            <a:r>
              <a:rPr lang="zh-CN" altLang="en-US"/>
              <a:t>比较运算符：&gt;，&gt;=，&lt;，&lt;=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2835" y="789360"/>
            <a:ext cx="10969200" cy="4759200"/>
          </a:xfrm>
        </p:spPr>
        <p:txBody>
          <a:bodyPr/>
          <a:p>
            <a:r>
              <a:rPr lang="zh-CN" altLang="en-US"/>
              <a:t>如果 JavaScript 预期某个位置应该是布尔值，会将该位置上现有的值自动转为布尔值。转换规则是除了下面六个值被转为false，其他值都视为true。</a:t>
            </a:r>
            <a:endParaRPr lang="zh-CN" altLang="en-US"/>
          </a:p>
          <a:p>
            <a:pPr lvl="1"/>
            <a:r>
              <a:rPr lang="zh-CN" altLang="en-US" sz="1800">
                <a:sym typeface="+mn-ea"/>
              </a:rPr>
              <a:t>undefined</a:t>
            </a:r>
            <a:endParaRPr lang="zh-CN" altLang="en-US" sz="1800"/>
          </a:p>
          <a:p>
            <a:pPr lvl="1"/>
            <a:r>
              <a:rPr lang="zh-CN" altLang="en-US" sz="1800">
                <a:sym typeface="+mn-ea"/>
              </a:rPr>
              <a:t>null</a:t>
            </a:r>
            <a:endParaRPr lang="zh-CN" altLang="en-US" sz="1800"/>
          </a:p>
          <a:p>
            <a:pPr lvl="1"/>
            <a:r>
              <a:rPr lang="zh-CN" altLang="en-US" sz="1800">
                <a:sym typeface="+mn-ea"/>
              </a:rPr>
              <a:t>false</a:t>
            </a:r>
            <a:endParaRPr lang="zh-CN" altLang="en-US" sz="1800"/>
          </a:p>
          <a:p>
            <a:pPr lvl="1"/>
            <a:r>
              <a:rPr lang="zh-CN" altLang="en-US" sz="1800">
                <a:sym typeface="+mn-ea"/>
              </a:rPr>
              <a:t>0</a:t>
            </a:r>
            <a:endParaRPr lang="zh-CN" altLang="en-US" sz="1800"/>
          </a:p>
          <a:p>
            <a:pPr lvl="1"/>
            <a:r>
              <a:rPr lang="zh-CN" altLang="en-US" sz="1800">
                <a:sym typeface="+mn-ea"/>
              </a:rPr>
              <a:t>NaN</a:t>
            </a:r>
            <a:endParaRPr lang="zh-CN" altLang="en-US" sz="1800"/>
          </a:p>
          <a:p>
            <a:pPr lvl="1"/>
            <a:r>
              <a:rPr lang="zh-CN" altLang="en-US" sz="1800">
                <a:sym typeface="+mn-ea"/>
              </a:rPr>
              <a:t>""或''（空字符串）</a:t>
            </a:r>
            <a:endParaRPr lang="zh-CN" altLang="en-US"/>
          </a:p>
          <a:p>
            <a:r>
              <a:rPr lang="zh-CN" altLang="en-US"/>
              <a:t>注意，空数组（[]）和空对象（{}）对应的布尔值，都是true。</a:t>
            </a:r>
            <a:endParaRPr lang="zh-CN" altLang="en-US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8003</Words>
  <Application>WPS 演示</Application>
  <PresentationFormat>宽屏</PresentationFormat>
  <Paragraphs>375</Paragraphs>
  <Slides>50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8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大数据安全技术学习入门培训班</vt:lpstr>
      <vt:lpstr>六种基本数据类型</vt:lpstr>
      <vt:lpstr>简介</vt:lpstr>
      <vt:lpstr>查看类型的运算符</vt:lpstr>
      <vt:lpstr>null, undefined 和布尔值</vt:lpstr>
      <vt:lpstr>历史遗留问题</vt:lpstr>
      <vt:lpstr>用法和含义</vt:lpstr>
      <vt:lpstr>布尔值</vt:lpstr>
      <vt:lpstr>PowerPoint 演示文稿</vt:lpstr>
      <vt:lpstr>数值</vt:lpstr>
      <vt:lpstr>数值精度</vt:lpstr>
      <vt:lpstr>数值范围</vt:lpstr>
      <vt:lpstr>数值的表示法</vt:lpstr>
      <vt:lpstr>数值的进制</vt:lpstr>
      <vt:lpstr>NaN</vt:lpstr>
      <vt:lpstr>Infinity</vt:lpstr>
      <vt:lpstr>与数值相关的全局方法</vt:lpstr>
      <vt:lpstr>字符串</vt:lpstr>
      <vt:lpstr>转义</vt:lpstr>
      <vt:lpstr>字符串与数组</vt:lpstr>
      <vt:lpstr>字符集</vt:lpstr>
      <vt:lpstr>Base64 转码</vt:lpstr>
      <vt:lpstr>对象</vt:lpstr>
      <vt:lpstr>对象的引用</vt:lpstr>
      <vt:lpstr>属性的操作</vt:lpstr>
      <vt:lpstr>属性的查看</vt:lpstr>
      <vt:lpstr>属性的删除</vt:lpstr>
      <vt:lpstr>属性是否存在</vt:lpstr>
      <vt:lpstr>属性的遍历</vt:lpstr>
      <vt:lpstr>函数</vt:lpstr>
      <vt:lpstr>函数的声明</vt:lpstr>
      <vt:lpstr>函数的递归</vt:lpstr>
      <vt:lpstr>第一等公民</vt:lpstr>
      <vt:lpstr>函数变量名提升</vt:lpstr>
      <vt:lpstr>函数的属性和方法</vt:lpstr>
      <vt:lpstr> 函数作用域</vt:lpstr>
      <vt:lpstr>函数内部的变量提升</vt:lpstr>
      <vt:lpstr>参数的省略</vt:lpstr>
      <vt:lpstr>传递方式</vt:lpstr>
      <vt:lpstr>arguments 对象</vt:lpstr>
      <vt:lpstr>闭包（closure）</vt:lpstr>
      <vt:lpstr>理解闭包</vt:lpstr>
      <vt:lpstr>立即调用的函数表达式</vt:lpstr>
      <vt:lpstr>eval 命令</vt:lpstr>
      <vt:lpstr>eval 的别名调用</vt:lpstr>
      <vt:lpstr>数组</vt:lpstr>
      <vt:lpstr>数组的属性</vt:lpstr>
      <vt:lpstr>数组的遍历</vt:lpstr>
      <vt:lpstr>数组的空位</vt:lpstr>
      <vt:lpstr>类似数组的对象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86158</cp:lastModifiedBy>
  <cp:revision>382</cp:revision>
  <dcterms:created xsi:type="dcterms:W3CDTF">2019-06-19T02:08:00Z</dcterms:created>
  <dcterms:modified xsi:type="dcterms:W3CDTF">2021-06-08T14:09:18Z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2052-11.1.0.10577</vt:lpwstr>
  </property>
  <property fmtid="{D5CDD505-2E9C-101B-9397-08002B2CF9AE}" pid="3" name="ICV">
    <vt:lpwstr>9FD5EAA749D34A3281C23A5F67656CBB</vt:lpwstr>
  </property>
</Properties>
</file>