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62" r:id="rId5"/>
    <p:sldId id="263" r:id="rId6"/>
    <p:sldId id="258" r:id="rId7"/>
    <p:sldId id="259" r:id="rId8"/>
    <p:sldId id="260" r:id="rId9"/>
    <p:sldId id="261" r:id="rId10"/>
    <p:sldId id="268" r:id="rId11"/>
    <p:sldId id="269" r:id="rId12"/>
    <p:sldId id="264" r:id="rId13"/>
    <p:sldId id="277" r:id="rId15"/>
    <p:sldId id="265" r:id="rId16"/>
    <p:sldId id="266" r:id="rId17"/>
    <p:sldId id="267" r:id="rId18"/>
    <p:sldId id="270" r:id="rId19"/>
    <p:sldId id="271" r:id="rId20"/>
    <p:sldId id="272" r:id="rId21"/>
    <p:sldId id="275" r:id="rId22"/>
    <p:sldId id="288" r:id="rId23"/>
    <p:sldId id="273" r:id="rId24"/>
    <p:sldId id="274" r:id="rId25"/>
    <p:sldId id="27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对象特性详解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监听</a:t>
            </a:r>
            <a:r>
              <a:rPr lang="en-US" altLang="zh-CN"/>
              <a:t>cookie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var cookie = document.cookie;</a:t>
            </a:r>
            <a:endParaRPr lang="zh-CN" altLang="en-US"/>
          </a:p>
          <a:p>
            <a:r>
              <a:rPr lang="zh-CN" altLang="en-US"/>
              <a:t>document = Object.defineProperty(document, 'cookie', {</a:t>
            </a:r>
            <a:endParaRPr lang="zh-CN" altLang="en-US"/>
          </a:p>
          <a:p>
            <a:r>
              <a:rPr lang="zh-CN" altLang="en-US"/>
              <a:t>  get: function () {</a:t>
            </a:r>
            <a:endParaRPr lang="zh-CN" altLang="en-US"/>
          </a:p>
          <a:p>
            <a:r>
              <a:rPr lang="zh-CN" altLang="en-US"/>
              <a:t>    console.log('getter: ' + cookie);</a:t>
            </a:r>
            <a:endParaRPr lang="zh-CN" altLang="en-US"/>
          </a:p>
          <a:p>
            <a:r>
              <a:rPr lang="zh-CN" altLang="en-US"/>
              <a:t>    return cookie;</a:t>
            </a:r>
            <a:endParaRPr lang="zh-CN" altLang="en-US"/>
          </a:p>
          <a:p>
            <a:r>
              <a:rPr lang="zh-CN" altLang="en-US"/>
              <a:t>  },</a:t>
            </a:r>
            <a:endParaRPr lang="zh-CN" altLang="en-US"/>
          </a:p>
          <a:p>
            <a:r>
              <a:rPr lang="zh-CN" altLang="en-US"/>
              <a:t>  set: function (value) {</a:t>
            </a:r>
            <a:endParaRPr lang="zh-CN" altLang="en-US"/>
          </a:p>
          <a:p>
            <a:r>
              <a:rPr lang="zh-CN" altLang="en-US"/>
              <a:t>    console.log('setter: ' + value);</a:t>
            </a:r>
            <a:endParaRPr lang="zh-CN" altLang="en-US"/>
          </a:p>
          <a:p>
            <a:r>
              <a:rPr lang="zh-CN" altLang="en-US"/>
              <a:t>    cookie = value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Object 的实例方法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Object实例对象的方法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Object.prototype.valueOf()</a:t>
            </a:r>
            <a:r>
              <a:rPr lang="en-US" altLang="zh-CN">
                <a:solidFill>
                  <a:srgbClr val="FF0000"/>
                </a:solidFill>
              </a:rPr>
              <a:t> 返回当前对象对应的值。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对象转字符串：.valueOf | .toString  重写方法 类比java 的object toString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Object.prototype.toString()</a:t>
            </a:r>
            <a:r>
              <a:rPr lang="en-US" altLang="zh-CN">
                <a:solidFill>
                  <a:srgbClr val="FF0000"/>
                </a:solidFill>
              </a:rPr>
              <a:t> 返回当前对象对应的字符串形式。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由于实例对象可能会自定义toString方法，覆盖掉Object.prototype.toString方法，所以为了得到类型字符串，最好直接使用Object.prototype.toString方法。通过函数的call方法，可以在任意值上调用这个方法，帮助我们判断这个值的类型。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Object.prototype.toLocaleString() 返回当前对象对应的本地字符串形式。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Object.prototype.hasOwnProperty() 判断某个属性是否为当前对象自身的属性，还是继承自原型对象的属性。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Object.prototype.isPrototypeOf() 判断当前对象是否为另一个对象的原型。</a:t>
            </a:r>
            <a:endParaRPr lang="en-US" altLang="zh-CN"/>
          </a:p>
          <a:p>
            <a:pPr lvl="1"/>
            <a:r>
              <a:rPr lang="en-US" altLang="zh-CN"/>
              <a:t>Object.prototype.propertyIsEnumerable()：判断某个属性是否可枚举。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对象的</a:t>
            </a:r>
            <a:r>
              <a:rPr lang="zh-CN" altLang="en-US"/>
              <a:t>拷贝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如果要拷贝一个对象，需要做到下面两件事情。</a:t>
            </a:r>
            <a:endParaRPr lang="zh-CN" altLang="en-US"/>
          </a:p>
          <a:p>
            <a:pPr lvl="1"/>
            <a:r>
              <a:rPr lang="zh-CN" altLang="en-US"/>
              <a:t>确保拷贝后的对象，与原对象具有同样的原型。</a:t>
            </a:r>
            <a:endParaRPr lang="zh-CN" altLang="en-US"/>
          </a:p>
          <a:p>
            <a:pPr lvl="1"/>
            <a:r>
              <a:rPr lang="zh-CN" altLang="en-US"/>
              <a:t>确保拷贝后的对象，与原对象具有同样的实例属性。</a:t>
            </a:r>
            <a:endParaRPr lang="zh-CN" altLang="en-US"/>
          </a:p>
          <a:p>
            <a:r>
              <a:rPr lang="zh-CN" altLang="en-US"/>
              <a:t>function copyObject(orig) {</a:t>
            </a:r>
            <a:endParaRPr lang="zh-CN" altLang="en-US"/>
          </a:p>
          <a:p>
            <a:r>
              <a:rPr lang="zh-CN" altLang="en-US"/>
              <a:t>  return Object.create(</a:t>
            </a:r>
            <a:endParaRPr lang="zh-CN" altLang="en-US"/>
          </a:p>
          <a:p>
            <a:r>
              <a:rPr lang="zh-CN" altLang="en-US"/>
              <a:t>    Object.getPrototypeOf(orig),</a:t>
            </a:r>
            <a:endParaRPr lang="zh-CN" altLang="en-US"/>
          </a:p>
          <a:p>
            <a:r>
              <a:rPr lang="zh-CN" altLang="en-US"/>
              <a:t>    Object.getOwnPropertyDescriptors(orig)</a:t>
            </a:r>
            <a:endParaRPr lang="zh-CN" altLang="en-US"/>
          </a:p>
          <a:p>
            <a:r>
              <a:rPr lang="zh-CN" altLang="en-US"/>
              <a:t>  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Array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常用</a:t>
            </a:r>
            <a:r>
              <a:rPr lang="zh-CN" altLang="en-US"/>
              <a:t>方法：</a:t>
            </a:r>
            <a:endParaRPr lang="zh-CN" altLang="en-US"/>
          </a:p>
          <a:p>
            <a:pPr lvl="1"/>
            <a:r>
              <a:rPr lang="zh-CN" altLang="en-US"/>
              <a:t>isArray()</a:t>
            </a:r>
            <a:r>
              <a:rPr lang="en-US" altLang="zh-CN"/>
              <a:t> 方法返回一个布尔值，表示参数是否为数组。它可以弥补typeof运算符的不足。</a:t>
            </a:r>
            <a:endParaRPr lang="en-US" altLang="zh-CN"/>
          </a:p>
          <a:p>
            <a:pPr lvl="1"/>
            <a:r>
              <a:rPr lang="en-US" altLang="zh-CN"/>
              <a:t>push()，pop() </a:t>
            </a:r>
            <a:endParaRPr lang="en-US" altLang="zh-CN"/>
          </a:p>
          <a:p>
            <a:pPr lvl="2"/>
            <a:r>
              <a:rPr lang="en-US" altLang="zh-CN"/>
              <a:t>push</a:t>
            </a:r>
            <a:r>
              <a:rPr lang="zh-CN" altLang="en-US"/>
              <a:t>：</a:t>
            </a:r>
            <a:r>
              <a:rPr lang="en-US" altLang="zh-CN"/>
              <a:t> 数组的末端添加一个或多个元素</a:t>
            </a:r>
            <a:r>
              <a:rPr lang="zh-CN" altLang="en-US"/>
              <a:t>、并返回添加新元素后的数组长度</a:t>
            </a:r>
            <a:endParaRPr lang="zh-CN" altLang="en-US"/>
          </a:p>
          <a:p>
            <a:pPr lvl="2"/>
            <a:r>
              <a:rPr lang="en-US" altLang="zh-CN"/>
              <a:t>pop</a:t>
            </a:r>
            <a:r>
              <a:rPr lang="zh-CN" altLang="en-US"/>
              <a:t>：方法用于删除数组的最后一个元素，并返回该元素。</a:t>
            </a:r>
            <a:endParaRPr lang="zh-CN" altLang="en-US"/>
          </a:p>
          <a:p>
            <a:pPr lvl="1"/>
            <a:r>
              <a:rPr lang="en-US" altLang="zh-CN"/>
              <a:t>shift()，unshift()</a:t>
            </a:r>
            <a:endParaRPr lang="en-US" altLang="zh-CN"/>
          </a:p>
          <a:p>
            <a:pPr lvl="2"/>
            <a:r>
              <a:rPr lang="en-US" altLang="zh-CN"/>
              <a:t>shift</a:t>
            </a:r>
            <a:r>
              <a:rPr lang="zh-CN" altLang="en-US"/>
              <a:t>：用于删除数组的第一个元素，并返回该元素</a:t>
            </a:r>
            <a:endParaRPr lang="zh-CN" altLang="en-US"/>
          </a:p>
          <a:p>
            <a:pPr lvl="2"/>
            <a:r>
              <a:rPr lang="zh-CN" altLang="en-US"/>
              <a:t>unshift：</a:t>
            </a:r>
            <a:r>
              <a:rPr lang="en-US" altLang="zh-CN"/>
              <a:t> 用于在数组的第一个位置添加元素，并返回添加新元素后的数组长度</a:t>
            </a:r>
            <a:endParaRPr lang="en-US" altLang="zh-CN"/>
          </a:p>
          <a:p>
            <a:pPr lvl="1"/>
            <a:r>
              <a:rPr lang="en-US" altLang="zh-CN"/>
              <a:t>join()  以指定参数作为分隔符，将所有数组成员连接为一个字符串返回。如果不提供参数，默认用逗号分隔。</a:t>
            </a:r>
            <a:endParaRPr lang="en-US" altLang="zh-CN"/>
          </a:p>
          <a:p>
            <a:pPr lvl="1"/>
            <a:r>
              <a:rPr lang="en-US" altLang="zh-CN"/>
              <a:t>concat() 用于多个数组的合并。它将新数组的成员，添加到原数组成员的后部，然后返回一个新数组，原数组不变</a:t>
            </a:r>
            <a:endParaRPr lang="en-US" altLang="zh-CN"/>
          </a:p>
          <a:p>
            <a:pPr lvl="1"/>
            <a:r>
              <a:rPr lang="en-US" altLang="zh-CN"/>
              <a:t>reverse() 用于颠倒排列数组元素，返回改变后的数组。注意，该方法将改变原数组。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Array</a:t>
            </a:r>
            <a:r>
              <a:rPr lang="zh-CN" altLang="en-US">
                <a:sym typeface="+mn-ea"/>
              </a:rPr>
              <a:t>常用</a:t>
            </a:r>
            <a:r>
              <a:rPr lang="zh-CN" altLang="en-US">
                <a:sym typeface="+mn-ea"/>
              </a:rPr>
              <a:t>方法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zh-CN" sz="1800">
                <a:sym typeface="+mn-ea"/>
              </a:rPr>
              <a:t>slice() 提取目标数组的一部分，返回一个新数组，原数组不变。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splice() 删除原数组的一部分成员，并可以在删除的位置添加新的数组成员，返回值是被删除的元素。注意，该方法会改变原数组。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sort() 对数组成员进行排序，默认是按照字典顺序排序。排序后，原数组将被改变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map() 将数组的所有成员依次传入参数函数，然后把每一次的执行结果组成一个新数组返回。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forEach() 方法与map()方法很相似</a:t>
            </a:r>
            <a:r>
              <a:rPr lang="zh-CN" altLang="en-US" sz="1800">
                <a:sym typeface="+mn-ea"/>
              </a:rPr>
              <a:t>，不返回值，只用来操作数据</a:t>
            </a:r>
            <a:endParaRPr lang="zh-CN" altLang="en-US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filter() 用于过滤数组成员，满足条件的成员组成一个新数组返回。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indexOf(</a:t>
            </a:r>
            <a:r>
              <a:rPr lang="zh-CN" altLang="en-US" sz="1800">
                <a:sym typeface="+mn-ea"/>
              </a:rPr>
              <a:t>）返回给定元素在数组中第一次出现的位置，如果没有出现则返回-1</a:t>
            </a:r>
            <a:endParaRPr lang="zh-CN" altLang="en-US" sz="1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包装对象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对象是 JavaScript 语言最主要的数据类型，三种原始类型的值——数值、字符串、布尔值——在一定条件下，也会自动转为对象，也就是原始类型的“包装对象”</a:t>
            </a:r>
            <a:endParaRPr lang="zh-CN" altLang="en-US"/>
          </a:p>
          <a:p>
            <a:r>
              <a:rPr lang="en-US" altLang="zh-CN"/>
              <a:t>Boolea</a:t>
            </a:r>
            <a:r>
              <a:rPr lang="en-US" altLang="zh-CN"/>
              <a:t>n() , String() , Number()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new </a:t>
            </a:r>
            <a:r>
              <a:rPr lang="zh-CN" altLang="en-US"/>
              <a:t>则为创建包装对象，不使用为</a:t>
            </a:r>
            <a:r>
              <a:rPr lang="zh-CN" altLang="en-US"/>
              <a:t>强转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Math 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Math是 JavaScript 的原生对象，提供各种数学功能。该对象不是构造函数，不能生成实例，所有的属性和方法都必须在Math对象上调用。</a:t>
            </a:r>
            <a:endParaRPr lang="zh-CN" altLang="en-US"/>
          </a:p>
          <a:p>
            <a:r>
              <a:rPr lang="zh-CN" altLang="en-US"/>
              <a:t>Math.abs()</a:t>
            </a:r>
            <a:endParaRPr lang="zh-CN" altLang="en-US"/>
          </a:p>
          <a:p>
            <a:r>
              <a:rPr lang="zh-CN" altLang="en-US"/>
              <a:t>Math.max()，Math.min()</a:t>
            </a:r>
            <a:endParaRPr lang="zh-CN" altLang="en-US"/>
          </a:p>
          <a:p>
            <a:r>
              <a:rPr lang="zh-CN" altLang="en-US"/>
              <a:t>Math.floor()，Math.ceil()</a:t>
            </a:r>
            <a:endParaRPr lang="zh-CN" altLang="en-US"/>
          </a:p>
          <a:p>
            <a:r>
              <a:rPr lang="zh-CN" altLang="en-US"/>
              <a:t>Math.round()</a:t>
            </a:r>
            <a:endParaRPr lang="zh-CN" altLang="en-US"/>
          </a:p>
          <a:p>
            <a:r>
              <a:rPr lang="zh-CN" altLang="en-US"/>
              <a:t>Math.pow()</a:t>
            </a:r>
            <a:endParaRPr lang="zh-CN" altLang="en-US"/>
          </a:p>
          <a:p>
            <a:r>
              <a:rPr lang="zh-CN" altLang="en-US"/>
              <a:t>Math.sqrt()</a:t>
            </a:r>
            <a:endParaRPr lang="zh-CN" altLang="en-US"/>
          </a:p>
          <a:p>
            <a:r>
              <a:rPr lang="zh-CN" altLang="en-US"/>
              <a:t>Math.log()</a:t>
            </a:r>
            <a:endParaRPr lang="zh-CN" altLang="en-US"/>
          </a:p>
          <a:p>
            <a:r>
              <a:rPr lang="zh-CN" altLang="en-US"/>
              <a:t>Math.exp()</a:t>
            </a:r>
            <a:endParaRPr lang="zh-CN" altLang="en-US"/>
          </a:p>
          <a:p>
            <a:r>
              <a:rPr lang="zh-CN" altLang="en-US"/>
              <a:t>Math.random()</a:t>
            </a:r>
            <a:endParaRPr lang="zh-CN" altLang="en-US"/>
          </a:p>
          <a:p>
            <a:r>
              <a:rPr lang="zh-CN" altLang="en-US"/>
              <a:t>三角函数方法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Date 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Date对象是 JavaScript 原生的时间库。它以国际标准时间（UTC）1970年1月1日00:00:00作为时间的零点，可以表示的时间范围是前后各1亿天（单位为毫秒）。</a:t>
            </a:r>
            <a:endParaRPr lang="zh-CN" altLang="en-US"/>
          </a:p>
          <a:p>
            <a:r>
              <a:rPr lang="zh-CN" altLang="en-US"/>
              <a:t>静态方法</a:t>
            </a:r>
            <a:endParaRPr lang="zh-CN" altLang="en-US"/>
          </a:p>
          <a:p>
            <a:pPr lvl="1"/>
            <a:r>
              <a:rPr lang="zh-CN" altLang="en-US"/>
              <a:t>Date.now()</a:t>
            </a:r>
            <a:endParaRPr lang="zh-CN" altLang="en-US"/>
          </a:p>
          <a:p>
            <a:pPr lvl="1"/>
            <a:r>
              <a:rPr lang="zh-CN" altLang="en-US"/>
              <a:t>Date.parse()</a:t>
            </a:r>
            <a:endParaRPr lang="zh-CN" altLang="en-US"/>
          </a:p>
          <a:p>
            <a:pPr lvl="1"/>
            <a:r>
              <a:rPr lang="zh-CN" altLang="en-US"/>
              <a:t>Date.UTC()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实例方法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Date.prototype.valueOf()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Date.prototype.toString()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Date.prototype.toUTCString()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Date.prototype.toISOString()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/>
              <a:t>Date.prototype.toJSON()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JSON 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JSON 格式（JavaScript Object Notation 的缩写）是一种用于数据交换的文本格式，2001年由 Douglas Crockford 提出，目的是取代繁琐笨重的 XML 格式。</a:t>
            </a:r>
            <a:endParaRPr lang="zh-CN" altLang="en-US"/>
          </a:p>
          <a:p>
            <a:r>
              <a:rPr lang="zh-CN" altLang="en-US"/>
              <a:t>静态</a:t>
            </a: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zh-CN" altLang="en-US"/>
              <a:t>JSON.stringify()</a:t>
            </a:r>
            <a:endParaRPr lang="zh-CN" altLang="en-US"/>
          </a:p>
          <a:p>
            <a:pPr lvl="1"/>
            <a:r>
              <a:rPr lang="zh-CN" altLang="en-US"/>
              <a:t>JSON.parse()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console 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console.log()，console.info()，console.debug()，console.warn()，console.error()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不同日志等级</a:t>
            </a:r>
            <a:r>
              <a:rPr lang="zh-CN" altLang="en-US">
                <a:sym typeface="+mn-ea"/>
              </a:rPr>
              <a:t>的打印输出</a:t>
            </a:r>
            <a:endParaRPr lang="zh-CN" altLang="en-US"/>
          </a:p>
          <a:p>
            <a:r>
              <a:rPr lang="zh-CN" altLang="en-US"/>
              <a:t>console.table()</a:t>
            </a:r>
            <a:r>
              <a:rPr lang="en-US" altLang="zh-CN"/>
              <a:t> </a:t>
            </a:r>
            <a:r>
              <a:rPr lang="zh-CN" altLang="en-US"/>
              <a:t>用表格形式打印一些复合类型数据</a:t>
            </a:r>
            <a:r>
              <a:rPr lang="en-US" altLang="zh-CN"/>
              <a:t> </a:t>
            </a:r>
            <a:r>
              <a:rPr lang="zh-CN" altLang="en-US"/>
              <a:t>如对象、</a:t>
            </a:r>
            <a:r>
              <a:rPr lang="zh-CN" altLang="en-US"/>
              <a:t>数组</a:t>
            </a:r>
            <a:endParaRPr lang="zh-CN" altLang="en-US"/>
          </a:p>
          <a:p>
            <a:r>
              <a:rPr lang="zh-CN" altLang="en-US"/>
              <a:t>console.count()</a:t>
            </a:r>
            <a:r>
              <a:rPr lang="en-US" altLang="zh-CN"/>
              <a:t> </a:t>
            </a:r>
            <a:r>
              <a:rPr lang="zh-CN" altLang="en-US"/>
              <a:t>计数输出</a:t>
            </a:r>
            <a:r>
              <a:rPr lang="zh-CN" altLang="en-US"/>
              <a:t>多少次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console.dir()，console.dirxml()</a:t>
            </a:r>
            <a:r>
              <a:rPr lang="en-US" altLang="zh-CN"/>
              <a:t> </a:t>
            </a:r>
            <a:r>
              <a:rPr lang="zh-CN" altLang="en-US"/>
              <a:t>打印一个</a:t>
            </a:r>
            <a:r>
              <a:rPr lang="en-US" altLang="zh-CN"/>
              <a:t>dom</a:t>
            </a:r>
            <a:r>
              <a:rPr lang="zh-CN" altLang="en-US"/>
              <a:t>的对象形式</a:t>
            </a:r>
            <a:r>
              <a:rPr lang="en-US" altLang="zh-CN"/>
              <a:t> </a:t>
            </a:r>
            <a:r>
              <a:rPr lang="zh-CN" altLang="en-US"/>
              <a:t>、目录树的形式打印</a:t>
            </a:r>
            <a:r>
              <a:rPr lang="en-US" altLang="zh-CN"/>
              <a:t>dom</a:t>
            </a:r>
            <a:endParaRPr lang="zh-CN" altLang="en-US"/>
          </a:p>
          <a:p>
            <a:r>
              <a:rPr lang="zh-CN" altLang="en-US"/>
              <a:t>console.assert()</a:t>
            </a:r>
            <a:r>
              <a:rPr lang="en-US" altLang="zh-CN"/>
              <a:t> 主要用于程序运行过程中，进行条件判断，如果不满足条件，就显示一个错误，但不会中断程序执行。这样就相当于提示用户，内部状态不正确。</a:t>
            </a:r>
            <a:endParaRPr lang="en-US" altLang="zh-CN"/>
          </a:p>
          <a:p>
            <a:r>
              <a:rPr lang="zh-CN" altLang="en-US"/>
              <a:t>console.time()，console.timeEnd()</a:t>
            </a:r>
            <a:r>
              <a:rPr lang="en-US" altLang="zh-CN"/>
              <a:t> 用于计时，可以算出一个操作所花费的准确时间</a:t>
            </a:r>
            <a:endParaRPr lang="en-US" altLang="zh-CN"/>
          </a:p>
          <a:p>
            <a:r>
              <a:rPr lang="zh-CN" altLang="en-US"/>
              <a:t>console.group()，console.groupEnd()，console.groupCollapsed()</a:t>
            </a:r>
            <a:r>
              <a:rPr lang="en-US" altLang="zh-CN"/>
              <a:t> </a:t>
            </a:r>
            <a:r>
              <a:rPr lang="zh-CN" altLang="en-US"/>
              <a:t>这些</a:t>
            </a:r>
            <a:r>
              <a:rPr lang="en-US" altLang="zh-CN"/>
              <a:t>方法用于将显示的信息分组。它只在输出大量信息时有用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console.trace()</a:t>
            </a:r>
            <a:r>
              <a:rPr lang="zh-CN" altLang="en-US"/>
              <a:t>，console.clear()</a:t>
            </a:r>
            <a:r>
              <a:rPr lang="en-US" altLang="zh-CN"/>
              <a:t> 显示当前执行的代码在堆栈中的调用路径</a:t>
            </a:r>
            <a:r>
              <a:rPr lang="zh-CN" altLang="en-US"/>
              <a:t>、清空控制台输出。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Object 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JavaScript 的所有其他对象都继承自Object对象，即对象都是Object的实例。</a:t>
            </a:r>
            <a:endParaRPr lang="zh-CN" altLang="en-US"/>
          </a:p>
          <a:p>
            <a:r>
              <a:rPr lang="zh-CN" altLang="en-US"/>
              <a:t>Object对象的原生方法分成两类：Object本身的方法与Object的实例方法。</a:t>
            </a:r>
            <a:endParaRPr lang="zh-CN" altLang="en-US"/>
          </a:p>
          <a:p>
            <a:pPr lvl="1"/>
            <a:r>
              <a:rPr lang="zh-CN" altLang="en-US"/>
              <a:t>Object对象本身的方法：</a:t>
            </a:r>
            <a:r>
              <a:rPr lang="en-US" altLang="zh-CN"/>
              <a:t>直接定义在Object对象的方法</a:t>
            </a:r>
            <a:endParaRPr lang="en-US" altLang="zh-CN"/>
          </a:p>
          <a:p>
            <a:pPr lvl="1"/>
            <a:r>
              <a:rPr lang="en-US" altLang="zh-CN"/>
              <a:t>Object的实例方法</a:t>
            </a:r>
            <a:r>
              <a:rPr lang="zh-CN" altLang="en-US"/>
              <a:t>：所谓实例方法就是定义在Object原型对象Object.prototype上的方法。它可以被Object实例直接使用。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45815"/>
            <a:ext cx="10969200" cy="705600"/>
          </a:xfrm>
        </p:spPr>
        <p:txBody>
          <a:bodyPr/>
          <a:p>
            <a:r>
              <a:rPr lang="zh-CN" altLang="en-US"/>
              <a:t>控制台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705" y="951230"/>
            <a:ext cx="11270615" cy="6256655"/>
          </a:xfrm>
        </p:spPr>
        <p:txBody>
          <a:bodyPr>
            <a:normAutofit lnSpcReduction="20000"/>
          </a:bodyPr>
          <a:p>
            <a:r>
              <a:rPr lang="zh-CN" altLang="en-US"/>
              <a:t>inspect(object)</a:t>
            </a:r>
            <a:r>
              <a:rPr lang="en-US" altLang="zh-CN"/>
              <a:t> 打开相关面板，并选中相应的元素，显示它的细节</a:t>
            </a:r>
            <a:endParaRPr lang="en-US" altLang="zh-CN"/>
          </a:p>
          <a:p>
            <a:r>
              <a:rPr lang="en-US" altLang="zh-CN"/>
              <a:t>getEventListeners 返回一个对象，该对象的成员为object登记了回调函数的各种事件（比如click或keydown），每个事件对应一个数组，数组的成员为该事件的回调函数。</a:t>
            </a:r>
            <a:endParaRPr lang="en-US" altLang="zh-CN"/>
          </a:p>
          <a:p>
            <a:r>
              <a:rPr lang="en-US" altLang="zh-CN"/>
              <a:t>keys(object)，values(object) 返回一个数组，包含object的所有键名/</a:t>
            </a:r>
            <a:r>
              <a:rPr lang="zh-CN" altLang="en-US"/>
              <a:t>键</a:t>
            </a:r>
            <a:r>
              <a:rPr lang="zh-CN" altLang="en-US"/>
              <a:t>值</a:t>
            </a:r>
            <a:endParaRPr lang="zh-CN" altLang="en-US"/>
          </a:p>
          <a:p>
            <a:r>
              <a:rPr lang="zh-CN" altLang="en-US"/>
              <a:t>monitorEvents(object[, events])方法监听特定对象上发生的特定事件。事件发生时，会返回一个Event对象，包含该事件的相关信息。unmonitorEvents方法用于停止监听。</a:t>
            </a:r>
            <a:endParaRPr lang="zh-CN" altLang="en-US"/>
          </a:p>
          <a:p>
            <a:pPr lvl="1"/>
            <a:r>
              <a:rPr lang="zh-CN" altLang="en-US"/>
              <a:t>monitorEvents允许监听同一大类的事件。所有事件可以分成四个大类。</a:t>
            </a:r>
            <a:endParaRPr lang="zh-CN" altLang="en-US"/>
          </a:p>
          <a:p>
            <a:pPr lvl="2"/>
            <a:r>
              <a:rPr lang="zh-CN" altLang="en-US"/>
              <a:t>mouse："mousedown", "mouseup", "click", "dblclick", "mousemove", "mouseover", "mouseout", "mousewheel"</a:t>
            </a:r>
            <a:endParaRPr lang="zh-CN" altLang="en-US"/>
          </a:p>
          <a:p>
            <a:pPr lvl="2"/>
            <a:r>
              <a:rPr lang="zh-CN" altLang="en-US"/>
              <a:t>key："keydown", "keyup", "keypress", "textInput"</a:t>
            </a:r>
            <a:endParaRPr lang="zh-CN" altLang="en-US"/>
          </a:p>
          <a:p>
            <a:pPr lvl="2"/>
            <a:r>
              <a:rPr lang="zh-CN" altLang="en-US"/>
              <a:t>touch："touchstart", "touchmove", "touchend", "touchcancel"</a:t>
            </a:r>
            <a:endParaRPr lang="zh-CN" altLang="en-US"/>
          </a:p>
          <a:p>
            <a:pPr lvl="2"/>
            <a:r>
              <a:rPr lang="zh-CN" altLang="en-US"/>
              <a:t>control："resize", "scroll", "zoom", "focus", "blur", "select", "change", "submit", "reset"</a:t>
            </a:r>
            <a:endParaRPr lang="zh-CN" altLang="en-US"/>
          </a:p>
          <a:p>
            <a:pPr lvl="0"/>
            <a:r>
              <a:rPr lang="zh-CN" altLang="en-US"/>
              <a:t>copy(object)：复制特定 DOM 元素到剪贴板。</a:t>
            </a:r>
            <a:endParaRPr lang="zh-CN" altLang="en-US"/>
          </a:p>
          <a:p>
            <a:pPr lvl="0"/>
            <a:r>
              <a:rPr lang="zh-CN" altLang="en-US"/>
              <a:t>debugger 断</a:t>
            </a:r>
            <a:r>
              <a:rPr lang="zh-CN" altLang="en-US"/>
              <a:t>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this 关键字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this关键字是一个非常重要的语法点。毫不夸张地说，不理解它的含义，大部分开发任务都无法完成。</a:t>
            </a:r>
            <a:endParaRPr lang="zh-CN" altLang="en-US"/>
          </a:p>
          <a:p>
            <a:r>
              <a:rPr lang="zh-CN" altLang="en-US"/>
              <a:t>简单说，this就是属性或方法“当前”所在的对象。</a:t>
            </a:r>
            <a:endParaRPr lang="zh-CN" altLang="en-US"/>
          </a:p>
          <a:p>
            <a:r>
              <a:rPr lang="zh-CN" altLang="en-US"/>
              <a:t>this主要有以下几个使用场合。</a:t>
            </a:r>
            <a:endParaRPr lang="zh-CN" altLang="en-US"/>
          </a:p>
          <a:p>
            <a:pPr lvl="1"/>
            <a:r>
              <a:rPr lang="zh-CN" altLang="en-US"/>
              <a:t>全局环境使用this，它指的就是顶层对象window。</a:t>
            </a:r>
            <a:endParaRPr lang="zh-CN" altLang="en-US"/>
          </a:p>
          <a:p>
            <a:pPr lvl="1"/>
            <a:r>
              <a:rPr lang="zh-CN" altLang="en-US"/>
              <a:t>构造函数中的this，指的是实例对象。</a:t>
            </a:r>
            <a:endParaRPr lang="zh-CN" altLang="en-US"/>
          </a:p>
          <a:p>
            <a:pPr lvl="1"/>
            <a:r>
              <a:rPr lang="zh-CN" altLang="en-US"/>
              <a:t>如果对象的方法里面包含this，this的指向就是方法运行时所在的对象。该方法赋值给另一个对象，就会改变this的指向。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绑定 this 的方法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this的动态切换，固然为 JavaScript 创造了巨大的灵活性，但也使得编程变得困难和模糊。有时，需要把this固定下来，避免出现意想不到的情况。JavaScript 提供了call、apply、bind这三个方法，来切换/固定this的指向。</a:t>
            </a:r>
            <a:endParaRPr lang="zh-CN" altLang="en-US"/>
          </a:p>
          <a:p>
            <a:r>
              <a:rPr lang="zh-CN" altLang="en-US"/>
              <a:t>Function.prototype.call(thisValue, arg1, arg2, ...)</a:t>
            </a:r>
            <a:endParaRPr lang="zh-CN" altLang="en-US"/>
          </a:p>
          <a:p>
            <a:pPr lvl="1"/>
            <a:r>
              <a:rPr lang="zh-CN" altLang="en-US"/>
              <a:t>函数实例的call方法，可以指定函数内部this的指向（即函数执行时所在的作用域），然后在所指定的作用域中，调用该函数。</a:t>
            </a:r>
            <a:endParaRPr lang="zh-CN" altLang="en-US"/>
          </a:p>
          <a:p>
            <a:pPr lvl="0"/>
            <a:r>
              <a:rPr lang="zh-CN" altLang="en-US"/>
              <a:t>Function.prototype.apply(thisValue, [arg1, arg2, ...])</a:t>
            </a:r>
            <a:endParaRPr lang="zh-CN" altLang="en-US"/>
          </a:p>
          <a:p>
            <a:pPr lvl="1"/>
            <a:r>
              <a:rPr lang="zh-CN" altLang="en-US"/>
              <a:t>apply方法的作用与call方法类似，也是改变this指向，然后再调用该函数。唯一的区别就是，它接收一个数组作为函数执行时的参数，使用格式如下。</a:t>
            </a:r>
            <a:endParaRPr lang="zh-CN" altLang="en-US"/>
          </a:p>
          <a:p>
            <a:pPr lvl="0"/>
            <a:r>
              <a:rPr lang="zh-CN" altLang="en-US"/>
              <a:t>Function.prototype.bind(</a:t>
            </a:r>
            <a:r>
              <a:rPr lang="zh-CN" altLang="en-US">
                <a:sym typeface="+mn-ea"/>
              </a:rPr>
              <a:t>thisValue, arg1, arg2, ...</a:t>
            </a:r>
            <a:r>
              <a:rPr lang="zh-CN" altLang="en-US"/>
              <a:t>)</a:t>
            </a:r>
            <a:endParaRPr lang="zh-CN" altLang="en-US"/>
          </a:p>
          <a:p>
            <a:pPr lvl="1"/>
            <a:r>
              <a:rPr lang="zh-CN" altLang="en-US"/>
              <a:t>用于将函数体内的this绑定到某个对象，然后返回一个新函数。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Function.prototype.bind</a:t>
            </a:r>
            <a:r>
              <a:rPr lang="zh-CN" altLang="en-US">
                <a:sym typeface="+mn-ea"/>
              </a:rPr>
              <a:t>用法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var d = new Date();</a:t>
            </a:r>
            <a:endParaRPr lang="zh-CN" altLang="en-US"/>
          </a:p>
          <a:p>
            <a:r>
              <a:rPr lang="zh-CN" altLang="en-US"/>
              <a:t>d.getTime() // 1481869925657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print = d.getTime;</a:t>
            </a:r>
            <a:endParaRPr lang="zh-CN" altLang="en-US"/>
          </a:p>
          <a:p>
            <a:r>
              <a:rPr lang="zh-CN" altLang="en-US"/>
              <a:t>print() // Uncaught TypeError: this is not a Date object.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print = d.getTime.bind(d);</a:t>
            </a:r>
            <a:endParaRPr lang="zh-CN" altLang="en-US"/>
          </a:p>
          <a:p>
            <a:r>
              <a:rPr lang="zh-CN" altLang="en-US"/>
              <a:t>print() // 1481869925657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典型的面向对象编程语言（比如 C++ 和 Java），都有“类”（class）这个概念。所谓“类”就是对象的模板，对象就是“类”的实例。但是，JavaScript 语言的对象体系，不是基于“类”的，而是基于构造函数（constructor）和原型链（prototype）。</a:t>
            </a:r>
            <a:endParaRPr lang="zh-CN" altLang="en-US"/>
          </a:p>
          <a:p>
            <a:r>
              <a:rPr lang="zh-CN" altLang="en-US"/>
              <a:t>构造函数就是一个普通的函数</a:t>
            </a:r>
            <a:r>
              <a:rPr lang="en-US" altLang="zh-CN"/>
              <a:t>,new命令的作用，就是执行构造函数，返回一个实例对象。</a:t>
            </a:r>
            <a:endParaRPr lang="en-US" altLang="zh-CN"/>
          </a:p>
          <a:p>
            <a:pPr lvl="1"/>
            <a:r>
              <a:rPr lang="zh-CN" altLang="en-US"/>
              <a:t>var </a:t>
            </a:r>
            <a:r>
              <a:rPr lang="en-US" altLang="zh-CN"/>
              <a:t>obj</a:t>
            </a:r>
            <a:r>
              <a:rPr lang="zh-CN" altLang="en-US"/>
              <a:t>= function () {</a:t>
            </a:r>
            <a:endParaRPr lang="zh-CN" altLang="en-US"/>
          </a:p>
          <a:p>
            <a:pPr lvl="1"/>
            <a:r>
              <a:rPr lang="zh-CN" altLang="en-US"/>
              <a:t>  this.</a:t>
            </a:r>
            <a:r>
              <a:rPr lang="en-US" altLang="zh-CN"/>
              <a:t>a</a:t>
            </a:r>
            <a:r>
              <a:rPr lang="zh-CN" altLang="en-US"/>
              <a:t>= 1000;</a:t>
            </a:r>
            <a:endParaRPr lang="zh-CN" altLang="en-US"/>
          </a:p>
          <a:p>
            <a:pPr lvl="1"/>
            <a:r>
              <a:rPr lang="zh-CN" altLang="en-US"/>
              <a:t>};</a:t>
            </a:r>
            <a:endParaRPr lang="zh-CN" altLang="en-US"/>
          </a:p>
          <a:p>
            <a:pPr lvl="1"/>
            <a:r>
              <a:rPr lang="zh-CN" altLang="en-US"/>
              <a:t>var v = new Vehicle();</a:t>
            </a:r>
            <a:endParaRPr lang="zh-CN" altLang="en-US"/>
          </a:p>
          <a:p>
            <a:pPr lvl="1"/>
            <a:r>
              <a:rPr lang="zh-CN" altLang="en-US"/>
              <a:t>v.price // 1000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创建对象的</a:t>
            </a:r>
            <a:r>
              <a:rPr lang="zh-CN" altLang="en-US"/>
              <a:t>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直接赋值，</a:t>
            </a:r>
            <a:r>
              <a:rPr lang="en-US" altLang="zh-CN"/>
              <a:t>var obj = {}</a:t>
            </a:r>
            <a:r>
              <a:rPr lang="zh-CN" altLang="en-US"/>
              <a:t>，</a:t>
            </a:r>
            <a:r>
              <a:rPr lang="en-US" altLang="zh-CN">
                <a:sym typeface="+mn-ea"/>
              </a:rPr>
              <a:t>var obj = Object({})</a:t>
            </a:r>
            <a:r>
              <a:rPr lang="zh-CN" altLang="en-US">
                <a:sym typeface="+mn-ea"/>
              </a:rPr>
              <a:t>（转为</a:t>
            </a:r>
            <a:r>
              <a:rPr lang="zh-CN" altLang="en-US">
                <a:sym typeface="+mn-ea"/>
              </a:rPr>
              <a:t>对象）</a:t>
            </a:r>
            <a:endParaRPr lang="en-US" altLang="zh-CN">
              <a:sym typeface="+mn-ea"/>
            </a:endParaRPr>
          </a:p>
          <a:p>
            <a:r>
              <a:rPr lang="en-US" altLang="zh-CN"/>
              <a:t>new关键字创建</a:t>
            </a:r>
            <a:r>
              <a:rPr lang="zh-CN" altLang="en-US"/>
              <a:t>，var obj = new Object();</a:t>
            </a:r>
            <a:endParaRPr lang="zh-CN" altLang="en-US"/>
          </a:p>
          <a:p>
            <a:r>
              <a:rPr lang="en-US" altLang="zh-CN"/>
              <a:t>Object.create</a:t>
            </a:r>
            <a:r>
              <a:rPr lang="zh-CN" altLang="en-US"/>
              <a:t>：构造函数作为模板，可以生成实例对象。但是，有时拿不到构造函数，只能拿到一个现有的对象。我们希望以这个现有的对象作为模板，生成新的实例对象，这时就可以使用Object.create()方法。</a:t>
            </a:r>
            <a:endParaRPr lang="zh-CN" altLang="en-US"/>
          </a:p>
          <a:p>
            <a:r>
              <a:rPr lang="zh-CN" altLang="en-US"/>
              <a:t>区别：</a:t>
            </a:r>
            <a:endParaRPr lang="zh-CN" altLang="en-US"/>
          </a:p>
          <a:p>
            <a:pPr lvl="1"/>
            <a:r>
              <a:rPr lang="zh-CN" altLang="en-US"/>
              <a:t>字面量和new关键字创建的对象是Object的实例，原型指向Object.prototype，继承内置对象Object</a:t>
            </a:r>
            <a:endParaRPr lang="zh-CN" altLang="en-US"/>
          </a:p>
          <a:p>
            <a:pPr lvl="1"/>
            <a:r>
              <a:rPr lang="zh-CN" altLang="en-US"/>
              <a:t>Object.create(arg, pro)创建的对象的原型取决于arg，arg为null，新对象是空对象，没有原型，不继承任何对象；arg为指定对象，新对象的原型指向指定对象，继承指定对象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原型对象object.prototype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JavaScript 继承机制的设计思想就是，原型对象的所有属性和方法，都能被实例对象共享。也就是说，如果属性和方法定义在原型上，那么所有实例对象就能共享，不仅节省了内存，还体现了实例对象之间的联系。</a:t>
            </a:r>
            <a:endParaRPr lang="zh-CN" altLang="en-US"/>
          </a:p>
          <a:p>
            <a:r>
              <a:rPr lang="zh-CN" altLang="en-US"/>
              <a:t>JavaScript 规定，每个函数都有一个prototype属性，指向一个对象。</a:t>
            </a:r>
            <a:endParaRPr lang="zh-CN" altLang="en-US"/>
          </a:p>
          <a:p>
            <a:r>
              <a:rPr lang="zh-CN" altLang="en-US"/>
              <a:t>原型对象的属性不是实例对象自身的属性。只要修改原型对象，变动就立刻会体现在所有实例对象上。</a:t>
            </a:r>
            <a:endParaRPr lang="zh-CN" altLang="en-US"/>
          </a:p>
          <a:p>
            <a:r>
              <a:rPr lang="zh-CN" altLang="en-US"/>
              <a:t>当实例对象本身没有某个属性或方法的时候，它会到原型对象去寻找该属性或方法。这就是原型对象的特殊之处。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JavaScript 规定，所有对象都有自己的原型对象（prototype）。一方面，任何一个对象，都可以充当其他对象的原型；另一方面，由于原型对象也是对象，所以它也有自己的原型。因此，就会形成一个“原型链”（prototype chain）：对象到原型，再到原型的原型……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596335"/>
            <a:ext cx="10969200" cy="705600"/>
          </a:xfrm>
        </p:spPr>
        <p:txBody>
          <a:bodyPr/>
          <a:p>
            <a:r>
              <a:rPr lang="zh-CN" altLang="en-US"/>
              <a:t>constructor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>
            <a:normAutofit lnSpcReduction="20000"/>
          </a:bodyPr>
          <a:p>
            <a:r>
              <a:rPr lang="zh-CN" altLang="en-US"/>
              <a:t>prototype对象有一个constructor属性，默认指向prototype对象所在的构造函数。</a:t>
            </a:r>
            <a:endParaRPr lang="zh-CN" altLang="en-US"/>
          </a:p>
          <a:p>
            <a:pPr lvl="1"/>
            <a:r>
              <a:rPr lang="zh-CN" altLang="en-US"/>
              <a:t>function P() {}</a:t>
            </a:r>
            <a:endParaRPr lang="zh-CN" altLang="en-US"/>
          </a:p>
          <a:p>
            <a:pPr lvl="1"/>
            <a:r>
              <a:rPr lang="zh-CN" altLang="en-US"/>
              <a:t>P.prototype.constructor === P // true</a:t>
            </a:r>
            <a:endParaRPr lang="zh-CN" altLang="en-US"/>
          </a:p>
          <a:p>
            <a:pPr lvl="1"/>
            <a:r>
              <a:rPr lang="zh-CN" altLang="en-US"/>
              <a:t>检测</a:t>
            </a:r>
            <a:r>
              <a:rPr lang="zh-CN" altLang="en-US"/>
              <a:t>环境点：</a:t>
            </a:r>
            <a:endParaRPr lang="zh-CN" altLang="en-US"/>
          </a:p>
          <a:p>
            <a:pPr lvl="2"/>
            <a:r>
              <a:rPr lang="zh-CN" altLang="en-US"/>
              <a:t>document.constructor === HTMLDocument</a:t>
            </a:r>
            <a:endParaRPr lang="zh-CN" altLang="en-US"/>
          </a:p>
          <a:p>
            <a:pPr lvl="2"/>
            <a:r>
              <a:rPr lang="zh-CN" altLang="en-US"/>
              <a:t>navigator.constructor === Navigator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constructor属性的作用是，可以得知某个实例对象，到底是哪一个构造函数产生的。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有了constructor属性，就可以从一个实例对象新建另一个实例。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function Constr() {}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var x = new Constr();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var y = new x.constructor();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y instanceof Constr // true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Object 的静态方法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所谓“静态方法”，是指部署在Object对象自身的方法</a:t>
            </a:r>
            <a:endParaRPr lang="zh-CN" altLang="en-US"/>
          </a:p>
          <a:p>
            <a:r>
              <a:rPr lang="zh-CN" altLang="en-US"/>
              <a:t>Object.keys</a:t>
            </a:r>
            <a:r>
              <a:rPr lang="en-US" altLang="zh-CN"/>
              <a:t>() 遍历对象的属性。返回可枚举的属性名</a:t>
            </a:r>
            <a:endParaRPr lang="en-US" altLang="zh-CN"/>
          </a:p>
          <a:p>
            <a:r>
              <a:rPr lang="zh-CN" altLang="en-US"/>
              <a:t>Object.getOwnPropertyNames</a:t>
            </a:r>
            <a:r>
              <a:rPr lang="en-US" altLang="zh-CN"/>
              <a:t>() 遍历对象的属性。</a:t>
            </a:r>
            <a:r>
              <a:rPr lang="zh-CN" altLang="en-US"/>
              <a:t>可</a:t>
            </a:r>
            <a:r>
              <a:rPr lang="en-US" altLang="zh-CN"/>
              <a:t>返回不可枚举的属性名</a:t>
            </a:r>
            <a:endParaRPr lang="en-US" altLang="zh-CN"/>
          </a:p>
          <a:p>
            <a:r>
              <a:rPr lang="en-US" altLang="zh-CN"/>
              <a:t>Object.getOwnPropertyDescriptors() 获取</a:t>
            </a:r>
            <a:r>
              <a:rPr lang="zh-CN" altLang="en-US"/>
              <a:t>对象所有</a:t>
            </a:r>
            <a:r>
              <a:rPr lang="en-US" altLang="zh-CN"/>
              <a:t>属性的描述对象。</a:t>
            </a:r>
            <a:endParaRPr lang="en-US" altLang="zh-CN"/>
          </a:p>
          <a:p>
            <a:r>
              <a:rPr lang="en-US" altLang="zh-CN"/>
              <a:t>Object.defineProperty()：通过描述对象，定义某个属性。</a:t>
            </a:r>
            <a:endParaRPr lang="en-US" altLang="zh-CN"/>
          </a:p>
          <a:p>
            <a:r>
              <a:rPr lang="en-US" altLang="zh-CN"/>
              <a:t>Object.defineProperties()：通过描述对象，定义多个属性。</a:t>
            </a:r>
            <a:endParaRPr lang="en-US" altLang="zh-CN"/>
          </a:p>
          <a:p>
            <a:pPr lvl="1"/>
            <a:r>
              <a:rPr lang="zh-CN" altLang="en-US"/>
              <a:t>可以重写</a:t>
            </a:r>
            <a:r>
              <a:rPr lang="en-US" altLang="zh-CN"/>
              <a:t>get set</a:t>
            </a:r>
            <a:r>
              <a:rPr lang="zh-CN" altLang="en-US"/>
              <a:t>，来进行</a:t>
            </a:r>
            <a:r>
              <a:rPr lang="en-US" altLang="zh-CN"/>
              <a:t>hook</a:t>
            </a:r>
            <a:endParaRPr lang="en-US" altLang="zh-CN"/>
          </a:p>
          <a:p>
            <a:pPr lvl="0"/>
            <a:r>
              <a:rPr lang="en-US" altLang="zh-CN"/>
              <a:t>Object.getPrototypeOf方法返回参数对象的原型 </a:t>
            </a:r>
            <a:r>
              <a:rPr lang="zh-CN" altLang="en-US"/>
              <a:t>（</a:t>
            </a:r>
            <a:r>
              <a:rPr lang="zh-CN" altLang="en-US"/>
              <a:t>检测点）</a:t>
            </a:r>
            <a:endParaRPr lang="zh-CN" altLang="en-US"/>
          </a:p>
          <a:p>
            <a:pPr lvl="0"/>
            <a:r>
              <a:rPr lang="zh-CN" altLang="en-US"/>
              <a:t>Object.setPrototypeOf()</a:t>
            </a:r>
            <a:r>
              <a:rPr lang="en-US" altLang="zh-CN"/>
              <a:t> 方法为参数对象设置原型，返回该参数对象。它接受两个参数，第一个是现有对象，第二个是原型对象。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存取器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var obj = Object.defineProperty({}, 'p', {</a:t>
            </a:r>
            <a:endParaRPr lang="zh-CN" altLang="en-US"/>
          </a:p>
          <a:p>
            <a:r>
              <a:rPr lang="zh-CN" altLang="en-US"/>
              <a:t>  get: function () {</a:t>
            </a:r>
            <a:endParaRPr lang="zh-CN" altLang="en-US"/>
          </a:p>
          <a:p>
            <a:r>
              <a:rPr lang="zh-CN" altLang="en-US"/>
              <a:t>    return 'getter';</a:t>
            </a:r>
            <a:endParaRPr lang="zh-CN" altLang="en-US"/>
          </a:p>
          <a:p>
            <a:r>
              <a:rPr lang="zh-CN" altLang="en-US"/>
              <a:t>  },</a:t>
            </a:r>
            <a:endParaRPr lang="zh-CN" altLang="en-US"/>
          </a:p>
          <a:p>
            <a:r>
              <a:rPr lang="zh-CN" altLang="en-US"/>
              <a:t>  set: function (value) {</a:t>
            </a:r>
            <a:endParaRPr lang="zh-CN" altLang="en-US"/>
          </a:p>
          <a:p>
            <a:r>
              <a:rPr lang="zh-CN" altLang="en-US"/>
              <a:t>    console.log('setter: ' + value);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obj.p // "getter"</a:t>
            </a:r>
            <a:endParaRPr lang="zh-CN" altLang="en-US"/>
          </a:p>
          <a:p>
            <a:r>
              <a:rPr lang="zh-CN" altLang="en-US"/>
              <a:t>obj.p = 123 // "setter: 123"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6562</Words>
  <Application>WPS 演示</Application>
  <PresentationFormat>宽屏</PresentationFormat>
  <Paragraphs>243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对象特性详解</vt:lpstr>
      <vt:lpstr>Object 对象</vt:lpstr>
      <vt:lpstr>构造函数</vt:lpstr>
      <vt:lpstr>创建对象的方式</vt:lpstr>
      <vt:lpstr>原型对象object.prototype</vt:lpstr>
      <vt:lpstr>原型链</vt:lpstr>
      <vt:lpstr>constructor </vt:lpstr>
      <vt:lpstr>Object 的静态方法</vt:lpstr>
      <vt:lpstr>存取器</vt:lpstr>
      <vt:lpstr>监听cookie</vt:lpstr>
      <vt:lpstr>Object 的实例方法</vt:lpstr>
      <vt:lpstr>对象的拷贝</vt:lpstr>
      <vt:lpstr>Array对象</vt:lpstr>
      <vt:lpstr>Array常用方法</vt:lpstr>
      <vt:lpstr>包装对象</vt:lpstr>
      <vt:lpstr>Math 对象</vt:lpstr>
      <vt:lpstr>Date 对象</vt:lpstr>
      <vt:lpstr>JSON 对象</vt:lpstr>
      <vt:lpstr>console 对象</vt:lpstr>
      <vt:lpstr>控制台API</vt:lpstr>
      <vt:lpstr>this 关键字</vt:lpstr>
      <vt:lpstr>绑定 this 的方法</vt:lpstr>
      <vt:lpstr>Function.prototype.bind用法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86158</cp:lastModifiedBy>
  <cp:revision>361</cp:revision>
  <dcterms:created xsi:type="dcterms:W3CDTF">2019-06-19T02:08:00Z</dcterms:created>
  <dcterms:modified xsi:type="dcterms:W3CDTF">2021-06-08T14:08:45Z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3837BA5C3F6E4756A9DCEF8CF1A8E29C</vt:lpwstr>
  </property>
</Properties>
</file>