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2" r:id="rId5"/>
    <p:sldId id="263" r:id="rId6"/>
    <p:sldId id="262" r:id="rId7"/>
    <p:sldId id="264" r:id="rId8"/>
    <p:sldId id="28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303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新特性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链判断运算符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如果读取对象内部的某个属性，往往需要判断一下该对象是否存在。比如，要读取message.body.user.firstName，安全的写法是写成下面这样。</a:t>
            </a:r>
            <a:endParaRPr lang="zh-CN" altLang="en-US"/>
          </a:p>
          <a:p>
            <a:r>
              <a:rPr lang="zh-CN" altLang="en-US"/>
              <a:t>const firstName = (message</a:t>
            </a:r>
            <a:endParaRPr lang="zh-CN" altLang="en-US"/>
          </a:p>
          <a:p>
            <a:r>
              <a:rPr lang="zh-CN" altLang="en-US"/>
              <a:t>  &amp;&amp; message.body</a:t>
            </a:r>
            <a:endParaRPr lang="zh-CN" altLang="en-US"/>
          </a:p>
          <a:p>
            <a:r>
              <a:rPr lang="zh-CN" altLang="en-US"/>
              <a:t>  &amp;&amp; message.body.user</a:t>
            </a:r>
            <a:endParaRPr lang="zh-CN" altLang="en-US"/>
          </a:p>
          <a:p>
            <a:r>
              <a:rPr lang="zh-CN" altLang="en-US"/>
              <a:t>  &amp;&amp; message.body.user.firstName) || 'default';</a:t>
            </a:r>
            <a:endParaRPr lang="zh-CN" altLang="en-US"/>
          </a:p>
          <a:p>
            <a:r>
              <a:rPr lang="zh-CN" altLang="en-US"/>
              <a:t>这样的层层判断非常麻烦，因此 ES2020 引入了“链判断运算符”（optional chaining operator）?.，简化上面的写法。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const firstName = message?.body?.user?.firstName || 'default';</a:t>
            </a:r>
            <a:endParaRPr lang="zh-CN" altLang="en-US"/>
          </a:p>
          <a:p>
            <a:r>
              <a:rPr lang="zh-CN" altLang="en-US"/>
              <a:t>上面代码使用了?.运算符，直接在链式调用的时候判断，左侧的对象是否为null或undefined。如果是的，就不再往下运算，而是返回undefined。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Null 判断运算符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735" y="1422400"/>
            <a:ext cx="11784965" cy="4909185"/>
          </a:xfrm>
        </p:spPr>
        <p:txBody>
          <a:bodyPr>
            <a:normAutofit fontScale="90000"/>
          </a:bodyPr>
          <a:p>
            <a:r>
              <a:rPr lang="zh-CN" altLang="en-US"/>
              <a:t>读取对象属性的时候，如果某个属性的值是null或undefined，有时候需要为它们指定默认值。常见做法是通过||运算符指定默认值。</a:t>
            </a:r>
            <a:endParaRPr lang="zh-CN" altLang="en-US"/>
          </a:p>
          <a:p>
            <a:r>
              <a:rPr lang="zh-CN" altLang="en-US"/>
              <a:t>const </a:t>
            </a:r>
            <a:r>
              <a:rPr lang="en-US" altLang="zh-CN"/>
              <a:t>r0ysue</a:t>
            </a:r>
            <a:r>
              <a:rPr lang="zh-CN" altLang="en-US"/>
              <a:t>= </a:t>
            </a:r>
            <a:r>
              <a:rPr lang="en-US" altLang="zh-CN"/>
              <a:t>DTA</a:t>
            </a:r>
            <a:r>
              <a:rPr lang="zh-CN" altLang="en-US"/>
              <a:t>.</a:t>
            </a:r>
            <a:r>
              <a:rPr lang="en-US" altLang="zh-CN"/>
              <a:t>Boss</a:t>
            </a:r>
            <a:r>
              <a:rPr lang="zh-CN" altLang="en-US"/>
              <a:t>.</a:t>
            </a:r>
            <a:r>
              <a:rPr lang="en-US" altLang="zh-CN"/>
              <a:t>roysue </a:t>
            </a:r>
            <a:r>
              <a:rPr lang="zh-CN" altLang="en-US"/>
              <a:t>|| '</a:t>
            </a:r>
            <a:r>
              <a:rPr lang="en-US" altLang="zh-CN"/>
              <a:t>r0ysue</a:t>
            </a:r>
            <a:r>
              <a:rPr lang="zh-CN" altLang="en-US"/>
              <a:t>';</a:t>
            </a:r>
            <a:endParaRPr lang="zh-CN" altLang="en-US"/>
          </a:p>
          <a:p>
            <a:r>
              <a:rPr lang="zh-CN" altLang="en-US"/>
              <a:t>上面的代码通过||运算符指定默认值，但是这样写是错的。开发者的原意是，只要属性的值为null或undefined，默认值就会生效，但是属性的值如果为空字符串或false或0，默认值也会生效。</a:t>
            </a:r>
            <a:endParaRPr lang="zh-CN" altLang="en-US"/>
          </a:p>
          <a:p>
            <a:r>
              <a:rPr lang="zh-CN" altLang="en-US"/>
              <a:t>为了避免这种情况，ES2020 引入了一个新的 Null 判断运算符??。它的行为类似||，但是只有运算符左侧的值为null或undefined时，才会返回右侧的值。</a:t>
            </a:r>
            <a:endParaRPr lang="zh-CN" altLang="en-US"/>
          </a:p>
          <a:p>
            <a:r>
              <a:rPr lang="zh-CN" altLang="en-US">
                <a:sym typeface="+mn-ea"/>
              </a:rPr>
              <a:t>const </a:t>
            </a:r>
            <a:r>
              <a:rPr lang="en-US" altLang="zh-CN">
                <a:sym typeface="+mn-ea"/>
              </a:rPr>
              <a:t>r0ysue</a:t>
            </a:r>
            <a:r>
              <a:rPr lang="zh-CN" altLang="en-US">
                <a:sym typeface="+mn-ea"/>
              </a:rPr>
              <a:t>= </a:t>
            </a:r>
            <a:r>
              <a:rPr lang="en-US" altLang="zh-CN">
                <a:sym typeface="+mn-ea"/>
              </a:rPr>
              <a:t>DTA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Boss</a:t>
            </a:r>
            <a:r>
              <a:rPr lang="zh-CN" altLang="en-US">
                <a:sym typeface="+mn-ea"/>
              </a:rPr>
              <a:t>.</a:t>
            </a:r>
            <a:r>
              <a:rPr lang="en-US" altLang="zh-CN">
                <a:sym typeface="+mn-ea"/>
              </a:rPr>
              <a:t>roysue ??</a:t>
            </a:r>
            <a:r>
              <a:rPr lang="zh-CN" altLang="en-US">
                <a:sym typeface="+mn-ea"/>
              </a:rPr>
              <a:t> '</a:t>
            </a:r>
            <a:r>
              <a:rPr lang="en-US" altLang="zh-CN">
                <a:sym typeface="+mn-ea"/>
              </a:rPr>
              <a:t>r0ysue</a:t>
            </a:r>
            <a:r>
              <a:rPr lang="zh-CN" altLang="en-US">
                <a:sym typeface="+mn-ea"/>
              </a:rPr>
              <a:t>';</a:t>
            </a:r>
            <a:endParaRPr lang="zh-CN" altLang="en-US">
              <a:sym typeface="+mn-ea"/>
            </a:endParaRPr>
          </a:p>
          <a:p>
            <a:r>
              <a:rPr lang="zh-CN" altLang="en-US"/>
              <a:t>这个运算符的一个目的，就是跟链判断运算符?.配合使用，为null或undefined的值设置默认值。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405" y="80645"/>
            <a:ext cx="10515600" cy="1325563"/>
          </a:xfrm>
        </p:spPr>
        <p:txBody>
          <a:bodyPr/>
          <a:p>
            <a:r>
              <a:rPr lang="zh-CN" altLang="en-US"/>
              <a:t>对象的新增方法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50" y="1244600"/>
            <a:ext cx="12232640" cy="5612765"/>
          </a:xfrm>
        </p:spPr>
        <p:txBody>
          <a:bodyPr>
            <a:normAutofit lnSpcReduction="10000"/>
          </a:bodyPr>
          <a:p>
            <a:r>
              <a:rPr lang="zh-CN" altLang="en-US"/>
              <a:t>Object.is(</a:t>
            </a:r>
            <a:r>
              <a:rPr lang="en-US" altLang="zh-CN"/>
              <a:t>a,b</a:t>
            </a:r>
            <a:r>
              <a:rPr lang="zh-CN" altLang="en-US"/>
              <a:t>)  用来比较两个值是否严格相等，与严格比较运算符（===）的行为基本一致。</a:t>
            </a:r>
            <a:endParaRPr lang="zh-CN" altLang="en-US"/>
          </a:p>
          <a:p>
            <a:r>
              <a:rPr lang="zh-CN" altLang="en-US"/>
              <a:t>Object.assign(</a:t>
            </a:r>
            <a:r>
              <a:rPr lang="en-US" altLang="zh-CN"/>
              <a:t>target,source1,source2</a:t>
            </a:r>
            <a:r>
              <a:rPr lang="zh-CN" altLang="en-US"/>
              <a:t>) 用于对象的合并，将源对象（source）的所有可枚举属性，复制到目标对象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zh-CN" altLang="en-US" sz="2000" b="1"/>
              <a:t>注意点</a:t>
            </a:r>
            <a:endParaRPr lang="zh-CN" altLang="en-US" sz="2000" b="1"/>
          </a:p>
          <a:p>
            <a:pPr lvl="2"/>
            <a:r>
              <a:rPr lang="zh-CN" altLang="en-US" sz="1800" b="1"/>
              <a:t>浅拷贝</a:t>
            </a:r>
            <a:r>
              <a:rPr lang="en-US" altLang="zh-CN" sz="1800" b="1"/>
              <a:t>: 如果源对象某个属性的值是对象，那么目标对象拷贝得到的是这个对象的引用。</a:t>
            </a:r>
            <a:endParaRPr lang="en-US" altLang="zh-CN" sz="1800" b="1"/>
          </a:p>
          <a:p>
            <a:pPr lvl="2"/>
            <a:r>
              <a:rPr lang="en-US" altLang="zh-CN" sz="1800" b="1"/>
              <a:t>同名属性的替换:  一旦遇到同名属性，Object.assign()的处理方法是替换，而不是添加。</a:t>
            </a:r>
            <a:endParaRPr lang="en-US" altLang="zh-CN" sz="1800" b="1"/>
          </a:p>
          <a:p>
            <a:pPr lvl="1"/>
            <a:r>
              <a:rPr lang="zh-CN" altLang="en-US" sz="2000" b="1"/>
              <a:t>常见用途</a:t>
            </a:r>
            <a:endParaRPr lang="zh-CN" altLang="en-US" sz="2000" b="1"/>
          </a:p>
          <a:p>
            <a:pPr lvl="2"/>
            <a:r>
              <a:rPr lang="en-US" altLang="zh-CN" sz="1800" b="1"/>
              <a:t>为对象添加属性</a:t>
            </a:r>
            <a:endParaRPr lang="zh-CN" altLang="en-US" sz="1800" b="1"/>
          </a:p>
          <a:p>
            <a:pPr lvl="2"/>
            <a:r>
              <a:rPr lang="en-US" altLang="zh-CN" sz="1800" b="1"/>
              <a:t>为对象添加方法</a:t>
            </a:r>
            <a:endParaRPr lang="en-US" altLang="zh-CN" sz="1800" b="1"/>
          </a:p>
          <a:p>
            <a:pPr lvl="2"/>
            <a:r>
              <a:rPr lang="en-US" altLang="zh-CN" sz="1800" b="1"/>
              <a:t>克隆对象: 只能克隆原始对象自身的值，不能克隆它继承的值。</a:t>
            </a:r>
            <a:endParaRPr lang="en-US" altLang="zh-CN" sz="1800" b="1"/>
          </a:p>
          <a:p>
            <a:pPr lvl="2"/>
            <a:r>
              <a:rPr lang="en-US" altLang="zh-CN" sz="1800" b="1"/>
              <a:t>合并多个对象</a:t>
            </a:r>
            <a:endParaRPr lang="en-US" altLang="zh-CN" sz="1800" b="1"/>
          </a:p>
          <a:p>
            <a:pPr lvl="0"/>
            <a:r>
              <a:rPr lang="en-US" altLang="zh-CN"/>
              <a:t>Object.getOwnPropertyDescriptors()  返回指定对象所有自身属性（非继承属性）的描述对象。</a:t>
            </a:r>
            <a:endParaRPr lang="en-US" altLang="zh-CN"/>
          </a:p>
          <a:p>
            <a:pPr lvl="0"/>
            <a:r>
              <a:rPr lang="en-US" altLang="zh-CN"/>
              <a:t>__proto__属性 用来读取或设置当前对象的原型对象（prototype)</a:t>
            </a:r>
            <a:endParaRPr lang="en-US" altLang="zh-CN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Class 的基本语法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680" y="1588770"/>
            <a:ext cx="11120120" cy="4968240"/>
          </a:xfrm>
        </p:spPr>
        <p:txBody>
          <a:bodyPr>
            <a:normAutofit fontScale="70000"/>
          </a:bodyPr>
          <a:p>
            <a:r>
              <a:rPr lang="en-US" altLang="zh-CN"/>
              <a:t>ES5</a:t>
            </a:r>
            <a:r>
              <a:rPr lang="zh-CN" altLang="en-US"/>
              <a:t>的写法</a:t>
            </a:r>
            <a:endParaRPr lang="zh-CN" altLang="en-US"/>
          </a:p>
          <a:p>
            <a:r>
              <a:rPr lang="zh-CN" altLang="en-US"/>
              <a:t>function </a:t>
            </a:r>
            <a:r>
              <a:rPr lang="en-US" altLang="zh-CN"/>
              <a:t>DTA</a:t>
            </a:r>
            <a:r>
              <a:rPr lang="zh-CN" altLang="en-US"/>
              <a:t>(</a:t>
            </a:r>
            <a:r>
              <a:rPr lang="en-US" altLang="zh-CN"/>
              <a:t>boss</a:t>
            </a:r>
            <a:r>
              <a:rPr lang="zh-CN" altLang="en-US"/>
              <a:t>, </a:t>
            </a:r>
            <a:r>
              <a:rPr lang="en-US" altLang="zh-CN"/>
              <a:t>employee</a:t>
            </a:r>
            <a:r>
              <a:rPr lang="zh-CN" altLang="en-US"/>
              <a:t>) {</a:t>
            </a:r>
            <a:endParaRPr lang="zh-CN" altLang="en-US"/>
          </a:p>
          <a:p>
            <a:r>
              <a:rPr lang="zh-CN" altLang="en-US"/>
              <a:t>  this.</a:t>
            </a:r>
            <a:r>
              <a:rPr lang="en-US" altLang="zh-CN">
                <a:sym typeface="+mn-ea"/>
              </a:rPr>
              <a:t>employee</a:t>
            </a:r>
            <a:r>
              <a:rPr lang="zh-CN" altLang="en-US"/>
              <a:t>= </a:t>
            </a:r>
            <a:r>
              <a:rPr lang="en-US" altLang="zh-CN">
                <a:sym typeface="+mn-ea"/>
              </a:rPr>
              <a:t>employee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  this.</a:t>
            </a:r>
            <a:r>
              <a:rPr lang="en-US" altLang="zh-CN">
                <a:sym typeface="+mn-ea"/>
              </a:rPr>
              <a:t>boss</a:t>
            </a:r>
            <a:r>
              <a:rPr lang="zh-CN" altLang="en-US"/>
              <a:t>= </a:t>
            </a:r>
            <a:r>
              <a:rPr lang="en-US" altLang="zh-CN">
                <a:sym typeface="+mn-ea"/>
              </a:rPr>
              <a:t>boss</a:t>
            </a:r>
            <a:r>
              <a:rPr lang="zh-CN" altLang="en-US"/>
              <a:t>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DTA</a:t>
            </a:r>
            <a:r>
              <a:rPr lang="zh-CN" altLang="en-US"/>
              <a:t>.prototype.toString = function () {</a:t>
            </a:r>
            <a:endParaRPr lang="zh-CN" altLang="en-US"/>
          </a:p>
          <a:p>
            <a:r>
              <a:rPr lang="zh-CN" altLang="en-US"/>
              <a:t>  return '(' + this.</a:t>
            </a:r>
            <a:r>
              <a:rPr lang="en-US" altLang="zh-CN">
                <a:sym typeface="+mn-ea"/>
              </a:rPr>
              <a:t>employee</a:t>
            </a:r>
            <a:r>
              <a:rPr lang="zh-CN" altLang="en-US"/>
              <a:t>+ ', ' + this.</a:t>
            </a:r>
            <a:r>
              <a:rPr lang="en-US" altLang="zh-CN">
                <a:sym typeface="+mn-ea"/>
              </a:rPr>
              <a:t>boss</a:t>
            </a:r>
            <a:r>
              <a:rPr lang="zh-CN" altLang="en-US"/>
              <a:t>+ ')';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</a:t>
            </a:r>
            <a:r>
              <a:rPr lang="en-US" altLang="zh-CN">
                <a:sym typeface="+mn-ea"/>
              </a:rPr>
              <a:t>dta</a:t>
            </a:r>
            <a:r>
              <a:rPr lang="zh-CN" altLang="en-US"/>
              <a:t>= new </a:t>
            </a:r>
            <a:r>
              <a:rPr lang="en-US" altLang="zh-CN">
                <a:sym typeface="+mn-ea"/>
              </a:rPr>
              <a:t>DTA</a:t>
            </a:r>
            <a:r>
              <a:rPr lang="zh-CN" altLang="en-US"/>
              <a:t>(</a:t>
            </a:r>
            <a:r>
              <a:rPr lang="en-US" altLang="zh-CN"/>
              <a:t>'r0ysue'</a:t>
            </a:r>
            <a:r>
              <a:rPr lang="zh-CN" altLang="en-US"/>
              <a:t>, </a:t>
            </a:r>
            <a:r>
              <a:rPr lang="en-US" altLang="zh-CN"/>
              <a:t>'bxl'</a:t>
            </a:r>
            <a:r>
              <a:rPr lang="zh-CN" altLang="en-US"/>
              <a:t>);</a:t>
            </a:r>
            <a:endParaRPr lang="zh-CN" altLang="en-US"/>
          </a:p>
          <a:p>
            <a:r>
              <a:rPr lang="en-US" altLang="zh-CN"/>
              <a:t>dta.toString()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65" y="332105"/>
            <a:ext cx="11036935" cy="5845175"/>
          </a:xfrm>
        </p:spPr>
        <p:txBody>
          <a:bodyPr/>
          <a:p>
            <a:r>
              <a:rPr lang="zh-CN" altLang="en-US"/>
              <a:t>上面这种写法跟传统的面向对象语言（比如 C++ 和 Java）差异很大，很容易让新学习这门语言的程序员感到困惑。</a:t>
            </a:r>
            <a:endParaRPr lang="zh-CN" altLang="en-US"/>
          </a:p>
          <a:p>
            <a:r>
              <a:rPr lang="zh-CN" altLang="en-US"/>
              <a:t>ES6 提供了更接近传统语言的写法，引入了 Class（类）这个概念，作为对象的模板。通过class关键字，可以定义类。</a:t>
            </a:r>
            <a:endParaRPr lang="zh-CN" altLang="en-US"/>
          </a:p>
          <a:p>
            <a:r>
              <a:rPr lang="zh-CN" altLang="en-US"/>
              <a:t>ES6 的class可以看作只是一个语法糖，它的绝大部分功能，ES5 都可以做到，新的class写法只是让对象原型的写法更加清晰、更像面向对象编程的语法而已。上面的代码用 ES6 的class改写，就是下面这样。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745" y="260985"/>
            <a:ext cx="11108055" cy="639064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class </a:t>
            </a:r>
            <a:r>
              <a:rPr lang="en-US" altLang="zh-CN">
                <a:sym typeface="+mn-ea"/>
              </a:rPr>
              <a:t>DTA</a:t>
            </a:r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constructor(</a:t>
            </a:r>
            <a:r>
              <a:rPr lang="en-US" altLang="zh-CN">
                <a:sym typeface="+mn-ea"/>
              </a:rPr>
              <a:t>boss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employee</a:t>
            </a:r>
            <a:r>
              <a:rPr lang="zh-CN" altLang="en-US"/>
              <a:t>) {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this.</a:t>
            </a:r>
            <a:r>
              <a:rPr lang="en-US" altLang="zh-CN">
                <a:sym typeface="+mn-ea"/>
              </a:rPr>
              <a:t>employee</a:t>
            </a:r>
            <a:r>
              <a:rPr lang="zh-CN" altLang="en-US">
                <a:sym typeface="+mn-ea"/>
              </a:rPr>
              <a:t>= </a:t>
            </a:r>
            <a:r>
              <a:rPr lang="en-US" altLang="zh-CN">
                <a:sym typeface="+mn-ea"/>
              </a:rPr>
              <a:t>employee</a:t>
            </a:r>
            <a:r>
              <a:rPr lang="zh-CN" altLang="en-US">
                <a:sym typeface="+mn-ea"/>
              </a:rPr>
              <a:t>;</a:t>
            </a:r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this.</a:t>
            </a:r>
            <a:r>
              <a:rPr lang="en-US" altLang="zh-CN">
                <a:sym typeface="+mn-ea"/>
              </a:rPr>
              <a:t>boss</a:t>
            </a:r>
            <a:r>
              <a:rPr lang="zh-CN" altLang="en-US">
                <a:sym typeface="+mn-ea"/>
              </a:rPr>
              <a:t>= </a:t>
            </a:r>
            <a:r>
              <a:rPr lang="en-US" altLang="zh-CN">
                <a:sym typeface="+mn-ea"/>
              </a:rPr>
              <a:t>boss</a:t>
            </a:r>
            <a:r>
              <a:rPr lang="zh-CN" altLang="en-US">
                <a:sym typeface="+mn-ea"/>
              </a:rPr>
              <a:t>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toString() {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>
                <a:sym typeface="+mn-ea"/>
              </a:rPr>
              <a:t>return '(' + this.</a:t>
            </a:r>
            <a:r>
              <a:rPr lang="en-US" altLang="zh-CN">
                <a:sym typeface="+mn-ea"/>
              </a:rPr>
              <a:t>employee</a:t>
            </a:r>
            <a:r>
              <a:rPr lang="zh-CN" altLang="en-US">
                <a:sym typeface="+mn-ea"/>
              </a:rPr>
              <a:t>+ ', ' + this.</a:t>
            </a:r>
            <a:r>
              <a:rPr lang="en-US" altLang="zh-CN">
                <a:sym typeface="+mn-ea"/>
              </a:rPr>
              <a:t>boss</a:t>
            </a:r>
            <a:r>
              <a:rPr lang="zh-CN" altLang="en-US">
                <a:sym typeface="+mn-ea"/>
              </a:rPr>
              <a:t>+ ')';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var </a:t>
            </a:r>
            <a:r>
              <a:rPr lang="en-US" altLang="zh-CN">
                <a:sym typeface="+mn-ea"/>
              </a:rPr>
              <a:t>dta</a:t>
            </a:r>
            <a:r>
              <a:rPr lang="zh-CN" altLang="en-US">
                <a:sym typeface="+mn-ea"/>
              </a:rPr>
              <a:t>= new </a:t>
            </a:r>
            <a:r>
              <a:rPr lang="en-US" altLang="zh-CN">
                <a:sym typeface="+mn-ea"/>
              </a:rPr>
              <a:t>DTA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'r0ysue'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'bxl'</a:t>
            </a:r>
            <a:r>
              <a:rPr lang="zh-CN" altLang="en-US">
                <a:sym typeface="+mn-ea"/>
              </a:rPr>
              <a:t>);</a:t>
            </a:r>
            <a:endParaRPr lang="zh-CN" altLang="en-US"/>
          </a:p>
          <a:p>
            <a:r>
              <a:rPr lang="en-US" altLang="zh-CN">
                <a:sym typeface="+mn-ea"/>
              </a:rPr>
              <a:t>dta.toString()</a:t>
            </a:r>
            <a:endParaRPr lang="en-US" altLang="zh-CN"/>
          </a:p>
          <a:p>
            <a:r>
              <a:rPr lang="zh-CN" altLang="en-US"/>
              <a:t>类的所有方法都定义在类的prototype属性上面。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545" y="175260"/>
            <a:ext cx="10930255" cy="685800"/>
          </a:xfrm>
        </p:spPr>
        <p:txBody>
          <a:bodyPr>
            <a:normAutofit fontScale="90000"/>
          </a:bodyPr>
          <a:p>
            <a:r>
              <a:rPr lang="zh-CN" altLang="en-US"/>
              <a:t>取值函数（getter）和存值函数（setter）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545" y="1149985"/>
            <a:ext cx="10515600" cy="566801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class </a:t>
            </a:r>
            <a:r>
              <a:rPr lang="en-US" altLang="zh-CN">
                <a:sym typeface="+mn-ea"/>
              </a:rPr>
              <a:t>DTA</a:t>
            </a:r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constructor() {</a:t>
            </a:r>
            <a:endParaRPr lang="zh-CN" altLang="en-US"/>
          </a:p>
          <a:p>
            <a:r>
              <a:rPr lang="zh-CN" altLang="en-US">
                <a:sym typeface="+mn-ea"/>
              </a:rPr>
              <a:t>  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get boss</a:t>
            </a:r>
            <a:r>
              <a:rPr lang="zh-CN" altLang="en-US">
                <a:sym typeface="+mn-ea"/>
              </a:rPr>
              <a:t>() {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zh-CN" altLang="en-US">
                <a:sym typeface="+mn-ea"/>
              </a:rPr>
              <a:t>return </a:t>
            </a:r>
            <a:r>
              <a:rPr lang="en-US" altLang="zh-CN">
                <a:sym typeface="+mn-ea"/>
              </a:rPr>
              <a:t>'r0ysue'</a:t>
            </a:r>
            <a:r>
              <a:rPr lang="zh-CN" altLang="en-US">
                <a:sym typeface="+mn-ea"/>
              </a:rPr>
              <a:t>;</a:t>
            </a:r>
            <a:endParaRPr lang="zh-CN" altLang="en-US"/>
          </a:p>
          <a:p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set boss(value){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console.log('setter: '+ value)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super 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this关键字总是指向函数所在的当前对象，ES6 又新增了另一个类似的关键字super，指向当前对象的原型对象。</a:t>
            </a:r>
            <a:endParaRPr lang="zh-CN" altLang="en-US"/>
          </a:p>
          <a:p>
            <a:r>
              <a:rPr lang="zh-CN" altLang="en-US"/>
              <a:t>super.</a:t>
            </a:r>
            <a:r>
              <a:rPr lang="en-US" altLang="zh-CN"/>
              <a:t>xxx</a:t>
            </a:r>
            <a:r>
              <a:rPr lang="zh-CN" altLang="en-US"/>
              <a:t>等同于Object.getPrototypeOf(this).</a:t>
            </a:r>
            <a:r>
              <a:rPr lang="en-US" altLang="zh-CN"/>
              <a:t>xxx</a:t>
            </a:r>
            <a:r>
              <a:rPr lang="zh-CN" altLang="en-US"/>
              <a:t>（属性）或Object.getPrototypeOf(this).</a:t>
            </a:r>
            <a:r>
              <a:rPr lang="en-US" altLang="zh-CN"/>
              <a:t>xxx</a:t>
            </a:r>
            <a:r>
              <a:rPr lang="zh-CN" altLang="en-US"/>
              <a:t>.call(this)（方法）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2080"/>
            <a:ext cx="10515600" cy="1325563"/>
          </a:xfrm>
        </p:spPr>
        <p:txBody>
          <a:bodyPr/>
          <a:p>
            <a:r>
              <a:rPr lang="zh-CN" altLang="en-US"/>
              <a:t>Class 的继承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25" y="1457960"/>
            <a:ext cx="11866245" cy="5240655"/>
          </a:xfrm>
        </p:spPr>
        <p:txBody>
          <a:bodyPr>
            <a:normAutofit fontScale="60000"/>
          </a:bodyPr>
          <a:p>
            <a:r>
              <a:rPr lang="zh-CN" altLang="en-US"/>
              <a:t>Class 可以通过extends关键字实现继承，这比 ES5 的通过修改原型链实现继承，要清晰和方便很多。</a:t>
            </a:r>
            <a:endParaRPr lang="zh-CN" altLang="en-US"/>
          </a:p>
          <a:p>
            <a:r>
              <a:rPr lang="zh-CN" altLang="en-US"/>
              <a:t>class </a:t>
            </a:r>
            <a:r>
              <a:rPr lang="en-US" altLang="zh-CN"/>
              <a:t>r0ysue</a:t>
            </a:r>
            <a:r>
              <a:rPr lang="zh-CN" altLang="en-US"/>
              <a:t>{</a:t>
            </a:r>
            <a:endParaRPr lang="zh-CN" altLang="en-US"/>
          </a:p>
          <a:p>
            <a:r>
              <a:rPr lang="zh-CN" altLang="en-US">
                <a:sym typeface="+mn-ea"/>
              </a:rPr>
              <a:t>  constructor(x, y,) {</a:t>
            </a:r>
            <a:endParaRPr lang="zh-CN" altLang="en-US"/>
          </a:p>
          <a:p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this.x = x;</a:t>
            </a:r>
            <a:endParaRPr lang="en-US" altLang="zh-CN">
              <a:sym typeface="+mn-ea"/>
            </a:endParaRPr>
          </a:p>
          <a:p>
            <a:r>
              <a:rPr lang="zh-CN" altLang="en-US"/>
              <a:t>    </a:t>
            </a:r>
            <a:r>
              <a:rPr lang="en-US" altLang="zh-CN"/>
              <a:t>this.y = y</a:t>
            </a:r>
            <a:endParaRPr lang="zh-CN" altLang="en-US"/>
          </a:p>
          <a:p>
            <a:r>
              <a:rPr lang="zh-CN" altLang="en-US">
                <a:sym typeface="+mn-ea"/>
              </a:rPr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class </a:t>
            </a:r>
            <a:r>
              <a:rPr lang="en-US" altLang="zh-CN"/>
              <a:t>r1ysue </a:t>
            </a:r>
            <a:r>
              <a:rPr lang="zh-CN" altLang="en-US"/>
              <a:t>extends </a:t>
            </a:r>
            <a:r>
              <a:rPr lang="en-US" altLang="zh-CN">
                <a:sym typeface="+mn-ea"/>
              </a:rPr>
              <a:t>r0ysue</a:t>
            </a:r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constructor(x, y) {</a:t>
            </a:r>
            <a:endParaRPr lang="zh-CN" altLang="en-US"/>
          </a:p>
          <a:p>
            <a:r>
              <a:rPr lang="zh-CN" altLang="en-US"/>
              <a:t>    super(x, y); // 调用父类的constructor(x, y)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子类必须在constructor方法中调用super方法，否则新建实例时会报错。如果不调用super方法，子类就得不到this对象。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ES6</a:t>
            </a:r>
            <a:r>
              <a:rPr lang="zh-CN" altLang="en-US"/>
              <a:t>是什么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ECMAScript 6.0（以下简称 ES6）是 JavaScript 语言的下一代标准，已经在 2015 年 6 月正式发布了。它的目标，是使得 JavaScript 语言可以用来编写复杂的大型应用程序，成为企业级开发语言。</a:t>
            </a:r>
            <a:endParaRPr lang="zh-CN" altLang="en-US"/>
          </a:p>
          <a:p>
            <a:r>
              <a:rPr lang="zh-CN" altLang="en-US"/>
              <a:t>ES6 既是一个历史名词，也是一个泛指，含义是 5.1 版以后的 JavaScript 的下一代标准，涵盖了 ES2015、ES2016、ES2017 等等，而 ES2015 则是正式名称，特指该年发布的正式版本的语言标准。本书中提到 ES6 的地方，一般是指 ES2015 标准，但有时也是泛指“下一代 JavaScript 语言”。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ECMAScript 和 JavaScript 的关系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6705"/>
            <a:ext cx="10515600" cy="4351338"/>
          </a:xfrm>
        </p:spPr>
        <p:txBody>
          <a:bodyPr>
            <a:noAutofit/>
          </a:bodyPr>
          <a:p>
            <a:endParaRPr lang="zh-CN" altLang="en-US" sz="2000"/>
          </a:p>
          <a:p>
            <a:r>
              <a:rPr lang="zh-CN" altLang="en-US" sz="2000"/>
              <a:t>要讲清楚这个问题，需要回顾历史。1996 年 11 月，JavaScript 的创造者 Netscape 公司，决定将 JavaScript 提交给标准化组织 ECMA，希望这种语言能够成为国际标准。次年，ECMA 发布 262 号标准文件（ECMA-262）的第一版，规定了浏览器脚本语言的标准，并将这种语言称为 ECMAScript，这个版本就是 1.0 版。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该标准从一开始就是针对 JavaScript 语言制定的，但是之所以不叫 JavaScript，有两个原因。一是商标，Java 是 Sun 公司的商标，根据授权协议，只有 Netscape 公司可以合法地使用 JavaScript 这个名字，且 JavaScript 本身也已经被 Netscape 公司注册为商标。二是想体现这门语言的制定者是 ECMA，不是 Netscape，这样有利于保证这门语言的开放性和中立性。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因此，ECMAScript 和 JavaScript 的关系是，前者是后者的规格，后者是前者的一种实现（另外的 ECMAScript 方言还有 JScript 和 ActionScript）。日常场合，这两个词是可以互换的。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属性的简洁表示法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属性简洁表达</a:t>
            </a:r>
            <a:r>
              <a:rPr lang="en-US" altLang="zh-CN"/>
              <a:t>:</a:t>
            </a:r>
            <a:endParaRPr lang="zh-CN" altLang="en-US"/>
          </a:p>
          <a:p>
            <a:pPr lvl="1"/>
            <a:r>
              <a:rPr lang="zh-CN" altLang="en-US"/>
              <a:t>const </a:t>
            </a:r>
            <a:r>
              <a:rPr lang="en-US" altLang="zh-CN"/>
              <a:t>company</a:t>
            </a:r>
            <a:r>
              <a:rPr lang="zh-CN" altLang="en-US"/>
              <a:t>= '</a:t>
            </a:r>
            <a:r>
              <a:rPr lang="en-US" altLang="zh-CN"/>
              <a:t>dta</a:t>
            </a:r>
            <a:r>
              <a:rPr lang="zh-CN" altLang="en-US"/>
              <a:t>';</a:t>
            </a:r>
            <a:endParaRPr lang="zh-CN" altLang="en-US"/>
          </a:p>
          <a:p>
            <a:pPr lvl="1"/>
            <a:r>
              <a:rPr lang="zh-CN" altLang="en-US"/>
              <a:t>const </a:t>
            </a:r>
            <a:r>
              <a:rPr lang="en-US" altLang="zh-CN"/>
              <a:t>team</a:t>
            </a:r>
            <a:r>
              <a:rPr lang="zh-CN" altLang="en-US"/>
              <a:t>= {</a:t>
            </a:r>
            <a:r>
              <a:rPr lang="en-US" altLang="zh-CN">
                <a:sym typeface="+mn-ea"/>
              </a:rPr>
              <a:t>company</a:t>
            </a:r>
            <a:r>
              <a:rPr lang="zh-CN" altLang="en-US"/>
              <a:t>};</a:t>
            </a:r>
            <a:endParaRPr lang="zh-CN" altLang="en-US"/>
          </a:p>
          <a:p>
            <a:pPr lvl="1"/>
            <a:r>
              <a:rPr lang="zh-CN" altLang="en-US"/>
              <a:t>等同于 const </a:t>
            </a:r>
            <a:r>
              <a:rPr lang="en-US" altLang="zh-CN">
                <a:sym typeface="+mn-ea"/>
              </a:rPr>
              <a:t>team</a:t>
            </a:r>
            <a:r>
              <a:rPr lang="zh-CN" altLang="en-US"/>
              <a:t>= {</a:t>
            </a:r>
            <a:r>
              <a:rPr lang="en-US" altLang="zh-CN">
                <a:sym typeface="+mn-ea"/>
              </a:rPr>
              <a:t>company</a:t>
            </a:r>
            <a:r>
              <a:rPr lang="zh-CN" altLang="en-US"/>
              <a:t>: </a:t>
            </a:r>
            <a:r>
              <a:rPr lang="zh-CN" altLang="en-US">
                <a:sym typeface="+mn-ea"/>
              </a:rPr>
              <a:t>'</a:t>
            </a:r>
            <a:r>
              <a:rPr lang="en-US" altLang="zh-CN">
                <a:sym typeface="+mn-ea"/>
              </a:rPr>
              <a:t>dta</a:t>
            </a:r>
            <a:r>
              <a:rPr lang="zh-CN" altLang="en-US">
                <a:sym typeface="+mn-ea"/>
              </a:rPr>
              <a:t>'</a:t>
            </a:r>
            <a:r>
              <a:rPr lang="zh-CN" altLang="en-US"/>
              <a:t>};</a:t>
            </a:r>
            <a:endParaRPr lang="zh-CN" altLang="en-US"/>
          </a:p>
          <a:p>
            <a:pPr lvl="0"/>
            <a:r>
              <a:rPr lang="zh-CN" altLang="en-US"/>
              <a:t>方法简洁表达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const </a:t>
            </a:r>
            <a:r>
              <a:rPr lang="en-US" altLang="zh-CN">
                <a:sym typeface="+mn-ea"/>
              </a:rPr>
              <a:t>team </a:t>
            </a:r>
            <a:r>
              <a:rPr lang="en-US" altLang="zh-CN"/>
              <a:t>= {</a:t>
            </a:r>
            <a:endParaRPr lang="en-US" altLang="zh-CN"/>
          </a:p>
          <a:p>
            <a:pPr lvl="1"/>
            <a:r>
              <a:rPr lang="en-US" altLang="zh-CN"/>
              <a:t>  dowork() {</a:t>
            </a:r>
            <a:endParaRPr lang="en-US" altLang="zh-CN"/>
          </a:p>
          <a:p>
            <a:pPr lvl="1"/>
            <a:r>
              <a:rPr lang="en-US" altLang="zh-CN"/>
              <a:t>    return "work!";</a:t>
            </a:r>
            <a:endParaRPr lang="en-US" altLang="zh-CN"/>
          </a:p>
          <a:p>
            <a:pPr lvl="1"/>
            <a:r>
              <a:rPr lang="en-US" altLang="zh-CN"/>
              <a:t>  }</a:t>
            </a:r>
            <a:endParaRPr lang="en-US" altLang="zh-CN"/>
          </a:p>
          <a:p>
            <a:pPr lvl="1"/>
            <a:r>
              <a:rPr lang="en-US" altLang="zh-CN"/>
              <a:t>};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对象（object）是 JavaScript 最重要的数据结构。ES6 对它进行了重大升级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740" y="179070"/>
            <a:ext cx="10894060" cy="6499860"/>
          </a:xfrm>
        </p:spPr>
        <p:txBody>
          <a:bodyPr>
            <a:normAutofit lnSpcReduction="20000"/>
          </a:bodyPr>
          <a:p>
            <a:r>
              <a:rPr lang="zh-CN" altLang="en-US" sz="2400"/>
              <a:t>ES6 允许字面量定义对象时，用方法二（表达式）作为对象的属性名，即把表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达式放在方括号内。不能同时使用简洁表达式</a:t>
            </a:r>
            <a:r>
              <a:rPr lang="en-US" altLang="zh-CN" sz="2400"/>
              <a:t>.</a:t>
            </a:r>
            <a:endParaRPr lang="zh-CN" altLang="en-US" sz="2400"/>
          </a:p>
          <a:p>
            <a:r>
              <a:rPr lang="zh-CN" altLang="en-US" sz="2400"/>
              <a:t>let </a:t>
            </a:r>
            <a:r>
              <a:rPr lang="en-US" altLang="zh-CN" sz="2400"/>
              <a:t>boss</a:t>
            </a:r>
            <a:r>
              <a:rPr lang="zh-CN" altLang="en-US" sz="2400"/>
              <a:t> = </a:t>
            </a:r>
            <a:r>
              <a:rPr lang="en-US" altLang="zh-CN" sz="2400"/>
              <a:t>'DTA Boss'</a:t>
            </a:r>
            <a:r>
              <a:rPr lang="zh-CN" altLang="en-US" sz="2400"/>
              <a:t>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const </a:t>
            </a:r>
            <a:r>
              <a:rPr lang="en-US" altLang="zh-CN" sz="2400"/>
              <a:t>DTA</a:t>
            </a:r>
            <a:r>
              <a:rPr lang="zh-CN" altLang="en-US" sz="2400"/>
              <a:t> = {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'employee': 'bxl',</a:t>
            </a:r>
            <a:endParaRPr lang="zh-CN" altLang="en-US" sz="2400"/>
          </a:p>
          <a:p>
            <a:r>
              <a:rPr lang="zh-CN" altLang="en-US" sz="2400"/>
              <a:t>  [</a:t>
            </a:r>
            <a:r>
              <a:rPr lang="en-US" altLang="zh-CN" sz="2400"/>
              <a:t>boss</a:t>
            </a:r>
            <a:r>
              <a:rPr lang="zh-CN" altLang="en-US" sz="2400"/>
              <a:t>]: </a:t>
            </a:r>
            <a:r>
              <a:rPr lang="en-US" altLang="zh-CN" sz="2400"/>
              <a:t>'r0ysue',</a:t>
            </a:r>
            <a:endParaRPr lang="en-US" altLang="zh-CN" sz="2400"/>
          </a:p>
          <a:p>
            <a:r>
              <a:rPr lang="en-US" altLang="zh-CN" sz="2400"/>
              <a:t>  ['do'+'work'](){</a:t>
            </a:r>
            <a:endParaRPr lang="en-US" altLang="zh-CN" sz="2400"/>
          </a:p>
          <a:p>
            <a:r>
              <a:rPr lang="en-US" altLang="zh-CN" sz="2400"/>
              <a:t>    return 'work';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zh-CN" altLang="en-US" sz="2400"/>
          </a:p>
          <a:p>
            <a:r>
              <a:rPr lang="zh-CN" altLang="en-US" sz="2400"/>
              <a:t>};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DTA</a:t>
            </a:r>
            <a:r>
              <a:rPr lang="zh-CN" altLang="en-US" sz="2400"/>
              <a:t>[</a:t>
            </a:r>
            <a:r>
              <a:rPr lang="en-US" altLang="zh-CN" sz="2400">
                <a:sym typeface="+mn-ea"/>
              </a:rPr>
              <a:t>'employee'</a:t>
            </a:r>
            <a:r>
              <a:rPr lang="zh-CN" altLang="en-US" sz="2400"/>
              <a:t>] // "</a:t>
            </a:r>
            <a:r>
              <a:rPr lang="en-US" altLang="zh-CN" sz="2400"/>
              <a:t>bxl</a:t>
            </a:r>
            <a:r>
              <a:rPr lang="zh-CN" altLang="en-US" sz="2400"/>
              <a:t>"</a:t>
            </a:r>
            <a:endParaRPr lang="zh-CN" altLang="en-US" sz="2400"/>
          </a:p>
          <a:p>
            <a:r>
              <a:rPr lang="en-US" altLang="zh-CN" sz="2400"/>
              <a:t>DTA</a:t>
            </a:r>
            <a:r>
              <a:rPr lang="zh-CN" altLang="en-US" sz="2400"/>
              <a:t>[</a:t>
            </a:r>
            <a:r>
              <a:rPr lang="en-US" altLang="zh-CN" sz="2400"/>
              <a:t>boss</a:t>
            </a:r>
            <a:r>
              <a:rPr lang="zh-CN" altLang="en-US" sz="2400"/>
              <a:t>] // </a:t>
            </a:r>
            <a:r>
              <a:rPr lang="en-US" altLang="zh-CN" sz="2400">
                <a:sym typeface="+mn-ea"/>
              </a:rPr>
              <a:t>'r0ysue'</a:t>
            </a:r>
            <a:endParaRPr lang="zh-CN" altLang="en-US" sz="2400"/>
          </a:p>
          <a:p>
            <a:r>
              <a:rPr lang="en-US" altLang="zh-CN" sz="2400"/>
              <a:t>DTA</a:t>
            </a:r>
            <a:r>
              <a:rPr lang="zh-CN" altLang="en-US" sz="2400"/>
              <a:t>[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'DTA Boss'</a:t>
            </a:r>
            <a:r>
              <a:rPr lang="zh-CN" altLang="en-US" sz="2400"/>
              <a:t>] // </a:t>
            </a:r>
            <a:r>
              <a:rPr lang="en-US" altLang="zh-CN" sz="2400">
                <a:sym typeface="+mn-ea"/>
              </a:rPr>
              <a:t>'r0ysue'</a:t>
            </a:r>
            <a:endParaRPr lang="en-US" altLang="zh-CN" sz="2400">
              <a:sym typeface="+mn-ea"/>
            </a:endParaRPr>
          </a:p>
          <a:p>
            <a:r>
              <a:rPr lang="en-US" altLang="zh-CN" sz="2400"/>
              <a:t>DTA.dowork()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对象拓展运算符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对象的扩展运算符（...）用于取出参数对象的所有可遍历属性，拷贝到当前对象之中</a:t>
            </a:r>
            <a:endParaRPr lang="en-US" altLang="zh-CN">
              <a:sym typeface="+mn-ea"/>
            </a:endParaRPr>
          </a:p>
          <a:p>
            <a:r>
              <a:rPr lang="zh-CN" altLang="en-US"/>
              <a:t>let z = { a: 3, b: 4 };</a:t>
            </a:r>
            <a:endParaRPr lang="zh-CN" altLang="en-US"/>
          </a:p>
          <a:p>
            <a:r>
              <a:rPr lang="zh-CN" altLang="en-US"/>
              <a:t>let n = { ...z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let foo = { ...['a', 'b', 'c'] };</a:t>
            </a:r>
            <a:endParaRPr lang="zh-CN" altLang="en-US"/>
          </a:p>
          <a:p>
            <a:r>
              <a:rPr lang="zh-CN" altLang="en-US"/>
              <a:t>foo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对象的拷贝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let r0ysue = {}</a:t>
            </a:r>
            <a:endParaRPr lang="zh-CN" altLang="en-US"/>
          </a:p>
          <a:p>
            <a:r>
              <a:rPr lang="zh-CN" altLang="en-US"/>
              <a:t>let </a:t>
            </a:r>
            <a:r>
              <a:rPr lang="en-US" altLang="zh-CN"/>
              <a:t>r1ysue</a:t>
            </a:r>
            <a:r>
              <a:rPr lang="zh-CN" altLang="en-US"/>
              <a:t>= Object.assign({}, </a:t>
            </a:r>
            <a:r>
              <a:rPr lang="en-US" altLang="zh-CN"/>
              <a:t>r0ysue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可以写作</a:t>
            </a:r>
            <a:endParaRPr lang="zh-CN" altLang="en-US"/>
          </a:p>
          <a:p>
            <a:r>
              <a:rPr lang="zh-CN" altLang="en-US"/>
              <a:t>let </a:t>
            </a:r>
            <a:r>
              <a:rPr lang="en-US" altLang="zh-CN">
                <a:sym typeface="+mn-ea"/>
              </a:rPr>
              <a:t>r1ysue</a:t>
            </a:r>
            <a:r>
              <a:rPr lang="zh-CN" altLang="en-US"/>
              <a:t>= { ...</a:t>
            </a:r>
            <a:r>
              <a:rPr lang="en-US" altLang="zh-CN">
                <a:sym typeface="+mn-ea"/>
              </a:rPr>
              <a:t>r0ysue </a:t>
            </a:r>
            <a:r>
              <a:rPr lang="zh-CN" altLang="en-US"/>
              <a:t> };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" y="142240"/>
            <a:ext cx="11167110" cy="6449695"/>
          </a:xfrm>
        </p:spPr>
        <p:txBody>
          <a:bodyPr/>
          <a:p>
            <a:r>
              <a:rPr lang="zh-CN" altLang="en-US" sz="1800" b="1"/>
              <a:t>// 如果想完整克隆一个对象，还拷贝对象原型的属性，可以采用下面的写法</a:t>
            </a:r>
            <a:endParaRPr lang="zh-CN" altLang="en-US" sz="1800" b="1"/>
          </a:p>
          <a:p>
            <a:r>
              <a:rPr lang="en-US" altLang="zh-CN" sz="1800" b="1"/>
              <a:t>var obj = {};</a:t>
            </a:r>
            <a:endParaRPr lang="zh-CN" altLang="en-US" sz="1800" b="1"/>
          </a:p>
          <a:p>
            <a:r>
              <a:rPr lang="zh-CN" altLang="en-US" sz="1800" b="1"/>
              <a:t>const clone1 = {</a:t>
            </a:r>
            <a:endParaRPr lang="zh-CN" altLang="en-US" sz="1800" b="1"/>
          </a:p>
          <a:p>
            <a:r>
              <a:rPr lang="zh-CN" altLang="en-US" sz="1800" b="1"/>
              <a:t>  __proto__: Object.getPrototypeOf(obj),</a:t>
            </a:r>
            <a:endParaRPr lang="zh-CN" altLang="en-US" sz="1800" b="1"/>
          </a:p>
          <a:p>
            <a:r>
              <a:rPr lang="zh-CN" altLang="en-US" sz="1800" b="1"/>
              <a:t>  ...obj</a:t>
            </a:r>
            <a:endParaRPr lang="zh-CN" altLang="en-US" sz="1800" b="1"/>
          </a:p>
          <a:p>
            <a:r>
              <a:rPr lang="zh-CN" altLang="en-US" sz="1800" b="1"/>
              <a:t>};</a:t>
            </a:r>
            <a:endParaRPr lang="zh-CN" altLang="en-US" sz="1800" b="1"/>
          </a:p>
          <a:p>
            <a:endParaRPr lang="zh-CN" altLang="en-US" sz="1800" b="1"/>
          </a:p>
          <a:p>
            <a:r>
              <a:rPr lang="zh-CN" altLang="en-US" sz="1800" b="1"/>
              <a:t>const clone2 = Object.assign(</a:t>
            </a:r>
            <a:endParaRPr lang="zh-CN" altLang="en-US" sz="1800" b="1"/>
          </a:p>
          <a:p>
            <a:r>
              <a:rPr lang="zh-CN" altLang="en-US" sz="1800" b="1"/>
              <a:t>  Object.create(Object.getPrototypeOf(obj)),</a:t>
            </a:r>
            <a:endParaRPr lang="zh-CN" altLang="en-US" sz="1800" b="1"/>
          </a:p>
          <a:p>
            <a:r>
              <a:rPr lang="zh-CN" altLang="en-US" sz="1800" b="1"/>
              <a:t>  obj</a:t>
            </a:r>
            <a:endParaRPr lang="zh-CN" altLang="en-US" sz="1800" b="1"/>
          </a:p>
          <a:p>
            <a:r>
              <a:rPr lang="zh-CN" altLang="en-US" sz="1800" b="1"/>
              <a:t>);</a:t>
            </a:r>
            <a:endParaRPr lang="zh-CN" altLang="en-US" sz="1800" b="1"/>
          </a:p>
          <a:p>
            <a:endParaRPr lang="zh-CN" altLang="en-US" sz="1800" b="1"/>
          </a:p>
          <a:p>
            <a:r>
              <a:rPr lang="zh-CN" altLang="en-US" sz="1800" b="1"/>
              <a:t>const clone3 = Object.create(</a:t>
            </a:r>
            <a:endParaRPr lang="zh-CN" altLang="en-US" sz="1800" b="1"/>
          </a:p>
          <a:p>
            <a:r>
              <a:rPr lang="zh-CN" altLang="en-US" sz="1800" b="1"/>
              <a:t>  Object.getPrototypeOf(obj),</a:t>
            </a:r>
            <a:endParaRPr lang="zh-CN" altLang="en-US" sz="1800" b="1"/>
          </a:p>
          <a:p>
            <a:r>
              <a:rPr lang="zh-CN" altLang="en-US" sz="1800" b="1"/>
              <a:t>  Object.getOwnPropertyDescriptors(obj)</a:t>
            </a:r>
            <a:endParaRPr lang="zh-CN" altLang="en-US" sz="1800" b="1"/>
          </a:p>
          <a:p>
            <a:r>
              <a:rPr lang="zh-CN" altLang="en-US" sz="1800" b="1"/>
              <a:t>)</a:t>
            </a:r>
            <a:endParaRPr lang="zh-CN" altLang="en-US" sz="1800" b="1"/>
          </a:p>
          <a:p>
            <a:r>
              <a:rPr lang="zh-CN" altLang="en-US" sz="1800" b="1"/>
              <a:t>写法一的__proto__属性在非浏览器的环境不一定部署</a:t>
            </a:r>
            <a:r>
              <a:rPr lang="en-US" altLang="zh-CN" sz="1800" b="1"/>
              <a:t>,</a:t>
            </a:r>
            <a:r>
              <a:rPr lang="zh-CN" altLang="en-US" sz="1800" b="1"/>
              <a:t>推荐使用写法二和写法三</a:t>
            </a:r>
            <a:endParaRPr lang="zh-CN" alt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4277</Words>
  <Application>WPS 演示</Application>
  <PresentationFormat>宽屏</PresentationFormat>
  <Paragraphs>195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ES6新特性</vt:lpstr>
      <vt:lpstr>ES6是什么?</vt:lpstr>
      <vt:lpstr>ECMAScript 和 JavaScript 的关系</vt:lpstr>
      <vt:lpstr>属性的简洁表示法</vt:lpstr>
      <vt:lpstr>PowerPoint 演示文稿</vt:lpstr>
      <vt:lpstr> </vt:lpstr>
      <vt:lpstr>对象拓展运算符</vt:lpstr>
      <vt:lpstr>对象的拷贝</vt:lpstr>
      <vt:lpstr>PowerPoint 演示文稿</vt:lpstr>
      <vt:lpstr>链判断运算符</vt:lpstr>
      <vt:lpstr>PowerPoint 演示文稿</vt:lpstr>
      <vt:lpstr>Null 判断运算符</vt:lpstr>
      <vt:lpstr>对象的新增方法</vt:lpstr>
      <vt:lpstr>Class 的基本语法</vt:lpstr>
      <vt:lpstr>PowerPoint 演示文稿</vt:lpstr>
      <vt:lpstr>PowerPoint 演示文稿</vt:lpstr>
      <vt:lpstr>取值函数（getter）和存值函数（setter）</vt:lpstr>
      <vt:lpstr>super 关键字</vt:lpstr>
      <vt:lpstr>Class 的继承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daisixuan</dc:creator>
  <cp:lastModifiedBy>86158</cp:lastModifiedBy>
  <cp:revision>83</cp:revision>
  <dcterms:created xsi:type="dcterms:W3CDTF">2021-06-05T15:35:00Z</dcterms:created>
  <dcterms:modified xsi:type="dcterms:W3CDTF">2021-06-10T09:57:24Z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4A96AFC633FC479B9BC20028C9BBEE36</vt:lpwstr>
  </property>
</Properties>
</file>