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异步操作与Ajax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setTimeout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setTimeout函数用来指定某个函数或某段代码，在多少毫秒之后执行。它返回一个整数，表示定时器的编号，以后可以用来取消这个定时器</a:t>
            </a:r>
            <a:endParaRPr lang="zh-CN" altLang="en-US"/>
          </a:p>
          <a:p>
            <a:r>
              <a:rPr lang="zh-CN" altLang="en-US"/>
              <a:t>function setTimeout(callback, ms, ...args)</a:t>
            </a:r>
            <a:endParaRPr lang="zh-CN" altLang="en-US"/>
          </a:p>
          <a:p>
            <a:r>
              <a:rPr lang="zh-CN" altLang="en-US"/>
              <a:t>还有一个需要注意的地方，如果回调函数是对象的方法，那么setTimeout使得方法内部的this关键字指向全局环境，而不是定义时所在的那个对象。</a:t>
            </a:r>
            <a:endParaRPr lang="zh-CN" altLang="en-US"/>
          </a:p>
          <a:p>
            <a:pPr lvl="1"/>
            <a:r>
              <a:rPr lang="zh-CN" altLang="en-US"/>
              <a:t>为了防止出现这个问题，一种解决方法是将对象的</a:t>
            </a:r>
            <a:r>
              <a:rPr lang="zh-CN" altLang="en-US"/>
              <a:t>方法放入一个函数。</a:t>
            </a:r>
            <a:endParaRPr lang="zh-CN" altLang="en-US"/>
          </a:p>
          <a:p>
            <a:pPr lvl="1"/>
            <a:r>
              <a:rPr lang="zh-CN" altLang="en-US"/>
              <a:t>另一种解决方法是，使用bind方法，将obj.y这个方法绑定在obj上面。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setInterval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setInterval函数的用法与setTimeout完全一致，区别仅仅在于setInterval指定某个任务每隔一段时间就执行一次，也就是无限次的定时执行。</a:t>
            </a:r>
            <a:endParaRPr lang="zh-CN" altLang="en-US"/>
          </a:p>
          <a:p>
            <a:r>
              <a:rPr lang="zh-CN" altLang="en-US"/>
              <a:t>setInterval指定的是“开始执行”之间的间隔，并不考虑每次任务执行本身所消耗的时间。因此实际上，两次执行之间的间隔会小于指定的时间。比如，setInterval指定每 100ms 执行一次，每次执行需要 5ms，那么第一次执行结束后95毫秒，第二次执行就会开始。如果某次执行耗时特别长，比如需要105毫秒，那么它结束后，下一次执行就会立即开始。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55575"/>
            <a:ext cx="11904980" cy="6570345"/>
          </a:xfrm>
        </p:spPr>
        <p:txBody>
          <a:bodyPr/>
          <a:p>
            <a:r>
              <a:rPr lang="zh-CN" altLang="en-US"/>
              <a:t>为了确保两次执行之间有固定的间隔，可以不用setInterval，而是每次执行结束后，使用setTimeout指定下一次执行的具体时间。</a:t>
            </a:r>
            <a:endParaRPr lang="zh-CN" altLang="en-US"/>
          </a:p>
          <a:p>
            <a:r>
              <a:rPr lang="zh-CN" altLang="en-US"/>
              <a:t>var i = 1;</a:t>
            </a:r>
            <a:endParaRPr lang="zh-CN" altLang="en-US"/>
          </a:p>
          <a:p>
            <a:r>
              <a:rPr lang="zh-CN" altLang="en-US"/>
              <a:t>var timer = setTimeout(function f() {</a:t>
            </a:r>
            <a:endParaRPr lang="zh-CN" altLang="en-US"/>
          </a:p>
          <a:p>
            <a:r>
              <a:rPr lang="zh-CN" altLang="en-US"/>
              <a:t>  // ...</a:t>
            </a:r>
            <a:endParaRPr lang="zh-CN" altLang="en-US"/>
          </a:p>
          <a:p>
            <a:r>
              <a:rPr lang="zh-CN" altLang="en-US"/>
              <a:t>  timer = setTimeout(f, 2000);</a:t>
            </a:r>
            <a:endParaRPr lang="zh-CN" altLang="en-US"/>
          </a:p>
          <a:p>
            <a:r>
              <a:rPr lang="zh-CN" altLang="en-US"/>
              <a:t>}, 2000);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clearTimeout()，clearInterval()（</a:t>
            </a:r>
            <a:r>
              <a:rPr lang="en-US" altLang="zh-CN"/>
              <a:t>Web</a:t>
            </a:r>
            <a:r>
              <a:rPr lang="zh-CN" altLang="en-US"/>
              <a:t>特性）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setTimeout和setInterval函数，都返回一个整数值，表示计数器编号。将该整数传入clearTimeout和clearInterval函数，就可以取消对应的定时器。</a:t>
            </a:r>
            <a:endParaRPr lang="zh-CN" altLang="en-US"/>
          </a:p>
          <a:p>
            <a:r>
              <a:rPr lang="zh-CN" altLang="en-US"/>
              <a:t>setTimeout和setInterval返回的整数值是连续的，也就是说，第二个setTimeout方法返回的整数值，将比第一个的整数值大1。</a:t>
            </a:r>
            <a:endParaRPr lang="zh-CN" altLang="en-US"/>
          </a:p>
          <a:p>
            <a:r>
              <a:rPr lang="zh-CN" altLang="en-US"/>
              <a:t>利用这一点，可以写一个函数，取消当前所有的setTimeout定时器。（可以过一些</a:t>
            </a:r>
            <a:r>
              <a:rPr lang="zh-CN" altLang="en-US"/>
              <a:t>检测）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setTimeout和setInterval的运行机制，是将指定的代码移出本轮事件循环，等到下一轮事件循环，再检查是否到了指定时间。如果到了，就执行对应的代码；如果不到，就继续等待。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意味着，setTimeout和setInterval指定的回调函数，必须等到本轮事件循环的所有同步任务都执行完，才会开始执行。由于前面的任务到底需要多少时间执行完，是不确定的，所以没有办法保证，setTimeout和setInterval指定的任务，一定会按照预定时间执行。</a:t>
            </a:r>
            <a:endParaRPr lang="zh-CN" altLang="en-US"/>
          </a:p>
          <a:p>
            <a:r>
              <a:rPr lang="zh-CN" altLang="en-US"/>
              <a:t>setTimeout(f, 0)会立即执行</a:t>
            </a:r>
            <a:r>
              <a:rPr lang="zh-CN" altLang="en-US"/>
              <a:t>嘛？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Promise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Promise 对象是 JavaScript 的异步操作解决方案，为异步操作提供统一接口。它起到代理作用（proxy），充当异步操作与回调函数之间的中介，使得异步操作具备同步操作的接口。Promise 可以让异步操作写起来，就像在写同步操作的流程，而不必一层层地嵌套回调函数。</a:t>
            </a:r>
            <a:endParaRPr lang="zh-CN" altLang="en-US"/>
          </a:p>
          <a:p>
            <a:r>
              <a:rPr lang="zh-CN" altLang="en-US"/>
              <a:t>Promise 是一个对象，也是一个构造函数。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Promise</a:t>
            </a:r>
            <a:r>
              <a:rPr lang="zh-CN" altLang="en-US"/>
              <a:t>代码初</a:t>
            </a:r>
            <a:r>
              <a:rPr lang="zh-CN" altLang="en-US"/>
              <a:t>尝试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代码中，Promise构造函数接受一个回调函数f1作为参数，f1里面是异步操作的代码。然后，返回的p1就是一个 Promise 实例。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Promise 的设计思想是，所有异步任务都返回一个 Promise 实例。Promise 实例有一个then方法，用来指定下一步的回调函数。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代码中，f1的异步操作执行完成，就会执行f2。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传统的写法可能需要把f2作为回调函数传入f1，比如写成f1(f2)，异步操作完成后，在f1内部调用f2。Promise 使得f1和f2变成了链式写法。不仅改善了可读性，而且对于多层嵌套的回调函数尤其方便。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0"/>
            <a:ext cx="10515600" cy="1325563"/>
          </a:xfrm>
        </p:spPr>
        <p:txBody>
          <a:bodyPr/>
          <a:p>
            <a:r>
              <a:rPr lang="zh-CN" altLang="en-US"/>
              <a:t>Promise 对象的状态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1325880"/>
            <a:ext cx="12107545" cy="5532755"/>
          </a:xfrm>
        </p:spPr>
        <p:txBody>
          <a:bodyPr/>
          <a:p>
            <a:r>
              <a:rPr lang="zh-CN" altLang="en-US"/>
              <a:t>Promise 对象通过自身的状态，来控制异步操作。Promise 实例具有三种状态。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异步操作未完成（pending）</a:t>
            </a:r>
            <a:endParaRPr lang="zh-CN" altLang="en-US"/>
          </a:p>
          <a:p>
            <a:r>
              <a:rPr lang="zh-CN" altLang="en-US"/>
              <a:t>异步操作成功（fulfilled）</a:t>
            </a:r>
            <a:endParaRPr lang="zh-CN" altLang="en-US"/>
          </a:p>
          <a:p>
            <a:r>
              <a:rPr lang="zh-CN" altLang="en-US"/>
              <a:t>异步操作失败（rejected）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35"/>
            <a:ext cx="12192635" cy="6857365"/>
          </a:xfrm>
        </p:spPr>
        <p:txBody>
          <a:bodyPr>
            <a:normAutofit/>
          </a:bodyPr>
          <a:p>
            <a:r>
              <a:rPr lang="zh-CN" altLang="en-US"/>
              <a:t>这三种的状态的变化途径只有两种。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从“未完成”到“成功”</a:t>
            </a:r>
            <a:endParaRPr lang="zh-CN" altLang="en-US"/>
          </a:p>
          <a:p>
            <a:r>
              <a:rPr lang="zh-CN" altLang="en-US"/>
              <a:t>从“未完成”到“失败”</a:t>
            </a:r>
            <a:endParaRPr lang="zh-CN" altLang="en-US"/>
          </a:p>
          <a:p>
            <a:r>
              <a:rPr lang="zh-CN" altLang="en-US"/>
              <a:t>一旦状态发生变化，就凝固了，不会再有新的状态变化。这也是 Promise 这个名字的由来，它的英语意思是“承诺”，一旦承诺成效，就不得再改变了。这也意味着，Promise 实例的状态变化只可能发生一次。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因此，Promise 的最终结果只有两种。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异步操作成功，Promise 实例传回一个值（value），状态变为fulfilled。</a:t>
            </a:r>
            <a:endParaRPr lang="zh-CN" altLang="en-US"/>
          </a:p>
          <a:p>
            <a:r>
              <a:rPr lang="zh-CN" altLang="en-US"/>
              <a:t>异步操作失败，Promise 实例抛出一个错误（error），状态变为rejected。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85090"/>
            <a:ext cx="10515600" cy="1325563"/>
          </a:xfrm>
        </p:spPr>
        <p:txBody>
          <a:bodyPr/>
          <a:p>
            <a:r>
              <a:rPr lang="zh-CN" altLang="en-US"/>
              <a:t>Promise.prototype.then()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1287780"/>
            <a:ext cx="12185650" cy="5718810"/>
          </a:xfrm>
        </p:spPr>
        <p:txBody>
          <a:bodyPr>
            <a:normAutofit lnSpcReduction="20000"/>
          </a:bodyPr>
          <a:p>
            <a:r>
              <a:rPr lang="zh-CN" altLang="en-US"/>
              <a:t>Promise 实例的then方法，用来添加回调函数。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then方法可以接受两个回调函数，第一个是异步操作成功时（变为fulfilled状</a:t>
            </a:r>
            <a:endParaRPr lang="zh-CN" altLang="en-US"/>
          </a:p>
          <a:p>
            <a:r>
              <a:rPr lang="zh-CN" altLang="en-US"/>
              <a:t>态）的回调函数，第二个是异步操作失败（变为rejected）时的回调函数</a:t>
            </a:r>
            <a:endParaRPr lang="zh-CN" altLang="en-US"/>
          </a:p>
          <a:p>
            <a:r>
              <a:rPr lang="zh-CN" altLang="en-US"/>
              <a:t>（该参数可以省略）。一旦状态改变，就调用相应的回调函数。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then方法返回的是一个新的Promise实例（注意，不是原来那个Promise实</a:t>
            </a:r>
            <a:endParaRPr lang="zh-CN" altLang="en-US"/>
          </a:p>
          <a:p>
            <a:r>
              <a:rPr lang="zh-CN" altLang="en-US"/>
              <a:t>例）。因此可以采用链式写法，即then方法后面再调用另一个then方法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加载图片</a:t>
            </a:r>
            <a:r>
              <a:rPr lang="en-US" altLang="zh-CN"/>
              <a:t>demo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单线程模型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单线程模型指的是，JavaScript 只在一个线程上运行。也就是说，JavaScript 同时只能执行一个任务，其他任务都必须在后面排队等待</a:t>
            </a:r>
            <a:endParaRPr lang="zh-CN" altLang="en-US"/>
          </a:p>
          <a:p>
            <a:r>
              <a:rPr lang="zh-CN" altLang="en-US"/>
              <a:t>JavaScript 只在一个线程上运行，不代表 JavaScript 引擎只有一个线程。事实上，JavaScript 引擎有多个线程，单个脚本只能在一个线程上运行（称为主线程），其他线程都是在后台配合。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Promise.prototype.catch()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用于指定发生错误时的回调函数。</a:t>
            </a:r>
            <a:endParaRPr lang="zh-CN" altLang="en-US"/>
          </a:p>
          <a:p>
            <a:r>
              <a:rPr lang="zh-CN" altLang="en-US"/>
              <a:t>如果异步操作抛出错误，状态就会变为rejected，就会调用catch()方法指定的回调函数，处理这个错误。另外，then()方法指定的回调函数，如果运行中抛出错误，也会被catch()方法捕获。</a:t>
            </a:r>
            <a:endParaRPr lang="zh-CN" altLang="en-US"/>
          </a:p>
          <a:p>
            <a:r>
              <a:rPr lang="zh-CN" altLang="en-US"/>
              <a:t>Promise 对象的错误具有“冒泡”性质，会一直向后传递，直到被捕获为止。也就是说，错误总是会被下一个catch语句捕获。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Promise.prototype.finally()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finally()方法用于指定不管 Promise 对象最后状态如何，都会执行的操作。</a:t>
            </a:r>
            <a:endParaRPr lang="zh-CN" altLang="en-US"/>
          </a:p>
          <a:p>
            <a:r>
              <a:rPr lang="zh-CN" altLang="en-US"/>
              <a:t>finally方法的回调函数不接受任何参数，这意味着没有办法知道，前面的 Promise 状态到底是fulfilled还是rejected。这表明，finally方法里面的操作，应该是与状态无关的，不依赖于 Promise 的执行结果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35"/>
            <a:ext cx="12191365" cy="6857365"/>
          </a:xfrm>
        </p:spPr>
        <p:txBody>
          <a:bodyPr>
            <a:normAutofit/>
          </a:bodyPr>
          <a:p>
            <a:r>
              <a:rPr lang="zh-CN" altLang="en-US"/>
              <a:t>Promise 的优点在于，让回调函数变成了规范的链式写法，程序流程可以看得很清楚。它有一整套接口，可以实现许多强大的功能，比如同时执行多个异步操作，等到它们的状态都改变以后，再执行一个回调函数；再比如，为多个回调函数中抛出的错误，统一指定处理方法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而且，Promise 还有一个传统写法没有的好处：它的状态一旦改变，无论何时查询，都能得到这个状态。这意味着，无论何时为 Promise 实例添加回调函数，该函数都能正确执行。所以，你不用担心是否错过了某个事件或信号。如果是传统写法，通过监听事件来执行回调函数，一旦错过了事件，再添加回调函数是不会执行的。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Promise 的缺点是，编写的难度比传统写法高，而且阅读代码也不是一眼可以看懂。你只会看到一堆then，必须自己在then的回调函数里面理清逻辑。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Promise 的回调函数属于异步任务，会在同步任务之后执行。</a:t>
            </a:r>
            <a:endParaRPr lang="zh-CN" altLang="en-US"/>
          </a:p>
          <a:p>
            <a:r>
              <a:rPr lang="zh-CN" altLang="en-US"/>
              <a:t>但是，Promise 的回调函数不是正常的异步任务，而是微任务（microtask）。它们的区别在于，正常任务追加到下一轮事件循环，微任务追加到本轮事件循环。这意味着，微任务的执行时间一定早于正常任务。</a:t>
            </a:r>
            <a:endParaRPr lang="zh-CN" altLang="en-US"/>
          </a:p>
          <a:p>
            <a:r>
              <a:rPr lang="zh-CN" altLang="en-US"/>
              <a:t>then的回调函数的执行时间，早于setTimeout(fn, 0)。因为then是本轮事件循环执行，setTimeout(fn, 0)在下一轮事件循环开始时执行。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40" y="1416685"/>
            <a:ext cx="11798300" cy="5223510"/>
          </a:xfrm>
        </p:spPr>
        <p:txBody>
          <a:bodyPr>
            <a:normAutofit/>
          </a:bodyPr>
          <a:p>
            <a:r>
              <a:rPr lang="zh-CN" altLang="en-US"/>
              <a:t>AJAX 是一种在无需重新加载整个网页的情况下，能够更新部分网页的技术。</a:t>
            </a:r>
            <a:endParaRPr lang="zh-CN" altLang="en-US"/>
          </a:p>
          <a:p>
            <a:r>
              <a:rPr lang="zh-CN" altLang="en-US"/>
              <a:t>AJAX = 异步 JavaScript 和 XML。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AJAX 是一种用于创建快速动态网页的技术。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通过在后台与服务器进行少量数据交换，AJAX 可以使网页实现异步更新。这意味着可以在不重新加载整个网页的情况下，对网页的某部分进行更新。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传统的网页（不使用 AJAX）如果需要更新内容，必需重载整个网页面。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XMLHttpRequest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XMLHttpRequest 是 AJAX 的基础。</a:t>
            </a:r>
            <a:endParaRPr lang="zh-CN" altLang="en-US"/>
          </a:p>
          <a:p>
            <a:r>
              <a:rPr lang="zh-CN" altLang="en-US"/>
              <a:t>创建 XMLHttpRequest 对象</a:t>
            </a:r>
            <a:endParaRPr lang="zh-CN" altLang="en-US"/>
          </a:p>
          <a:p>
            <a:pPr lvl="1"/>
            <a:r>
              <a:rPr lang="en-US" altLang="zh-CN"/>
              <a:t>var </a:t>
            </a:r>
            <a:r>
              <a:rPr lang="zh-CN" altLang="en-US">
                <a:sym typeface="+mn-ea"/>
              </a:rPr>
              <a:t>xmlhttp</a:t>
            </a:r>
            <a:r>
              <a:rPr lang="en-US" altLang="zh-CN">
                <a:sym typeface="+mn-ea"/>
              </a:rPr>
              <a:t> = </a:t>
            </a:r>
            <a:r>
              <a:rPr lang="zh-CN" altLang="en-US"/>
              <a:t>new XMLHttpRequest()</a:t>
            </a:r>
            <a:endParaRPr lang="zh-CN" altLang="en-US"/>
          </a:p>
          <a:p>
            <a:pPr lvl="0"/>
            <a:r>
              <a:rPr lang="zh-CN" altLang="en-US"/>
              <a:t>向服务器发送请求</a:t>
            </a:r>
            <a:endParaRPr lang="zh-CN" altLang="en-US"/>
          </a:p>
          <a:p>
            <a:pPr lvl="1"/>
            <a:r>
              <a:rPr lang="zh-CN" altLang="en-US"/>
              <a:t>xmlhttp.open(method,url,async)</a:t>
            </a:r>
            <a:r>
              <a:rPr lang="en-US" altLang="zh-CN"/>
              <a:t>;</a:t>
            </a:r>
            <a:endParaRPr lang="en-US" altLang="zh-CN"/>
          </a:p>
          <a:p>
            <a:pPr lvl="2"/>
            <a:r>
              <a:rPr lang="zh-CN" altLang="en-US"/>
              <a:t>method：请求的类型；GET 或 POST</a:t>
            </a:r>
            <a:endParaRPr lang="zh-CN" altLang="en-US"/>
          </a:p>
          <a:p>
            <a:pPr lvl="2"/>
            <a:r>
              <a:rPr lang="zh-CN" altLang="en-US"/>
              <a:t>url：文件在服务器上的位置</a:t>
            </a:r>
            <a:endParaRPr lang="zh-CN" altLang="en-US"/>
          </a:p>
          <a:p>
            <a:pPr lvl="2"/>
            <a:r>
              <a:rPr lang="zh-CN" altLang="en-US"/>
              <a:t>async：true（异步）或 false（同步）</a:t>
            </a:r>
            <a:endParaRPr lang="zh-CN" altLang="en-US"/>
          </a:p>
          <a:p>
            <a:pPr lvl="1"/>
            <a:r>
              <a:rPr lang="zh-CN" altLang="en-US"/>
              <a:t>xmlhttp.send(string);</a:t>
            </a:r>
            <a:endParaRPr lang="zh-CN" altLang="en-US"/>
          </a:p>
          <a:p>
            <a:pPr lvl="2"/>
            <a:r>
              <a:rPr lang="zh-CN" altLang="en-US"/>
              <a:t>string：仅用于 POST 请求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890" y="365760"/>
            <a:ext cx="8909685" cy="1068070"/>
          </a:xfrm>
        </p:spPr>
        <p:txBody>
          <a:bodyPr/>
          <a:p>
            <a:r>
              <a:rPr lang="en-US" altLang="zh-CN"/>
              <a:t>XHR</a:t>
            </a:r>
            <a:r>
              <a:rPr lang="zh-CN" altLang="en-US"/>
              <a:t>请求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00555"/>
            <a:ext cx="12192635" cy="4956810"/>
          </a:xfrm>
        </p:spPr>
        <p:txBody>
          <a:bodyPr>
            <a:normAutofit/>
          </a:bodyPr>
          <a:p>
            <a:r>
              <a:rPr lang="en-US" altLang="zh-CN"/>
              <a:t>Get</a:t>
            </a:r>
            <a:r>
              <a:rPr lang="zh-CN" altLang="en-US"/>
              <a:t>请求</a:t>
            </a:r>
            <a:endParaRPr lang="zh-CN" altLang="en-US"/>
          </a:p>
          <a:p>
            <a:pPr lvl="1"/>
            <a:r>
              <a:rPr lang="zh-CN" altLang="en-US"/>
              <a:t>xmlhttp.open("GET","</a:t>
            </a:r>
            <a:r>
              <a:rPr lang="en-US" altLang="zh-CN"/>
              <a:t>dta</a:t>
            </a:r>
            <a:r>
              <a:rPr lang="zh-CN" altLang="en-US"/>
              <a:t>.</a:t>
            </a:r>
            <a:r>
              <a:rPr lang="en-US" altLang="zh-CN"/>
              <a:t>json</a:t>
            </a:r>
            <a:r>
              <a:rPr lang="zh-CN" altLang="en-US"/>
              <a:t>?</a:t>
            </a:r>
            <a:r>
              <a:rPr lang="en-US" altLang="zh-CN"/>
              <a:t>boss</a:t>
            </a:r>
            <a:r>
              <a:rPr lang="zh-CN" altLang="en-US"/>
              <a:t>=</a:t>
            </a:r>
            <a:r>
              <a:rPr lang="en-US" altLang="zh-CN"/>
              <a:t>r0ysue</a:t>
            </a:r>
            <a:r>
              <a:rPr lang="zh-CN" altLang="en-US"/>
              <a:t>&amp;</a:t>
            </a:r>
            <a:r>
              <a:rPr lang="en-US" altLang="zh-CN"/>
              <a:t>employee</a:t>
            </a:r>
            <a:r>
              <a:rPr lang="zh-CN" altLang="en-US"/>
              <a:t>=</a:t>
            </a:r>
            <a:r>
              <a:rPr lang="en-US" altLang="zh-CN"/>
              <a:t>bxl</a:t>
            </a:r>
            <a:r>
              <a:rPr lang="zh-CN" altLang="en-US"/>
              <a:t>",true);</a:t>
            </a:r>
            <a:endParaRPr lang="zh-CN" altLang="en-US"/>
          </a:p>
          <a:p>
            <a:pPr lvl="1"/>
            <a:r>
              <a:rPr lang="zh-CN" altLang="en-US"/>
              <a:t>xmlhttp.send();</a:t>
            </a:r>
            <a:endParaRPr lang="zh-CN" altLang="en-US"/>
          </a:p>
          <a:p>
            <a:pPr lvl="0"/>
            <a:r>
              <a:rPr lang="en-US" altLang="zh-CN"/>
              <a:t>Post</a:t>
            </a:r>
            <a:r>
              <a:rPr lang="zh-CN" altLang="en-US"/>
              <a:t>请求</a:t>
            </a:r>
            <a:endParaRPr lang="zh-CN" altLang="en-US"/>
          </a:p>
          <a:p>
            <a:pPr lvl="1"/>
            <a:r>
              <a:t>xmlhttp.open("POST","</a:t>
            </a:r>
            <a:r>
              <a:rPr lang="en-US"/>
              <a:t>dta.json</a:t>
            </a:r>
            <a:r>
              <a:t>",true);</a:t>
            </a:r>
          </a:p>
          <a:p>
            <a:pPr lvl="1"/>
            <a:r>
              <a:t>xmlhttp.setRequestHeader("Content-type","application/x-www-form-urlencoded");</a:t>
            </a:r>
          </a:p>
          <a:p>
            <a:pPr lvl="1"/>
            <a:r>
              <a:t>xmlhttp.send("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r0ysue</a:t>
            </a:r>
            <a:r>
              <a:rPr lang="zh-CN" altLang="en-US">
                <a:sym typeface="+mn-ea"/>
              </a:rPr>
              <a:t>&amp;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bxl</a:t>
            </a:r>
            <a:r>
              <a:t>");</a:t>
            </a:r>
          </a:p>
          <a:p>
            <a:pPr lvl="1"/>
          </a:p>
          <a:p>
            <a:pPr lvl="0"/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async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sz="2000" b="1">
                <a:sym typeface="+mn-ea"/>
              </a:rPr>
              <a:t>当使用 async=true 时，请规定在响应处于 onreadystatechange 事件中的就绪状态时执行的函数：</a:t>
            </a:r>
            <a:endParaRPr sz="2000" b="1"/>
          </a:p>
          <a:p>
            <a:pPr lvl="0"/>
            <a:r>
              <a:rPr sz="2000" b="1">
                <a:sym typeface="+mn-ea"/>
              </a:rPr>
              <a:t>xmlhttp.onreadystatechange=function()</a:t>
            </a:r>
            <a:endParaRPr sz="2000" b="1"/>
          </a:p>
          <a:p>
            <a:pPr lvl="0"/>
            <a:r>
              <a:rPr sz="2000" b="1">
                <a:sym typeface="+mn-ea"/>
              </a:rPr>
              <a:t>  {</a:t>
            </a:r>
            <a:endParaRPr sz="2000" b="1"/>
          </a:p>
          <a:p>
            <a:pPr lvl="0"/>
            <a:r>
              <a:rPr sz="2000" b="1">
                <a:sym typeface="+mn-ea"/>
              </a:rPr>
              <a:t>  if (xmlhttp.readyState==4 &amp;&amp; xmlhttp.status==200)</a:t>
            </a:r>
            <a:endParaRPr sz="2000" b="1"/>
          </a:p>
          <a:p>
            <a:pPr lvl="0"/>
            <a:r>
              <a:rPr sz="2000" b="1">
                <a:sym typeface="+mn-ea"/>
              </a:rPr>
              <a:t>    {</a:t>
            </a:r>
            <a:endParaRPr sz="2000" b="1"/>
          </a:p>
          <a:p>
            <a:pPr lvl="0"/>
            <a:r>
              <a:rPr sz="2000" b="1">
                <a:sym typeface="+mn-ea"/>
              </a:rPr>
              <a:t>    </a:t>
            </a:r>
            <a:r>
              <a:rPr lang="en-US" sz="2000" b="1">
                <a:sym typeface="+mn-ea"/>
              </a:rPr>
              <a:t>console.log(</a:t>
            </a:r>
            <a:r>
              <a:rPr sz="2000" b="1">
                <a:sym typeface="+mn-ea"/>
              </a:rPr>
              <a:t>xmlhttp.responseText</a:t>
            </a:r>
            <a:r>
              <a:rPr lang="en-US" sz="2000" b="1">
                <a:sym typeface="+mn-ea"/>
              </a:rPr>
              <a:t>)</a:t>
            </a:r>
            <a:r>
              <a:rPr sz="2000" b="1">
                <a:sym typeface="+mn-ea"/>
              </a:rPr>
              <a:t>;</a:t>
            </a:r>
            <a:endParaRPr sz="2000" b="1"/>
          </a:p>
          <a:p>
            <a:pPr lvl="0"/>
            <a:r>
              <a:rPr sz="2000" b="1">
                <a:sym typeface="+mn-ea"/>
              </a:rPr>
              <a:t>    }</a:t>
            </a:r>
            <a:endParaRPr sz="2000" b="1"/>
          </a:p>
          <a:p>
            <a:pPr lvl="0"/>
            <a:r>
              <a:rPr sz="2000" b="1">
                <a:sym typeface="+mn-ea"/>
              </a:rPr>
              <a:t>  }</a:t>
            </a:r>
            <a:endParaRPr sz="2000" b="1"/>
          </a:p>
          <a:p>
            <a:pPr lvl="0"/>
            <a:r>
              <a:rPr sz="2000" b="1">
                <a:sym typeface="+mn-ea"/>
              </a:rPr>
              <a:t>我们不推荐使用 async=false，但是对于一些小型的请求，也是可以的。</a:t>
            </a:r>
            <a:endParaRPr sz="2000" b="1"/>
          </a:p>
          <a:p>
            <a:pPr lvl="0"/>
            <a:r>
              <a:rPr sz="2000" b="1">
                <a:sym typeface="+mn-ea"/>
              </a:rPr>
              <a:t>请记住，JavaScript 会等到服务器响应就绪才继续执行。如果服务器繁忙或缓慢，应用程序会挂起或停止。</a:t>
            </a:r>
            <a:endParaRPr sz="2000" b="1"/>
          </a:p>
          <a:p>
            <a:endParaRPr lang="zh-CN" alt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XHR</a:t>
            </a:r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如需获得来自服务器的响应，请使用 XMLHttpRequest 对象的 responseText 或 responseXML 属性。</a:t>
            </a:r>
            <a:endParaRPr lang="zh-CN" altLang="en-US"/>
          </a:p>
          <a:p>
            <a:r>
              <a:rPr lang="zh-CN" altLang="en-US"/>
              <a:t>responseText 属性返回字符串形式的响应</a:t>
            </a:r>
            <a:endParaRPr lang="zh-CN" altLang="en-US"/>
          </a:p>
          <a:p>
            <a:r>
              <a:rPr lang="zh-CN" altLang="en-US"/>
              <a:t>responseXML</a:t>
            </a:r>
            <a:r>
              <a:rPr lang="en-US" altLang="zh-CN"/>
              <a:t> 获得 XML 形式的响应数据。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onreadystatechange 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当请求被发送到服务器时，我们需要执行一些基于响应的任务。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每当 readyState 改变时，就会触发 onreadystatechange 事件。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readyState 属性存有 XMLHttpRequest 的状态信息。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68580"/>
            <a:ext cx="12035155" cy="6711315"/>
          </a:xfrm>
        </p:spPr>
        <p:txBody>
          <a:bodyPr>
            <a:normAutofit fontScale="60000"/>
          </a:bodyPr>
          <a:p>
            <a:r>
              <a:rPr lang="zh-CN" altLang="en-US" b="1">
                <a:sym typeface="+mn-ea"/>
              </a:rPr>
              <a:t>历史原因</a:t>
            </a:r>
            <a:endParaRPr lang="zh-CN" altLang="en-US" b="1"/>
          </a:p>
          <a:p>
            <a:r>
              <a:rPr lang="zh-CN" altLang="en-US" sz="3000"/>
              <a:t>JavaScript 从诞生起就是单线程，原因是不想让浏览器变得太复杂，因为多线程需要共享资源、且有可能修改彼此的运行结果，对于一种网页脚本语言来说，这就太复杂了。如果 JavaScript 同时有两个线程，一个线程在网页 DOM 节点上添加内容，另一个线程删除了这个节点，这时浏览器应该以哪个线程为准？是不是还要有锁机制？所以，为了避免复杂性，JavaScript 一开始就是单线程，这已经成了这门语言的核心特征，将来也不会改变。</a:t>
            </a:r>
            <a:endParaRPr lang="zh-CN" altLang="en-US" sz="3000"/>
          </a:p>
          <a:p>
            <a:endParaRPr lang="zh-CN" altLang="en-US" sz="3000"/>
          </a:p>
          <a:p>
            <a:r>
              <a:rPr lang="zh-CN" altLang="en-US" sz="3000"/>
              <a:t>这种模式的好处是实现起来比较简单，执行环境相对单纯；坏处是只要有一个任务耗时很长，后面的任务都必须排队等着，会拖延整个程序的执行。常见的浏览器无响应（假死），往往就是因为某一段 JavaScript 代码长时间运行（比如死循环），导致整个页面卡在这个地方，其他任务无法执行。JavaScript 语言本身并不慢，慢的是读写外部数据，比如等待 Ajax 请求返回结果。这个时候，如果对方服务器迟迟没有响应，或者网络不通畅，就会导致脚本的长时间停滞。</a:t>
            </a:r>
            <a:endParaRPr lang="zh-CN" altLang="en-US" sz="3000"/>
          </a:p>
          <a:p>
            <a:endParaRPr lang="zh-CN" altLang="en-US" sz="3000"/>
          </a:p>
          <a:p>
            <a:r>
              <a:rPr lang="zh-CN" altLang="en-US" sz="3000"/>
              <a:t>如果排队是因为计算量大，CPU 忙不过来，倒也算了，但是很多时候 CPU 是闲着的，因为 IO 操作（输入输出）很慢（比如 Ajax 操作从网络读取数据），不得不等着结果出来，再往下执行。JavaScript 语言的设计者意识到，这时 CPU 完全可以不管 IO 操作，挂起处于等待中的任务，先运行排在后面的任务。等到 IO 操作返回了结果，再回过头，把挂起的任务继续执行下去。这种机制就是 JavaScript 内部采用的“事件循环”机制（Event Loop）。</a:t>
            </a:r>
            <a:endParaRPr lang="zh-CN" altLang="en-US" sz="3000"/>
          </a:p>
          <a:p>
            <a:endParaRPr lang="zh-CN" altLang="en-US" sz="3000"/>
          </a:p>
          <a:p>
            <a:r>
              <a:rPr lang="zh-CN" altLang="en-US" sz="3000"/>
              <a:t>单线程模型虽然对 JavaScript 构成了很大的限制，但也因此使它具备了其他语言不具备的优势。如果用得好，JavaScript 程序是不会出现堵塞的，这就是为什么 Node 可以用很少的资源，应付大流量访问的原因。</a:t>
            </a:r>
            <a:endParaRPr lang="zh-CN" altLang="en-US" sz="3000"/>
          </a:p>
          <a:p>
            <a:endParaRPr lang="zh-CN" altLang="en-US" sz="3000"/>
          </a:p>
          <a:p>
            <a:r>
              <a:rPr lang="zh-CN" altLang="en-US" sz="3000"/>
              <a:t>为了利用多核 CPU 的计算能力，HTML5 提出 Web Worker 标准，允许 JavaScript 脚本创建多个线程，但是子线程完全受主线程控制，且不得操作 DOM。所以，这个新标准并没有改变 JavaScript 单线程的本质。</a:t>
            </a:r>
            <a:endParaRPr lang="zh-CN" altLang="en-US"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81915" y="1261110"/>
            <a:ext cx="12274550" cy="4465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同步任务和异步任务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同步任务是那些没有被引擎挂起、在主线程上排队执行的任务。只有前一个任务执行完毕，才能执行后一个任务</a:t>
            </a:r>
            <a:endParaRPr lang="zh-CN" altLang="en-US"/>
          </a:p>
          <a:p>
            <a:r>
              <a:rPr lang="zh-CN" altLang="en-US"/>
              <a:t>异步任务是那些被引擎放在一边，不进入主线程、而进入任务队列的任务。只有引擎认为某个异步任务可以执行了（比如 Ajax 操作从服务器得到了结果），该任务（采用回调函数的形式）才会进入主线程执行。排在异步任务后面的代码，不用等待异步任务结束会马上运行，也就是说，异步任务不具有“堵塞”效应。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举例来说，Ajax 操作可以当作同步任务处理，也可以当作异步任务处理，由开发者决定。如果是同步任务，主线程就等着 Ajax 操作返回结果，再往下执行；如果是异步任务，主线程在发出 Ajax 请求以后，就直接往下执行，等到 Ajax 操作有了结果，主线程再执行对应的回调函数。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任务队列和事件循环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0" y="1480185"/>
            <a:ext cx="11549380" cy="5310505"/>
          </a:xfrm>
        </p:spPr>
        <p:txBody>
          <a:bodyPr/>
          <a:p>
            <a:r>
              <a:rPr lang="zh-CN" altLang="en-US" sz="2000" b="1"/>
              <a:t>JavaScript 运行时，除了一个正在运行的主线程，引擎还提供一个任务队列（task queue），里面是各种需要当前程序处理的异步任务。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首先，主线程会去执行所有的同步任务。等到同步任务全部执行完，就会去看任务队列里面的异步任务。如果满足条件，那么异步任务就重新进入主线程开始执行，这时它就变成同步任务了。等到执行完，下一个异步任务再进入主线程开始执行。一旦任务队列清空，程序就结束执行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异步任务的写法通常是回调函数。一旦异步任务重新进入主线程，就会执行对应的回调函数。如果一个异步任务没有回调函数，就不会进入任务队列，也就是说，不会重新进入主线程，因为没有用回调函数指定下一步的操作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JavaScript 引擎怎么知道异步任务有没有结果，能不能进入主线程呢？答案就是引擎在不停地检查，一遍又一遍，只要同步任务执行完了，引擎就会去检查那些挂起来的异步任务，是不是可以进入主线程了。这种循环检查的机制，就叫做事件循环（Event Loop）。维基百科的定义是：“事件循环是一个程序结构，用于等待和发送消息和事件”。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895"/>
            <a:ext cx="10515600" cy="1325563"/>
          </a:xfrm>
        </p:spPr>
        <p:txBody>
          <a:bodyPr/>
          <a:p>
            <a:r>
              <a:rPr lang="zh-CN" altLang="en-US"/>
              <a:t>异步操作的模式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76985"/>
            <a:ext cx="12107545" cy="5481955"/>
          </a:xfrm>
        </p:spPr>
        <p:txBody>
          <a:bodyPr>
            <a:normAutofit lnSpcReduction="10000"/>
          </a:bodyPr>
          <a:p>
            <a:r>
              <a:rPr lang="zh-CN" altLang="en-US"/>
              <a:t>回调函数</a:t>
            </a:r>
            <a:endParaRPr lang="zh-CN" altLang="en-US"/>
          </a:p>
          <a:p>
            <a:pPr lvl="1"/>
            <a:r>
              <a:rPr lang="zh-CN" altLang="en-US"/>
              <a:t>回调函数是异步操作最基本的方法。</a:t>
            </a:r>
            <a:endParaRPr lang="zh-CN" altLang="en-US"/>
          </a:p>
          <a:p>
            <a:pPr lvl="1"/>
            <a:r>
              <a:rPr lang="zh-CN" altLang="en-US"/>
              <a:t>回调函数的优点是简单、容易理解和实现，缺点是不利于代码的阅读和维护，各个</a:t>
            </a:r>
            <a:endParaRPr lang="zh-CN" altLang="en-US"/>
          </a:p>
          <a:p>
            <a:pPr lvl="1"/>
            <a:r>
              <a:rPr lang="zh-CN" altLang="en-US"/>
              <a:t>部分之间高度耦合（coupling），使得程序结构混乱、流程难以追踪（尤其是多个回</a:t>
            </a:r>
            <a:endParaRPr lang="zh-CN" altLang="en-US"/>
          </a:p>
          <a:p>
            <a:pPr lvl="1"/>
            <a:r>
              <a:rPr lang="zh-CN" altLang="en-US"/>
              <a:t>调函数嵌套的情况），而且每个任务只能指定一个回调函数。</a:t>
            </a:r>
            <a:endParaRPr lang="zh-CN" altLang="en-US"/>
          </a:p>
          <a:p>
            <a:pPr lvl="0"/>
            <a:r>
              <a:rPr lang="zh-CN" altLang="en-US"/>
              <a:t>事件监听</a:t>
            </a:r>
            <a:endParaRPr lang="zh-CN" altLang="en-US"/>
          </a:p>
          <a:p>
            <a:pPr lvl="1"/>
            <a:r>
              <a:rPr lang="zh-CN" altLang="en-US"/>
              <a:t>采用事件驱动模式。异步任务的执行不取决于代码的顺序，而取决于某个事件是否</a:t>
            </a:r>
            <a:endParaRPr lang="zh-CN" altLang="en-US"/>
          </a:p>
          <a:p>
            <a:pPr lvl="1"/>
            <a:r>
              <a:rPr lang="zh-CN" altLang="en-US"/>
              <a:t>发生。</a:t>
            </a:r>
            <a:endParaRPr lang="zh-CN" altLang="en-US"/>
          </a:p>
          <a:p>
            <a:pPr lvl="1"/>
            <a:r>
              <a:rPr lang="zh-CN" altLang="en-US"/>
              <a:t>这种方法的优点是比较容易理解，可以绑定多个事件，每个事件可以指定多个回调</a:t>
            </a:r>
            <a:endParaRPr lang="zh-CN" altLang="en-US"/>
          </a:p>
          <a:p>
            <a:pPr lvl="1"/>
            <a:r>
              <a:rPr lang="zh-CN" altLang="en-US"/>
              <a:t>函数，而且可以“去耦合”（decoupling），有利于实现模块化。缺点是整个程序都</a:t>
            </a:r>
            <a:endParaRPr lang="zh-CN" altLang="en-US"/>
          </a:p>
          <a:p>
            <a:pPr lvl="1"/>
            <a:r>
              <a:rPr lang="zh-CN" altLang="en-US"/>
              <a:t>要变成事件驱动型，运行流程会变得很不清晰。阅读代码的时候，很难看出主流程。</a:t>
            </a:r>
            <a:endParaRPr lang="zh-CN" altLang="en-US"/>
          </a:p>
          <a:p>
            <a:pPr lvl="0"/>
            <a:r>
              <a:rPr lang="zh-CN" altLang="en-US"/>
              <a:t>发布/订阅</a:t>
            </a:r>
            <a:endParaRPr lang="zh-CN" altLang="en-US"/>
          </a:p>
          <a:p>
            <a:pPr lvl="1"/>
            <a:r>
              <a:rPr lang="zh-CN" altLang="en-US"/>
              <a:t>这种方法的性质与“事件监听”类似，但是明显优于后者。因为可以通过查看“消</a:t>
            </a:r>
            <a:endParaRPr lang="zh-CN" altLang="en-US"/>
          </a:p>
          <a:p>
            <a:pPr lvl="1"/>
            <a:r>
              <a:rPr lang="zh-CN" altLang="en-US"/>
              <a:t>息中心”，了解存在多少信号、每个信号有多少订阅者，从而监控程序的运行。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0"/>
            <a:ext cx="10515600" cy="1325563"/>
          </a:xfrm>
        </p:spPr>
        <p:txBody>
          <a:bodyPr/>
          <a:p>
            <a:r>
              <a:rPr lang="zh-CN" altLang="en-US"/>
              <a:t>异步操作的流程控制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996950"/>
            <a:ext cx="12192635" cy="5861050"/>
          </a:xfrm>
        </p:spPr>
        <p:txBody>
          <a:bodyPr/>
          <a:p>
            <a:r>
              <a:rPr lang="zh-CN" altLang="en-US"/>
              <a:t>async函数是一个异步任务，非常耗时，每次执行需要1秒才能完成，然后再调用回调函数。如果有六个这样的异步任务，需要全部完成后，才能执行最后的final函数。请问应该如何安排操作流程？</a:t>
            </a:r>
            <a:endParaRPr lang="zh-CN" altLang="en-US"/>
          </a:p>
          <a:p>
            <a:r>
              <a:rPr lang="zh-CN" altLang="en-US"/>
              <a:t>回调</a:t>
            </a:r>
            <a:r>
              <a:rPr lang="en-US" altLang="zh-CN"/>
              <a:t>`</a:t>
            </a:r>
            <a:r>
              <a:rPr lang="zh-CN" altLang="en-US"/>
              <a:t>地狱</a:t>
            </a:r>
            <a:r>
              <a:rPr lang="en-US" altLang="zh-CN"/>
              <a:t>`:</a:t>
            </a:r>
            <a:endParaRPr lang="en-US" altLang="zh-CN"/>
          </a:p>
          <a:p>
            <a:pPr lvl="1"/>
            <a:r>
              <a:rPr lang="en-US" altLang="zh-CN"/>
              <a:t>代码中，六个回调函数的嵌套，不仅写起来麻烦，容易出错，而且难以维护。</a:t>
            </a:r>
            <a:endParaRPr lang="en-US" altLang="zh-CN"/>
          </a:p>
          <a:p>
            <a:pPr lvl="0"/>
            <a:r>
              <a:rPr lang="en-US" altLang="zh-CN"/>
              <a:t>串行执行</a:t>
            </a:r>
            <a:endParaRPr lang="en-US" altLang="zh-CN"/>
          </a:p>
          <a:p>
            <a:pPr lvl="1"/>
            <a:r>
              <a:rPr lang="en-US" altLang="zh-CN"/>
              <a:t>函数series就是串行函数，它会依次执行异步任务，所有任务都完成后，才会执行final函数。items数组保存每一个异步任务的参数，results数组保存每一个异步任务的运行结果。</a:t>
            </a:r>
            <a:endParaRPr lang="en-US" altLang="zh-CN"/>
          </a:p>
          <a:p>
            <a:pPr lvl="0"/>
            <a:r>
              <a:rPr lang="en-US" altLang="zh-CN"/>
              <a:t>并行执行</a:t>
            </a:r>
            <a:endParaRPr lang="en-US" altLang="zh-CN"/>
          </a:p>
          <a:p>
            <a:pPr lvl="1"/>
            <a:r>
              <a:rPr lang="en-US" altLang="zh-CN"/>
              <a:t>会同时发起六个异步任务，等到它们全部完成以后，才会执行final函数。</a:t>
            </a:r>
            <a:endParaRPr lang="en-US" altLang="zh-CN"/>
          </a:p>
          <a:p>
            <a:pPr lvl="1"/>
            <a:r>
              <a:rPr lang="zh-CN" altLang="en-US"/>
              <a:t>这种</a:t>
            </a:r>
            <a:r>
              <a:rPr lang="en-US" altLang="zh-CN"/>
              <a:t>的写法只要一秒，就能完成整个脚本。这就是说，并行执行的效率较高，比起串行执行一次只能执行一个任务，较为节约时间。但是问题在于如果并行的任务较多，很容易耗尽系统资源，拖慢运行速度。因此有了第三种流程控制方式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并行与串行的结合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所谓并行与串行的结合，就是设置一个门槛，每次最多只能并行执行n个异步任务，这样就避免了过分占用系统资源。</a:t>
            </a:r>
            <a:endParaRPr lang="zh-CN" altLang="en-US"/>
          </a:p>
          <a:p>
            <a:r>
              <a:rPr lang="zh-CN" altLang="en-US"/>
              <a:t>代码中，最多只能同时运行两个异步任务。变量running记录当前正在运行的任务数，只要低于门槛值，就再启动一个新的任务，如果等于0，就表示所有任务都执行完了，这时就执行final函数。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这段代码需要三秒完成整个脚本，处在串行执行和并行执行之间。通过调节limit变量，达到效率和资源的最佳平衡。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提供定时执行代码的功能，叫做定时器（timer），主要由setTimeout()和setInterval()这两个函数来完成。它们向任务队列添加定时任务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20,&quot;width&quot;:121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7344</Words>
  <Application>WPS 演示</Application>
  <PresentationFormat>宽屏</PresentationFormat>
  <Paragraphs>244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异步操作+Ajax</vt:lpstr>
      <vt:lpstr>单线程模型</vt:lpstr>
      <vt:lpstr>PowerPoint 演示文稿</vt:lpstr>
      <vt:lpstr>同步任务和异步任务</vt:lpstr>
      <vt:lpstr>任务队列和事件循环</vt:lpstr>
      <vt:lpstr>异步操作的模式</vt:lpstr>
      <vt:lpstr>异步操作的流程控制</vt:lpstr>
      <vt:lpstr>并行与串行的结合</vt:lpstr>
      <vt:lpstr>定时器</vt:lpstr>
      <vt:lpstr>setTimeout</vt:lpstr>
      <vt:lpstr>setInterval</vt:lpstr>
      <vt:lpstr>PowerPoint 演示文稿</vt:lpstr>
      <vt:lpstr>clearTimeout()，clearInterval()（Web特性）</vt:lpstr>
      <vt:lpstr>运行机制</vt:lpstr>
      <vt:lpstr>Promise 对象</vt:lpstr>
      <vt:lpstr>Promise代码初尝试</vt:lpstr>
      <vt:lpstr>Promise 对象的状态</vt:lpstr>
      <vt:lpstr>PowerPoint 演示文稿</vt:lpstr>
      <vt:lpstr>Promise.prototype.then()</vt:lpstr>
      <vt:lpstr>Promise.prototype.catch()</vt:lpstr>
      <vt:lpstr>Promise.prototype.finally()</vt:lpstr>
      <vt:lpstr>PowerPoint 演示文稿</vt:lpstr>
      <vt:lpstr>微任务</vt:lpstr>
      <vt:lpstr>Ajax</vt:lpstr>
      <vt:lpstr>XMLHttpRequest </vt:lpstr>
      <vt:lpstr>请求demo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95</cp:revision>
  <dcterms:created xsi:type="dcterms:W3CDTF">2021-06-13T06:53:00Z</dcterms:created>
  <dcterms:modified xsi:type="dcterms:W3CDTF">2021-06-14T16:51:34Z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43C4DA3482B94531A5235498B43AA803</vt:lpwstr>
  </property>
  <property fmtid="{D5CDD505-2E9C-101B-9397-08002B2CF9AE}" pid="3" name="KSOProductBuildVer">
    <vt:lpwstr>2052-11.1.0.10577</vt:lpwstr>
  </property>
</Properties>
</file>