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71" r:id="rId8"/>
    <p:sldId id="272" r:id="rId9"/>
    <p:sldId id="273" r:id="rId10"/>
    <p:sldId id="274" r:id="rId11"/>
    <p:sldId id="275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6" r:id="rId23"/>
    <p:sldId id="277" r:id="rId24"/>
    <p:sldId id="278" r:id="rId25"/>
    <p:sldId id="279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DOM与浏览器模型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4445"/>
            <a:ext cx="10515600" cy="1325563"/>
          </a:xfrm>
        </p:spPr>
        <p:txBody>
          <a:bodyPr/>
          <a:p>
            <a:r>
              <a:rPr lang="zh-CN" altLang="en-US"/>
              <a:t>事件的传播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330325"/>
            <a:ext cx="12192635" cy="5528310"/>
          </a:xfrm>
        </p:spPr>
        <p:txBody>
          <a:bodyPr>
            <a:normAutofit lnSpcReduction="10000"/>
          </a:bodyPr>
          <a:p>
            <a:r>
              <a:rPr lang="zh-CN" altLang="en-US"/>
              <a:t>一个事件发生后，会在子元素和父元素之间传播（propagation）。这种传播分成三个阶段。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r>
              <a:rPr lang="zh-CN" altLang="en-US"/>
              <a:t>第一阶段：从window对象传导到目标节点（上层传到底层），称为“捕获阶段”（capture phase）。</a:t>
            </a:r>
            <a:endParaRPr lang="zh-CN" altLang="en-US"/>
          </a:p>
          <a:p>
            <a:r>
              <a:rPr lang="zh-CN" altLang="en-US"/>
              <a:t>第二阶段：在目标节点上触发，称为“目标阶段”（target phase）。</a:t>
            </a:r>
            <a:endParaRPr lang="zh-CN" altLang="en-US"/>
          </a:p>
          <a:p>
            <a:r>
              <a:rPr lang="zh-CN" altLang="en-US"/>
              <a:t>第三阶段：从目标节点传导回window对象（从底层传回上层），称为“冒泡阶段”（bubbling phase）。</a:t>
            </a:r>
            <a:endParaRPr lang="zh-CN" altLang="en-US"/>
          </a:p>
          <a:p>
            <a:r>
              <a:rPr lang="zh-CN" altLang="en-US"/>
              <a:t>这种三阶段的传播模型，使得同一个事件会在多个节点上触发。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17780"/>
            <a:ext cx="10515600" cy="1325563"/>
          </a:xfrm>
        </p:spPr>
        <p:txBody>
          <a:bodyPr/>
          <a:p>
            <a:r>
              <a:rPr lang="zh-CN" altLang="en-US"/>
              <a:t>Event 对象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308100"/>
            <a:ext cx="12192635" cy="5549900"/>
          </a:xfrm>
        </p:spPr>
        <p:txBody>
          <a:bodyPr>
            <a:normAutofit/>
          </a:bodyPr>
          <a:p>
            <a:r>
              <a:rPr lang="zh-CN" altLang="en-US"/>
              <a:t>事件发生以后，会产生一个事件对象，作为参数传给监听函数。浏览器原生提供一个Event对象，所有的事件都是这个对象的实例，或者说继承了Event.prototype对象。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Event对象本身就是一个构造函数，可以用来生成新的实例。</a:t>
            </a:r>
            <a:endParaRPr lang="zh-CN" altLang="en-US"/>
          </a:p>
          <a:p>
            <a:pPr lvl="1"/>
            <a:r>
              <a:rPr lang="zh-CN" altLang="en-US"/>
              <a:t>event = new Event(type, options);</a:t>
            </a:r>
            <a:endParaRPr lang="zh-CN" altLang="en-US"/>
          </a:p>
          <a:p>
            <a:r>
              <a:rPr lang="zh-CN" altLang="en-US"/>
              <a:t>Event构造函数接受两个参数。第一个参数type是字符串，表示事件的名称；第二个参数options是一个对象，表示事件对象的配置。该对象主要有下面两个属性。</a:t>
            </a:r>
            <a:endParaRPr lang="zh-CN" altLang="en-US"/>
          </a:p>
          <a:p>
            <a:pPr lvl="1"/>
            <a:r>
              <a:rPr lang="zh-CN" altLang="en-US"/>
              <a:t>bubbles：布尔值，可选，默认为false，表示事件对象是否冒泡。</a:t>
            </a:r>
            <a:endParaRPr lang="zh-CN" altLang="en-US"/>
          </a:p>
          <a:p>
            <a:pPr lvl="1"/>
            <a:r>
              <a:rPr lang="zh-CN" altLang="en-US"/>
              <a:t>cancelable：布尔值，可选，默认为false，表示事件是否可以被取消，即能否用Event.preventDefault()取消这个事件。一旦事件被取消，就好像从来没有发生过，不会触发浏览器对该事件的默认行为。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7740" y="2833370"/>
            <a:ext cx="10515600" cy="1325563"/>
          </a:xfrm>
        </p:spPr>
        <p:txBody>
          <a:bodyPr/>
          <a:p>
            <a:pPr algn="ctr"/>
            <a:r>
              <a:rPr lang="zh-CN" altLang="en-US"/>
              <a:t>浏览器环境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window</a:t>
            </a:r>
            <a:r>
              <a:rPr lang="zh-CN" altLang="en-US"/>
              <a:t>对象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浏览器里面，window对象（注意，w为小写）指当前的浏览器窗口。它也是当前页面的顶层对象，即最高一层的对象，所有其他对象都是它的下属。一个变量如果未声明，那么默认就是顶层对象的属性。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Navigator 对象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一个包含浏览器和系统信息的 Navigator 对象。脚本通过这个属性了解用户的环境信息。</a:t>
            </a: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p>
            <a:r>
              <a:rPr lang="en-US" altLang="zh-CN"/>
              <a:t>Navigator</a:t>
            </a:r>
            <a:r>
              <a:rPr lang="zh-CN" altLang="en-US"/>
              <a:t>对象的</a:t>
            </a:r>
            <a:r>
              <a:rPr lang="zh-CN" altLang="en-US"/>
              <a:t>属性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049655"/>
            <a:ext cx="12192000" cy="5808345"/>
          </a:xfrm>
        </p:spPr>
        <p:txBody>
          <a:bodyPr>
            <a:normAutofit fontScale="70000"/>
          </a:bodyPr>
          <a:p>
            <a:r>
              <a:rPr lang="zh-CN" altLang="en-US"/>
              <a:t>Navigator.userAgent</a:t>
            </a:r>
            <a:r>
              <a:rPr lang="en-US" altLang="zh-CN"/>
              <a:t>  </a:t>
            </a:r>
            <a:r>
              <a:rPr lang="zh-CN" altLang="en-US"/>
              <a:t>浏览器</a:t>
            </a:r>
            <a:r>
              <a:rPr lang="zh-CN" altLang="en-US"/>
              <a:t>请求头</a:t>
            </a:r>
            <a:endParaRPr lang="zh-CN" altLang="en-US"/>
          </a:p>
          <a:p>
            <a:r>
              <a:rPr lang="zh-CN" altLang="en-US"/>
              <a:t>Navigator.plugins</a:t>
            </a:r>
            <a:r>
              <a:rPr lang="en-US" altLang="zh-CN"/>
              <a:t> 返回一个类似数组的对象，成员是 Plugin 实例对象，表示浏览器安装的插件</a:t>
            </a:r>
            <a:endParaRPr lang="en-US" altLang="zh-CN"/>
          </a:p>
          <a:p>
            <a:r>
              <a:rPr lang="zh-CN" altLang="en-US"/>
              <a:t>Navigator.platform</a:t>
            </a:r>
            <a:r>
              <a:rPr lang="en-US" altLang="zh-CN"/>
              <a:t> 返回用户的操作系统信息</a:t>
            </a:r>
            <a:endParaRPr lang="en-US" altLang="zh-CN"/>
          </a:p>
          <a:p>
            <a:r>
              <a:rPr lang="zh-CN" altLang="en-US"/>
              <a:t>Navigator.onLine</a:t>
            </a:r>
            <a:r>
              <a:rPr lang="en-US" altLang="zh-CN"/>
              <a:t> 表示用户当前在线还是离线</a:t>
            </a:r>
            <a:endParaRPr lang="en-US" altLang="zh-CN"/>
          </a:p>
          <a:p>
            <a:r>
              <a:rPr lang="zh-CN" altLang="en-US"/>
              <a:t>Navigator.language，Navigator.languages</a:t>
            </a:r>
            <a:r>
              <a:rPr lang="en-US" altLang="zh-CN"/>
              <a:t> 表示浏览器的首选语言</a:t>
            </a:r>
            <a:endParaRPr lang="en-US" altLang="zh-CN"/>
          </a:p>
          <a:p>
            <a:r>
              <a:rPr lang="zh-CN" altLang="en-US"/>
              <a:t>Navigator.geolocation</a:t>
            </a:r>
            <a:r>
              <a:rPr lang="en-US" altLang="zh-CN"/>
              <a:t> 返回一个 Geolocation 对象，包含用户地理位置的信息</a:t>
            </a:r>
            <a:endParaRPr lang="en-US" altLang="zh-CN"/>
          </a:p>
          <a:p>
            <a:r>
              <a:rPr lang="zh-CN" altLang="en-US"/>
              <a:t>Navigator.cookieEnabled</a:t>
            </a:r>
            <a:r>
              <a:rPr lang="en-US" altLang="zh-CN"/>
              <a:t> 表示浏览器的 Cookie 功能是否打开。</a:t>
            </a:r>
            <a:endParaRPr lang="en-US" altLang="zh-CN"/>
          </a:p>
          <a:p>
            <a:r>
              <a:rPr lang="zh-CN" altLang="en-US"/>
              <a:t>Navigator 对象的方法</a:t>
            </a:r>
            <a:endParaRPr lang="zh-CN" altLang="en-US"/>
          </a:p>
          <a:p>
            <a:r>
              <a:rPr lang="zh-CN" altLang="en-US"/>
              <a:t>Navigator.javaEnabled()</a:t>
            </a:r>
            <a:r>
              <a:rPr lang="en-US" altLang="zh-CN"/>
              <a:t> 表示浏览器是否能运行 Java Applet 小程序。</a:t>
            </a:r>
            <a:endParaRPr lang="en-US" altLang="zh-CN"/>
          </a:p>
          <a:p>
            <a:r>
              <a:rPr lang="zh-CN" altLang="en-US"/>
              <a:t>Navigator.sendBeacon()</a:t>
            </a:r>
            <a:r>
              <a:rPr lang="en-US" altLang="zh-CN"/>
              <a:t> 用于向服务器异步发送数据</a:t>
            </a:r>
            <a:endParaRPr lang="en-US" altLang="zh-CN"/>
          </a:p>
          <a:p>
            <a:r>
              <a:rPr lang="zh-CN" altLang="en-US"/>
              <a:t>Navigator 的实验性属性（在部分浏览器可用）</a:t>
            </a:r>
            <a:endParaRPr lang="zh-CN" altLang="en-US"/>
          </a:p>
          <a:p>
            <a:r>
              <a:rPr lang="zh-CN" altLang="en-US"/>
              <a:t>Navigator.deviceMemory</a:t>
            </a:r>
            <a:r>
              <a:rPr lang="en-US" altLang="zh-CN"/>
              <a:t> 返回当前计算机 的内存数量（单位为 GB）</a:t>
            </a:r>
            <a:endParaRPr lang="en-US" altLang="zh-CN"/>
          </a:p>
          <a:p>
            <a:r>
              <a:rPr lang="zh-CN" altLang="en-US"/>
              <a:t>Navigator.hardwareConcurrency</a:t>
            </a:r>
            <a:r>
              <a:rPr lang="en-US" altLang="zh-CN"/>
              <a:t> 返回用户计算机上可用的逻辑处理器的数量</a:t>
            </a:r>
            <a:endParaRPr lang="en-US" altLang="zh-CN"/>
          </a:p>
          <a:p>
            <a:r>
              <a:rPr lang="zh-CN" altLang="en-US"/>
              <a:t>Navigator.connection</a:t>
            </a:r>
            <a:r>
              <a:rPr lang="en-US" altLang="zh-CN"/>
              <a:t>  包含当前网络连接的相关信息</a:t>
            </a:r>
            <a:endParaRPr lang="en-US" altLang="zh-C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p>
            <a:r>
              <a:rPr lang="zh-CN" altLang="en-US"/>
              <a:t>Screen 对象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930910"/>
            <a:ext cx="12192000" cy="5926455"/>
          </a:xfrm>
        </p:spPr>
        <p:txBody>
          <a:bodyPr/>
          <a:p>
            <a:r>
              <a:rPr lang="zh-CN" altLang="en-US"/>
              <a:t>Screen.height：浏览器窗口所在的屏幕的高度（单位像素）。</a:t>
            </a:r>
            <a:endParaRPr lang="zh-CN" altLang="en-US"/>
          </a:p>
          <a:p>
            <a:r>
              <a:rPr lang="zh-CN" altLang="en-US"/>
              <a:t>Screen.width：浏览器窗口所在的屏幕的宽度（单位像素）。</a:t>
            </a:r>
            <a:endParaRPr lang="zh-CN" altLang="en-US"/>
          </a:p>
          <a:p>
            <a:r>
              <a:rPr lang="zh-CN" altLang="en-US"/>
              <a:t>Screen.availHeight：浏览器窗口可用的屏幕高度（单位像素）。因为部分空间可能不可用，比如系统的任务栏或者 Mac 系统屏幕底部的 Dock 区，这个属性等于height减去那些被系统组件的高度。</a:t>
            </a:r>
            <a:endParaRPr lang="zh-CN" altLang="en-US"/>
          </a:p>
          <a:p>
            <a:r>
              <a:rPr lang="zh-CN" altLang="en-US"/>
              <a:t>Screen.availWidth：浏览器窗口可用的屏幕宽度（单位像素）。</a:t>
            </a:r>
            <a:endParaRPr lang="zh-CN" altLang="en-US"/>
          </a:p>
          <a:p>
            <a:r>
              <a:rPr lang="zh-CN" altLang="en-US"/>
              <a:t>Screen.pixelDepth：整数，表示屏幕的色彩位数，比如24表示屏幕提供24位色彩。</a:t>
            </a:r>
            <a:endParaRPr lang="zh-CN" altLang="en-US"/>
          </a:p>
          <a:p>
            <a:r>
              <a:rPr lang="zh-CN" altLang="en-US"/>
              <a:t>Screen.colorDepth：Screen.pixelDepth的别名。严格地说，colorDepth 表示应用程序的颜色深度，pixelDepth 表示屏幕的颜色深度，绝大多数情况下，它们都是同一件事。</a:t>
            </a:r>
            <a:endParaRPr lang="zh-CN" altLang="en-US"/>
          </a:p>
          <a:p>
            <a:r>
              <a:rPr lang="zh-CN" altLang="en-US"/>
              <a:t>Screen.orientation：返回一个对象，表示屏幕的方向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p>
            <a:r>
              <a:rPr lang="zh-CN" altLang="en-US"/>
              <a:t>Cookie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189355"/>
            <a:ext cx="12191365" cy="5668010"/>
          </a:xfrm>
        </p:spPr>
        <p:txBody>
          <a:bodyPr>
            <a:normAutofit/>
          </a:bodyPr>
          <a:p>
            <a:r>
              <a:rPr lang="zh-CN" altLang="en-US"/>
              <a:t>Cookie 是服务器保存在浏览器的一小段文本信息，一般大小不能超过4KB。浏览器每次向服务器发出请求，就会自动附上这段信息。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Cookie 主要保存状态信息，以下是一些主要用途。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对话（session）管理：保存登录、购物车等需要记录的信息。</a:t>
            </a:r>
            <a:endParaRPr lang="zh-CN" altLang="en-US"/>
          </a:p>
          <a:p>
            <a:r>
              <a:rPr lang="zh-CN" altLang="en-US"/>
              <a:t>个性化信息：保存用户的偏好，比如网页的字体大小、背景色等等。</a:t>
            </a:r>
            <a:endParaRPr lang="zh-CN" altLang="en-US"/>
          </a:p>
          <a:p>
            <a:r>
              <a:rPr lang="zh-CN" altLang="en-US"/>
              <a:t>追踪用户：记录和分析用户行为。</a:t>
            </a:r>
            <a:endParaRPr lang="zh-CN" altLang="en-US"/>
          </a:p>
          <a:p>
            <a:r>
              <a:rPr lang="zh-CN" altLang="en-US"/>
              <a:t>Cookie 不是一种理想的客户端储存机制。它的容量很小（4KB），缺乏数据操作接口，而且会影响性能。客户端储存应该使用 Web storage API 和 IndexedDB。只有那些每次请求都需要让服务器知道的信息，才应该放在 Cookie 里面。</a:t>
            </a:r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p>
            <a:r>
              <a:rPr lang="zh-CN" altLang="en-US"/>
              <a:t>Cookie 的生成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082040"/>
            <a:ext cx="12192000" cy="5775960"/>
          </a:xfrm>
        </p:spPr>
        <p:txBody>
          <a:bodyPr/>
          <a:p>
            <a:r>
              <a:rPr lang="zh-CN" altLang="en-US"/>
              <a:t>服务器如果希望在浏览器保存 Cookie，就要在 HTTP 回应的头信息里面，放置一个Set-Cookie字段。</a:t>
            </a:r>
            <a:endParaRPr lang="zh-CN" altLang="en-US"/>
          </a:p>
          <a:p>
            <a:r>
              <a:rPr lang="zh-CN" altLang="en-US"/>
              <a:t>document.cookie</a:t>
            </a:r>
            <a:r>
              <a:rPr lang="en-US" altLang="zh-CN"/>
              <a:t> 用于读写当前网页的 Cookie,读取的时候，它会返回当前网页的所有 Cookie，前提是该 Cookie 不能有HTTPOnly属性。</a:t>
            </a:r>
            <a:endParaRPr lang="en-US" altLang="zh-CN"/>
          </a:p>
          <a:p>
            <a:r>
              <a:rPr lang="en-US" altLang="zh-CN"/>
              <a:t>document.cookie属性是可写的，可以通过它为当前网站添加 Cookie。</a:t>
            </a:r>
            <a:endParaRPr lang="en-US" altLang="zh-CN"/>
          </a:p>
          <a:p>
            <a:r>
              <a:rPr lang="en-US" altLang="zh-CN"/>
              <a:t>document.cookie写入 Cookie 的例子如下。</a:t>
            </a:r>
            <a:endParaRPr lang="en-US" altLang="zh-CN"/>
          </a:p>
          <a:p>
            <a:r>
              <a:rPr lang="en-US" altLang="zh-CN"/>
              <a:t>document.cookie ="dta=dta; expires=Thu, 17 Jun 2022 15:34:17 GMT; path=/; domain=www.dtasecurity.cn"</a:t>
            </a:r>
            <a:endParaRPr lang="en-US" altLang="zh-CN"/>
          </a:p>
          <a:p>
            <a:r>
              <a:rPr lang="en-US" altLang="zh-CN"/>
              <a:t>删除一个现存 Cookie 的唯一方法，是设置它的expires属性为一个过去的日期。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Storage 接口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两个对象部署了这个接口：window.sessionStorage和window.localStorage</a:t>
            </a:r>
            <a:endParaRPr lang="zh-CN" altLang="en-US"/>
          </a:p>
          <a:p>
            <a:r>
              <a:rPr lang="zh-CN" altLang="en-US"/>
              <a:t>sessionStorage保存的数据用于浏览器的一次会话（session），当会话结束（通常是窗口关闭），数据被清空；localStorage保存的数据长期存在，下一次访问该网站的时候，网页可以直接读取以前保存的数据。除了保存期限的长短不同，这两个对象的其他方面都一致。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2300" y="198120"/>
            <a:ext cx="11183620" cy="6496685"/>
          </a:xfrm>
        </p:spPr>
        <p:txBody>
          <a:bodyPr>
            <a:normAutofit/>
          </a:bodyPr>
          <a:p>
            <a:r>
              <a:rPr lang="zh-CN" altLang="en-US"/>
              <a:t>DOM 是 JavaScript 操作网页的接口，全称为“文档对象模型”（Document Object Model）。它的作用是将网页转为一个 JavaScript 对象，从而可以用脚本进行各种操作（比如增删内容）。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浏览器会根据 DOM 模型，将结构化文档（比如 HTML 和 XML）解析成一系列的节点，再由这些节点组成一个树状结构（DOM Tree）。所有的节点和最终的树状结构，都有规范的对外接口。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DOM 只是一个接口规范，可以用各种语言实现。所以严格地说，DOM 不是 JavaScript 语法的一部分，但是 DOM 操作是 JavaScript 最常见的任务，离开了 DOM，JavaScript 就无法控制网页。另一方面，JavaScript 也是最常用于 DOM 操作的语言。后面介绍 JavaScript 对 DOM 标准的实现和用法。</a:t>
            </a:r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属性和方法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1980" y="1405255"/>
            <a:ext cx="10967085" cy="5453380"/>
          </a:xfrm>
        </p:spPr>
        <p:txBody>
          <a:bodyPr>
            <a:normAutofit lnSpcReduction="20000"/>
          </a:bodyPr>
          <a:p>
            <a:r>
              <a:rPr lang="zh-CN" altLang="en-US"/>
              <a:t>Storage 接口只有一个属性。</a:t>
            </a:r>
            <a:endParaRPr lang="zh-CN" altLang="en-US"/>
          </a:p>
          <a:p>
            <a:pPr lvl="1"/>
            <a:r>
              <a:rPr lang="zh-CN" altLang="en-US"/>
              <a:t>Storage.length：返回保存的数据项个数。</a:t>
            </a:r>
            <a:endParaRPr lang="zh-CN" altLang="en-US"/>
          </a:p>
          <a:p>
            <a:pPr lvl="0"/>
            <a:r>
              <a:rPr lang="zh-CN" altLang="en-US"/>
              <a:t>Storage.setItem()</a:t>
            </a:r>
            <a:r>
              <a:rPr lang="en-US" altLang="zh-CN"/>
              <a:t> </a:t>
            </a:r>
            <a:endParaRPr lang="en-US" altLang="zh-CN"/>
          </a:p>
          <a:p>
            <a:pPr lvl="1"/>
            <a:r>
              <a:rPr lang="en-US" altLang="zh-CN"/>
              <a:t>用于存入数据。它接受两个参数，第一个是键名，第二个是保存的数据</a:t>
            </a:r>
            <a:endParaRPr lang="en-US" altLang="zh-CN"/>
          </a:p>
          <a:p>
            <a:pPr lvl="1"/>
            <a:r>
              <a:rPr lang="en-US" altLang="zh-CN"/>
              <a:t>写入不一定要用这个方法，直接赋值也是可以的。</a:t>
            </a:r>
            <a:endParaRPr lang="en-US" altLang="zh-CN"/>
          </a:p>
          <a:p>
            <a:pPr lvl="0"/>
            <a:r>
              <a:rPr lang="en-US" altLang="zh-CN"/>
              <a:t>Storage.getItem()</a:t>
            </a:r>
            <a:endParaRPr lang="en-US" altLang="zh-CN"/>
          </a:p>
          <a:p>
            <a:pPr lvl="1"/>
            <a:r>
              <a:rPr lang="en-US" altLang="zh-CN"/>
              <a:t>用于读取数据。它只有一个参数，就是键名</a:t>
            </a:r>
            <a:endParaRPr lang="en-US" altLang="zh-CN"/>
          </a:p>
          <a:p>
            <a:pPr lvl="0"/>
            <a:r>
              <a:rPr lang="en-US" altLang="zh-CN"/>
              <a:t>Storage.removeItem()</a:t>
            </a:r>
            <a:endParaRPr lang="en-US" altLang="zh-CN"/>
          </a:p>
          <a:p>
            <a:pPr lvl="1"/>
            <a:r>
              <a:rPr lang="en-US" altLang="zh-CN"/>
              <a:t>用于清除某个键名对应的键值。</a:t>
            </a:r>
            <a:endParaRPr lang="en-US" altLang="zh-CN"/>
          </a:p>
          <a:p>
            <a:pPr lvl="0"/>
            <a:r>
              <a:rPr lang="en-US" altLang="zh-CN"/>
              <a:t>Storage.clear() </a:t>
            </a:r>
            <a:endParaRPr lang="en-US" altLang="zh-CN"/>
          </a:p>
          <a:p>
            <a:pPr lvl="1"/>
            <a:r>
              <a:rPr lang="en-US" altLang="zh-CN"/>
              <a:t>用于清除所有保存的数据</a:t>
            </a:r>
            <a:endParaRPr lang="en-US" altLang="zh-CN"/>
          </a:p>
          <a:p>
            <a:pPr lvl="0"/>
            <a:r>
              <a:rPr lang="en-US" altLang="zh-CN"/>
              <a:t>Storage.key() </a:t>
            </a:r>
            <a:endParaRPr lang="en-US" altLang="zh-CN"/>
          </a:p>
          <a:p>
            <a:pPr lvl="1"/>
            <a:r>
              <a:rPr lang="en-US" altLang="zh-CN"/>
              <a:t>接受一个整数作为参数（从零开始），返回该位置对应的键名</a:t>
            </a:r>
            <a:endParaRPr lang="en-US" altLang="zh-CN"/>
          </a:p>
          <a:p>
            <a:pPr lvl="1"/>
            <a:r>
              <a:rPr lang="en-US" altLang="zh-CN"/>
              <a:t>结合使用Storage.length属性和Storage.key()方法，可以遍历所有的键。</a:t>
            </a:r>
            <a:endParaRPr lang="en-US" altLang="zh-CN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History 对象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7670" y="1782445"/>
            <a:ext cx="11711305" cy="4416425"/>
          </a:xfrm>
        </p:spPr>
        <p:txBody>
          <a:bodyPr/>
          <a:p>
            <a:r>
              <a:rPr lang="zh-CN" altLang="en-US"/>
              <a:t>window.history属性指向 History 对象，它表示当前窗口的浏览历史。</a:t>
            </a:r>
            <a:endParaRPr lang="zh-CN" altLang="en-US"/>
          </a:p>
          <a:p>
            <a:r>
              <a:rPr lang="zh-CN" altLang="en-US"/>
              <a:t>属性：</a:t>
            </a:r>
            <a:endParaRPr lang="zh-CN" altLang="en-US"/>
          </a:p>
          <a:p>
            <a:pPr lvl="1"/>
            <a:r>
              <a:rPr lang="zh-CN" altLang="en-US"/>
              <a:t>History.length：当前窗口访问过的网址数量（包括当前网页）</a:t>
            </a:r>
            <a:endParaRPr lang="zh-CN" altLang="en-US"/>
          </a:p>
          <a:p>
            <a:pPr lvl="1"/>
            <a:r>
              <a:rPr lang="zh-CN" altLang="en-US"/>
              <a:t>History.state：History 堆栈最上层的状态值</a:t>
            </a:r>
            <a:r>
              <a:rPr lang="en-US" altLang="zh-CN"/>
              <a:t> </a:t>
            </a:r>
            <a:r>
              <a:rPr lang="zh-CN" altLang="en-US"/>
              <a:t>（通常是 undefined，即未设置）</a:t>
            </a:r>
            <a:endParaRPr lang="zh-CN" altLang="en-US"/>
          </a:p>
          <a:p>
            <a:pPr lvl="0"/>
            <a:r>
              <a:rPr lang="zh-CN" altLang="en-US"/>
              <a:t>方法 </a:t>
            </a:r>
            <a:endParaRPr lang="zh-CN" altLang="en-US"/>
          </a:p>
          <a:p>
            <a:pPr lvl="1"/>
            <a:r>
              <a:rPr lang="zh-CN" altLang="en-US"/>
              <a:t>History.back()</a:t>
            </a:r>
            <a:r>
              <a:rPr lang="en-US" altLang="zh-CN"/>
              <a:t> 移动到上一个网址</a:t>
            </a:r>
            <a:r>
              <a:rPr lang="zh-CN" altLang="en-US"/>
              <a:t>，</a:t>
            </a:r>
            <a:r>
              <a:rPr lang="en-US" altLang="zh-CN"/>
              <a:t>等同于点击浏览器的后退键</a:t>
            </a:r>
            <a:endParaRPr lang="en-US" altLang="zh-CN"/>
          </a:p>
          <a:p>
            <a:pPr lvl="1"/>
            <a:r>
              <a:rPr lang="zh-CN" altLang="en-US"/>
              <a:t>History.forward()</a:t>
            </a:r>
            <a:r>
              <a:rPr lang="en-US" altLang="zh-CN"/>
              <a:t> 移动到下一个网址，等同于点击浏览器的前进键</a:t>
            </a:r>
            <a:endParaRPr lang="en-US" altLang="zh-CN"/>
          </a:p>
          <a:p>
            <a:pPr lvl="1"/>
            <a:r>
              <a:rPr lang="zh-CN" altLang="en-US"/>
              <a:t>History.go() 接受一个整数作为参数，以当前网址为基准，移动到参数指定的网址</a:t>
            </a:r>
            <a:endParaRPr lang="zh-CN" altLang="en-US"/>
          </a:p>
          <a:p>
            <a:pPr lvl="1"/>
            <a:r>
              <a:rPr lang="zh-CN" altLang="en-US"/>
              <a:t>History.pushState(state, title, url)</a:t>
            </a:r>
            <a:r>
              <a:rPr lang="en-US" altLang="zh-CN"/>
              <a:t> 在历史中添加一条记录</a:t>
            </a:r>
            <a:endParaRPr lang="en-US" altLang="zh-CN"/>
          </a:p>
          <a:p>
            <a:pPr lvl="1"/>
            <a:r>
              <a:rPr lang="en-US" altLang="zh-CN"/>
              <a:t>History.replaceState() 修改 History 对象的当前记录</a:t>
            </a:r>
            <a:endParaRPr lang="en-US" altLang="zh-CN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p>
            <a:r>
              <a:rPr lang="zh-CN" altLang="en-US"/>
              <a:t>Location 对象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951865"/>
            <a:ext cx="12192635" cy="5906135"/>
          </a:xfrm>
        </p:spPr>
        <p:txBody>
          <a:bodyPr>
            <a:normAutofit fontScale="80000"/>
          </a:bodyPr>
          <a:p>
            <a:r>
              <a:rPr lang="zh-CN" altLang="en-US"/>
              <a:t>Location对象是浏览器提供的原生对象，提供 URL 相关的信息和操作方法。通过window.location和document.location属性，可以拿到这个对象。</a:t>
            </a:r>
            <a:endParaRPr lang="zh-CN" altLang="en-US"/>
          </a:p>
          <a:p>
            <a:r>
              <a:rPr lang="zh-CN" altLang="en-US"/>
              <a:t>Location.href：整个 URL。</a:t>
            </a:r>
            <a:endParaRPr lang="zh-CN" altLang="en-US"/>
          </a:p>
          <a:p>
            <a:r>
              <a:rPr lang="zh-CN" altLang="en-US"/>
              <a:t>Location.protocol：当前 URL 的协议，包括冒号（:）。</a:t>
            </a:r>
            <a:endParaRPr lang="zh-CN" altLang="en-US"/>
          </a:p>
          <a:p>
            <a:r>
              <a:rPr lang="zh-CN" altLang="en-US"/>
              <a:t>Location.host：主机。如果端口不是协议默认的80和433，则还会包括冒号（:）和端口。</a:t>
            </a:r>
            <a:endParaRPr lang="zh-CN" altLang="en-US"/>
          </a:p>
          <a:p>
            <a:r>
              <a:rPr lang="zh-CN" altLang="en-US"/>
              <a:t>Location.hostname：主机名，不包括端口。</a:t>
            </a:r>
            <a:endParaRPr lang="zh-CN" altLang="en-US"/>
          </a:p>
          <a:p>
            <a:r>
              <a:rPr lang="zh-CN" altLang="en-US"/>
              <a:t>Location.port：端口号。</a:t>
            </a:r>
            <a:endParaRPr lang="zh-CN" altLang="en-US"/>
          </a:p>
          <a:p>
            <a:r>
              <a:rPr lang="zh-CN" altLang="en-US"/>
              <a:t>Location.pathname：URL 的路径部分，从根路径/开始。</a:t>
            </a:r>
            <a:endParaRPr lang="zh-CN" altLang="en-US"/>
          </a:p>
          <a:p>
            <a:r>
              <a:rPr lang="zh-CN" altLang="en-US"/>
              <a:t>Location.search：查询字符串部分，从问号?开始。</a:t>
            </a:r>
            <a:endParaRPr lang="zh-CN" altLang="en-US"/>
          </a:p>
          <a:p>
            <a:r>
              <a:rPr lang="zh-CN" altLang="en-US"/>
              <a:t>Location.hash：片段字符串部分，从#开始。</a:t>
            </a:r>
            <a:endParaRPr lang="zh-CN" altLang="en-US"/>
          </a:p>
          <a:p>
            <a:r>
              <a:rPr lang="zh-CN" altLang="en-US"/>
              <a:t>Location.username：域名前面的用户名。</a:t>
            </a:r>
            <a:endParaRPr lang="zh-CN" altLang="en-US"/>
          </a:p>
          <a:p>
            <a:r>
              <a:rPr lang="zh-CN" altLang="en-US"/>
              <a:t>Location.password：域名前面的密码。</a:t>
            </a:r>
            <a:endParaRPr lang="zh-CN" altLang="en-US"/>
          </a:p>
          <a:p>
            <a:r>
              <a:rPr lang="zh-CN" altLang="en-US"/>
              <a:t>Location.origin：URL 的协议、主机名和端口。</a:t>
            </a:r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p>
            <a:r>
              <a:rPr lang="en-US" altLang="zh-CN"/>
              <a:t>Location</a:t>
            </a:r>
            <a:r>
              <a:rPr lang="zh-CN" altLang="en-US"/>
              <a:t>的</a:t>
            </a:r>
            <a:r>
              <a:rPr lang="zh-CN" altLang="en-US"/>
              <a:t>方法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920115"/>
            <a:ext cx="12192000" cy="5938520"/>
          </a:xfrm>
        </p:spPr>
        <p:txBody>
          <a:bodyPr/>
          <a:p>
            <a:r>
              <a:rPr lang="zh-CN" altLang="en-US"/>
              <a:t>assign</a:t>
            </a:r>
            <a:endParaRPr lang="zh-CN" altLang="en-US"/>
          </a:p>
          <a:p>
            <a:pPr lvl="1"/>
            <a:r>
              <a:rPr lang="zh-CN" altLang="en-US"/>
              <a:t>assign方法接受一个 URL 字符串作为参数，使得浏览器立刻跳转到新的 URL。Location.replace()</a:t>
            </a:r>
            <a:endParaRPr lang="zh-CN" altLang="en-US"/>
          </a:p>
          <a:p>
            <a:pPr lvl="0"/>
            <a:r>
              <a:rPr lang="zh-CN" altLang="en-US"/>
              <a:t>replace</a:t>
            </a:r>
            <a:endParaRPr lang="zh-CN" altLang="en-US"/>
          </a:p>
          <a:p>
            <a:pPr lvl="1"/>
            <a:r>
              <a:rPr lang="en-US" altLang="zh-CN"/>
              <a:t> </a:t>
            </a:r>
            <a:r>
              <a:rPr lang="zh-CN" altLang="en-US"/>
              <a:t>同上，但是</a:t>
            </a:r>
            <a:r>
              <a:rPr lang="en-US" altLang="zh-CN"/>
              <a:t>会在浏览器的浏览历史History里面删除当前网址</a:t>
            </a:r>
            <a:r>
              <a:rPr lang="zh-CN" altLang="en-US"/>
              <a:t>，后退按钮就无法回到当前网页了，它的一个应用是，当脚本发现当前是移动设备时，就立刻跳转到移动版网页。</a:t>
            </a:r>
            <a:endParaRPr lang="zh-CN" altLang="en-US"/>
          </a:p>
          <a:p>
            <a:pPr lvl="0"/>
            <a:r>
              <a:rPr lang="zh-CN" altLang="en-US"/>
              <a:t>reload</a:t>
            </a:r>
            <a:endParaRPr lang="en-US" altLang="zh-CN" sz="2800"/>
          </a:p>
          <a:p>
            <a:pPr lvl="1"/>
            <a:r>
              <a:rPr lang="zh-CN" altLang="en-US"/>
              <a:t>使得浏览器重新加载当前网址，相当于按下浏览器的刷新按钮。</a:t>
            </a:r>
            <a:endParaRPr lang="zh-CN" altLang="en-US"/>
          </a:p>
          <a:p>
            <a:pPr lvl="0"/>
            <a:r>
              <a:rPr lang="zh-CN" altLang="en-US"/>
              <a:t>toString</a:t>
            </a:r>
            <a:endParaRPr lang="zh-CN" altLang="en-US"/>
          </a:p>
          <a:p>
            <a:pPr lvl="1"/>
            <a:r>
              <a:rPr lang="zh-CN" altLang="en-US"/>
              <a:t>toString方法返回整个 URL 字符串，相当于读取Location.href属性。</a:t>
            </a:r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p>
            <a:r>
              <a:rPr lang="zh-CN" altLang="en-US"/>
              <a:t>URL 的编码和解码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212215"/>
            <a:ext cx="12191365" cy="5645785"/>
          </a:xfrm>
        </p:spPr>
        <p:txBody>
          <a:bodyPr/>
          <a:p>
            <a:r>
              <a:rPr lang="zh-CN" altLang="en-US" sz="2000"/>
              <a:t>URL 元字符：分号（;），逗号（,），斜杠（/），问号（?），冒号（:），at（@），&amp;，等号（=），加号（+），美元符号（$），井号（#）</a:t>
            </a:r>
            <a:endParaRPr lang="zh-CN" altLang="en-US" sz="2000"/>
          </a:p>
          <a:p>
            <a:r>
              <a:rPr lang="zh-CN" altLang="en-US" sz="2000"/>
              <a:t>语义字符：a-z，A-Z，0-9，连词号（-），下划线（_），点（.），感叹号（!），波浪线（~），星号（*），单引号（'），圆括号（()）</a:t>
            </a:r>
            <a:endParaRPr lang="zh-CN" altLang="en-US" sz="2000"/>
          </a:p>
          <a:p>
            <a:r>
              <a:rPr lang="zh-CN" altLang="en-US"/>
              <a:t>encodeURI()</a:t>
            </a:r>
            <a:r>
              <a:rPr lang="en-US" altLang="zh-CN"/>
              <a:t> </a:t>
            </a:r>
            <a:endParaRPr lang="en-US" altLang="zh-CN"/>
          </a:p>
          <a:p>
            <a:pPr lvl="1"/>
            <a:r>
              <a:rPr lang="zh-CN" altLang="en-US"/>
              <a:t>用于转码整个 URL。它的参数是一个字符串，代表整个 URL。它会将元字符和语义字符之外的字符，都进行转义。</a:t>
            </a:r>
            <a:endParaRPr lang="zh-CN" altLang="en-US"/>
          </a:p>
          <a:p>
            <a:r>
              <a:rPr lang="zh-CN" altLang="en-US"/>
              <a:t>encodeURIComponent()</a:t>
            </a:r>
            <a:endParaRPr lang="zh-CN" altLang="en-US"/>
          </a:p>
          <a:p>
            <a:pPr lvl="1"/>
            <a:r>
              <a:rPr lang="zh-CN" altLang="en-US"/>
              <a:t>用于转码 URL 的组成部分，会转码除了语义字符之外的所有字符</a:t>
            </a:r>
            <a:r>
              <a:rPr lang="en-US" altLang="zh-CN"/>
              <a:t>.</a:t>
            </a:r>
            <a:endParaRPr lang="zh-CN" altLang="en-US"/>
          </a:p>
          <a:p>
            <a:r>
              <a:rPr lang="zh-CN" altLang="en-US"/>
              <a:t>decodeURI()</a:t>
            </a:r>
            <a:endParaRPr lang="zh-CN" altLang="en-US"/>
          </a:p>
          <a:p>
            <a:pPr lvl="1"/>
            <a:r>
              <a:rPr lang="zh-CN" altLang="en-US"/>
              <a:t>encodeURI()方法的逆运算</a:t>
            </a:r>
            <a:endParaRPr lang="zh-CN" altLang="en-US"/>
          </a:p>
          <a:p>
            <a:r>
              <a:rPr lang="zh-CN" altLang="en-US"/>
              <a:t>decodeURIComponent()</a:t>
            </a:r>
            <a:endParaRPr lang="zh-CN" altLang="en-US"/>
          </a:p>
          <a:p>
            <a:pPr lvl="1"/>
            <a:r>
              <a:rPr lang="zh-CN" altLang="en-US"/>
              <a:t>encodeURIComponent()方法的逆运算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71120"/>
            <a:ext cx="10515600" cy="1325563"/>
          </a:xfrm>
        </p:spPr>
        <p:txBody>
          <a:bodyPr/>
          <a:p>
            <a:r>
              <a:rPr lang="zh-CN" altLang="en-US"/>
              <a:t>节点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254760"/>
            <a:ext cx="12191365" cy="5603240"/>
          </a:xfrm>
        </p:spPr>
        <p:txBody>
          <a:bodyPr>
            <a:normAutofit fontScale="70000"/>
          </a:bodyPr>
          <a:p>
            <a:r>
              <a:rPr lang="zh-CN" altLang="en-US"/>
              <a:t>DOM 的最小组成单位叫做节点（node）。文档的树形结构（DOM 树），就是由各种不同类型的节点组成。每个节点可以看作是文档树的一片叶子。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节点的类型有七种。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Document：整个文档树的顶层节点</a:t>
            </a:r>
            <a:endParaRPr lang="zh-CN" altLang="en-US"/>
          </a:p>
          <a:p>
            <a:r>
              <a:rPr lang="zh-CN" altLang="en-US"/>
              <a:t>DocumentType：doctype标签（比如&lt;!DOCTYPE html&gt;）</a:t>
            </a:r>
            <a:endParaRPr lang="zh-CN" altLang="en-US"/>
          </a:p>
          <a:p>
            <a:r>
              <a:rPr lang="zh-CN" altLang="en-US"/>
              <a:t>Element：网页的各种HTML标签（比如&lt;body&gt;、&lt;a&gt;等）</a:t>
            </a:r>
            <a:endParaRPr lang="zh-CN" altLang="en-US"/>
          </a:p>
          <a:p>
            <a:r>
              <a:rPr lang="zh-CN" altLang="en-US"/>
              <a:t>Attr：网页元素的属性（比如class="right"）</a:t>
            </a:r>
            <a:endParaRPr lang="zh-CN" altLang="en-US"/>
          </a:p>
          <a:p>
            <a:r>
              <a:rPr lang="zh-CN" altLang="en-US"/>
              <a:t>Text：标签之间或标签包含的文本</a:t>
            </a:r>
            <a:endParaRPr lang="zh-CN" altLang="en-US"/>
          </a:p>
          <a:p>
            <a:r>
              <a:rPr lang="zh-CN" altLang="en-US"/>
              <a:t>Comment：注释</a:t>
            </a:r>
            <a:endParaRPr lang="zh-CN" altLang="en-US"/>
          </a:p>
          <a:p>
            <a:r>
              <a:rPr lang="zh-CN" altLang="en-US"/>
              <a:t>DocumentFragment：文档的片段</a:t>
            </a:r>
            <a:endParaRPr lang="zh-CN" altLang="en-US"/>
          </a:p>
          <a:p>
            <a:r>
              <a:rPr lang="zh-CN" altLang="en-US"/>
              <a:t>浏览器提供一个原生的节点对象Node，上面这七种节点都继承了Node，因此具有一些共同的属性和方法。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p>
            <a:r>
              <a:rPr lang="zh-CN" altLang="en-US"/>
              <a:t>节点树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179195"/>
            <a:ext cx="12192000" cy="5678805"/>
          </a:xfrm>
        </p:spPr>
        <p:txBody>
          <a:bodyPr>
            <a:noAutofit/>
          </a:bodyPr>
          <a:p>
            <a:r>
              <a:rPr lang="zh-CN" altLang="en-US" sz="1800" b="1"/>
              <a:t>一个文档的所有节点，按照所在的层级，可以抽象成一种树状结构。这种树状结构就是 DOM 树。它有一个顶层节点，下一层都是顶层节点的子节点，然后子节点又有自己的子节点，就这样层层衍生出一个金字塔结构，又像一棵树。</a:t>
            </a:r>
            <a:endParaRPr lang="zh-CN" altLang="en-US" sz="1800" b="1"/>
          </a:p>
          <a:p>
            <a:endParaRPr lang="zh-CN" altLang="en-US" sz="1800" b="1"/>
          </a:p>
          <a:p>
            <a:r>
              <a:rPr lang="zh-CN" altLang="en-US" sz="1800" b="1"/>
              <a:t>浏览器原生提供document节点，代表整个文档。</a:t>
            </a:r>
            <a:endParaRPr lang="zh-CN" altLang="en-US" sz="1800" b="1"/>
          </a:p>
          <a:p>
            <a:r>
              <a:rPr lang="zh-CN" altLang="en-US" sz="1800" b="1"/>
              <a:t>文档的第一层有两个节点，第一个是文档类型节点（&lt;!doctype html&gt;），第二个是 HTML 网页的顶层容器标签&lt;html&gt;。后者构成了树结构的根节点（root node），其他 HTML 标签节点都是它的下级节点。</a:t>
            </a:r>
            <a:endParaRPr lang="zh-CN" altLang="en-US" sz="1800" b="1"/>
          </a:p>
          <a:p>
            <a:endParaRPr lang="zh-CN" altLang="en-US" sz="1800" b="1"/>
          </a:p>
          <a:p>
            <a:r>
              <a:rPr lang="zh-CN" altLang="en-US" sz="1800" b="1"/>
              <a:t>除了根节点，其他节点都有三种层级关系。</a:t>
            </a:r>
            <a:endParaRPr lang="zh-CN" altLang="en-US" sz="1800" b="1"/>
          </a:p>
          <a:p>
            <a:endParaRPr lang="zh-CN" altLang="en-US" sz="1800" b="1"/>
          </a:p>
          <a:p>
            <a:r>
              <a:rPr lang="zh-CN" altLang="en-US" sz="1800" b="1"/>
              <a:t>父节点关系（parentNode）：直接的那个上级节点</a:t>
            </a:r>
            <a:endParaRPr lang="zh-CN" altLang="en-US" sz="1800" b="1"/>
          </a:p>
          <a:p>
            <a:r>
              <a:rPr lang="zh-CN" altLang="en-US" sz="1800" b="1"/>
              <a:t>子节点关系（childNodes）：直接的下级节点</a:t>
            </a:r>
            <a:endParaRPr lang="zh-CN" altLang="en-US" sz="1800" b="1"/>
          </a:p>
          <a:p>
            <a:r>
              <a:rPr lang="zh-CN" altLang="en-US" sz="1800" b="1"/>
              <a:t>同级节点关系（sibling）：拥有同一个父节点的节点</a:t>
            </a:r>
            <a:endParaRPr lang="zh-CN" altLang="en-US" sz="1800" b="1"/>
          </a:p>
          <a:p>
            <a:r>
              <a:rPr lang="zh-CN" altLang="en-US" sz="1800" b="1"/>
              <a:t>DOM 提供操作接口，用来获取这三种关系的节点。比如，子节点接口包括firstChild（第一个子节点）和lastChild（最后一个子节点）等属性，同级节点接口包括nextSibling（紧邻在后的那个同级节点）和previousSibling（紧邻在前的那个同级节点）属性。</a:t>
            </a:r>
            <a:endParaRPr lang="zh-CN" altLang="en-US" sz="1800"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71120"/>
            <a:ext cx="10515600" cy="1325563"/>
          </a:xfrm>
        </p:spPr>
        <p:txBody>
          <a:bodyPr/>
          <a:p>
            <a:r>
              <a:rPr lang="zh-CN" altLang="en-US"/>
              <a:t>Document 节点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254760"/>
            <a:ext cx="12192635" cy="5602605"/>
          </a:xfrm>
        </p:spPr>
        <p:txBody>
          <a:bodyPr>
            <a:normAutofit fontScale="90000"/>
          </a:bodyPr>
          <a:p>
            <a:r>
              <a:rPr lang="zh-CN" altLang="en-US"/>
              <a:t>document节点对象代表整个文档，每张网页都有自己的document对象。window.document属性就指向这个对象。只要浏览器开始载入 HTML 文档，该对象就存在了，可以直接使用。</a:t>
            </a:r>
            <a:endParaRPr lang="zh-CN" altLang="en-US"/>
          </a:p>
          <a:p>
            <a:r>
              <a:rPr lang="zh-CN" altLang="en-US"/>
              <a:t>document对象有不同的办法可以获取。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正常的网页，直接使用document或window.document。</a:t>
            </a:r>
            <a:endParaRPr lang="zh-CN" altLang="en-US"/>
          </a:p>
          <a:p>
            <a:r>
              <a:rPr lang="zh-CN" altLang="en-US"/>
              <a:t>iframe框架里面的网页，使用iframe节点的contentDocument属性。</a:t>
            </a:r>
            <a:endParaRPr lang="zh-CN" altLang="en-US"/>
          </a:p>
          <a:p>
            <a:r>
              <a:rPr lang="zh-CN" altLang="en-US"/>
              <a:t>Ajax 操作返回的文档，使用XMLHttpRequest对象的responseXML属性。</a:t>
            </a:r>
            <a:endParaRPr lang="zh-CN" altLang="en-US"/>
          </a:p>
          <a:p>
            <a:r>
              <a:rPr lang="zh-CN" altLang="en-US"/>
              <a:t>内部节点的ownerDocument属性。</a:t>
            </a:r>
            <a:endParaRPr lang="zh-CN" altLang="en-US"/>
          </a:p>
          <a:p>
            <a:r>
              <a:rPr lang="zh-CN" altLang="en-US"/>
              <a:t>document对象继承了EventTarget接口和Node接口，并且混入（mixin）了ParentNode接口。这意味着，这些接口的方法都可以在document对象上调用。除此之外，document对象还有很多自己的属性和方法。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p>
            <a:r>
              <a:rPr lang="en-US" altLang="zh-CN"/>
              <a:t>document</a:t>
            </a:r>
            <a:r>
              <a:rPr lang="zh-CN" altLang="en-US"/>
              <a:t>常用</a:t>
            </a:r>
            <a:r>
              <a:rPr lang="zh-CN" altLang="en-US"/>
              <a:t>方法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102360"/>
            <a:ext cx="12261850" cy="5828665"/>
          </a:xfrm>
        </p:spPr>
        <p:txBody>
          <a:bodyPr>
            <a:normAutofit lnSpcReduction="10000"/>
          </a:bodyPr>
          <a:p>
            <a:r>
              <a:rPr lang="zh-CN" altLang="en-US"/>
              <a:t>document.open方法清除当前文档所有内容，使得文档处于可写状态，供document.write方法写入内容。</a:t>
            </a:r>
            <a:endParaRPr lang="zh-CN" altLang="en-US"/>
          </a:p>
          <a:p>
            <a:r>
              <a:rPr lang="zh-CN" altLang="en-US"/>
              <a:t>document.close方法用来关闭</a:t>
            </a:r>
            <a:endParaRPr lang="zh-CN" altLang="en-US"/>
          </a:p>
          <a:p>
            <a:r>
              <a:rPr lang="zh-CN" altLang="en-US"/>
              <a:t>document.open()打开的文档。</a:t>
            </a:r>
            <a:endParaRPr lang="zh-CN" altLang="en-US"/>
          </a:p>
          <a:p>
            <a:r>
              <a:rPr lang="zh-CN" altLang="en-US"/>
              <a:t>document.querySelector()，document.querySelectorAll()接受一个 CSS 选择器作为参数，返回匹配该选择器的元素节点。如果有多个节点满足匹配条件，则返回第一个匹配的节点。如果没有发现匹配的节点，则返回null</a:t>
            </a:r>
            <a:endParaRPr lang="zh-CN" altLang="en-US"/>
          </a:p>
          <a:p>
            <a:r>
              <a:rPr lang="zh-CN" altLang="en-US"/>
              <a:t>document.getElementsByTagName()  方法搜索 HTML 标签名，返回符合条件的元素。</a:t>
            </a:r>
            <a:endParaRPr lang="zh-CN" altLang="en-US"/>
          </a:p>
          <a:p>
            <a:r>
              <a:rPr lang="zh-CN" altLang="en-US"/>
              <a:t>document.getElementsByClassName()</a:t>
            </a:r>
            <a:r>
              <a:rPr lang="en-US" altLang="zh-CN"/>
              <a:t> 返回一个类似数组的对象</a:t>
            </a:r>
            <a:r>
              <a:rPr lang="zh-CN" altLang="en-US"/>
              <a:t>，</a:t>
            </a:r>
            <a:r>
              <a:rPr lang="en-US" altLang="zh-CN"/>
              <a:t>包括了所有class名字符合指定条件的元素，元素的变化实时反映在返回结果中。</a:t>
            </a:r>
            <a:endParaRPr lang="en-US" altLang="zh-CN"/>
          </a:p>
          <a:p>
            <a:r>
              <a:rPr lang="en-US" altLang="zh-CN"/>
              <a:t>document.getElementsByName() 选择拥有name属性的 HTML 元素</a:t>
            </a:r>
            <a:endParaRPr lang="en-US" altLang="zh-CN"/>
          </a:p>
          <a:p>
            <a:r>
              <a:rPr lang="en-US" altLang="zh-CN"/>
              <a:t>document.getElementById() 返回匹配指定id属性的元素节点</a:t>
            </a:r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120775"/>
            <a:ext cx="12192000" cy="5737860"/>
          </a:xfrm>
        </p:spPr>
        <p:txBody>
          <a:bodyPr/>
          <a:p>
            <a:r>
              <a:rPr lang="zh-CN" altLang="en-US"/>
              <a:t>document.createElement() 生成元素节点，并返回该节点。</a:t>
            </a:r>
            <a:endParaRPr lang="zh-CN" altLang="en-US"/>
          </a:p>
          <a:p>
            <a:r>
              <a:rPr lang="zh-CN" altLang="en-US"/>
              <a:t>document.createTextNode()用来生成文本节点（Text实例），并返回该节点。</a:t>
            </a:r>
            <a:endParaRPr lang="zh-CN" altLang="en-US"/>
          </a:p>
          <a:p>
            <a:r>
              <a:rPr lang="zh-CN" altLang="en-US"/>
              <a:t>document.createAttribute()生成一个新的属性节点（Attr实例），并返回它。</a:t>
            </a:r>
            <a:endParaRPr lang="zh-CN" altLang="en-US"/>
          </a:p>
          <a:p>
            <a:r>
              <a:rPr lang="zh-CN" altLang="en-US"/>
              <a:t>document.createEvent方法生成一个事件对象（Event实例），该对象可以被element.dispatchEvent方法使用，触发指定事件。</a:t>
            </a:r>
            <a:endParaRPr lang="zh-CN" altLang="en-US"/>
          </a:p>
          <a:p>
            <a:r>
              <a:rPr lang="zh-CN" altLang="en-US"/>
              <a:t>document.addEventListener()，document.removeEventListener()添加事件监听函数、移除事件监听函数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事件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zh-CN" altLang="en-US"/>
              <a:t>事件的本质是程序各个组成部分之间的一种通信方式，也是异步编程的一种实现。DOM 支持大量的事件</a:t>
            </a:r>
            <a:endParaRPr lang="zh-CN" altLang="en-US"/>
          </a:p>
          <a:p>
            <a:r>
              <a:rPr lang="zh-CN" altLang="en-US"/>
              <a:t>DOM 的事件操作（监听和触发），都定义在EventTarget接口。所有节点对象都部署了这个接口，其他一些需要事件通信的浏览器内置对象（比如，XMLHttpRequest、AudioNode、AudioContext）也部署了这个接口。</a:t>
            </a:r>
            <a:endParaRPr lang="zh-CN" altLang="en-US"/>
          </a:p>
          <a:p>
            <a:r>
              <a:rPr lang="zh-CN" altLang="en-US"/>
              <a:t>该接口主要提供三个实例方法</a:t>
            </a:r>
            <a:endParaRPr lang="zh-CN" altLang="en-US"/>
          </a:p>
          <a:p>
            <a:pPr lvl="1"/>
            <a:r>
              <a:rPr lang="zh-CN" altLang="en-US"/>
              <a:t>addEventListener</a:t>
            </a:r>
            <a:r>
              <a:rPr lang="en-US" altLang="zh-CN"/>
              <a:t>(type, listener[, useCapture])</a:t>
            </a:r>
            <a:r>
              <a:rPr lang="zh-CN" altLang="en-US"/>
              <a:t>：绑定事件的监听函数</a:t>
            </a:r>
            <a:endParaRPr lang="zh-CN" altLang="en-US"/>
          </a:p>
          <a:p>
            <a:pPr lvl="1"/>
            <a:r>
              <a:rPr lang="zh-CN" altLang="en-US"/>
              <a:t>removeEventListener</a:t>
            </a:r>
            <a:r>
              <a:rPr lang="en-US" altLang="zh-CN">
                <a:sym typeface="+mn-ea"/>
              </a:rPr>
              <a:t>(type, listener[, useCapture])</a:t>
            </a:r>
            <a:r>
              <a:rPr lang="zh-CN" altLang="en-US"/>
              <a:t>：移除事件的监听函数</a:t>
            </a:r>
            <a:endParaRPr lang="zh-CN" altLang="en-US"/>
          </a:p>
          <a:p>
            <a:pPr lvl="1"/>
            <a:r>
              <a:rPr lang="zh-CN" altLang="en-US"/>
              <a:t>dispatchEvent</a:t>
            </a:r>
            <a:r>
              <a:rPr lang="en-US" altLang="zh-CN"/>
              <a:t>(event)</a:t>
            </a:r>
            <a:r>
              <a:rPr lang="zh-CN" altLang="en-US"/>
              <a:t>：触发事件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监听函数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5" y="1793875"/>
            <a:ext cx="12191365" cy="4998085"/>
          </a:xfrm>
        </p:spPr>
        <p:txBody>
          <a:bodyPr/>
          <a:p>
            <a:r>
              <a:rPr lang="zh-CN" altLang="en-US"/>
              <a:t>浏览器的事件模型，就是通过监听函数（listener）对事件做出反应。事件发生后，浏览器监听到了这个事件，就会执行对应的监听函数。这是事件驱动编程模式（event-driven）的主要编程方式。</a:t>
            </a:r>
            <a:endParaRPr lang="zh-CN" altLang="en-US"/>
          </a:p>
          <a:p>
            <a:r>
              <a:rPr lang="zh-CN" altLang="en-US"/>
              <a:t>三种方法为事件绑定监听函数。</a:t>
            </a:r>
            <a:endParaRPr lang="zh-CN" altLang="en-US"/>
          </a:p>
          <a:p>
            <a:pPr lvl="1"/>
            <a:r>
              <a:rPr lang="zh-CN" altLang="en-US"/>
              <a:t>HTML 的 on- 属性</a:t>
            </a:r>
            <a:endParaRPr lang="zh-CN" altLang="en-US"/>
          </a:p>
          <a:p>
            <a:pPr lvl="2"/>
            <a:r>
              <a:rPr lang="zh-CN" altLang="en-US"/>
              <a:t>&lt;body onload="doSomething()"&gt;</a:t>
            </a:r>
            <a:endParaRPr lang="zh-CN" altLang="en-US"/>
          </a:p>
          <a:p>
            <a:pPr lvl="2"/>
            <a:r>
              <a:rPr lang="zh-CN" altLang="en-US"/>
              <a:t>&lt;div onclick="console.log('触发事件')"&gt;</a:t>
            </a:r>
            <a:endParaRPr lang="zh-CN" altLang="en-US"/>
          </a:p>
          <a:p>
            <a:pPr lvl="1"/>
            <a:r>
              <a:rPr lang="zh-CN" altLang="en-US"/>
              <a:t>元素节点的事件属性</a:t>
            </a:r>
            <a:endParaRPr lang="zh-CN" altLang="en-US"/>
          </a:p>
          <a:p>
            <a:pPr lvl="2"/>
            <a:r>
              <a:rPr lang="en-US" altLang="zh-CN"/>
              <a:t>xxx</a:t>
            </a:r>
            <a:r>
              <a:rPr lang="zh-CN" altLang="en-US"/>
              <a:t>.onload = doSomething;</a:t>
            </a:r>
            <a:endParaRPr lang="zh-CN" altLang="en-US"/>
          </a:p>
          <a:p>
            <a:pPr lvl="1"/>
            <a:r>
              <a:rPr lang="zh-CN" altLang="en-US"/>
              <a:t>EventTarget.addEventListener() </a:t>
            </a:r>
            <a:endParaRPr lang="zh-CN" altLang="en-US"/>
          </a:p>
          <a:p>
            <a:pPr lvl="2"/>
            <a:r>
              <a:rPr lang="zh-CN" altLang="en-US"/>
              <a:t>所有 DOM 节点实例都有addEventListener方法，用来为该节点定义事件的监听函数。</a:t>
            </a:r>
            <a:endParaRPr lang="zh-CN" altLang="en-US"/>
          </a:p>
          <a:p>
            <a:pPr lvl="1"/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7214</Words>
  <Application>WPS 演示</Application>
  <PresentationFormat>宽屏</PresentationFormat>
  <Paragraphs>241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1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DOM与浏览器模型</vt:lpstr>
      <vt:lpstr>PowerPoint 演示文稿</vt:lpstr>
      <vt:lpstr>节点</vt:lpstr>
      <vt:lpstr>节点树</vt:lpstr>
      <vt:lpstr>Document 节点</vt:lpstr>
      <vt:lpstr>document常用方法</vt:lpstr>
      <vt:lpstr>PowerPoint 演示文稿</vt:lpstr>
      <vt:lpstr>事件</vt:lpstr>
      <vt:lpstr>监听函数</vt:lpstr>
      <vt:lpstr>事件的传播</vt:lpstr>
      <vt:lpstr>Event 对象</vt:lpstr>
      <vt:lpstr>浏览器环境</vt:lpstr>
      <vt:lpstr>window对象</vt:lpstr>
      <vt:lpstr>Navigator 对象</vt:lpstr>
      <vt:lpstr>Navigator对象的属性</vt:lpstr>
      <vt:lpstr>Screen 对象</vt:lpstr>
      <vt:lpstr>Cookie</vt:lpstr>
      <vt:lpstr>Cookie 的生成</vt:lpstr>
      <vt:lpstr>Storage 接口</vt:lpstr>
      <vt:lpstr>属性和方法</vt:lpstr>
      <vt:lpstr>History 对象</vt:lpstr>
      <vt:lpstr>Location 对象</vt:lpstr>
      <vt:lpstr>Location的方法</vt:lpstr>
      <vt:lpstr>URL 的编码和解码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86158</cp:lastModifiedBy>
  <cp:revision>124</cp:revision>
  <dcterms:created xsi:type="dcterms:W3CDTF">2021-06-17T06:56:00Z</dcterms:created>
  <dcterms:modified xsi:type="dcterms:W3CDTF">2021-06-18T07:44:51Z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F7B91A1AD3EB4F48B4FB4AFB4479D151</vt:lpwstr>
  </property>
  <property fmtid="{D5CDD505-2E9C-101B-9397-08002B2CF9AE}" pid="3" name="KSOProductBuildVer">
    <vt:lpwstr>2052-11.1.0.10577</vt:lpwstr>
  </property>
</Properties>
</file>