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82" r:id="rId5"/>
    <p:sldId id="283" r:id="rId6"/>
    <p:sldId id="284" r:id="rId7"/>
    <p:sldId id="285" r:id="rId8"/>
    <p:sldId id="286" r:id="rId9"/>
    <p:sldId id="287" r:id="rId10"/>
    <p:sldId id="288"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73E8F0-893E-4EF0-BC24-44679C0F7A21}">
          <p14:sldIdLst>
            <p14:sldId id="282"/>
          </p14:sldIdLst>
        </p14:section>
        <p14:section name="Untitled Section" id="{4F40086D-91B8-4C1F-BF2A-1603C867293D}">
          <p14:sldIdLst>
            <p14:sldId id="283"/>
            <p14:sldId id="284"/>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dirty="0"/>
            <a:t>Groups of cities similar to each other w.r.t restaurants</a:t>
          </a:r>
          <a:endParaRPr lang="en-US" b="1" dirty="0"/>
        </a:p>
      </dgm:t>
    </dgm:pt>
    <dgm:pt modelId="{D9FB109A-2592-4A30-94DA-80D89CA21E17}" type="sibTrans" cxnId="{AE30458B-DAD5-4515-A0A8-7AF405483E95}">
      <dgm:prSet/>
      <dgm:spPr/>
      <dgm:t>
        <a:bodyPr/>
        <a:lstStyle/>
        <a:p>
          <a:endParaRPr lang="en-US"/>
        </a:p>
      </dgm:t>
    </dgm:pt>
    <dgm:pt modelId="{54BC3EB5-4779-4295-B263-A5EE4BC01C72}" type="parTrans" cxnId="{AE30458B-DAD5-4515-A0A8-7AF405483E95}">
      <dgm:prSet/>
      <dgm:spPr/>
      <dgm:t>
        <a:bodyPr/>
        <a:lstStyle/>
        <a:p>
          <a:endParaRPr lang="en-US"/>
        </a:p>
      </dgm:t>
    </dgm:pt>
    <dgm:pt modelId="{E1C50BCF-4341-4FE3-909A-A05E62610686}">
      <dgm:prSet/>
      <dgm:spPr/>
      <dgm:t>
        <a:bodyPr/>
        <a:lstStyle/>
        <a:p>
          <a:r>
            <a:rPr lang="en-US" dirty="0"/>
            <a:t>Why these places are so populated?</a:t>
          </a:r>
          <a:endParaRPr lang="en-IN" dirty="0"/>
        </a:p>
      </dgm:t>
    </dgm:pt>
    <dgm:pt modelId="{DA290AD4-4CCE-4E29-8FD8-F344753A610C}" type="sibTrans" cxnId="{C746E1DB-6C1C-4011-8F33-80397E2199E4}">
      <dgm:prSet/>
      <dgm:spPr/>
      <dgm:t>
        <a:bodyPr/>
        <a:lstStyle/>
        <a:p>
          <a:endParaRPr lang="en-US"/>
        </a:p>
      </dgm:t>
    </dgm:pt>
    <dgm:pt modelId="{37287D1C-9A77-4D5F-9D2B-78D65EC7BE06}" type="parTrans" cxnId="{C746E1DB-6C1C-4011-8F33-80397E2199E4}">
      <dgm:prSet/>
      <dgm:spPr/>
      <dgm:t>
        <a:bodyPr/>
        <a:lstStyle/>
        <a:p>
          <a:endParaRPr lang="en-US"/>
        </a:p>
      </dgm:t>
    </dgm:pt>
    <dgm:pt modelId="{E25CB8D7-2E39-4D62-85A9-BEB48A46DBE6}">
      <dgm:prSet/>
      <dgm:spPr/>
      <dgm:t>
        <a:bodyPr/>
        <a:lstStyle/>
        <a:p>
          <a:r>
            <a:rPr lang="en-US" dirty="0"/>
            <a:t>What characteristics do they share?</a:t>
          </a:r>
          <a:endParaRPr lang="en-US" b="1" dirty="0"/>
        </a:p>
      </dgm:t>
    </dgm:pt>
    <dgm:pt modelId="{6EF84E7B-CD53-49F5-9901-898CB2DB0284}" type="sibTrans" cxnId="{F4C8ED5B-F2B8-499C-B1A5-085EC230F845}">
      <dgm:prSet/>
      <dgm:spPr/>
      <dgm:t>
        <a:bodyPr/>
        <a:lstStyle/>
        <a:p>
          <a:endParaRPr lang="en-US"/>
        </a:p>
      </dgm:t>
    </dgm:pt>
    <dgm:pt modelId="{864BA4B8-618E-4E49-A6C4-E31689422AD4}" type="parTrans" cxnId="{F4C8ED5B-F2B8-499C-B1A5-085EC230F845}">
      <dgm:prSet/>
      <dgm:spPr/>
      <dgm:t>
        <a:bodyPr/>
        <a:lstStyle/>
        <a:p>
          <a:endParaRPr lang="en-US"/>
        </a:p>
      </dgm:t>
    </dgm:pt>
    <dgm:pt modelId="{F1FB4834-0958-4EDC-BC6D-D06BE3FF8880}">
      <dgm:prSet/>
      <dgm:spPr/>
      <dgm:t>
        <a:bodyPr/>
        <a:lstStyle/>
        <a:p>
          <a:pPr>
            <a:buFont typeface="Symbol" panose="05050102010706020507" pitchFamily="18" charset="2"/>
            <a:buChar char=""/>
          </a:pPr>
          <a:r>
            <a:rPr lang="en-US"/>
            <a:t>Why these places are so populated?</a:t>
          </a:r>
          <a:endParaRPr lang="en-IN"/>
        </a:p>
      </dgm:t>
    </dgm:pt>
    <dgm:pt modelId="{4D2B4A55-C06F-43F9-9BF9-DFD9D3A8C944}" type="sibTrans" cxnId="{3BBB8077-480F-40E6-9C25-B5D05BBDDD34}">
      <dgm:prSet/>
      <dgm:spPr/>
      <dgm:t>
        <a:bodyPr/>
        <a:lstStyle/>
        <a:p>
          <a:endParaRPr lang="en-IN"/>
        </a:p>
      </dgm:t>
    </dgm:pt>
    <dgm:pt modelId="{A08D1702-1F22-4EF9-935C-04E3D20E2070}" type="parTrans" cxnId="{3BBB8077-480F-40E6-9C25-B5D05BBDDD34}">
      <dgm:prSet/>
      <dgm:spPr/>
      <dgm:t>
        <a:bodyPr/>
        <a:lstStyle/>
        <a:p>
          <a:endParaRPr lang="en-IN"/>
        </a:p>
      </dgm:t>
    </dgm:pt>
    <dgm:pt modelId="{D6531C43-1483-4875-9807-76C9997F965F}">
      <dgm:prSet/>
      <dgm:spPr/>
    </dgm:pt>
    <dgm:pt modelId="{85BC4170-663B-401F-9F3B-3BD21B7DFF68}" type="sibTrans" cxnId="{1A111669-FA24-4A4A-B4B0-75602332E9C7}">
      <dgm:prSet/>
      <dgm:spPr/>
      <dgm:t>
        <a:bodyPr/>
        <a:lstStyle/>
        <a:p>
          <a:endParaRPr lang="en-IN"/>
        </a:p>
      </dgm:t>
    </dgm:pt>
    <dgm:pt modelId="{DF37F427-70D3-4E29-9E0A-9DB4C7131FC8}" type="parTrans" cxnId="{1A111669-FA24-4A4A-B4B0-75602332E9C7}">
      <dgm:prSet/>
      <dgm:spPr/>
      <dgm:t>
        <a:bodyPr/>
        <a:lstStyle/>
        <a:p>
          <a:endParaRPr lang="en-IN"/>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custLinFactY="-100000" custLinFactNeighborX="-112" custLinFactNeighborY="-109474">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5B89CE32-1571-43FE-ADC1-56FE9C70269D}" type="presOf" srcId="{01B965F8-E325-43B3-80B3-B9D1E0388BA4}" destId="{5DCCE6F8-4341-4646-A084-F3DC31275922}"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A111669-FA24-4A4A-B4B0-75602332E9C7}" srcId="{F1FB4834-0958-4EDC-BC6D-D06BE3FF8880}" destId="{D6531C43-1483-4875-9807-76C9997F965F}" srcOrd="0" destOrd="0" parTransId="{DF37F427-70D3-4E29-9E0A-9DB4C7131FC8}" sibTransId="{85BC4170-663B-401F-9F3B-3BD21B7DFF68}"/>
    <dgm:cxn modelId="{3BBB8077-480F-40E6-9C25-B5D05BBDDD34}" srcId="{E25CB8D7-2E39-4D62-85A9-BEB48A46DBE6}" destId="{F1FB4834-0958-4EDC-BC6D-D06BE3FF8880}" srcOrd="0" destOrd="0" parTransId="{A08D1702-1F22-4EF9-935C-04E3D20E2070}" sibTransId="{4D2B4A55-C06F-43F9-9BF9-DFD9D3A8C944}"/>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D2DB33BF-C21E-482A-8D25-2B5A0606CD9E}" type="presOf" srcId="{E25CB8D7-2E39-4D62-85A9-BEB48A46DBE6}" destId="{D7CFD748-515A-4C82-ABED-134EC9682E75}" srcOrd="0" destOrd="0" presId="urn:microsoft.com/office/officeart/2016/7/layout/HexagonTimeline"/>
    <dgm:cxn modelId="{45BFDDC1-C092-4BA3-B103-9FFC48B55A91}" type="presOf" srcId="{F1FB4834-0958-4EDC-BC6D-D06BE3FF8880}" destId="{B94D21D0-2A8F-4CEE-A05D-23DA38BFDEB1}" srcOrd="0" destOrd="0" presId="urn:microsoft.com/office/officeart/2016/7/layout/HexagonTimeline"/>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Groups of cities similar to each other w.r.t restaurants</a:t>
          </a:r>
          <a:endParaRPr lang="en-US" sz="1100" b="1" kern="1200" dirty="0"/>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sp>
    <dsp:sp modelId="{CDDFF639-A5A5-4B69-9D4B-7FE3C8F95615}">
      <dsp:nvSpPr>
        <dsp:cNvPr id="0" name=""/>
        <dsp:cNvSpPr/>
      </dsp:nvSpPr>
      <dsp:spPr>
        <a:xfrm rot="19015519">
          <a:off x="2975016" y="1427744"/>
          <a:ext cx="1403894" cy="0"/>
        </a:xfrm>
        <a:custGeom>
          <a:avLst/>
          <a:gdLst/>
          <a:ahLst/>
          <a:cxnLst/>
          <a:rect l="0" t="0" r="0" b="0"/>
          <a:pathLst>
            <a:path>
              <a:moveTo>
                <a:pt x="0" y="0"/>
              </a:moveTo>
              <a:lnTo>
                <a:pt x="1403894"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89711" y="719492"/>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Why these places are so populated?</a:t>
          </a:r>
          <a:endParaRPr lang="en-IN" sz="1100" kern="1200" dirty="0"/>
        </a:p>
      </dsp:txBody>
      <dsp:txXfrm>
        <a:off x="4471123" y="768197"/>
        <a:ext cx="2081778" cy="360303"/>
      </dsp:txXfrm>
    </dsp:sp>
    <dsp:sp modelId="{ECC76F64-70E8-4C84-B855-77BE880B7902}">
      <dsp:nvSpPr>
        <dsp:cNvPr id="0" name=""/>
        <dsp:cNvSpPr/>
      </dsp:nvSpPr>
      <dsp:spPr>
        <a:xfrm>
          <a:off x="3675483" y="1634919"/>
          <a:ext cx="3673059" cy="1220569"/>
        </a:xfrm>
        <a:prstGeom prst="rect">
          <a:avLst/>
        </a:prstGeom>
        <a:noFill/>
        <a:ln>
          <a:noFill/>
        </a:ln>
        <a:effectLst/>
      </dsp:spPr>
      <dsp:style>
        <a:lnRef idx="0">
          <a:scrgbClr r="0" g="0" b="0"/>
        </a:lnRef>
        <a:fillRef idx="0">
          <a:scrgbClr r="0" g="0" b="0"/>
        </a:fillRef>
        <a:effectRef idx="0">
          <a:scrgbClr r="0" g="0" b="0"/>
        </a:effectRef>
        <a:fontRef idx="minor"/>
      </dsp:style>
    </dsp:sp>
    <dsp:sp modelId="{3980426A-4B2A-4916-BA8E-2A46A1935B3A}">
      <dsp:nvSpPr>
        <dsp:cNvPr id="0" name=""/>
        <dsp:cNvSpPr/>
      </dsp:nvSpPr>
      <dsp:spPr>
        <a:xfrm rot="2574604">
          <a:off x="6645909" y="1427744"/>
          <a:ext cx="1408227" cy="0"/>
        </a:xfrm>
        <a:custGeom>
          <a:avLst/>
          <a:gdLst/>
          <a:ahLst/>
          <a:cxnLst/>
          <a:rect l="0" t="0" r="0" b="0"/>
          <a:pathLst>
            <a:path>
              <a:moveTo>
                <a:pt x="0" y="0"/>
              </a:moveTo>
              <a:lnTo>
                <a:pt x="1408227"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2013" y="1177206"/>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3870" y="1558634"/>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What characteristics do they share?</a:t>
          </a:r>
          <a:endParaRPr lang="en-US" sz="1100" b="1" kern="1200" dirty="0"/>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Font typeface="Symbol" panose="05050102010706020507" pitchFamily="18" charset="2"/>
            <a:buNone/>
          </a:pPr>
          <a:r>
            <a:rPr lang="en-US" sz="1100" kern="1200"/>
            <a:t>Why these places are so populated?</a:t>
          </a:r>
          <a:endParaRPr lang="en-IN" sz="1100" kern="1200"/>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creativecommons.org/licenses/by-sa/3.0/" TargetMode="External"/><Relationship Id="rId4" Type="http://schemas.openxmlformats.org/officeDocument/2006/relationships/hyperlink" Target="https://nl.wikipedia.org/wiki/Restaurant"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thevisualtraveler.net/2017/10/a-filipino-perspective-on-indian.html" TargetMode="External"/><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myedmondsnews.com/2016/09/gallery-190-sunset-restaurant-vip-soft-opening/" TargetMode="External"/><Relationship Id="rId2" Type="http://schemas.openxmlformats.org/officeDocument/2006/relationships/image" Target="../media/image6.jpeg"/><Relationship Id="rId1" Type="http://schemas.openxmlformats.org/officeDocument/2006/relationships/slideLayout" Target="../slideLayouts/slideLayout9.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sitting at a table in a restaurant&#10;&#10;Description automatically generated">
            <a:extLst>
              <a:ext uri="{FF2B5EF4-FFF2-40B4-BE49-F238E27FC236}">
                <a16:creationId xmlns:a16="http://schemas.microsoft.com/office/drawing/2014/main" id="{E783AD13-136C-475D-BA31-E05489717D54}"/>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t="4779" b="4128"/>
          <a:stretch/>
        </p:blipFill>
        <p:spPr>
          <a:xfrm>
            <a:off x="1" y="-1"/>
            <a:ext cx="12191695" cy="6858000"/>
          </a:xfrm>
          <a:prstGeom prst="rect">
            <a:avLst/>
          </a:prstGeom>
        </p:spPr>
      </p:pic>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965201" y="1020431"/>
            <a:ext cx="10225530" cy="1475013"/>
          </a:xfrm>
        </p:spPr>
        <p:txBody>
          <a:bodyPr>
            <a:normAutofit/>
          </a:bodyPr>
          <a:lstStyle/>
          <a:p>
            <a:r>
              <a:rPr lang="en-US" dirty="0"/>
              <a:t>Restaurants in Famous Indian Cities</a:t>
            </a:r>
            <a:endParaRPr lang="en-IN" dirty="0"/>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965200" y="2495445"/>
            <a:ext cx="10225530" cy="590321"/>
          </a:xfrm>
        </p:spPr>
        <p:txBody>
          <a:bodyPr>
            <a:normAutofit/>
          </a:bodyPr>
          <a:lstStyle/>
          <a:p>
            <a:r>
              <a:rPr lang="en-US" dirty="0">
                <a:solidFill>
                  <a:schemeClr val="tx1"/>
                </a:solidFill>
              </a:rPr>
              <a:t>An Analytical Study based on popular choices</a:t>
            </a:r>
          </a:p>
        </p:txBody>
      </p:sp>
      <p:sp>
        <p:nvSpPr>
          <p:cNvPr id="7" name="TextBox 6">
            <a:extLst>
              <a:ext uri="{FF2B5EF4-FFF2-40B4-BE49-F238E27FC236}">
                <a16:creationId xmlns:a16="http://schemas.microsoft.com/office/drawing/2014/main" id="{21087549-D6C9-4149-86AB-7583ABBC9763}"/>
              </a:ext>
            </a:extLst>
          </p:cNvPr>
          <p:cNvSpPr txBox="1"/>
          <p:nvPr/>
        </p:nvSpPr>
        <p:spPr>
          <a:xfrm>
            <a:off x="9830152" y="6657944"/>
            <a:ext cx="2361544"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nl.wikipedia.org/wiki/Restaurant">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5"/>
            <a:ext cx="11029616" cy="1639407"/>
          </a:xfrm>
        </p:spPr>
        <p:txBody>
          <a:bodyPr>
            <a:normAutofit fontScale="90000"/>
          </a:bodyPr>
          <a:lstStyle/>
          <a:p>
            <a:br>
              <a:rPr lang="en-US" dirty="0">
                <a:solidFill>
                  <a:schemeClr val="tx1">
                    <a:lumMod val="85000"/>
                    <a:lumOff val="15000"/>
                  </a:schemeClr>
                </a:solidFill>
              </a:rPr>
            </a:br>
            <a:br>
              <a:rPr lang="en-US" dirty="0">
                <a:solidFill>
                  <a:schemeClr val="tx1">
                    <a:lumMod val="85000"/>
                    <a:lumOff val="15000"/>
                  </a:schemeClr>
                </a:solidFill>
              </a:rPr>
            </a:br>
            <a:r>
              <a:rPr lang="en-US" dirty="0">
                <a:solidFill>
                  <a:schemeClr val="tx1">
                    <a:lumMod val="85000"/>
                    <a:lumOff val="15000"/>
                  </a:schemeClr>
                </a:solidFill>
              </a:rPr>
              <a:t>The Problem</a:t>
            </a:r>
            <a:br>
              <a:rPr lang="en-US" dirty="0">
                <a:solidFill>
                  <a:schemeClr val="tx1">
                    <a:lumMod val="85000"/>
                    <a:lumOff val="15000"/>
                  </a:schemeClr>
                </a:solidFill>
              </a:rPr>
            </a:br>
            <a:r>
              <a:rPr lang="en-US" sz="2000" cap="none" dirty="0"/>
              <a:t>Clustering restaurants from different cities in </a:t>
            </a:r>
            <a:r>
              <a:rPr lang="en-US" sz="2000" cap="none" dirty="0" err="1"/>
              <a:t>india</a:t>
            </a:r>
            <a:r>
              <a:rPr lang="en-US" sz="2000" cap="none" dirty="0"/>
              <a:t> will help determine some common characteristics between them. Analyzing these different venues, we can visualize the following data</a:t>
            </a:r>
            <a:br>
              <a:rPr lang="en-IN" dirty="0"/>
            </a:br>
            <a:r>
              <a:rPr lang="en-US" dirty="0">
                <a:solidFill>
                  <a:schemeClr val="tx1">
                    <a:lumMod val="85000"/>
                    <a:lumOff val="15000"/>
                  </a:schemeClr>
                </a:solidFill>
              </a:rPr>
              <a:t> </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45233563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94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3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3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3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1" name="Rectangle 37">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dish is filled with food&#10;&#10;Description automatically generated">
            <a:extLst>
              <a:ext uri="{FF2B5EF4-FFF2-40B4-BE49-F238E27FC236}">
                <a16:creationId xmlns:a16="http://schemas.microsoft.com/office/drawing/2014/main" id="{F72E4C09-A198-4BDB-891F-E96B91AAF0A4}"/>
              </a:ext>
            </a:extLst>
          </p:cNvPr>
          <p:cNvPicPr>
            <a:picLocks noGrp="1" noChangeAspect="1"/>
          </p:cNvPicPr>
          <p:nvPr>
            <p:ph type="pic" idx="1"/>
          </p:nvPr>
        </p:nvPicPr>
        <p:blipFill rotWithShape="1">
          <a:blip r:embed="rId2">
            <a:extLst>
              <a:ext uri="{837473B0-CC2E-450A-ABE3-18F120FF3D39}">
                <a1611:picAttrSrcUrl xmlns:a1611="http://schemas.microsoft.com/office/drawing/2016/11/main" r:id="rId3"/>
              </a:ext>
            </a:extLst>
          </a:blip>
          <a:srcRect t="20399" r="9091" b="11420"/>
          <a:stretch/>
        </p:blipFill>
        <p:spPr>
          <a:xfrm>
            <a:off x="20" y="10"/>
            <a:ext cx="12191980" cy="6857990"/>
          </a:xfrm>
          <a:prstGeom prst="rect">
            <a:avLst/>
          </a:prstGeom>
        </p:spPr>
      </p:pic>
      <p:sp>
        <p:nvSpPr>
          <p:cNvPr id="52" name="Rectangle 39">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41">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27A317-33E9-4298-8E69-324DA588F5C7}"/>
              </a:ext>
            </a:extLst>
          </p:cNvPr>
          <p:cNvSpPr>
            <a:spLocks noGrp="1"/>
          </p:cNvSpPr>
          <p:nvPr>
            <p:ph type="title"/>
          </p:nvPr>
        </p:nvSpPr>
        <p:spPr>
          <a:xfrm>
            <a:off x="681540" y="1131195"/>
            <a:ext cx="3730810" cy="1247938"/>
          </a:xfrm>
        </p:spPr>
        <p:txBody>
          <a:bodyPr vert="horz" lIns="91440" tIns="45720" rIns="91440" bIns="45720" rtlCol="0" anchor="ctr">
            <a:normAutofit/>
          </a:bodyPr>
          <a:lstStyle/>
          <a:p>
            <a:r>
              <a:rPr lang="en-US" sz="2600" b="0" kern="1200" cap="all">
                <a:solidFill>
                  <a:srgbClr val="FFFFFF"/>
                </a:solidFill>
                <a:latin typeface="+mj-lt"/>
                <a:ea typeface="+mj-ea"/>
                <a:cs typeface="+mj-cs"/>
              </a:rPr>
              <a:t>Interest</a:t>
            </a:r>
          </a:p>
        </p:txBody>
      </p:sp>
      <p:sp>
        <p:nvSpPr>
          <p:cNvPr id="4" name="Text Placeholder 3">
            <a:extLst>
              <a:ext uri="{FF2B5EF4-FFF2-40B4-BE49-F238E27FC236}">
                <a16:creationId xmlns:a16="http://schemas.microsoft.com/office/drawing/2014/main" id="{012E14AE-2BF7-41ED-B15A-22B497211451}"/>
              </a:ext>
            </a:extLst>
          </p:cNvPr>
          <p:cNvSpPr>
            <a:spLocks noGrp="1"/>
          </p:cNvSpPr>
          <p:nvPr>
            <p:ph type="body" sz="half" idx="2"/>
          </p:nvPr>
        </p:nvSpPr>
        <p:spPr>
          <a:xfrm>
            <a:off x="678531" y="2438399"/>
            <a:ext cx="3730810" cy="3505201"/>
          </a:xfrm>
        </p:spPr>
        <p:txBody>
          <a:bodyPr vert="horz" lIns="91440" tIns="45720" rIns="91440" bIns="45720" rtlCol="0" anchor="ctr">
            <a:normAutofit/>
          </a:bodyPr>
          <a:lstStyle/>
          <a:p>
            <a:pPr>
              <a:lnSpc>
                <a:spcPct val="100000"/>
              </a:lnSpc>
            </a:pPr>
            <a:r>
              <a:rPr lang="en-US" sz="1500" dirty="0">
                <a:solidFill>
                  <a:srgbClr val="FFFFFF"/>
                </a:solidFill>
              </a:rPr>
              <a:t>Say if one were to visit a famous Indian city and would want to acquire knowledge of the best food spots. Or better still maybe some entrepreneur wants to set up base with a restaurant, he/she will need to know the kind of cuisines and eateries the general public picks. With the attained information from this study, these individuals will be able to make their stay and capital more profitable.</a:t>
            </a:r>
          </a:p>
          <a:p>
            <a:pPr>
              <a:lnSpc>
                <a:spcPct val="100000"/>
              </a:lnSpc>
            </a:pPr>
            <a:r>
              <a:rPr lang="en-US" sz="1500" dirty="0">
                <a:solidFill>
                  <a:srgbClr val="FFFFFF"/>
                </a:solidFill>
              </a:rPr>
              <a:t>This data can also be useful for culinary experts and food critics to categorize and rate famous places based on their similarities. </a:t>
            </a:r>
          </a:p>
          <a:p>
            <a:pPr>
              <a:lnSpc>
                <a:spcPct val="100000"/>
              </a:lnSpc>
              <a:buFont typeface="Wingdings 2" panose="05020102010507070707" pitchFamily="18" charset="2"/>
              <a:buChar char=""/>
            </a:pPr>
            <a:endParaRPr lang="en-US" sz="1500" dirty="0">
              <a:solidFill>
                <a:srgbClr val="FFFFFF"/>
              </a:solidFill>
            </a:endParaRPr>
          </a:p>
        </p:txBody>
      </p:sp>
      <p:sp>
        <p:nvSpPr>
          <p:cNvPr id="7" name="TextBox 6">
            <a:extLst>
              <a:ext uri="{FF2B5EF4-FFF2-40B4-BE49-F238E27FC236}">
                <a16:creationId xmlns:a16="http://schemas.microsoft.com/office/drawing/2014/main" id="{92F97692-EF03-4597-B3C8-A40BFA2FDCD1}"/>
              </a:ext>
            </a:extLst>
          </p:cNvPr>
          <p:cNvSpPr txBox="1"/>
          <p:nvPr/>
        </p:nvSpPr>
        <p:spPr>
          <a:xfrm>
            <a:off x="9952284" y="6657945"/>
            <a:ext cx="223971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www.thevisualtraveler.net/2017/10/a-filipino-perspective-on-indian.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IN" sz="700">
              <a:solidFill>
                <a:srgbClr val="FFFFFF"/>
              </a:solidFill>
            </a:endParaRPr>
          </a:p>
        </p:txBody>
      </p:sp>
    </p:spTree>
    <p:extLst>
      <p:ext uri="{BB962C8B-B14F-4D97-AF65-F5344CB8AC3E}">
        <p14:creationId xmlns:p14="http://schemas.microsoft.com/office/powerpoint/2010/main" val="30509483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 name="Rectangle 8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52E881E-07BD-4938-B9CC-2CAA5807BD7A}"/>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rgbClr val="FFFFFF"/>
                </a:solidFill>
              </a:rPr>
              <a:t>Distribution of restaurants based on their category</a:t>
            </a:r>
          </a:p>
        </p:txBody>
      </p:sp>
      <p:sp>
        <p:nvSpPr>
          <p:cNvPr id="83" name="Rectangle 8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B6CFB705-8CCA-40CE-AB23-7C04797EB704}"/>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6451" r="-2" b="6822"/>
          <a:stretch/>
        </p:blipFill>
        <p:spPr bwMode="auto">
          <a:xfrm>
            <a:off x="4654295" y="457199"/>
            <a:ext cx="7086151" cy="6076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86A1C13B-4095-4AC5-A573-53ABFD117803}"/>
              </a:ext>
            </a:extLst>
          </p:cNvPr>
          <p:cNvSpPr>
            <a:spLocks noGrp="1"/>
          </p:cNvSpPr>
          <p:nvPr>
            <p:ph type="body" sz="half" idx="2"/>
          </p:nvPr>
        </p:nvSpPr>
        <p:spPr>
          <a:xfrm>
            <a:off x="581192" y="5260126"/>
            <a:ext cx="11029617" cy="1274023"/>
          </a:xfrm>
        </p:spPr>
        <p:txBody>
          <a:bodyPr/>
          <a:lstStyle/>
          <a:p>
            <a:endParaRPr lang="en-IN" dirty="0"/>
          </a:p>
        </p:txBody>
      </p:sp>
    </p:spTree>
    <p:extLst>
      <p:ext uri="{BB962C8B-B14F-4D97-AF65-F5344CB8AC3E}">
        <p14:creationId xmlns:p14="http://schemas.microsoft.com/office/powerpoint/2010/main" val="7002703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7B0868-341C-4C0F-AA05-703107BCE0F0}"/>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sz="2800"/>
              <a:t>Cities with most restaurants</a:t>
            </a:r>
          </a:p>
        </p:txBody>
      </p:sp>
      <p:sp>
        <p:nvSpPr>
          <p:cNvPr id="37" name="Rectangle 3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EB8A1A2F-7BDC-4477-B3A9-33C227276565}"/>
              </a:ext>
            </a:extLst>
          </p:cNvPr>
          <p:cNvSpPr>
            <a:spLocks noGrp="1"/>
          </p:cNvSpPr>
          <p:nvPr>
            <p:ph type="body" sz="half" idx="2"/>
          </p:nvPr>
        </p:nvSpPr>
        <p:spPr>
          <a:xfrm>
            <a:off x="609906" y="2340864"/>
            <a:ext cx="3568661" cy="3634486"/>
          </a:xfrm>
        </p:spPr>
        <p:txBody>
          <a:bodyPr vert="horz" lIns="91440" tIns="45720" rIns="91440" bIns="45720" rtlCol="0" anchor="ctr">
            <a:normAutofit/>
          </a:bodyPr>
          <a:lstStyle/>
          <a:p>
            <a:r>
              <a:rPr lang="en-US" b="1" i="1" dirty="0"/>
              <a:t>From this chart, we understand that most venues were acquired from more populated cities like Chennai, Vadodara, Pune, Mysore, Mumbai, Hyderabad etc.</a:t>
            </a:r>
          </a:p>
          <a:p>
            <a:pPr>
              <a:buFont typeface="Wingdings 2" panose="05020102010507070707" pitchFamily="18" charset="2"/>
              <a:buChar char=""/>
            </a:pPr>
            <a:endParaRPr lang="en-US" dirty="0"/>
          </a:p>
        </p:txBody>
      </p:sp>
      <p:pic>
        <p:nvPicPr>
          <p:cNvPr id="6" name="Picture 5">
            <a:extLst>
              <a:ext uri="{FF2B5EF4-FFF2-40B4-BE49-F238E27FC236}">
                <a16:creationId xmlns:a16="http://schemas.microsoft.com/office/drawing/2014/main" id="{4E89540F-9DD8-418F-B7B5-48A105ADD3E0}"/>
              </a:ext>
            </a:extLst>
          </p:cNvPr>
          <p:cNvPicPr>
            <a:picLocks noChangeAspect="1"/>
          </p:cNvPicPr>
          <p:nvPr/>
        </p:nvPicPr>
        <p:blipFill>
          <a:blip r:embed="rId2"/>
          <a:stretch>
            <a:fillRect/>
          </a:stretch>
        </p:blipFill>
        <p:spPr>
          <a:xfrm>
            <a:off x="5282610" y="702156"/>
            <a:ext cx="5478643" cy="5273194"/>
          </a:xfrm>
          <a:prstGeom prst="rect">
            <a:avLst/>
          </a:prstGeom>
        </p:spPr>
      </p:pic>
    </p:spTree>
    <p:extLst>
      <p:ext uri="{BB962C8B-B14F-4D97-AF65-F5344CB8AC3E}">
        <p14:creationId xmlns:p14="http://schemas.microsoft.com/office/powerpoint/2010/main" val="87672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3ADB-A4F6-4950-B374-EDC7A124105E}"/>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6AFCC5C9-3244-4914-B477-B261E2099EB8}"/>
              </a:ext>
            </a:extLst>
          </p:cNvPr>
          <p:cNvSpPr>
            <a:spLocks noGrp="1"/>
          </p:cNvSpPr>
          <p:nvPr>
            <p:ph type="body" sz="half" idx="2"/>
          </p:nvPr>
        </p:nvSpPr>
        <p:spPr/>
        <p:txBody>
          <a:bodyPr/>
          <a:lstStyle/>
          <a:p>
            <a:endParaRPr lang="en-IN" dirty="0"/>
          </a:p>
        </p:txBody>
      </p:sp>
      <p:sp>
        <p:nvSpPr>
          <p:cNvPr id="5" name="Rectangle 2">
            <a:extLst>
              <a:ext uri="{FF2B5EF4-FFF2-40B4-BE49-F238E27FC236}">
                <a16:creationId xmlns:a16="http://schemas.microsoft.com/office/drawing/2014/main" id="{61EC781C-B3BF-42E9-A0FD-CD784D9C8E9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Placeholder 7">
            <a:extLst>
              <a:ext uri="{FF2B5EF4-FFF2-40B4-BE49-F238E27FC236}">
                <a16:creationId xmlns:a16="http://schemas.microsoft.com/office/drawing/2014/main" id="{2EC5004C-4401-4462-A8A1-4C49F2D1AE16}"/>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36609" t="21254" r="27457" b="8327"/>
          <a:stretch/>
        </p:blipFill>
        <p:spPr bwMode="auto">
          <a:xfrm>
            <a:off x="4580878" y="641350"/>
            <a:ext cx="4057096" cy="447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32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 name="Rectangle 15">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7">
            <a:extLst>
              <a:ext uri="{FF2B5EF4-FFF2-40B4-BE49-F238E27FC236}">
                <a16:creationId xmlns:a16="http://schemas.microsoft.com/office/drawing/2014/main" id="{C529B6CC-E68E-487C-BAE5-06EB149A52D9}"/>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5547" r="9091" b="354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7">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9">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480227B-5EFB-4286-8B55-60417ED38F49}"/>
              </a:ext>
            </a:extLst>
          </p:cNvPr>
          <p:cNvSpPr>
            <a:spLocks noGrp="1"/>
          </p:cNvSpPr>
          <p:nvPr>
            <p:ph type="title"/>
          </p:nvPr>
        </p:nvSpPr>
        <p:spPr>
          <a:xfrm>
            <a:off x="681540" y="1131195"/>
            <a:ext cx="3730810" cy="1247938"/>
          </a:xfrm>
        </p:spPr>
        <p:txBody>
          <a:bodyPr vert="horz" lIns="91440" tIns="45720" rIns="91440" bIns="45720" rtlCol="0" anchor="ctr">
            <a:normAutofit fontScale="90000"/>
          </a:bodyPr>
          <a:lstStyle/>
          <a:p>
            <a:r>
              <a:rPr lang="en-US" altLang="en-US" sz="2800" i="1" dirty="0">
                <a:solidFill>
                  <a:schemeClr val="tx1"/>
                </a:solidFill>
                <a:latin typeface="Constantia" panose="02030602050306030303" pitchFamily="18" charset="0"/>
                <a:ea typeface="Constantia" panose="02030602050306030303" pitchFamily="18" charset="0"/>
                <a:cs typeface="Times New Roman" panose="02020603050405020304" pitchFamily="18" charset="0"/>
              </a:rPr>
              <a:t>Clustered cities based on popular eating spots</a:t>
            </a:r>
            <a:br>
              <a:rPr lang="en-IN" sz="2800" dirty="0"/>
            </a:br>
            <a:endParaRPr lang="en-US" sz="2600" b="0" kern="1200" cap="all"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8B7F73C1-1D23-4F1A-8272-118DF80116B7}"/>
              </a:ext>
            </a:extLst>
          </p:cNvPr>
          <p:cNvSpPr>
            <a:spLocks noGrp="1"/>
          </p:cNvSpPr>
          <p:nvPr>
            <p:ph type="body" sz="half" idx="2"/>
          </p:nvPr>
        </p:nvSpPr>
        <p:spPr>
          <a:xfrm>
            <a:off x="678531" y="2438399"/>
            <a:ext cx="3730810" cy="3505201"/>
          </a:xfrm>
        </p:spPr>
        <p:txBody>
          <a:bodyPr vert="horz" lIns="91440" tIns="45720" rIns="91440" bIns="45720" rtlCol="0" anchor="ctr">
            <a:normAutofit/>
          </a:bodyPr>
          <a:lstStyle/>
          <a:p>
            <a:pPr lvl="0"/>
            <a:r>
              <a:rPr lang="en-IN" i="1" dirty="0"/>
              <a:t>Observations:</a:t>
            </a:r>
          </a:p>
          <a:p>
            <a:pPr marL="285750" lvl="0" indent="-285750">
              <a:buFont typeface="Arial" panose="020B0604020202020204" pitchFamily="34" charset="0"/>
              <a:buChar char="•"/>
            </a:pPr>
            <a:r>
              <a:rPr lang="en-IN" dirty="0"/>
              <a:t>The first cluster is very sparsely spread and has very limited venues.</a:t>
            </a:r>
          </a:p>
          <a:p>
            <a:pPr marL="285750" lvl="0" indent="-285750">
              <a:buFont typeface="Arial" panose="020B0604020202020204" pitchFamily="34" charset="0"/>
              <a:buChar char="•"/>
            </a:pPr>
            <a:r>
              <a:rPr lang="en-IN" dirty="0"/>
              <a:t>The second cluster is spread across country and includes the major cities.</a:t>
            </a:r>
          </a:p>
          <a:p>
            <a:endParaRPr lang="en-US" dirty="0">
              <a:solidFill>
                <a:srgbClr val="FFFFFF"/>
              </a:solidFill>
            </a:endParaRPr>
          </a:p>
        </p:txBody>
      </p:sp>
    </p:spTree>
    <p:extLst>
      <p:ext uri="{BB962C8B-B14F-4D97-AF65-F5344CB8AC3E}">
        <p14:creationId xmlns:p14="http://schemas.microsoft.com/office/powerpoint/2010/main" val="14390438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dining room table&#10;&#10;Description automatically generated">
            <a:extLst>
              <a:ext uri="{FF2B5EF4-FFF2-40B4-BE49-F238E27FC236}">
                <a16:creationId xmlns:a16="http://schemas.microsoft.com/office/drawing/2014/main" id="{B67F1BDF-3C67-411C-BB44-9A108FEFA1D9}"/>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A2FA1970-3478-4006-8659-E574F9C3203A}"/>
              </a:ext>
            </a:extLst>
          </p:cNvPr>
          <p:cNvSpPr>
            <a:spLocks noGrp="1"/>
          </p:cNvSpPr>
          <p:nvPr>
            <p:ph type="body" sz="half" idx="2"/>
          </p:nvPr>
        </p:nvSpPr>
        <p:spPr>
          <a:xfrm>
            <a:off x="965199" y="2180496"/>
            <a:ext cx="10261602" cy="3678303"/>
          </a:xfrm>
        </p:spPr>
        <p:txBody>
          <a:bodyPr vert="horz" lIns="91440" tIns="45720" rIns="91440" bIns="45720" rtlCol="0" anchor="ctr">
            <a:normAutofit/>
          </a:bodyPr>
          <a:lstStyle/>
          <a:p>
            <a:pPr algn="ctr"/>
            <a:r>
              <a:rPr lang="en-US" sz="3200" b="1" dirty="0"/>
              <a:t>Results</a:t>
            </a:r>
          </a:p>
          <a:p>
            <a:pPr algn="just"/>
            <a:r>
              <a:rPr lang="en-US" dirty="0"/>
              <a:t>Indian Restaurants continue to be the heart of most Indian cities around the country, serving as the most popular choice. International cuisine options though present are very rare. Cafes and Fast Food restaurants are also some options frequented upon. So even though Indian Restaurants are top priority, we can easily say judging from the clusters that the cities are seeing a moving trend in making cafes and fast food restaurants among the more popular options.</a:t>
            </a:r>
          </a:p>
          <a:p>
            <a:pPr>
              <a:buFont typeface="Wingdings 2" panose="05020102010507070707" pitchFamily="18" charset="2"/>
              <a:buChar char=""/>
            </a:pPr>
            <a:endParaRPr lang="en-US" dirty="0"/>
          </a:p>
          <a:p>
            <a:pPr>
              <a:buFont typeface="Wingdings 2" panose="05020102010507070707" pitchFamily="18" charset="2"/>
              <a:buChar char=""/>
            </a:pPr>
            <a:endParaRPr lang="en-US" dirty="0"/>
          </a:p>
          <a:p>
            <a:pPr>
              <a:buFont typeface="Wingdings 2" panose="05020102010507070707" pitchFamily="18" charset="2"/>
              <a:buChar char=""/>
            </a:pPr>
            <a:endParaRPr lang="en-US" dirty="0"/>
          </a:p>
        </p:txBody>
      </p:sp>
      <p:sp>
        <p:nvSpPr>
          <p:cNvPr id="17" name="TextBox 16">
            <a:extLst>
              <a:ext uri="{FF2B5EF4-FFF2-40B4-BE49-F238E27FC236}">
                <a16:creationId xmlns:a16="http://schemas.microsoft.com/office/drawing/2014/main" id="{3E75E5E1-7BEC-4069-A1BF-B29951F89352}"/>
              </a:ext>
            </a:extLst>
          </p:cNvPr>
          <p:cNvSpPr txBox="1"/>
          <p:nvPr/>
        </p:nvSpPr>
        <p:spPr>
          <a:xfrm>
            <a:off x="9952284" y="6657945"/>
            <a:ext cx="223971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myedmondsnews.com/2016/09/gallery-190-sunset-restaurant-vip-soft-opening/">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IN" sz="700">
              <a:solidFill>
                <a:srgbClr val="FFFFFF"/>
              </a:solidFill>
            </a:endParaRPr>
          </a:p>
        </p:txBody>
      </p:sp>
    </p:spTree>
    <p:extLst>
      <p:ext uri="{BB962C8B-B14F-4D97-AF65-F5344CB8AC3E}">
        <p14:creationId xmlns:p14="http://schemas.microsoft.com/office/powerpoint/2010/main" val="21470392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368</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Constantia</vt:lpstr>
      <vt:lpstr>Franklin Gothic Book</vt:lpstr>
      <vt:lpstr>Franklin Gothic Demi</vt:lpstr>
      <vt:lpstr>Gill Sans MT</vt:lpstr>
      <vt:lpstr>Symbol</vt:lpstr>
      <vt:lpstr>Wingdings 2</vt:lpstr>
      <vt:lpstr>DividendVTI</vt:lpstr>
      <vt:lpstr>Restaurants in Famous Indian Cities</vt:lpstr>
      <vt:lpstr>  The Problem Clustering restaurants from different cities in india will help determine some common characteristics between them. Analyzing these different venues, we can visualize the following data  </vt:lpstr>
      <vt:lpstr>Interest</vt:lpstr>
      <vt:lpstr>Distribution of restaurants based on their category</vt:lpstr>
      <vt:lpstr>Cities with most restaurants</vt:lpstr>
      <vt:lpstr>PowerPoint Presentation</vt:lpstr>
      <vt:lpstr>Clustered cities based on popular eating spots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2020-05-01T18:10:44Z</dcterms:created>
  <dcterms:modified xsi:type="dcterms:W3CDTF">2020-05-01T18:22:14Z</dcterms:modified>
</cp:coreProperties>
</file>