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1" r:id="rId4"/>
    <p:sldId id="262" r:id="rId5"/>
    <p:sldId id="263" r:id="rId6"/>
    <p:sldId id="284" r:id="rId7"/>
    <p:sldId id="265" r:id="rId8"/>
    <p:sldId id="285" r:id="rId9"/>
    <p:sldId id="269" r:id="rId10"/>
    <p:sldId id="286" r:id="rId11"/>
    <p:sldId id="270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1304C"/>
    <a:srgbClr val="049AAB"/>
    <a:srgbClr val="9BD7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72" y="72"/>
      </p:cViewPr>
      <p:guideLst>
        <p:guide orient="horz" pos="383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9F880-EF78-4CE5-8929-A76C5A4A6CB0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C0F3B-3555-49D8-9B6D-84C44B282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85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C0F3B-3555-49D8-9B6D-84C44B282B9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48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768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476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C0F3B-3555-49D8-9B6D-84C44B282B9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354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C0F3B-3555-49D8-9B6D-84C44B282B9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927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0A07-2C1C-45C5-985B-D6CD99FDD0F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712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476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47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C0F3B-3555-49D8-9B6D-84C44B282B9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874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C0F3B-3555-49D8-9B6D-84C44B282B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255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39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C5D5D-743C-4FF8-B9C3-A0DD898B0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096A20-0609-4F1F-AB9C-5A06C1EA2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E306BF-1BAA-471D-97B1-94D352667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EFE9-5CC8-4A14-B701-39B2293DE163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565ECE-6B77-4121-A107-3D41A4A9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D94C87-9FB5-4594-B109-B4DEB5DE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2E9B-727B-4729-83FF-03B5A5A86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75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2241C-DB14-4B99-B1EF-DCA0779D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525843-8584-48B8-B788-F6F799841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5F231-52A3-4A02-B27A-16BF06594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EFE9-5CC8-4A14-B701-39B2293DE163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21DF73-D365-4DC3-AFD8-8BDEEAF5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02C71F-E46A-47D4-9AC3-AF40114D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2E9B-727B-4729-83FF-03B5A5A86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33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71259E-6B73-4B8A-8C48-71320A009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F820C5-FC19-4BBC-BB01-B78CC3D49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03EDA-2345-465C-9B48-1B75A62AD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EFE9-5CC8-4A14-B701-39B2293DE163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2C586-2C70-4C04-BCAE-033FD2AB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2CE0E4-EE87-4307-AFFB-DC766A7B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2E9B-727B-4729-83FF-03B5A5A86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00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972C7-C966-45FB-B808-ACB6CB11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A6CDE8-0007-4F2A-9179-EB9D756B0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81A9A5-DD71-4C4C-89D6-DCC2920D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EFE9-5CC8-4A14-B701-39B2293DE163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C335DC-1D77-4FF2-AFA3-1996D256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75417-A250-4FA0-B350-F873EC08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2E9B-727B-4729-83FF-03B5A5A86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16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C50AC-B190-4006-987D-A6F7C834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DAAF77-9ECC-4BAC-AAB9-FDE179709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5A23E5-E5FB-46DC-9C90-9BA02F4E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EFE9-5CC8-4A14-B701-39B2293DE163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BF5B6-FD50-456C-9D08-4B46A13F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001E07-A7DA-43C4-B755-5F24B6E3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2E9B-727B-4729-83FF-03B5A5A86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06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51B8C-089C-4484-A44C-16599F16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67AD7-558F-4B80-AA5B-F133D90EC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08F078-3E7A-4397-9241-CB874F5A3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D6D190-4E2E-4620-8FE0-DE41E7F7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EFE9-5CC8-4A14-B701-39B2293DE163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E987AB-253C-461C-A465-C41F852C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2F26E6-2532-45A0-8AC1-A31BDB8C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2E9B-727B-4729-83FF-03B5A5A86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36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9ACD6E7D-F4E7-4992-B41B-7748B5EB0A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05" b="14175"/>
          <a:stretch/>
        </p:blipFill>
        <p:spPr>
          <a:xfrm>
            <a:off x="1549237" y="0"/>
            <a:ext cx="9896002" cy="68580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7342B3B-1D02-4CE4-8AAF-918D4A4AF91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B05600-6EBD-423C-8AD0-62116B4B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EFE9-5CC8-4A14-B701-39B2293DE163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186644-E0E3-4F62-83E0-A6FA6CFA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1F7BDA-F035-4302-A3B7-6DB4535E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2E9B-727B-4729-83FF-03B5A5A8689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41D27FF-CB5F-4827-BAA2-358B3934C5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8" r="9145" b="27542"/>
          <a:stretch/>
        </p:blipFill>
        <p:spPr>
          <a:xfrm>
            <a:off x="10965148" y="4212719"/>
            <a:ext cx="5624997" cy="3036745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C49EA254-2AE1-402A-A394-E0F7C54D299F}"/>
              </a:ext>
            </a:extLst>
          </p:cNvPr>
          <p:cNvGrpSpPr/>
          <p:nvPr userDrawn="1"/>
        </p:nvGrpSpPr>
        <p:grpSpPr>
          <a:xfrm>
            <a:off x="425065" y="325953"/>
            <a:ext cx="508902" cy="396897"/>
            <a:chOff x="6468477" y="1576639"/>
            <a:chExt cx="555374" cy="43314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851E7B0-005A-435B-A971-758B3AEBEB0A}"/>
                </a:ext>
              </a:extLst>
            </p:cNvPr>
            <p:cNvSpPr/>
            <p:nvPr/>
          </p:nvSpPr>
          <p:spPr>
            <a:xfrm rot="2700000">
              <a:off x="6468477" y="1576639"/>
              <a:ext cx="433141" cy="43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1095379-CBA7-4C76-A9C5-9909DBCE56F9}"/>
                </a:ext>
              </a:extLst>
            </p:cNvPr>
            <p:cNvSpPr/>
            <p:nvPr/>
          </p:nvSpPr>
          <p:spPr>
            <a:xfrm rot="2700000">
              <a:off x="6590710" y="1576639"/>
              <a:ext cx="433141" cy="433141"/>
            </a:xfrm>
            <a:prstGeom prst="rect">
              <a:avLst/>
            </a:prstGeom>
            <a:gradFill>
              <a:gsLst>
                <a:gs pos="0">
                  <a:srgbClr val="049AAB"/>
                </a:gs>
                <a:gs pos="100000">
                  <a:srgbClr val="01304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DCF5305-4427-4A43-85E0-9517FD682580}"/>
              </a:ext>
            </a:extLst>
          </p:cNvPr>
          <p:cNvGrpSpPr/>
          <p:nvPr userDrawn="1"/>
        </p:nvGrpSpPr>
        <p:grpSpPr>
          <a:xfrm>
            <a:off x="11014363" y="322118"/>
            <a:ext cx="831273" cy="374073"/>
            <a:chOff x="11014363" y="322118"/>
            <a:chExt cx="831273" cy="374073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136A0102-E8E5-43D8-B093-DA38E3D802A0}"/>
                </a:ext>
              </a:extLst>
            </p:cNvPr>
            <p:cNvSpPr/>
            <p:nvPr/>
          </p:nvSpPr>
          <p:spPr>
            <a:xfrm>
              <a:off x="11014363" y="322118"/>
              <a:ext cx="831273" cy="374073"/>
            </a:xfrm>
            <a:prstGeom prst="roundRect">
              <a:avLst/>
            </a:prstGeom>
            <a:gradFill>
              <a:gsLst>
                <a:gs pos="0">
                  <a:srgbClr val="049AAB"/>
                </a:gs>
                <a:gs pos="100000">
                  <a:srgbClr val="01304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F7D0EE0-00EF-4450-A77F-E638E954AE21}"/>
                </a:ext>
              </a:extLst>
            </p:cNvPr>
            <p:cNvSpPr txBox="1"/>
            <p:nvPr/>
          </p:nvSpPr>
          <p:spPr>
            <a:xfrm>
              <a:off x="11014363" y="357637"/>
              <a:ext cx="784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LOGO</a:t>
              </a:r>
              <a:endParaRPr lang="zh-CN" altLang="en-US" sz="16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20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E8D2A-3D55-49BB-B51A-42F8B0E6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64332A-1E47-401D-9B9A-71651966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EFE9-5CC8-4A14-B701-39B2293DE163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CE389A-3AE8-4019-8B76-F8B0CB66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F3EF99-D210-4A19-B971-6688D167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2E9B-727B-4729-83FF-03B5A5A86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94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7D6F1A-A574-4D83-820E-A9ACB8AC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EFE9-5CC8-4A14-B701-39B2293DE163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92D4D2-8D73-46BD-8A06-A0DAB453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9897AC-715A-4968-B1EE-1891177B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2E9B-727B-4729-83FF-03B5A5A86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63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183E7-E772-4659-BF32-81A4BF180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C4015-6354-4BD3-B630-65B460303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DD3D96-7A38-447C-8A41-A63F7F57E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D11B7D-6081-4AEF-8D34-A614E37E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EFE9-5CC8-4A14-B701-39B2293DE163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F89C58-0DEC-4185-A39C-A333A351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001FDE-3E3F-4886-915B-31C547D0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2E9B-727B-4729-83FF-03B5A5A86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54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2EB4C-506A-4DEF-AF85-899F9972D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11D35F-57D3-49A5-A7C1-092C7CE68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FF963D-210C-428F-9074-4884477CA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D9B8A0-2000-4B3D-A982-10AB5F82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EFE9-5CC8-4A14-B701-39B2293DE163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FDA460-C817-43EF-B8BB-5A9C8A0CA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DC6096-286A-4B4B-8617-FC59B825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2E9B-727B-4729-83FF-03B5A5A86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59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BB93CA-D405-4FA7-876A-A8FF1FC6D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11A327-F8A8-4255-862D-59D8B7D75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D2FE6D-D83D-4F03-8130-30D7F468B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FEFE9-5CC8-4A14-B701-39B2293DE163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34D41-E07A-45C8-A098-DA1DB5A05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90ACBD-0A2E-4129-8C40-682000801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52E9B-727B-4729-83FF-03B5A5A86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8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259">
            <a:extLst>
              <a:ext uri="{FF2B5EF4-FFF2-40B4-BE49-F238E27FC236}">
                <a16:creationId xmlns:a16="http://schemas.microsoft.com/office/drawing/2014/main" id="{72553B15-E488-4499-A746-6EF0A9B1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948" y="3103462"/>
            <a:ext cx="57338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TW" altLang="en-US" sz="5400" b="1" cap="all" dirty="0">
                <a:solidFill>
                  <a:srgbClr val="049A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手刻類神經</a:t>
            </a:r>
            <a:endParaRPr lang="zh-CN" altLang="en-US" sz="4400" cap="all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95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9B9EC886-61F4-4243-94F3-E40AB04C5122}"/>
              </a:ext>
            </a:extLst>
          </p:cNvPr>
          <p:cNvGrpSpPr/>
          <p:nvPr/>
        </p:nvGrpSpPr>
        <p:grpSpPr>
          <a:xfrm>
            <a:off x="1128173" y="143392"/>
            <a:ext cx="4818161" cy="646331"/>
            <a:chOff x="6080760" y="1044564"/>
            <a:chExt cx="4818161" cy="646331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5C3BF5E-F5AF-492D-B449-3E6F5763F8A8}"/>
                </a:ext>
              </a:extLst>
            </p:cNvPr>
            <p:cNvSpPr txBox="1"/>
            <p:nvPr/>
          </p:nvSpPr>
          <p:spPr>
            <a:xfrm>
              <a:off x="6080760" y="1044564"/>
              <a:ext cx="2233611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49AAB"/>
                  </a:solidFill>
                  <a:latin typeface="Microsoft Yi Baiti" panose="03000500000000000000" pitchFamily="66" charset="0"/>
                  <a:ea typeface="Microsoft Yi Baiti" panose="03000500000000000000" pitchFamily="66" charset="0"/>
                </a:rPr>
                <a:t>TWO</a:t>
              </a:r>
              <a:endParaRPr lang="zh-CN" altLang="en-US" sz="3600" b="1" dirty="0">
                <a:solidFill>
                  <a:srgbClr val="049AAB"/>
                </a:solidFill>
                <a:latin typeface="Microsoft Yi Baiti" panose="03000500000000000000" pitchFamily="66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0959743-7D48-446B-9902-AFA40B3DE224}"/>
                </a:ext>
              </a:extLst>
            </p:cNvPr>
            <p:cNvSpPr txBox="1"/>
            <p:nvPr/>
          </p:nvSpPr>
          <p:spPr>
            <a:xfrm>
              <a:off x="7061707" y="1167675"/>
              <a:ext cx="38372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輸出結果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2952B9D4-1499-8A20-581C-0B473A899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150" y="1257112"/>
            <a:ext cx="6233700" cy="434377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E12FCB0-7294-6E57-9796-5DA6448FC7B4}"/>
              </a:ext>
            </a:extLst>
          </p:cNvPr>
          <p:cNvSpPr txBox="1"/>
          <p:nvPr/>
        </p:nvSpPr>
        <p:spPr>
          <a:xfrm>
            <a:off x="5141935" y="5883611"/>
            <a:ext cx="446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169732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CFAA332E-85F3-4A1A-BE89-44BC97A84594}"/>
              </a:ext>
            </a:extLst>
          </p:cNvPr>
          <p:cNvGrpSpPr/>
          <p:nvPr/>
        </p:nvGrpSpPr>
        <p:grpSpPr>
          <a:xfrm>
            <a:off x="1128173" y="143392"/>
            <a:ext cx="4818161" cy="646331"/>
            <a:chOff x="6080760" y="1044564"/>
            <a:chExt cx="4818161" cy="646331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721FE40-FC02-4ED5-9AA7-A9BEB1B3A627}"/>
                </a:ext>
              </a:extLst>
            </p:cNvPr>
            <p:cNvSpPr txBox="1"/>
            <p:nvPr/>
          </p:nvSpPr>
          <p:spPr>
            <a:xfrm>
              <a:off x="6080760" y="1044564"/>
              <a:ext cx="2233611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49AAB"/>
                  </a:solidFill>
                  <a:latin typeface="Microsoft Yi Baiti" panose="03000500000000000000" pitchFamily="66" charset="0"/>
                  <a:ea typeface="Microsoft Yi Baiti" panose="03000500000000000000" pitchFamily="66" charset="0"/>
                </a:rPr>
                <a:t>TWO</a:t>
              </a:r>
              <a:endParaRPr lang="zh-CN" altLang="en-US" sz="3600" b="1" dirty="0">
                <a:solidFill>
                  <a:srgbClr val="049AAB"/>
                </a:solidFill>
                <a:latin typeface="Microsoft Yi Baiti" panose="03000500000000000000" pitchFamily="66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B401F2A-F65E-4B44-A09B-8B9CAFFB259C}"/>
                </a:ext>
              </a:extLst>
            </p:cNvPr>
            <p:cNvSpPr txBox="1"/>
            <p:nvPr/>
          </p:nvSpPr>
          <p:spPr>
            <a:xfrm>
              <a:off x="7061707" y="1167675"/>
              <a:ext cx="38372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模型跑例子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7F83DB28-B5BB-4636-7289-FC0256C1D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22" y="1651219"/>
            <a:ext cx="3139712" cy="800169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4DB11F2A-2E7D-906A-083F-5D7043196749}"/>
              </a:ext>
            </a:extLst>
          </p:cNvPr>
          <p:cNvSpPr txBox="1"/>
          <p:nvPr/>
        </p:nvSpPr>
        <p:spPr>
          <a:xfrm>
            <a:off x="675122" y="2514308"/>
            <a:ext cx="65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0.8</a:t>
            </a:r>
            <a:r>
              <a:rPr lang="zh-TW" altLang="en-US" dirty="0"/>
              <a:t> </a:t>
            </a:r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E90C309E-0CFA-EF2F-6F69-1F13F6854380}"/>
              </a:ext>
            </a:extLst>
          </p:cNvPr>
          <p:cNvSpPr/>
          <p:nvPr/>
        </p:nvSpPr>
        <p:spPr>
          <a:xfrm>
            <a:off x="1128173" y="2550740"/>
            <a:ext cx="342900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F601525-068C-1DA1-B837-27510E4DD429}"/>
              </a:ext>
            </a:extLst>
          </p:cNvPr>
          <p:cNvSpPr txBox="1"/>
          <p:nvPr/>
        </p:nvSpPr>
        <p:spPr>
          <a:xfrm>
            <a:off x="1577340" y="2489432"/>
            <a:ext cx="53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6AE1277-EA3B-26DD-7F84-D4220E6B2EFA}"/>
              </a:ext>
            </a:extLst>
          </p:cNvPr>
          <p:cNvSpPr txBox="1"/>
          <p:nvPr/>
        </p:nvSpPr>
        <p:spPr>
          <a:xfrm>
            <a:off x="675122" y="2822332"/>
            <a:ext cx="65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0.1</a:t>
            </a:r>
            <a:r>
              <a:rPr lang="zh-TW" altLang="en-US" dirty="0"/>
              <a:t> </a:t>
            </a:r>
          </a:p>
        </p:txBody>
      </p:sp>
      <p:sp>
        <p:nvSpPr>
          <p:cNvPr id="35" name="箭號: 向右 34">
            <a:extLst>
              <a:ext uri="{FF2B5EF4-FFF2-40B4-BE49-F238E27FC236}">
                <a16:creationId xmlns:a16="http://schemas.microsoft.com/office/drawing/2014/main" id="{5FB7B196-4A3A-1ABC-9951-915166446F4D}"/>
              </a:ext>
            </a:extLst>
          </p:cNvPr>
          <p:cNvSpPr/>
          <p:nvPr/>
        </p:nvSpPr>
        <p:spPr>
          <a:xfrm>
            <a:off x="1128173" y="2858764"/>
            <a:ext cx="342900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C554E06-172F-A248-89F8-42EE5CE41E13}"/>
              </a:ext>
            </a:extLst>
          </p:cNvPr>
          <p:cNvSpPr txBox="1"/>
          <p:nvPr/>
        </p:nvSpPr>
        <p:spPr>
          <a:xfrm>
            <a:off x="1577340" y="2797456"/>
            <a:ext cx="53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8646686-8C48-C8A2-4470-BD3998FD012F}"/>
              </a:ext>
            </a:extLst>
          </p:cNvPr>
          <p:cNvSpPr txBox="1"/>
          <p:nvPr/>
        </p:nvSpPr>
        <p:spPr>
          <a:xfrm>
            <a:off x="2042160" y="2667000"/>
            <a:ext cx="53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39" name="圖片 38">
            <a:extLst>
              <a:ext uri="{FF2B5EF4-FFF2-40B4-BE49-F238E27FC236}">
                <a16:creationId xmlns:a16="http://schemas.microsoft.com/office/drawing/2014/main" id="{71964CDB-5680-FE65-67C3-4D5C844679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190" y="2777980"/>
            <a:ext cx="161568" cy="161568"/>
          </a:xfrm>
          <a:prstGeom prst="rect">
            <a:avLst/>
          </a:prstGeom>
        </p:spPr>
      </p:pic>
      <p:sp>
        <p:nvSpPr>
          <p:cNvPr id="40" name="文字方塊 39">
            <a:extLst>
              <a:ext uri="{FF2B5EF4-FFF2-40B4-BE49-F238E27FC236}">
                <a16:creationId xmlns:a16="http://schemas.microsoft.com/office/drawing/2014/main" id="{5E615898-F09D-44D7-A351-785990216EE9}"/>
              </a:ext>
            </a:extLst>
          </p:cNvPr>
          <p:cNvSpPr txBox="1"/>
          <p:nvPr/>
        </p:nvSpPr>
        <p:spPr>
          <a:xfrm>
            <a:off x="2452758" y="2667001"/>
            <a:ext cx="223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 =0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錯誤 正確為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ADEA626-4CF3-37F7-4504-F77E6A66F643}"/>
              </a:ext>
            </a:extLst>
          </p:cNvPr>
          <p:cNvSpPr txBox="1"/>
          <p:nvPr/>
        </p:nvSpPr>
        <p:spPr>
          <a:xfrm>
            <a:off x="577974" y="3102752"/>
            <a:ext cx="65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0.47</a:t>
            </a:r>
            <a:r>
              <a:rPr lang="zh-TW" altLang="en-US" dirty="0"/>
              <a:t> </a:t>
            </a:r>
          </a:p>
        </p:txBody>
      </p:sp>
      <p:sp>
        <p:nvSpPr>
          <p:cNvPr id="44" name="箭號: 向右 43">
            <a:extLst>
              <a:ext uri="{FF2B5EF4-FFF2-40B4-BE49-F238E27FC236}">
                <a16:creationId xmlns:a16="http://schemas.microsoft.com/office/drawing/2014/main" id="{1B2A64B1-EB3A-CCD7-D190-2CC5827C2BAF}"/>
              </a:ext>
            </a:extLst>
          </p:cNvPr>
          <p:cNvSpPr/>
          <p:nvPr/>
        </p:nvSpPr>
        <p:spPr>
          <a:xfrm>
            <a:off x="1137341" y="3164060"/>
            <a:ext cx="342900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30D2599-7EF9-5ADF-EB08-69F49345A935}"/>
              </a:ext>
            </a:extLst>
          </p:cNvPr>
          <p:cNvSpPr txBox="1"/>
          <p:nvPr/>
        </p:nvSpPr>
        <p:spPr>
          <a:xfrm>
            <a:off x="1586508" y="3102752"/>
            <a:ext cx="53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BE6CEAE-D2EF-3359-16A9-CCFD99E77F6A}"/>
              </a:ext>
            </a:extLst>
          </p:cNvPr>
          <p:cNvSpPr txBox="1"/>
          <p:nvPr/>
        </p:nvSpPr>
        <p:spPr>
          <a:xfrm>
            <a:off x="963168" y="4194048"/>
            <a:ext cx="254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次的模型跑推論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4D41B36-2201-5DD6-8D79-6912083794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54" t="8340" r="54860"/>
          <a:stretch/>
        </p:blipFill>
        <p:spPr>
          <a:xfrm>
            <a:off x="7023818" y="1651219"/>
            <a:ext cx="3590842" cy="83821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3D422FE-83D1-E1A9-4194-3E77393DD350}"/>
              </a:ext>
            </a:extLst>
          </p:cNvPr>
          <p:cNvSpPr txBox="1"/>
          <p:nvPr/>
        </p:nvSpPr>
        <p:spPr>
          <a:xfrm>
            <a:off x="7325222" y="4194048"/>
            <a:ext cx="3472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次的模型跑推論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75B21CA-5573-E10E-0EE9-374D1530EC2B}"/>
              </a:ext>
            </a:extLst>
          </p:cNvPr>
          <p:cNvSpPr txBox="1"/>
          <p:nvPr/>
        </p:nvSpPr>
        <p:spPr>
          <a:xfrm>
            <a:off x="7089492" y="2554084"/>
            <a:ext cx="65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0.8</a:t>
            </a:r>
            <a:r>
              <a:rPr lang="zh-TW" altLang="en-US" dirty="0"/>
              <a:t> </a:t>
            </a: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3F16FE12-2632-733D-7422-9157AD20D9BC}"/>
              </a:ext>
            </a:extLst>
          </p:cNvPr>
          <p:cNvSpPr/>
          <p:nvPr/>
        </p:nvSpPr>
        <p:spPr>
          <a:xfrm>
            <a:off x="7542543" y="2590516"/>
            <a:ext cx="342900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C16151B-66FE-6C03-DA31-B39D432314BE}"/>
              </a:ext>
            </a:extLst>
          </p:cNvPr>
          <p:cNvSpPr txBox="1"/>
          <p:nvPr/>
        </p:nvSpPr>
        <p:spPr>
          <a:xfrm>
            <a:off x="7991710" y="2529208"/>
            <a:ext cx="53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F5A13E-D59F-38AB-C359-D00AA84FED0E}"/>
              </a:ext>
            </a:extLst>
          </p:cNvPr>
          <p:cNvSpPr txBox="1"/>
          <p:nvPr/>
        </p:nvSpPr>
        <p:spPr>
          <a:xfrm>
            <a:off x="7089492" y="2862108"/>
            <a:ext cx="65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0.1</a:t>
            </a:r>
            <a:r>
              <a:rPr lang="zh-TW" altLang="en-US" dirty="0"/>
              <a:t> 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85429B70-BD8F-2AAC-CA6E-97E5849C30A4}"/>
              </a:ext>
            </a:extLst>
          </p:cNvPr>
          <p:cNvSpPr/>
          <p:nvPr/>
        </p:nvSpPr>
        <p:spPr>
          <a:xfrm>
            <a:off x="7542543" y="2898540"/>
            <a:ext cx="342900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06AE7E1-5144-483C-1BE9-C05799FBEE89}"/>
              </a:ext>
            </a:extLst>
          </p:cNvPr>
          <p:cNvSpPr txBox="1"/>
          <p:nvPr/>
        </p:nvSpPr>
        <p:spPr>
          <a:xfrm>
            <a:off x="7991710" y="2837232"/>
            <a:ext cx="53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4485A61-6444-F68F-6E48-90B86CDE1B1F}"/>
              </a:ext>
            </a:extLst>
          </p:cNvPr>
          <p:cNvSpPr txBox="1"/>
          <p:nvPr/>
        </p:nvSpPr>
        <p:spPr>
          <a:xfrm>
            <a:off x="8456530" y="2706776"/>
            <a:ext cx="53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9D813FE-50C1-58AB-AEA9-D7F0A3FB34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560" y="2817756"/>
            <a:ext cx="161568" cy="161568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128A945E-F6BE-1B47-33FB-99A645DD8E6F}"/>
              </a:ext>
            </a:extLst>
          </p:cNvPr>
          <p:cNvSpPr txBox="1"/>
          <p:nvPr/>
        </p:nvSpPr>
        <p:spPr>
          <a:xfrm>
            <a:off x="8867128" y="2706777"/>
            <a:ext cx="223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 =1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正確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EBBED62-99AC-DB92-644E-22790F162455}"/>
              </a:ext>
            </a:extLst>
          </p:cNvPr>
          <p:cNvSpPr txBox="1"/>
          <p:nvPr/>
        </p:nvSpPr>
        <p:spPr>
          <a:xfrm>
            <a:off x="6992344" y="3142528"/>
            <a:ext cx="65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0.96</a:t>
            </a:r>
            <a:r>
              <a:rPr lang="zh-TW" altLang="en-US" dirty="0"/>
              <a:t> </a:t>
            </a:r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2832568A-F4C5-6985-0DA4-E78E29820DA9}"/>
              </a:ext>
            </a:extLst>
          </p:cNvPr>
          <p:cNvSpPr/>
          <p:nvPr/>
        </p:nvSpPr>
        <p:spPr>
          <a:xfrm>
            <a:off x="7551711" y="3203836"/>
            <a:ext cx="342900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5B252F4-F4DB-5A02-32B5-21D25F1DD3BB}"/>
              </a:ext>
            </a:extLst>
          </p:cNvPr>
          <p:cNvSpPr txBox="1"/>
          <p:nvPr/>
        </p:nvSpPr>
        <p:spPr>
          <a:xfrm>
            <a:off x="8000878" y="3142528"/>
            <a:ext cx="53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A78388F-37C0-CC5C-EB45-71C891CADBBC}"/>
              </a:ext>
            </a:extLst>
          </p:cNvPr>
          <p:cNvSpPr txBox="1"/>
          <p:nvPr/>
        </p:nvSpPr>
        <p:spPr>
          <a:xfrm>
            <a:off x="2573940" y="5317299"/>
            <a:ext cx="573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次的訓練不太夠</a:t>
            </a:r>
          </a:p>
        </p:txBody>
      </p:sp>
    </p:spTree>
    <p:extLst>
      <p:ext uri="{BB962C8B-B14F-4D97-AF65-F5344CB8AC3E}">
        <p14:creationId xmlns:p14="http://schemas.microsoft.com/office/powerpoint/2010/main" val="227855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61FC848-5A4D-4F6F-A134-10EC619253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4500"/>
          <a:stretch/>
        </p:blipFill>
        <p:spPr>
          <a:xfrm>
            <a:off x="9083040" y="-121920"/>
            <a:ext cx="3108960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015A3D4-822B-4190-BCD5-9258BFBB1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38" y="-121920"/>
            <a:ext cx="6533204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4F7E2D-DB0D-4D8C-9D74-41075CAEC9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r="9145"/>
          <a:stretch/>
        </p:blipFill>
        <p:spPr>
          <a:xfrm>
            <a:off x="-29796" y="1211580"/>
            <a:ext cx="5718387" cy="4191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2853DDE1-CBF1-432C-9CD1-3F8A7D196914}"/>
              </a:ext>
            </a:extLst>
          </p:cNvPr>
          <p:cNvGrpSpPr/>
          <p:nvPr/>
        </p:nvGrpSpPr>
        <p:grpSpPr>
          <a:xfrm>
            <a:off x="6096000" y="2074783"/>
            <a:ext cx="3837214" cy="1354217"/>
            <a:chOff x="6081486" y="649688"/>
            <a:chExt cx="3837214" cy="1354217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D3A1D6F-1850-417D-8001-F6E328A4176E}"/>
                </a:ext>
              </a:extLst>
            </p:cNvPr>
            <p:cNvSpPr txBox="1"/>
            <p:nvPr/>
          </p:nvSpPr>
          <p:spPr>
            <a:xfrm>
              <a:off x="6081486" y="649688"/>
              <a:ext cx="3403762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endParaRPr lang="zh-CN" altLang="en-US" sz="3600" dirty="0">
                <a:solidFill>
                  <a:srgbClr val="049AAB"/>
                </a:solidFill>
                <a:latin typeface="Microsoft Yi Baiti" panose="03000500000000000000" pitchFamily="66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F5F209B-D04C-48B2-9E68-A766C051936E}"/>
                </a:ext>
              </a:extLst>
            </p:cNvPr>
            <p:cNvSpPr txBox="1"/>
            <p:nvPr/>
          </p:nvSpPr>
          <p:spPr>
            <a:xfrm>
              <a:off x="6081486" y="1296019"/>
              <a:ext cx="38372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part1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Box 58">
            <a:extLst>
              <a:ext uri="{FF2B5EF4-FFF2-40B4-BE49-F238E27FC236}">
                <a16:creationId xmlns:a16="http://schemas.microsoft.com/office/drawing/2014/main" id="{E1E577CB-5928-4A30-AE32-3B1E7024D8CA}"/>
              </a:ext>
            </a:extLst>
          </p:cNvPr>
          <p:cNvSpPr txBox="1"/>
          <p:nvPr/>
        </p:nvSpPr>
        <p:spPr>
          <a:xfrm>
            <a:off x="5057169" y="1933679"/>
            <a:ext cx="93166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b="1" dirty="0">
                <a:gradFill>
                  <a:gsLst>
                    <a:gs pos="0">
                      <a:srgbClr val="049AAB"/>
                    </a:gs>
                    <a:gs pos="100000">
                      <a:srgbClr val="01304C"/>
                    </a:gs>
                  </a:gsLst>
                  <a:lin ang="5400000" scaled="1"/>
                </a:gradFill>
                <a:latin typeface="Lifeline JL" panose="00000400000000000000" pitchFamily="2" charset="0"/>
                <a:ea typeface="+mj-ea"/>
              </a:rPr>
              <a:t>1</a:t>
            </a:r>
            <a:endParaRPr lang="zh-CN" altLang="en-US" sz="11500" b="1" dirty="0">
              <a:gradFill>
                <a:gsLst>
                  <a:gs pos="0">
                    <a:srgbClr val="049AAB"/>
                  </a:gs>
                  <a:gs pos="100000">
                    <a:srgbClr val="01304C"/>
                  </a:gs>
                </a:gsLst>
                <a:lin ang="5400000" scaled="1"/>
              </a:gradFill>
              <a:latin typeface="Lifeline JL" panose="00000400000000000000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8544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4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5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2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2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4" grpId="0"/>
          <p:bldP spid="15" grpId="0"/>
          <p:bldP spid="16" grpId="0"/>
          <p:bldP spid="1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1233629" y="3150106"/>
            <a:ext cx="4432897" cy="40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20000"/>
              </a:lnSpc>
              <a:spcBef>
                <a:spcPts val="400"/>
              </a:spcBef>
              <a:defRPr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網路結構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:2-n-1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的神經網路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781924" y="3277308"/>
            <a:ext cx="285751" cy="184207"/>
          </a:xfrm>
          <a:custGeom>
            <a:avLst/>
            <a:gdLst>
              <a:gd name="connsiteX0" fmla="*/ 0 w 214313"/>
              <a:gd name="connsiteY0" fmla="*/ 61913 h 138113"/>
              <a:gd name="connsiteX1" fmla="*/ 76200 w 214313"/>
              <a:gd name="connsiteY1" fmla="*/ 138113 h 138113"/>
              <a:gd name="connsiteX2" fmla="*/ 214313 w 214313"/>
              <a:gd name="connsiteY2" fmla="*/ 0 h 13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13" h="138113">
                <a:moveTo>
                  <a:pt x="0" y="61913"/>
                </a:moveTo>
                <a:lnTo>
                  <a:pt x="76200" y="138113"/>
                </a:lnTo>
                <a:lnTo>
                  <a:pt x="214313" y="0"/>
                </a:lnTo>
              </a:path>
            </a:pathLst>
          </a:custGeom>
          <a:noFill/>
          <a:ln w="38100" cap="rnd">
            <a:solidFill>
              <a:srgbClr val="049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任意多边形 8"/>
          <p:cNvSpPr/>
          <p:nvPr/>
        </p:nvSpPr>
        <p:spPr>
          <a:xfrm>
            <a:off x="781924" y="3947613"/>
            <a:ext cx="285751" cy="184207"/>
          </a:xfrm>
          <a:custGeom>
            <a:avLst/>
            <a:gdLst>
              <a:gd name="connsiteX0" fmla="*/ 0 w 214313"/>
              <a:gd name="connsiteY0" fmla="*/ 61913 h 138113"/>
              <a:gd name="connsiteX1" fmla="*/ 76200 w 214313"/>
              <a:gd name="connsiteY1" fmla="*/ 138113 h 138113"/>
              <a:gd name="connsiteX2" fmla="*/ 214313 w 214313"/>
              <a:gd name="connsiteY2" fmla="*/ 0 h 13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13" h="138113">
                <a:moveTo>
                  <a:pt x="0" y="61913"/>
                </a:moveTo>
                <a:lnTo>
                  <a:pt x="76200" y="138113"/>
                </a:lnTo>
                <a:lnTo>
                  <a:pt x="214313" y="0"/>
                </a:lnTo>
              </a:path>
            </a:pathLst>
          </a:custGeom>
          <a:noFill/>
          <a:ln w="38100" cap="rnd">
            <a:solidFill>
              <a:srgbClr val="049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rtlCol="0" anchor="ctr"/>
          <a:lstStyle/>
          <a:p>
            <a:pPr algn="ctr"/>
            <a:endParaRPr lang="zh-CN" altLang="en-US" sz="240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6C99A0D-A983-49EB-8D05-643610351661}"/>
              </a:ext>
            </a:extLst>
          </p:cNvPr>
          <p:cNvGrpSpPr/>
          <p:nvPr/>
        </p:nvGrpSpPr>
        <p:grpSpPr>
          <a:xfrm>
            <a:off x="1128173" y="143392"/>
            <a:ext cx="4818161" cy="646331"/>
            <a:chOff x="6080760" y="1044564"/>
            <a:chExt cx="4818161" cy="646331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2F4E779-5E75-47B8-A163-F37196965B3B}"/>
                </a:ext>
              </a:extLst>
            </p:cNvPr>
            <p:cNvSpPr txBox="1"/>
            <p:nvPr/>
          </p:nvSpPr>
          <p:spPr>
            <a:xfrm>
              <a:off x="6080760" y="1044564"/>
              <a:ext cx="2233611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49AAB"/>
                  </a:solidFill>
                  <a:latin typeface="Microsoft Yi Baiti" panose="03000500000000000000" pitchFamily="66" charset="0"/>
                  <a:ea typeface="Microsoft Yi Baiti" panose="03000500000000000000" pitchFamily="66" charset="0"/>
                </a:rPr>
                <a:t>ONE</a:t>
              </a:r>
              <a:endParaRPr lang="zh-CN" altLang="en-US" sz="3600" b="1" dirty="0">
                <a:solidFill>
                  <a:srgbClr val="049AAB"/>
                </a:solidFill>
                <a:latin typeface="Microsoft Yi Baiti" panose="03000500000000000000" pitchFamily="66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788408E-468B-4E60-929E-17E426FEA774}"/>
                </a:ext>
              </a:extLst>
            </p:cNvPr>
            <p:cNvSpPr txBox="1"/>
            <p:nvPr/>
          </p:nvSpPr>
          <p:spPr>
            <a:xfrm>
              <a:off x="7061707" y="1167675"/>
              <a:ext cx="38372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題目要求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24">
            <a:extLst>
              <a:ext uri="{FF2B5EF4-FFF2-40B4-BE49-F238E27FC236}">
                <a16:creationId xmlns:a16="http://schemas.microsoft.com/office/drawing/2014/main" id="{A50EE54A-94DD-7D3B-E0A6-A5AEF4666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629" y="3788775"/>
            <a:ext cx="9339090" cy="139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20000"/>
              </a:lnSpc>
              <a:spcBef>
                <a:spcPts val="400"/>
              </a:spcBef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激活函數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342900" indent="-342900" defTabSz="1219170">
              <a:lnSpc>
                <a:spcPct val="12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隱藏層的神經元使用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Tangent Sigmoid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作為激活函數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defTabSz="1219170">
              <a:lnSpc>
                <a:spcPct val="12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輸出層為線性函數</a:t>
            </a:r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任意多边形 7">
            <a:extLst>
              <a:ext uri="{FF2B5EF4-FFF2-40B4-BE49-F238E27FC236}">
                <a16:creationId xmlns:a16="http://schemas.microsoft.com/office/drawing/2014/main" id="{3067A41B-063C-DC5E-56C5-BC23F6525A05}"/>
              </a:ext>
            </a:extLst>
          </p:cNvPr>
          <p:cNvSpPr/>
          <p:nvPr/>
        </p:nvSpPr>
        <p:spPr>
          <a:xfrm>
            <a:off x="781924" y="1510718"/>
            <a:ext cx="285751" cy="184207"/>
          </a:xfrm>
          <a:custGeom>
            <a:avLst/>
            <a:gdLst>
              <a:gd name="connsiteX0" fmla="*/ 0 w 214313"/>
              <a:gd name="connsiteY0" fmla="*/ 61913 h 138113"/>
              <a:gd name="connsiteX1" fmla="*/ 76200 w 214313"/>
              <a:gd name="connsiteY1" fmla="*/ 138113 h 138113"/>
              <a:gd name="connsiteX2" fmla="*/ 214313 w 214313"/>
              <a:gd name="connsiteY2" fmla="*/ 0 h 13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13" h="138113">
                <a:moveTo>
                  <a:pt x="0" y="61913"/>
                </a:moveTo>
                <a:lnTo>
                  <a:pt x="76200" y="138113"/>
                </a:lnTo>
                <a:lnTo>
                  <a:pt x="214313" y="0"/>
                </a:lnTo>
              </a:path>
            </a:pathLst>
          </a:custGeom>
          <a:noFill/>
          <a:ln w="38100" cap="rnd">
            <a:solidFill>
              <a:srgbClr val="049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任意多边形 8">
            <a:extLst>
              <a:ext uri="{FF2B5EF4-FFF2-40B4-BE49-F238E27FC236}">
                <a16:creationId xmlns:a16="http://schemas.microsoft.com/office/drawing/2014/main" id="{9C4392C4-7605-1BEC-DBA7-1E98F9913B75}"/>
              </a:ext>
            </a:extLst>
          </p:cNvPr>
          <p:cNvSpPr/>
          <p:nvPr/>
        </p:nvSpPr>
        <p:spPr>
          <a:xfrm>
            <a:off x="781924" y="2584082"/>
            <a:ext cx="285751" cy="184207"/>
          </a:xfrm>
          <a:custGeom>
            <a:avLst/>
            <a:gdLst>
              <a:gd name="connsiteX0" fmla="*/ 0 w 214313"/>
              <a:gd name="connsiteY0" fmla="*/ 61913 h 138113"/>
              <a:gd name="connsiteX1" fmla="*/ 76200 w 214313"/>
              <a:gd name="connsiteY1" fmla="*/ 138113 h 138113"/>
              <a:gd name="connsiteX2" fmla="*/ 214313 w 214313"/>
              <a:gd name="connsiteY2" fmla="*/ 0 h 13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13" h="138113">
                <a:moveTo>
                  <a:pt x="0" y="61913"/>
                </a:moveTo>
                <a:lnTo>
                  <a:pt x="76200" y="138113"/>
                </a:lnTo>
                <a:lnTo>
                  <a:pt x="214313" y="0"/>
                </a:lnTo>
              </a:path>
            </a:pathLst>
          </a:custGeom>
          <a:noFill/>
          <a:ln w="38100" cap="rnd">
            <a:solidFill>
              <a:srgbClr val="049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2D6627B4-8F6E-3A8E-B4CE-4392B9A91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628" y="1455321"/>
            <a:ext cx="10703675" cy="848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20000"/>
              </a:lnSpc>
              <a:spcBef>
                <a:spcPts val="400"/>
              </a:spcBef>
              <a:defRPr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題目主題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使用淺層類神經預測兩個四位數字相加的結果，並計算隱藏層神經元各個數量的誤差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24">
            <a:extLst>
              <a:ext uri="{FF2B5EF4-FFF2-40B4-BE49-F238E27FC236}">
                <a16:creationId xmlns:a16="http://schemas.microsoft.com/office/drawing/2014/main" id="{778CB098-D8D0-5BE8-0DF4-0224EB157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629" y="2526028"/>
            <a:ext cx="8016842" cy="405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20000"/>
              </a:lnSpc>
              <a:spcBef>
                <a:spcPts val="400"/>
              </a:spcBef>
              <a:defRPr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訓練資料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使用淺層類神經預測兩個四位數字相加的結果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/>
      <p:bldP spid="15" grpId="0" animBg="1"/>
      <p:bldP spid="16" grpId="0" animBg="1"/>
      <p:bldP spid="17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/>
          <p:cNvSpPr/>
          <p:nvPr/>
        </p:nvSpPr>
        <p:spPr>
          <a:xfrm>
            <a:off x="594150" y="1603171"/>
            <a:ext cx="215968" cy="215968"/>
          </a:xfrm>
          <a:prstGeom prst="rect">
            <a:avLst/>
          </a:prstGeom>
          <a:solidFill>
            <a:srgbClr val="049AA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3" rIns="121908" bIns="60953" rtlCol="0" anchor="ctr"/>
          <a:lstStyle/>
          <a:p>
            <a:pPr algn="ctr"/>
            <a:endParaRPr lang="zh-CN" altLang="en-US" sz="1333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16289" y="1464310"/>
            <a:ext cx="3660294" cy="461624"/>
          </a:xfrm>
          <a:prstGeom prst="rect">
            <a:avLst/>
          </a:prstGeom>
        </p:spPr>
        <p:txBody>
          <a:bodyPr wrap="square" lIns="91397" tIns="45700" rIns="91397" bIns="4570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隱藏層神經元數量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47"/>
          <p:cNvSpPr>
            <a:spLocks noChangeArrowheads="1"/>
          </p:cNvSpPr>
          <p:nvPr/>
        </p:nvSpPr>
        <p:spPr bwMode="auto">
          <a:xfrm>
            <a:off x="1243793" y="1816923"/>
            <a:ext cx="4194418" cy="328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7" tIns="45700" rIns="91397" bIns="457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2-N-1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中的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N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分別為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2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、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4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、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6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、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8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、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10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702134" y="1819139"/>
            <a:ext cx="0" cy="987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594150" y="2806963"/>
            <a:ext cx="215968" cy="215968"/>
          </a:xfrm>
          <a:prstGeom prst="rect">
            <a:avLst/>
          </a:prstGeom>
          <a:solidFill>
            <a:srgbClr val="9BD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3" rIns="121908" bIns="60953" rtlCol="0" anchor="ctr"/>
          <a:lstStyle/>
          <a:p>
            <a:pPr algn="ctr"/>
            <a:endParaRPr lang="zh-CN" altLang="en-US" sz="1333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249908" y="2543609"/>
            <a:ext cx="1107909" cy="461624"/>
          </a:xfrm>
          <a:prstGeom prst="rect">
            <a:avLst/>
          </a:prstGeom>
        </p:spPr>
        <p:txBody>
          <a:bodyPr wrap="none" lIns="91397" tIns="45700" rIns="91397" bIns="4570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誤差值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47"/>
          <p:cNvSpPr>
            <a:spLocks noChangeArrowheads="1"/>
          </p:cNvSpPr>
          <p:nvPr/>
        </p:nvSpPr>
        <p:spPr bwMode="auto">
          <a:xfrm>
            <a:off x="1222406" y="2848866"/>
            <a:ext cx="4178348" cy="328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7" tIns="45700" rIns="91397" bIns="457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使用</a:t>
            </a:r>
            <a:r>
              <a:rPr lang="en-US" altLang="zh-TW" sz="1400" dirty="0" err="1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mse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來計算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loss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77" name="直接连接符 76"/>
          <p:cNvCxnSpPr/>
          <p:nvPr/>
        </p:nvCxnSpPr>
        <p:spPr>
          <a:xfrm>
            <a:off x="702134" y="3022932"/>
            <a:ext cx="0" cy="987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94150" y="4000036"/>
            <a:ext cx="215968" cy="215968"/>
          </a:xfrm>
          <a:prstGeom prst="rect">
            <a:avLst/>
          </a:prstGeom>
          <a:solidFill>
            <a:srgbClr val="049AA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3" rIns="121908" bIns="60953" rtlCol="0" anchor="ctr"/>
          <a:lstStyle/>
          <a:p>
            <a:pPr algn="ctr"/>
            <a:endParaRPr lang="zh-CN" altLang="en-US" sz="1333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249909" y="3550960"/>
            <a:ext cx="1415685" cy="461624"/>
          </a:xfrm>
          <a:prstGeom prst="rect">
            <a:avLst/>
          </a:prstGeom>
        </p:spPr>
        <p:txBody>
          <a:bodyPr wrap="none" lIns="91397" tIns="45700" rIns="91397" bIns="4570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輸入數值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>
            <a:spLocks noChangeArrowheads="1"/>
          </p:cNvSpPr>
          <p:nvPr/>
        </p:nvSpPr>
        <p:spPr bwMode="auto">
          <a:xfrm>
            <a:off x="1249909" y="3966612"/>
            <a:ext cx="4178348" cy="328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7" tIns="45700" rIns="91397" bIns="457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兩個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1000~9999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中的隨機數字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702134" y="4184065"/>
            <a:ext cx="0" cy="987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594150" y="5110464"/>
            <a:ext cx="215968" cy="215968"/>
          </a:xfrm>
          <a:prstGeom prst="rect">
            <a:avLst/>
          </a:prstGeom>
          <a:solidFill>
            <a:srgbClr val="9BD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3" rIns="121908" bIns="60953" rtlCol="0" anchor="ctr"/>
          <a:lstStyle/>
          <a:p>
            <a:pPr algn="ctr"/>
            <a:endParaRPr lang="zh-CN" altLang="en-US" sz="1333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1249909" y="4630799"/>
            <a:ext cx="1415685" cy="461624"/>
          </a:xfrm>
          <a:prstGeom prst="rect">
            <a:avLst/>
          </a:prstGeom>
        </p:spPr>
        <p:txBody>
          <a:bodyPr wrap="none" lIns="91397" tIns="45700" rIns="91397" bIns="4570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>
            <a:spLocks noChangeArrowheads="1"/>
          </p:cNvSpPr>
          <p:nvPr/>
        </p:nvSpPr>
        <p:spPr bwMode="auto">
          <a:xfrm>
            <a:off x="1249908" y="5046450"/>
            <a:ext cx="4194419" cy="60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7" tIns="45700" rIns="91397" bIns="457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101" name="标题 4"/>
          <p:cNvSpPr txBox="1"/>
          <p:nvPr/>
        </p:nvSpPr>
        <p:spPr>
          <a:xfrm>
            <a:off x="48905" y="2538523"/>
            <a:ext cx="1727743" cy="332829"/>
          </a:xfrm>
          <a:prstGeom prst="rect">
            <a:avLst/>
          </a:prstGeom>
        </p:spPr>
        <p:txBody>
          <a:bodyPr vert="horz" lIns="91407" tIns="45704" rIns="91407" bIns="45704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财务与融资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09F4F0A0-3D70-40DD-A5DA-4CD41A286649}"/>
              </a:ext>
            </a:extLst>
          </p:cNvPr>
          <p:cNvGrpSpPr/>
          <p:nvPr/>
        </p:nvGrpSpPr>
        <p:grpSpPr>
          <a:xfrm>
            <a:off x="1128173" y="143392"/>
            <a:ext cx="4818161" cy="646331"/>
            <a:chOff x="6080760" y="1044564"/>
            <a:chExt cx="4818161" cy="646331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9306DF77-5A81-4700-81A4-13077DAD6556}"/>
                </a:ext>
              </a:extLst>
            </p:cNvPr>
            <p:cNvSpPr txBox="1"/>
            <p:nvPr/>
          </p:nvSpPr>
          <p:spPr>
            <a:xfrm>
              <a:off x="6080760" y="1044564"/>
              <a:ext cx="2233611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49AAB"/>
                  </a:solidFill>
                  <a:latin typeface="Microsoft Yi Baiti" panose="03000500000000000000" pitchFamily="66" charset="0"/>
                  <a:ea typeface="Microsoft Yi Baiti" panose="03000500000000000000" pitchFamily="66" charset="0"/>
                </a:rPr>
                <a:t>ONE</a:t>
              </a:r>
              <a:endParaRPr lang="zh-CN" altLang="en-US" sz="3600" b="1" dirty="0">
                <a:solidFill>
                  <a:srgbClr val="049AAB"/>
                </a:solidFill>
                <a:latin typeface="Microsoft Yi Baiti" panose="03000500000000000000" pitchFamily="66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C761B428-FDE0-4A5A-A985-977D63FCF2FC}"/>
                </a:ext>
              </a:extLst>
            </p:cNvPr>
            <p:cNvSpPr txBox="1"/>
            <p:nvPr/>
          </p:nvSpPr>
          <p:spPr>
            <a:xfrm>
              <a:off x="7061707" y="1167675"/>
              <a:ext cx="38372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我實作的功能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30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4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4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600"/>
                            </p:stCondLst>
                            <p:childTnLst>
                              <p:par>
                                <p:cTn id="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4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9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400"/>
                            </p:stCondLst>
                            <p:childTnLst>
                              <p:par>
                                <p:cTn id="5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9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4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3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4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/>
      <p:bldP spid="72" grpId="0"/>
      <p:bldP spid="74" grpId="0" animBg="1"/>
      <p:bldP spid="75" grpId="0"/>
      <p:bldP spid="76" grpId="0"/>
      <p:bldP spid="78" grpId="0" animBg="1"/>
      <p:bldP spid="79" grpId="0"/>
      <p:bldP spid="84" grpId="0"/>
      <p:bldP spid="86" grpId="0" animBg="1"/>
      <p:bldP spid="87" grpId="0"/>
      <p:bldP spid="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175949C8-F008-4706-8F58-B88BBFD34172}"/>
              </a:ext>
            </a:extLst>
          </p:cNvPr>
          <p:cNvGrpSpPr/>
          <p:nvPr/>
        </p:nvGrpSpPr>
        <p:grpSpPr>
          <a:xfrm>
            <a:off x="1128173" y="143392"/>
            <a:ext cx="4818161" cy="646331"/>
            <a:chOff x="6080760" y="1044564"/>
            <a:chExt cx="4818161" cy="646331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E027DC1-2E31-4C13-BE46-2C823E842A28}"/>
                </a:ext>
              </a:extLst>
            </p:cNvPr>
            <p:cNvSpPr txBox="1"/>
            <p:nvPr/>
          </p:nvSpPr>
          <p:spPr>
            <a:xfrm>
              <a:off x="6080760" y="1044564"/>
              <a:ext cx="2233611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49AAB"/>
                  </a:solidFill>
                  <a:latin typeface="Microsoft Yi Baiti" panose="03000500000000000000" pitchFamily="66" charset="0"/>
                  <a:ea typeface="Microsoft Yi Baiti" panose="03000500000000000000" pitchFamily="66" charset="0"/>
                </a:rPr>
                <a:t>ONE</a:t>
              </a:r>
              <a:endParaRPr lang="zh-CN" altLang="en-US" sz="3600" b="1" dirty="0">
                <a:solidFill>
                  <a:srgbClr val="049AAB"/>
                </a:solidFill>
                <a:latin typeface="Microsoft Yi Baiti" panose="03000500000000000000" pitchFamily="66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311BAD4-3D6A-4A82-8527-A08DEE7D76FC}"/>
                </a:ext>
              </a:extLst>
            </p:cNvPr>
            <p:cNvSpPr txBox="1"/>
            <p:nvPr/>
          </p:nvSpPr>
          <p:spPr>
            <a:xfrm>
              <a:off x="7061707" y="1167675"/>
              <a:ext cx="38372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輸出結果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28BA0F3B-6845-7CE5-7979-B6B1BDE01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89" y="1032281"/>
            <a:ext cx="6797629" cy="52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4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175949C8-F008-4706-8F58-B88BBFD34172}"/>
              </a:ext>
            </a:extLst>
          </p:cNvPr>
          <p:cNvGrpSpPr/>
          <p:nvPr/>
        </p:nvGrpSpPr>
        <p:grpSpPr>
          <a:xfrm>
            <a:off x="1128173" y="143392"/>
            <a:ext cx="4818161" cy="646331"/>
            <a:chOff x="6080760" y="1044564"/>
            <a:chExt cx="4818161" cy="646331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E027DC1-2E31-4C13-BE46-2C823E842A28}"/>
                </a:ext>
              </a:extLst>
            </p:cNvPr>
            <p:cNvSpPr txBox="1"/>
            <p:nvPr/>
          </p:nvSpPr>
          <p:spPr>
            <a:xfrm>
              <a:off x="6080760" y="1044564"/>
              <a:ext cx="2233611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49AAB"/>
                  </a:solidFill>
                  <a:latin typeface="Microsoft Yi Baiti" panose="03000500000000000000" pitchFamily="66" charset="0"/>
                  <a:ea typeface="Microsoft Yi Baiti" panose="03000500000000000000" pitchFamily="66" charset="0"/>
                </a:rPr>
                <a:t>ONE</a:t>
              </a:r>
              <a:endParaRPr lang="zh-CN" altLang="en-US" sz="3600" b="1" dirty="0">
                <a:solidFill>
                  <a:srgbClr val="049AAB"/>
                </a:solidFill>
                <a:latin typeface="Microsoft Yi Baiti" panose="03000500000000000000" pitchFamily="66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311BAD4-3D6A-4A82-8527-A08DEE7D76FC}"/>
                </a:ext>
              </a:extLst>
            </p:cNvPr>
            <p:cNvSpPr txBox="1"/>
            <p:nvPr/>
          </p:nvSpPr>
          <p:spPr>
            <a:xfrm>
              <a:off x="7061707" y="1167675"/>
              <a:ext cx="38372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輸出結果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CD5F0A28-AC13-5EB4-FAB2-BEF051C42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02" y="1079527"/>
            <a:ext cx="6805250" cy="5235394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D7B9F177-E55F-4E0E-CDAB-206749BAD1EC}"/>
              </a:ext>
            </a:extLst>
          </p:cNvPr>
          <p:cNvSpPr txBox="1"/>
          <p:nvPr/>
        </p:nvSpPr>
        <p:spPr>
          <a:xfrm>
            <a:off x="7991605" y="3557393"/>
            <a:ext cx="396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十個隱藏層的模型收斂效果較好</a:t>
            </a:r>
          </a:p>
        </p:txBody>
      </p:sp>
    </p:spTree>
    <p:extLst>
      <p:ext uri="{BB962C8B-B14F-4D97-AF65-F5344CB8AC3E}">
        <p14:creationId xmlns:p14="http://schemas.microsoft.com/office/powerpoint/2010/main" val="216065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61FC848-5A4D-4F6F-A134-10EC619253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4500"/>
          <a:stretch/>
        </p:blipFill>
        <p:spPr>
          <a:xfrm>
            <a:off x="9083040" y="-121920"/>
            <a:ext cx="3108960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015A3D4-822B-4190-BCD5-9258BFBB1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38" y="-121920"/>
            <a:ext cx="6533204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4F7E2D-DB0D-4D8C-9D74-41075CAEC9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r="9145"/>
          <a:stretch/>
        </p:blipFill>
        <p:spPr>
          <a:xfrm>
            <a:off x="-29796" y="1211580"/>
            <a:ext cx="5718387" cy="4191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2853DDE1-CBF1-432C-9CD1-3F8A7D196914}"/>
              </a:ext>
            </a:extLst>
          </p:cNvPr>
          <p:cNvGrpSpPr/>
          <p:nvPr/>
        </p:nvGrpSpPr>
        <p:grpSpPr>
          <a:xfrm>
            <a:off x="6096000" y="2074783"/>
            <a:ext cx="3837214" cy="1354217"/>
            <a:chOff x="6081486" y="649688"/>
            <a:chExt cx="3837214" cy="1354217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D3A1D6F-1850-417D-8001-F6E328A4176E}"/>
                </a:ext>
              </a:extLst>
            </p:cNvPr>
            <p:cNvSpPr txBox="1"/>
            <p:nvPr/>
          </p:nvSpPr>
          <p:spPr>
            <a:xfrm>
              <a:off x="6081486" y="649688"/>
              <a:ext cx="3403762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lvl="0"/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49AAB"/>
                </a:solidFill>
                <a:effectLst/>
                <a:uLnTx/>
                <a:uFillTx/>
                <a:latin typeface="Microsoft Yi Baiti" panose="03000500000000000000" pitchFamily="66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F5F209B-D04C-48B2-9E68-A766C051936E}"/>
                </a:ext>
              </a:extLst>
            </p:cNvPr>
            <p:cNvSpPr txBox="1"/>
            <p:nvPr/>
          </p:nvSpPr>
          <p:spPr>
            <a:xfrm>
              <a:off x="6081486" y="1296019"/>
              <a:ext cx="38372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40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part2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3" name="TextBox 58">
            <a:extLst>
              <a:ext uri="{FF2B5EF4-FFF2-40B4-BE49-F238E27FC236}">
                <a16:creationId xmlns:a16="http://schemas.microsoft.com/office/drawing/2014/main" id="{E1E577CB-5928-4A30-AE32-3B1E7024D8CA}"/>
              </a:ext>
            </a:extLst>
          </p:cNvPr>
          <p:cNvSpPr txBox="1"/>
          <p:nvPr/>
        </p:nvSpPr>
        <p:spPr>
          <a:xfrm>
            <a:off x="5057169" y="1933679"/>
            <a:ext cx="93166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5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49AAB"/>
                    </a:gs>
                    <a:gs pos="100000">
                      <a:srgbClr val="01304C"/>
                    </a:gs>
                  </a:gsLst>
                  <a:lin ang="5400000" scaled="1"/>
                </a:gradFill>
                <a:effectLst/>
                <a:uLnTx/>
                <a:uFillTx/>
                <a:latin typeface="Lifeline JL" panose="00000400000000000000" pitchFamily="2" charset="0"/>
                <a:ea typeface="等线 Light" panose="02010600030101010101" pitchFamily="2" charset="-122"/>
                <a:cs typeface="+mn-cs"/>
              </a:rPr>
              <a:t>2</a:t>
            </a:r>
            <a:endParaRPr kumimoji="0" lang="zh-CN" altLang="en-US" sz="115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49AAB"/>
                  </a:gs>
                  <a:gs pos="100000">
                    <a:srgbClr val="01304C"/>
                  </a:gs>
                </a:gsLst>
                <a:lin ang="5400000" scaled="1"/>
              </a:gradFill>
              <a:effectLst/>
              <a:uLnTx/>
              <a:uFillTx/>
              <a:latin typeface="Lifeline JL" panose="00000400000000000000" pitchFamily="2" charset="0"/>
              <a:ea typeface="等线 Light" panose="02010600030101010101" pitchFamily="2" charset="-122"/>
              <a:cs typeface="+mn-cs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F66C9A4-6602-4B56-99EA-D0478AA68CE7}"/>
              </a:ext>
            </a:extLst>
          </p:cNvPr>
          <p:cNvGrpSpPr/>
          <p:nvPr/>
        </p:nvGrpSpPr>
        <p:grpSpPr>
          <a:xfrm>
            <a:off x="11014363" y="322118"/>
            <a:ext cx="831273" cy="374073"/>
            <a:chOff x="11014363" y="322118"/>
            <a:chExt cx="831273" cy="374073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80FDFF3D-D7C3-42E1-8277-C1D28209709A}"/>
                </a:ext>
              </a:extLst>
            </p:cNvPr>
            <p:cNvSpPr/>
            <p:nvPr/>
          </p:nvSpPr>
          <p:spPr>
            <a:xfrm>
              <a:off x="11014363" y="322118"/>
              <a:ext cx="831273" cy="374073"/>
            </a:xfrm>
            <a:prstGeom prst="roundRect">
              <a:avLst/>
            </a:prstGeom>
            <a:gradFill>
              <a:gsLst>
                <a:gs pos="0">
                  <a:srgbClr val="049AAB"/>
                </a:gs>
                <a:gs pos="100000">
                  <a:srgbClr val="01304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EE178D4-ED84-4A58-B6CC-5048734B22A6}"/>
                </a:ext>
              </a:extLst>
            </p:cNvPr>
            <p:cNvSpPr txBox="1"/>
            <p:nvPr/>
          </p:nvSpPr>
          <p:spPr>
            <a:xfrm>
              <a:off x="11014363" y="357637"/>
              <a:ext cx="784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LOGO</a:t>
              </a:r>
              <a:endParaRPr kumimoji="0" lang="zh-CN" alt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079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4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5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2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2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4" grpId="0"/>
          <p:bldP spid="15" grpId="0"/>
          <p:bldP spid="16" grpId="0"/>
          <p:bldP spid="17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1128174" y="4499225"/>
            <a:ext cx="4432897" cy="40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20000"/>
              </a:lnSpc>
              <a:spcBef>
                <a:spcPts val="400"/>
              </a:spcBef>
              <a:defRPr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網路結構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改成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2-2-1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的神經網路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676469" y="4626427"/>
            <a:ext cx="285751" cy="184207"/>
          </a:xfrm>
          <a:custGeom>
            <a:avLst/>
            <a:gdLst>
              <a:gd name="connsiteX0" fmla="*/ 0 w 214313"/>
              <a:gd name="connsiteY0" fmla="*/ 61913 h 138113"/>
              <a:gd name="connsiteX1" fmla="*/ 76200 w 214313"/>
              <a:gd name="connsiteY1" fmla="*/ 138113 h 138113"/>
              <a:gd name="connsiteX2" fmla="*/ 214313 w 214313"/>
              <a:gd name="connsiteY2" fmla="*/ 0 h 13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13" h="138113">
                <a:moveTo>
                  <a:pt x="0" y="61913"/>
                </a:moveTo>
                <a:lnTo>
                  <a:pt x="76200" y="138113"/>
                </a:lnTo>
                <a:lnTo>
                  <a:pt x="214313" y="0"/>
                </a:lnTo>
              </a:path>
            </a:pathLst>
          </a:custGeom>
          <a:noFill/>
          <a:ln w="38100" cap="rnd">
            <a:solidFill>
              <a:srgbClr val="049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任意多边形 8"/>
          <p:cNvSpPr/>
          <p:nvPr/>
        </p:nvSpPr>
        <p:spPr>
          <a:xfrm>
            <a:off x="676469" y="5296732"/>
            <a:ext cx="285751" cy="184207"/>
          </a:xfrm>
          <a:custGeom>
            <a:avLst/>
            <a:gdLst>
              <a:gd name="connsiteX0" fmla="*/ 0 w 214313"/>
              <a:gd name="connsiteY0" fmla="*/ 61913 h 138113"/>
              <a:gd name="connsiteX1" fmla="*/ 76200 w 214313"/>
              <a:gd name="connsiteY1" fmla="*/ 138113 h 138113"/>
              <a:gd name="connsiteX2" fmla="*/ 214313 w 214313"/>
              <a:gd name="connsiteY2" fmla="*/ 0 h 13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13" h="138113">
                <a:moveTo>
                  <a:pt x="0" y="61913"/>
                </a:moveTo>
                <a:lnTo>
                  <a:pt x="76200" y="138113"/>
                </a:lnTo>
                <a:lnTo>
                  <a:pt x="214313" y="0"/>
                </a:lnTo>
              </a:path>
            </a:pathLst>
          </a:custGeom>
          <a:noFill/>
          <a:ln w="38100" cap="rnd">
            <a:solidFill>
              <a:srgbClr val="049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rtlCol="0" anchor="ctr"/>
          <a:lstStyle/>
          <a:p>
            <a:pPr algn="ctr"/>
            <a:endParaRPr lang="zh-CN" altLang="en-US" sz="240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6C99A0D-A983-49EB-8D05-643610351661}"/>
              </a:ext>
            </a:extLst>
          </p:cNvPr>
          <p:cNvGrpSpPr/>
          <p:nvPr/>
        </p:nvGrpSpPr>
        <p:grpSpPr>
          <a:xfrm>
            <a:off x="1128173" y="143392"/>
            <a:ext cx="4818161" cy="646331"/>
            <a:chOff x="6080760" y="1044564"/>
            <a:chExt cx="4818161" cy="646331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2F4E779-5E75-47B8-A163-F37196965B3B}"/>
                </a:ext>
              </a:extLst>
            </p:cNvPr>
            <p:cNvSpPr txBox="1"/>
            <p:nvPr/>
          </p:nvSpPr>
          <p:spPr>
            <a:xfrm>
              <a:off x="6080760" y="1044564"/>
              <a:ext cx="2233611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49AAB"/>
                  </a:solidFill>
                  <a:latin typeface="Microsoft Yi Baiti" panose="03000500000000000000" pitchFamily="66" charset="0"/>
                  <a:ea typeface="Microsoft Yi Baiti" panose="03000500000000000000" pitchFamily="66" charset="0"/>
                </a:rPr>
                <a:t>TWO</a:t>
              </a:r>
              <a:endParaRPr lang="zh-CN" altLang="en-US" sz="3600" b="1" dirty="0">
                <a:solidFill>
                  <a:srgbClr val="049AAB"/>
                </a:solidFill>
                <a:latin typeface="Microsoft Yi Baiti" panose="03000500000000000000" pitchFamily="66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788408E-468B-4E60-929E-17E426FEA774}"/>
                </a:ext>
              </a:extLst>
            </p:cNvPr>
            <p:cNvSpPr txBox="1"/>
            <p:nvPr/>
          </p:nvSpPr>
          <p:spPr>
            <a:xfrm>
              <a:off x="7061707" y="1167675"/>
              <a:ext cx="38372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題目要求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24">
            <a:extLst>
              <a:ext uri="{FF2B5EF4-FFF2-40B4-BE49-F238E27FC236}">
                <a16:creationId xmlns:a16="http://schemas.microsoft.com/office/drawing/2014/main" id="{A50EE54A-94DD-7D3B-E0A6-A5AEF4666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174" y="5137894"/>
            <a:ext cx="9339090" cy="139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20000"/>
              </a:lnSpc>
              <a:spcBef>
                <a:spcPts val="400"/>
              </a:spcBef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激活函數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:(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保持不變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defTabSz="1219170">
              <a:lnSpc>
                <a:spcPct val="12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隱藏層的神經元使用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Tangent Sigmoid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作為激活函數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defTabSz="1219170">
              <a:lnSpc>
                <a:spcPct val="12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輸出層為線性函數</a:t>
            </a:r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任意多边形 7">
            <a:extLst>
              <a:ext uri="{FF2B5EF4-FFF2-40B4-BE49-F238E27FC236}">
                <a16:creationId xmlns:a16="http://schemas.microsoft.com/office/drawing/2014/main" id="{3067A41B-063C-DC5E-56C5-BC23F6525A05}"/>
              </a:ext>
            </a:extLst>
          </p:cNvPr>
          <p:cNvSpPr/>
          <p:nvPr/>
        </p:nvSpPr>
        <p:spPr>
          <a:xfrm>
            <a:off x="676469" y="2859837"/>
            <a:ext cx="285751" cy="184207"/>
          </a:xfrm>
          <a:custGeom>
            <a:avLst/>
            <a:gdLst>
              <a:gd name="connsiteX0" fmla="*/ 0 w 214313"/>
              <a:gd name="connsiteY0" fmla="*/ 61913 h 138113"/>
              <a:gd name="connsiteX1" fmla="*/ 76200 w 214313"/>
              <a:gd name="connsiteY1" fmla="*/ 138113 h 138113"/>
              <a:gd name="connsiteX2" fmla="*/ 214313 w 214313"/>
              <a:gd name="connsiteY2" fmla="*/ 0 h 13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13" h="138113">
                <a:moveTo>
                  <a:pt x="0" y="61913"/>
                </a:moveTo>
                <a:lnTo>
                  <a:pt x="76200" y="138113"/>
                </a:lnTo>
                <a:lnTo>
                  <a:pt x="214313" y="0"/>
                </a:lnTo>
              </a:path>
            </a:pathLst>
          </a:custGeom>
          <a:noFill/>
          <a:ln w="38100" cap="rnd">
            <a:solidFill>
              <a:srgbClr val="049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任意多边形 8">
            <a:extLst>
              <a:ext uri="{FF2B5EF4-FFF2-40B4-BE49-F238E27FC236}">
                <a16:creationId xmlns:a16="http://schemas.microsoft.com/office/drawing/2014/main" id="{9C4392C4-7605-1BEC-DBA7-1E98F9913B75}"/>
              </a:ext>
            </a:extLst>
          </p:cNvPr>
          <p:cNvSpPr/>
          <p:nvPr/>
        </p:nvSpPr>
        <p:spPr>
          <a:xfrm>
            <a:off x="676469" y="3933201"/>
            <a:ext cx="285751" cy="184207"/>
          </a:xfrm>
          <a:custGeom>
            <a:avLst/>
            <a:gdLst>
              <a:gd name="connsiteX0" fmla="*/ 0 w 214313"/>
              <a:gd name="connsiteY0" fmla="*/ 61913 h 138113"/>
              <a:gd name="connsiteX1" fmla="*/ 76200 w 214313"/>
              <a:gd name="connsiteY1" fmla="*/ 138113 h 138113"/>
              <a:gd name="connsiteX2" fmla="*/ 214313 w 214313"/>
              <a:gd name="connsiteY2" fmla="*/ 0 h 13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13" h="138113">
                <a:moveTo>
                  <a:pt x="0" y="61913"/>
                </a:moveTo>
                <a:lnTo>
                  <a:pt x="76200" y="138113"/>
                </a:lnTo>
                <a:lnTo>
                  <a:pt x="214313" y="0"/>
                </a:lnTo>
              </a:path>
            </a:pathLst>
          </a:custGeom>
          <a:noFill/>
          <a:ln w="38100" cap="rnd">
            <a:solidFill>
              <a:srgbClr val="049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2D6627B4-8F6E-3A8E-B4CE-4392B9A91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173" y="2804440"/>
            <a:ext cx="10703675" cy="848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20000"/>
              </a:lnSpc>
              <a:spcBef>
                <a:spcPts val="400"/>
              </a:spcBef>
              <a:defRPr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題目主題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使用淺層類神經預測兩個分別代表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的小數做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XOR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運算的結果，如果輸出結果小於等於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，大於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24">
            <a:extLst>
              <a:ext uri="{FF2B5EF4-FFF2-40B4-BE49-F238E27FC236}">
                <a16:creationId xmlns:a16="http://schemas.microsoft.com/office/drawing/2014/main" id="{778CB098-D8D0-5BE8-0DF4-0224EB157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174" y="3875147"/>
            <a:ext cx="8016842" cy="405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20000"/>
              </a:lnSpc>
              <a:spcBef>
                <a:spcPts val="400"/>
              </a:spcBef>
              <a:defRPr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訓練資料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改成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XOR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的資料集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7250ED0-97A7-A130-4178-CC76F9D39A18}"/>
              </a:ext>
            </a:extLst>
          </p:cNvPr>
          <p:cNvSpPr txBox="1"/>
          <p:nvPr/>
        </p:nvSpPr>
        <p:spPr>
          <a:xfrm>
            <a:off x="903485" y="1231705"/>
            <a:ext cx="4569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承上題</a:t>
            </a:r>
          </a:p>
        </p:txBody>
      </p:sp>
    </p:spTree>
    <p:extLst>
      <p:ext uri="{BB962C8B-B14F-4D97-AF65-F5344CB8AC3E}">
        <p14:creationId xmlns:p14="http://schemas.microsoft.com/office/powerpoint/2010/main" val="76218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/>
      <p:bldP spid="15" grpId="0" animBg="1"/>
      <p:bldP spid="16" grpId="0" animBg="1"/>
      <p:bldP spid="17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9B9EC886-61F4-4243-94F3-E40AB04C5122}"/>
              </a:ext>
            </a:extLst>
          </p:cNvPr>
          <p:cNvGrpSpPr/>
          <p:nvPr/>
        </p:nvGrpSpPr>
        <p:grpSpPr>
          <a:xfrm>
            <a:off x="1128173" y="143392"/>
            <a:ext cx="4818161" cy="646331"/>
            <a:chOff x="6080760" y="1044564"/>
            <a:chExt cx="4818161" cy="646331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5C3BF5E-F5AF-492D-B449-3E6F5763F8A8}"/>
                </a:ext>
              </a:extLst>
            </p:cNvPr>
            <p:cNvSpPr txBox="1"/>
            <p:nvPr/>
          </p:nvSpPr>
          <p:spPr>
            <a:xfrm>
              <a:off x="6080760" y="1044564"/>
              <a:ext cx="2233611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49AAB"/>
                  </a:solidFill>
                  <a:latin typeface="Microsoft Yi Baiti" panose="03000500000000000000" pitchFamily="66" charset="0"/>
                  <a:ea typeface="Microsoft Yi Baiti" panose="03000500000000000000" pitchFamily="66" charset="0"/>
                </a:rPr>
                <a:t>TWO</a:t>
              </a:r>
              <a:endParaRPr lang="zh-CN" altLang="en-US" sz="3600" b="1" dirty="0">
                <a:solidFill>
                  <a:srgbClr val="049AAB"/>
                </a:solidFill>
                <a:latin typeface="Microsoft Yi Baiti" panose="03000500000000000000" pitchFamily="66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0959743-7D48-446B-9902-AFA40B3DE224}"/>
                </a:ext>
              </a:extLst>
            </p:cNvPr>
            <p:cNvSpPr txBox="1"/>
            <p:nvPr/>
          </p:nvSpPr>
          <p:spPr>
            <a:xfrm>
              <a:off x="7061707" y="1167675"/>
              <a:ext cx="38372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輸出結果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5" name="圖片 24">
            <a:extLst>
              <a:ext uri="{FF2B5EF4-FFF2-40B4-BE49-F238E27FC236}">
                <a16:creationId xmlns:a16="http://schemas.microsoft.com/office/drawing/2014/main" id="{8CFA9CEC-689D-CD5A-9449-958E99D86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665" y="1005630"/>
            <a:ext cx="5410669" cy="484674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6DB4E2D9-736F-C5B6-E108-065F13857C10}"/>
              </a:ext>
            </a:extLst>
          </p:cNvPr>
          <p:cNvSpPr txBox="1"/>
          <p:nvPr/>
        </p:nvSpPr>
        <p:spPr>
          <a:xfrm>
            <a:off x="4478055" y="6068860"/>
            <a:ext cx="372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157286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326</Words>
  <Application>Microsoft Office PowerPoint</Application>
  <PresentationFormat>寬螢幕</PresentationFormat>
  <Paragraphs>75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Lifeline JL</vt:lpstr>
      <vt:lpstr>微软雅黑</vt:lpstr>
      <vt:lpstr>微軟正黑體</vt:lpstr>
      <vt:lpstr>Arial</vt:lpstr>
      <vt:lpstr>Microsoft Yi Baiti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昺儒 吳</cp:lastModifiedBy>
  <cp:revision>48</cp:revision>
  <dcterms:created xsi:type="dcterms:W3CDTF">2017-09-11T00:58:06Z</dcterms:created>
  <dcterms:modified xsi:type="dcterms:W3CDTF">2023-10-16T06:52:26Z</dcterms:modified>
</cp:coreProperties>
</file>