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65" r:id="rId2"/>
    <p:sldId id="266" r:id="rId3"/>
    <p:sldId id="273" r:id="rId4"/>
    <p:sldId id="275" r:id="rId5"/>
    <p:sldId id="269" r:id="rId6"/>
    <p:sldId id="268" r:id="rId7"/>
    <p:sldId id="271" r:id="rId8"/>
    <p:sldId id="272" r:id="rId9"/>
    <p:sldId id="280" r:id="rId10"/>
    <p:sldId id="276" r:id="rId11"/>
    <p:sldId id="277" r:id="rId12"/>
    <p:sldId id="279" r:id="rId13"/>
    <p:sldId id="278" r:id="rId14"/>
    <p:sldId id="28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10DF9-C233-2045-8A96-3E9D3DEA0C83}" type="datetimeFigureOut">
              <a:rPr kumimoji="1" lang="zh-TW" altLang="en-US" smtClean="0"/>
              <a:t>2017/11/25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FB9FD-E0DB-2043-90E9-2F94D540348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47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3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12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5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72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29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09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31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9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9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07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8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1E03-A6EA-4742-8A64-75990BE1E228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6703-F13D-4743-B2DB-B3A2A290C7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98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microsoft.com/office/2007/relationships/hdphoto" Target="../media/hdphoto3.wdp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microsoft.com/office/2007/relationships/hdphoto" Target="../media/hdphoto4.wdp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10.wdp"/><Relationship Id="rId3" Type="http://schemas.openxmlformats.org/officeDocument/2006/relationships/image" Target="../media/image2.jpeg"/><Relationship Id="rId7" Type="http://schemas.microsoft.com/office/2007/relationships/hdphoto" Target="../media/hdphoto7.wdp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9.wdp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jpeg"/><Relationship Id="rId9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3303" y="1901441"/>
            <a:ext cx="8348182" cy="1686985"/>
          </a:xfrm>
        </p:spPr>
        <p:txBody>
          <a:bodyPr>
            <a:normAutofit fontScale="90000"/>
          </a:bodyPr>
          <a:lstStyle/>
          <a:p>
            <a:r>
              <a:rPr lang="zh-TW" altLang="en-US" sz="4800" smtClean="0">
                <a:cs typeface="SimHei" charset="-122"/>
              </a:rPr>
              <a:t>國道一</a:t>
            </a:r>
            <a:r>
              <a:rPr lang="zh-TW" altLang="en-US" sz="4800">
                <a:cs typeface="SimHei" charset="-122"/>
              </a:rPr>
              <a:t>號</a:t>
            </a:r>
            <a:r>
              <a:rPr lang="zh-TW" altLang="en-US" sz="4800" smtClean="0">
                <a:cs typeface="SimHei" charset="-122"/>
              </a:rPr>
              <a:t>路段</a:t>
            </a:r>
            <a:r>
              <a:rPr lang="zh-TW" altLang="en-US" sz="4800" dirty="0" smtClean="0">
                <a:cs typeface="SimHei" charset="-122"/>
              </a:rPr>
              <a:t>交通流量熱點分析</a:t>
            </a:r>
            <a:r>
              <a:rPr lang="en-US" altLang="zh-TW" sz="4800" dirty="0">
                <a:cs typeface="SimHei" charset="-122"/>
              </a:rPr>
              <a:t/>
            </a:r>
            <a:br>
              <a:rPr lang="en-US" altLang="zh-TW" sz="4800" dirty="0">
                <a:cs typeface="SimHei" charset="-122"/>
              </a:rPr>
            </a:br>
            <a:r>
              <a:rPr lang="zh-TW" altLang="en-US" sz="4800" dirty="0" smtClean="0">
                <a:cs typeface="SimHei" charset="-122"/>
              </a:rPr>
              <a:t>新竹</a:t>
            </a:r>
            <a:r>
              <a:rPr lang="en-US" altLang="zh-TW" sz="4800" dirty="0" smtClean="0">
                <a:cs typeface="SimHei" charset="-122"/>
              </a:rPr>
              <a:t>—</a:t>
            </a:r>
            <a:r>
              <a:rPr lang="zh-TW" altLang="en-US" sz="4800" dirty="0" smtClean="0">
                <a:cs typeface="SimHei" charset="-122"/>
              </a:rPr>
              <a:t>台北</a:t>
            </a:r>
            <a:endParaRPr lang="zh-TW" altLang="en-US" sz="4800" dirty="0">
              <a:cs typeface="SimHei" charset="-122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3303" y="3957638"/>
            <a:ext cx="8438897" cy="24939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dirty="0" smtClean="0">
                <a:cs typeface="SimHei" charset="-122"/>
              </a:rPr>
              <a:t>隊伍名稱：一顆腦兩張嘴打天下</a:t>
            </a:r>
            <a:endParaRPr lang="en-US" altLang="zh-TW" dirty="0" smtClean="0">
              <a:cs typeface="SimHei" charset="-122"/>
            </a:endParaRPr>
          </a:p>
          <a:p>
            <a:pPr algn="l">
              <a:lnSpc>
                <a:spcPct val="150000"/>
              </a:lnSpc>
            </a:pPr>
            <a:r>
              <a:rPr lang="zh-TW" altLang="en-US" dirty="0" smtClean="0">
                <a:cs typeface="SimHei" charset="-122"/>
              </a:rPr>
              <a:t>簡報者：歐明軒、施昶睿</a:t>
            </a:r>
            <a:endParaRPr lang="en-US" altLang="zh-TW" dirty="0" smtClean="0">
              <a:cs typeface="SimHei" charset="-122"/>
            </a:endParaRPr>
          </a:p>
          <a:p>
            <a:pPr algn="l">
              <a:lnSpc>
                <a:spcPct val="150000"/>
              </a:lnSpc>
            </a:pPr>
            <a:r>
              <a:rPr lang="zh-TW" altLang="en-US" dirty="0" smtClean="0">
                <a:cs typeface="SimHei" charset="-122"/>
              </a:rPr>
              <a:t>團員：蔡詠名、施昶睿、歐明軒</a:t>
            </a:r>
            <a:endParaRPr lang="zh-TW" altLang="en-US" dirty="0">
              <a:cs typeface="SimHei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871"/>
            <a:ext cx="1430468" cy="11477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724246" y="-294931"/>
            <a:ext cx="1133602" cy="17059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2563" y="-24486"/>
            <a:ext cx="1515531" cy="11366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68" y="-10821"/>
            <a:ext cx="1552456" cy="11427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82924" y="-44239"/>
            <a:ext cx="2939639" cy="11564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19614" y="87086"/>
            <a:ext cx="2666257" cy="9562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72314" y="303128"/>
            <a:ext cx="241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新竹黑客松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1112162"/>
            <a:ext cx="9144000" cy="10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64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2596" y="1046163"/>
            <a:ext cx="78867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596" y="2506662"/>
            <a:ext cx="7886700" cy="4351338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0" y="722412"/>
            <a:ext cx="9362746" cy="5263824"/>
            <a:chOff x="0" y="983669"/>
            <a:chExt cx="9362746" cy="5263824"/>
          </a:xfrm>
        </p:grpSpPr>
        <p:pic>
          <p:nvPicPr>
            <p:cNvPr id="4" name="圖片 3"/>
            <p:cNvPicPr/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2613"/>
            <a:stretch/>
          </p:blipFill>
          <p:spPr>
            <a:xfrm>
              <a:off x="0" y="983669"/>
              <a:ext cx="9362746" cy="2966938"/>
            </a:xfrm>
            <a:prstGeom prst="rect">
              <a:avLst/>
            </a:prstGeom>
          </p:spPr>
        </p:pic>
        <p:pic>
          <p:nvPicPr>
            <p:cNvPr id="5" name="圖片 4"/>
            <p:cNvPicPr/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943"/>
            <a:stretch/>
          </p:blipFill>
          <p:spPr>
            <a:xfrm>
              <a:off x="0" y="3950607"/>
              <a:ext cx="9210346" cy="2296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3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-1" y="674913"/>
            <a:ext cx="9144001" cy="5502049"/>
            <a:chOff x="91985" y="-175770"/>
            <a:chExt cx="9947910" cy="5716384"/>
          </a:xfrm>
        </p:grpSpPr>
        <p:pic>
          <p:nvPicPr>
            <p:cNvPr id="4" name="圖片 3"/>
            <p:cNvPicPr/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985" y="-175770"/>
              <a:ext cx="9947910" cy="3180228"/>
            </a:xfrm>
            <a:prstGeom prst="rect">
              <a:avLst/>
            </a:prstGeom>
          </p:spPr>
        </p:pic>
        <p:pic>
          <p:nvPicPr>
            <p:cNvPr id="5" name="圖片 4"/>
            <p:cNvPicPr/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985" y="3024414"/>
              <a:ext cx="9947910" cy="2516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3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0" y="365126"/>
            <a:ext cx="9144000" cy="5811837"/>
            <a:chOff x="0" y="-139893"/>
            <a:chExt cx="9921240" cy="5716745"/>
          </a:xfrm>
        </p:grpSpPr>
        <p:pic>
          <p:nvPicPr>
            <p:cNvPr id="8" name="圖片 7"/>
            <p:cNvPicPr/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39893"/>
              <a:ext cx="9921240" cy="3198780"/>
            </a:xfrm>
            <a:prstGeom prst="rect">
              <a:avLst/>
            </a:prstGeom>
          </p:spPr>
        </p:pic>
        <p:pic>
          <p:nvPicPr>
            <p:cNvPr id="9" name="圖片 8"/>
            <p:cNvPicPr/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058887"/>
              <a:ext cx="9921240" cy="2517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21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08857" y="805544"/>
            <a:ext cx="9035143" cy="5617027"/>
            <a:chOff x="0" y="-124587"/>
            <a:chExt cx="9875520" cy="5687043"/>
          </a:xfrm>
        </p:grpSpPr>
        <p:pic>
          <p:nvPicPr>
            <p:cNvPr id="4" name="圖片 3"/>
            <p:cNvPicPr/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4587"/>
              <a:ext cx="9875520" cy="3172587"/>
            </a:xfrm>
            <a:prstGeom prst="rect">
              <a:avLst/>
            </a:prstGeom>
          </p:spPr>
        </p:pic>
        <p:pic>
          <p:nvPicPr>
            <p:cNvPr id="5" name="圖片 4"/>
            <p:cNvPicPr/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048000"/>
              <a:ext cx="9875520" cy="2514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4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0" y="0"/>
            <a:ext cx="9144000" cy="1257726"/>
            <a:chOff x="0" y="-44239"/>
            <a:chExt cx="9144000" cy="125772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5871"/>
              <a:ext cx="1430468" cy="1147786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7724246" y="-294931"/>
              <a:ext cx="1133602" cy="170590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2563" y="-24486"/>
              <a:ext cx="1515531" cy="1136648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30468" y="-10821"/>
              <a:ext cx="1552456" cy="114273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982924" y="-44239"/>
              <a:ext cx="2939639" cy="115640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3119614" y="87086"/>
              <a:ext cx="2666257" cy="9562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245963" y="313006"/>
              <a:ext cx="241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議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1112162"/>
              <a:ext cx="9144000" cy="1013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378863" y="1794079"/>
            <a:ext cx="83450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綜上所述可以得知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五楊高架的設置對於車流疏導是有一定功效，可做為未來五楊高架延伸新竹路段的施政參考。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未來高架橋終點閘口設置應該避開易塞車路段。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0789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24" b="99213" l="1453" r="965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6012" y="2687904"/>
            <a:ext cx="5303688" cy="3916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635742" y="1885734"/>
            <a:ext cx="7886700" cy="4351338"/>
          </a:xfrm>
        </p:spPr>
        <p:txBody>
          <a:bodyPr/>
          <a:lstStyle/>
          <a:p>
            <a:endParaRPr lang="en-US" altLang="zh-TW" dirty="0" smtClean="0">
              <a:cs typeface="SimHei" charset="-122"/>
            </a:endParaRPr>
          </a:p>
          <a:p>
            <a:r>
              <a:rPr lang="zh-TW" altLang="en-US" dirty="0" smtClean="0">
                <a:cs typeface="SimHei" charset="-122"/>
              </a:rPr>
              <a:t>大家</a:t>
            </a:r>
            <a:r>
              <a:rPr lang="zh-TW" altLang="en-US" dirty="0">
                <a:cs typeface="SimHei" charset="-122"/>
              </a:rPr>
              <a:t>有沒有在高速公路上塞車的經驗</a:t>
            </a:r>
            <a:r>
              <a:rPr lang="zh-TW" altLang="en-US" dirty="0" smtClean="0">
                <a:cs typeface="SimHei" charset="-122"/>
              </a:rPr>
              <a:t>？</a:t>
            </a:r>
            <a:endParaRPr lang="en-US" altLang="zh-TW" dirty="0" smtClean="0">
              <a:cs typeface="SimHei" charset="-122"/>
            </a:endParaRPr>
          </a:p>
          <a:p>
            <a:endParaRPr lang="en-US" altLang="zh-TW" dirty="0">
              <a:cs typeface="SimHei" charset="-122"/>
            </a:endParaRPr>
          </a:p>
          <a:p>
            <a:endParaRPr lang="en-US" altLang="zh-TW" dirty="0" smtClean="0">
              <a:cs typeface="SimHei" charset="-122"/>
            </a:endParaRPr>
          </a:p>
          <a:p>
            <a:r>
              <a:rPr lang="zh-TW" altLang="en-US" dirty="0" smtClean="0">
                <a:cs typeface="SimHei" charset="-122"/>
              </a:rPr>
              <a:t>印象</a:t>
            </a:r>
            <a:r>
              <a:rPr lang="zh-TW" altLang="en-US" dirty="0">
                <a:cs typeface="SimHei" charset="-122"/>
              </a:rPr>
              <a:t>中哪裡最塞？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871"/>
            <a:ext cx="1430468" cy="11477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724246" y="-294931"/>
            <a:ext cx="1133602" cy="17059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2563" y="-24486"/>
            <a:ext cx="1515531" cy="11366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68" y="-10821"/>
            <a:ext cx="1552456" cy="11427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82924" y="-44239"/>
            <a:ext cx="2939639" cy="11564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19614" y="87086"/>
            <a:ext cx="2666257" cy="9562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72314" y="303128"/>
            <a:ext cx="241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言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1112162"/>
            <a:ext cx="9144000" cy="10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387" l="9091" r="98601">
                        <a14:foregroundMark x1="48252" y1="45161" x2="48252" y2="45161"/>
                        <a14:backgroundMark x1="32168" y1="41935" x2="42657" y2="70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9418" y="2687904"/>
            <a:ext cx="881629" cy="7644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95" b="100000" l="0" r="96667">
                        <a14:foregroundMark x1="52500" y1="44068" x2="52500" y2="44068"/>
                        <a14:backgroundMark x1="52500" y1="29661" x2="52500" y2="29661"/>
                        <a14:backgroundMark x1="52500" y1="29661" x2="52500" y2="29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7984" y="5381282"/>
            <a:ext cx="704579" cy="6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64" l="0" r="988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40865"/>
            <a:ext cx="8623300" cy="55550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871"/>
            <a:ext cx="1430468" cy="11477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724246" y="-294931"/>
            <a:ext cx="1133602" cy="17059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2563" y="-24486"/>
            <a:ext cx="1515531" cy="11366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68" y="-10821"/>
            <a:ext cx="1552456" cy="11427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82924" y="-44239"/>
            <a:ext cx="2939639" cy="11564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3119614" y="87086"/>
            <a:ext cx="2666257" cy="9562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245963" y="327189"/>
            <a:ext cx="241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112162"/>
            <a:ext cx="9144000" cy="10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234" y="1453827"/>
            <a:ext cx="1086314" cy="162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871"/>
            <a:ext cx="1430468" cy="11477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724246" y="-294931"/>
            <a:ext cx="1133602" cy="17059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2563" y="-24486"/>
            <a:ext cx="1515531" cy="11366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68" y="-10821"/>
            <a:ext cx="1552456" cy="11427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82924" y="-44239"/>
            <a:ext cx="2939639" cy="11564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19614" y="87086"/>
            <a:ext cx="2666257" cy="9562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112162"/>
            <a:ext cx="9144000" cy="10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45965" y="327189"/>
            <a:ext cx="241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7192" y="1725129"/>
            <a:ext cx="81520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車流量資料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取自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106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年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9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月交通部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臺灣區國道高速公路局的「交通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資料庫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 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87192" y="3405916"/>
            <a:ext cx="764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高速公路底圖取自交通部倉儲資訊中心</a:t>
            </a:r>
            <a:endParaRPr kumimoji="1"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7192" y="4594260"/>
            <a:ext cx="4566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縣市底圖資料取自</a:t>
            </a:r>
            <a:r>
              <a:rPr kumimoji="1"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TGOS</a:t>
            </a:r>
            <a:endParaRPr kumimoji="1"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5234" y="5626100"/>
            <a:ext cx="705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正攝影像圖取自國土測繪中</a:t>
            </a: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</a:t>
            </a:r>
          </a:p>
        </p:txBody>
      </p:sp>
    </p:spTree>
    <p:extLst>
      <p:ext uri="{BB962C8B-B14F-4D97-AF65-F5344CB8AC3E}">
        <p14:creationId xmlns:p14="http://schemas.microsoft.com/office/powerpoint/2010/main" val="1634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871"/>
            <a:ext cx="1430468" cy="11477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724246" y="-294931"/>
            <a:ext cx="1133602" cy="17059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2563" y="-24486"/>
            <a:ext cx="1515531" cy="11366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68" y="-10821"/>
            <a:ext cx="1552456" cy="11427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82922" y="-31578"/>
            <a:ext cx="2939639" cy="11564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79255" y="75720"/>
            <a:ext cx="2666257" cy="9562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72314" y="303128"/>
            <a:ext cx="241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112162"/>
            <a:ext cx="9144000" cy="10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1383496" y="2582480"/>
            <a:ext cx="6810030" cy="2593774"/>
            <a:chOff x="957988" y="2836833"/>
            <a:chExt cx="6810030" cy="2593774"/>
          </a:xfrm>
        </p:grpSpPr>
        <p:sp>
          <p:nvSpPr>
            <p:cNvPr id="16" name="矩形 15"/>
            <p:cNvSpPr/>
            <p:nvPr/>
          </p:nvSpPr>
          <p:spPr>
            <a:xfrm rot="20321179">
              <a:off x="957988" y="4396464"/>
              <a:ext cx="1741714" cy="10341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scene3d>
              <a:camera prst="isometricOffAxis2Top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0321179">
              <a:off x="2548685" y="4033465"/>
              <a:ext cx="1741714" cy="10341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scene3d>
              <a:camera prst="isometricOffAxis2Top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20321179">
              <a:off x="4126190" y="3678437"/>
              <a:ext cx="1741714" cy="10341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scene3d>
              <a:camera prst="isometricOffAxis2Top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向右箭號 27"/>
            <p:cNvSpPr/>
            <p:nvPr/>
          </p:nvSpPr>
          <p:spPr>
            <a:xfrm rot="20305418">
              <a:off x="5650922" y="2836833"/>
              <a:ext cx="2117096" cy="1950547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20373765">
              <a:off x="1084666" y="4963780"/>
              <a:ext cx="721962" cy="5993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isometricOffAxis2Top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20373765">
              <a:off x="1844885" y="4779676"/>
              <a:ext cx="733200" cy="888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isometricOffAxis2Top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0373765">
              <a:off x="3446455" y="4440389"/>
              <a:ext cx="733200" cy="888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isometricOffAxis2Top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20373765">
              <a:off x="2688295" y="4610032"/>
              <a:ext cx="733200" cy="888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isometricOffAxis2Top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20373765">
              <a:off x="4236934" y="4251069"/>
              <a:ext cx="733200" cy="888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isometricOffAxis2Top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20373765">
              <a:off x="5037152" y="4046912"/>
              <a:ext cx="733200" cy="888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isometricOffAxis2Top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0556762">
              <a:off x="5852382" y="3864194"/>
              <a:ext cx="733200" cy="758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isometricOffAxis2Top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3" name="圓角矩形圖說文字 42"/>
          <p:cNvSpPr/>
          <p:nvPr/>
        </p:nvSpPr>
        <p:spPr>
          <a:xfrm rot="21324916">
            <a:off x="1046371" y="2332602"/>
            <a:ext cx="2174269" cy="1200032"/>
          </a:xfrm>
          <a:prstGeom prst="wedgeRoundRectCallout">
            <a:avLst>
              <a:gd name="adj1" fmla="val -4038"/>
              <a:gd name="adj2" fmla="val 130381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資料蒐集</a:t>
            </a:r>
            <a:endParaRPr lang="en-US" altLang="zh-TW" sz="3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  <a:p>
            <a:pPr lvl="0"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與</a:t>
            </a:r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建立</a:t>
            </a:r>
          </a:p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圖說文字 44"/>
          <p:cNvSpPr/>
          <p:nvPr/>
        </p:nvSpPr>
        <p:spPr>
          <a:xfrm rot="21398087">
            <a:off x="3870159" y="1753242"/>
            <a:ext cx="2214367" cy="1111602"/>
          </a:xfrm>
          <a:prstGeom prst="wedgeRoundRectCallout">
            <a:avLst>
              <a:gd name="adj1" fmla="val -611"/>
              <a:gd name="adj2" fmla="val 134335"/>
              <a:gd name="adj3" fmla="val 16667"/>
            </a:avLst>
          </a:prstGeom>
          <a:solidFill>
            <a:srgbClr val="00B0F0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資料</a:t>
            </a:r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分析</a:t>
            </a:r>
          </a:p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 rot="873951">
            <a:off x="2913014" y="5136559"/>
            <a:ext cx="2342261" cy="1089351"/>
            <a:chOff x="2645782" y="4936669"/>
            <a:chExt cx="2410664" cy="1382866"/>
          </a:xfrm>
        </p:grpSpPr>
        <p:sp>
          <p:nvSpPr>
            <p:cNvPr id="44" name="圓角矩形圖說文字 43"/>
            <p:cNvSpPr/>
            <p:nvPr/>
          </p:nvSpPr>
          <p:spPr>
            <a:xfrm rot="9785746">
              <a:off x="2801917" y="4936669"/>
              <a:ext cx="2119376" cy="1382866"/>
            </a:xfrm>
            <a:prstGeom prst="wedgeRoundRectCallout">
              <a:avLst>
                <a:gd name="adj1" fmla="val -312"/>
                <a:gd name="adj2" fmla="val 110881"/>
                <a:gd name="adj3" fmla="val 16667"/>
              </a:avLst>
            </a:prstGeom>
            <a:solidFill>
              <a:srgbClr val="00B0F0"/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 rot="20118370">
              <a:off x="2645782" y="5207135"/>
              <a:ext cx="2410664" cy="742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SimHei" charset="-122"/>
                </a:rPr>
                <a:t>資料分類</a:t>
              </a:r>
            </a:p>
          </p:txBody>
        </p:sp>
      </p:grpSp>
      <p:grpSp>
        <p:nvGrpSpPr>
          <p:cNvPr id="52" name="群組 51"/>
          <p:cNvGrpSpPr/>
          <p:nvPr/>
        </p:nvGrpSpPr>
        <p:grpSpPr>
          <a:xfrm rot="830507">
            <a:off x="6062236" y="4571596"/>
            <a:ext cx="2047055" cy="1111560"/>
            <a:chOff x="6767165" y="3299752"/>
            <a:chExt cx="2142021" cy="1469975"/>
          </a:xfrm>
        </p:grpSpPr>
        <p:sp>
          <p:nvSpPr>
            <p:cNvPr id="49" name="圓角矩形圖說文字 48"/>
            <p:cNvSpPr/>
            <p:nvPr/>
          </p:nvSpPr>
          <p:spPr>
            <a:xfrm rot="9810863">
              <a:off x="6767165" y="3299752"/>
              <a:ext cx="2142021" cy="1469975"/>
            </a:xfrm>
            <a:prstGeom prst="wedgeRoundRectCallout">
              <a:avLst>
                <a:gd name="adj1" fmla="val -2306"/>
                <a:gd name="adj2" fmla="val 110964"/>
                <a:gd name="adj3" fmla="val 16667"/>
              </a:avLst>
            </a:prstGeom>
            <a:solidFill>
              <a:srgbClr val="00B0F0"/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 rot="20339282">
              <a:off x="6997962" y="3544440"/>
              <a:ext cx="1671763" cy="93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SimHei" charset="-122"/>
                </a:rPr>
                <a:t>成果</a:t>
              </a:r>
              <a:endPara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endParaRPr>
            </a:p>
          </p:txBody>
        </p:sp>
      </p:grpSp>
      <p:pic>
        <p:nvPicPr>
          <p:cNvPr id="34" name="圖片 33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42" b="75527" l="6771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04514">
            <a:off x="1865900" y="3179203"/>
            <a:ext cx="2627827" cy="1688926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42" b="75527" l="6771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04514">
            <a:off x="5803508" y="2287017"/>
            <a:ext cx="2627827" cy="1688926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128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871"/>
            <a:ext cx="1430468" cy="11477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724246" y="-294931"/>
            <a:ext cx="1133602" cy="17059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2563" y="-24486"/>
            <a:ext cx="1515531" cy="11366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68" y="-10821"/>
            <a:ext cx="1552456" cy="11427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82924" y="-44239"/>
            <a:ext cx="2939639" cy="11564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19614" y="87086"/>
            <a:ext cx="2666257" cy="9562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245963" y="325706"/>
            <a:ext cx="241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資料分類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112162"/>
            <a:ext cx="9144000" cy="10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5438661" y="1507113"/>
            <a:ext cx="2712962" cy="4915816"/>
            <a:chOff x="3732298" y="1238750"/>
            <a:chExt cx="2712962" cy="4915816"/>
          </a:xfrm>
        </p:grpSpPr>
        <p:grpSp>
          <p:nvGrpSpPr>
            <p:cNvPr id="42" name="群組 41"/>
            <p:cNvGrpSpPr/>
            <p:nvPr/>
          </p:nvGrpSpPr>
          <p:grpSpPr>
            <a:xfrm>
              <a:off x="3732299" y="1948437"/>
              <a:ext cx="2712961" cy="4206129"/>
              <a:chOff x="3732299" y="1948437"/>
              <a:chExt cx="2712961" cy="420612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732299" y="3363368"/>
                <a:ext cx="2614081" cy="279119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831179" y="2623513"/>
                <a:ext cx="2614081" cy="2791198"/>
              </a:xfrm>
              <a:prstGeom prst="rect">
                <a:avLst/>
              </a:prstGeom>
              <a:solidFill>
                <a:srgbClr val="FFFF00"/>
              </a:solidFill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755579" y="1948437"/>
                <a:ext cx="2614081" cy="27911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732298" y="1238750"/>
              <a:ext cx="2614081" cy="2791198"/>
            </a:xfrm>
            <a:prstGeom prst="rect">
              <a:avLst/>
            </a:prstGeom>
            <a:solidFill>
              <a:srgbClr val="FF0000"/>
            </a:solidFill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5785871" y="252709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通過時間</a:t>
            </a:r>
            <a:endParaRPr kumimoji="1"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723361" y="3371554"/>
            <a:ext cx="232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偵測站編號</a:t>
            </a:r>
            <a:endParaRPr kumimoji="1"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785871" y="407180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通行數量</a:t>
            </a:r>
            <a:endParaRPr kumimoji="1"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785871" y="481166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車行方向</a:t>
            </a:r>
            <a:endParaRPr kumimoji="1"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270731" y="1969540"/>
            <a:ext cx="20446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｛</a:t>
            </a:r>
            <a:endParaRPr kumimoji="1" lang="zh-TW" altLang="en-US" sz="24000" dirty="0"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155049" y="2171388"/>
            <a:ext cx="2090914" cy="3289300"/>
            <a:chOff x="1028700" y="2679700"/>
            <a:chExt cx="2090914" cy="3289300"/>
          </a:xfrm>
        </p:grpSpPr>
        <p:sp>
          <p:nvSpPr>
            <p:cNvPr id="46" name="立方體 45"/>
            <p:cNvSpPr/>
            <p:nvPr/>
          </p:nvSpPr>
          <p:spPr>
            <a:xfrm>
              <a:off x="1683909" y="3142979"/>
              <a:ext cx="1435705" cy="2826021"/>
            </a:xfrm>
            <a:prstGeom prst="cub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951792" y="3612399"/>
              <a:ext cx="677108" cy="23566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TW" altLang="en-US" sz="3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SimHei" charset="-122"/>
                </a:rPr>
                <a:t>交通資料庫</a:t>
              </a:r>
              <a:endPara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028700" y="26797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71587" y="1372791"/>
            <a:ext cx="8899055" cy="5261599"/>
          </a:xfrm>
        </p:spPr>
        <p:txBody>
          <a:bodyPr/>
          <a:lstStyle/>
          <a:p>
            <a:pPr marL="264600">
              <a:lnSpc>
                <a:spcPct val="150000"/>
              </a:lnSpc>
            </a:pPr>
            <a:r>
              <a:rPr lang="zh-TW" altLang="en-US" dirty="0">
                <a:cs typeface="SimHei" charset="-122"/>
              </a:rPr>
              <a:t>使用的</a:t>
            </a:r>
            <a:r>
              <a:rPr lang="zh-TW" altLang="en-US" dirty="0" smtClean="0">
                <a:cs typeface="SimHei" charset="-122"/>
              </a:rPr>
              <a:t>資料：</a:t>
            </a:r>
            <a:r>
              <a:rPr lang="en-US" altLang="zh-TW" dirty="0">
                <a:cs typeface="SimHei" charset="-122"/>
              </a:rPr>
              <a:t/>
            </a:r>
            <a:br>
              <a:rPr lang="en-US" altLang="zh-TW" dirty="0">
                <a:cs typeface="SimHei" charset="-122"/>
              </a:rPr>
            </a:br>
            <a:r>
              <a:rPr lang="zh-TW" altLang="en-US" dirty="0" smtClean="0">
                <a:cs typeface="SimHei" charset="-122"/>
              </a:rPr>
              <a:t>取自 </a:t>
            </a:r>
            <a:r>
              <a:rPr lang="en-US" altLang="zh-TW" dirty="0">
                <a:cs typeface="SimHei" charset="-122"/>
              </a:rPr>
              <a:t>ETC </a:t>
            </a:r>
            <a:r>
              <a:rPr lang="zh-TW" altLang="en-US" dirty="0">
                <a:cs typeface="SimHei" charset="-122"/>
              </a:rPr>
              <a:t>的車輛偵測器，時間間隔為 </a:t>
            </a:r>
            <a:r>
              <a:rPr lang="en-US" altLang="zh-TW" dirty="0">
                <a:cs typeface="SimHei" charset="-122"/>
              </a:rPr>
              <a:t>5 </a:t>
            </a:r>
            <a:r>
              <a:rPr lang="zh-TW" altLang="en-US" dirty="0">
                <a:cs typeface="SimHei" charset="-122"/>
              </a:rPr>
              <a:t>分鐘 </a:t>
            </a:r>
            <a:r>
              <a:rPr lang="zh-TW" altLang="en-US" dirty="0" smtClean="0">
                <a:cs typeface="SimHei" charset="-122"/>
              </a:rPr>
              <a:t>，採用今年九月車流量資料。</a:t>
            </a:r>
            <a:endParaRPr lang="en-US" altLang="zh-TW" dirty="0" smtClean="0">
              <a:cs typeface="SimHei" charset="-122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871"/>
            <a:ext cx="1430468" cy="11477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724246" y="-294931"/>
            <a:ext cx="1133602" cy="17059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2563" y="-24486"/>
            <a:ext cx="1515531" cy="11366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68" y="-10821"/>
            <a:ext cx="1552456" cy="11427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82924" y="-44239"/>
            <a:ext cx="2939639" cy="11564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19614" y="87086"/>
            <a:ext cx="2666257" cy="9562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76601" y="315568"/>
            <a:ext cx="295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資料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蒐集與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建立</a:t>
            </a:r>
          </a:p>
          <a:p>
            <a:pPr algn="ctr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112162"/>
            <a:ext cx="9144000" cy="10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4" name="群組 193"/>
          <p:cNvGrpSpPr/>
          <p:nvPr/>
        </p:nvGrpSpPr>
        <p:grpSpPr>
          <a:xfrm>
            <a:off x="0" y="3596541"/>
            <a:ext cx="9260277" cy="3409461"/>
            <a:chOff x="-45328" y="2758341"/>
            <a:chExt cx="9260277" cy="3409461"/>
          </a:xfrm>
        </p:grpSpPr>
        <p:grpSp>
          <p:nvGrpSpPr>
            <p:cNvPr id="161" name="群組 160"/>
            <p:cNvGrpSpPr/>
            <p:nvPr/>
          </p:nvGrpSpPr>
          <p:grpSpPr>
            <a:xfrm>
              <a:off x="-45328" y="4295681"/>
              <a:ext cx="9260277" cy="1820567"/>
              <a:chOff x="-45328" y="4295681"/>
              <a:chExt cx="9260277" cy="1820567"/>
            </a:xfrm>
          </p:grpSpPr>
          <p:grpSp>
            <p:nvGrpSpPr>
              <p:cNvPr id="90" name="群組 89"/>
              <p:cNvGrpSpPr/>
              <p:nvPr/>
            </p:nvGrpSpPr>
            <p:grpSpPr>
              <a:xfrm>
                <a:off x="1543826" y="4335268"/>
                <a:ext cx="2829108" cy="1753404"/>
                <a:chOff x="6291057" y="4188149"/>
                <a:chExt cx="2829108" cy="1753404"/>
              </a:xfrm>
            </p:grpSpPr>
            <p:sp>
              <p:nvSpPr>
                <p:cNvPr id="63" name="矩形 62"/>
                <p:cNvSpPr/>
                <p:nvPr/>
              </p:nvSpPr>
              <p:spPr>
                <a:xfrm rot="21124466">
                  <a:off x="6425623" y="4907410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 rot="21124466">
                  <a:off x="6832568" y="4547779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 rot="21177052">
                  <a:off x="6702213" y="520391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 rot="21124466">
                  <a:off x="7248094" y="4188149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 rot="21177052">
                  <a:off x="7515500" y="4478940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 rot="21177052">
                  <a:off x="7071493" y="4833832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 rot="21177052">
                  <a:off x="7933773" y="486041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 rot="21177052">
                  <a:off x="7564492" y="5202182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 rot="21177052">
                  <a:off x="8386965" y="4502435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 rot="21177052">
                  <a:off x="6291057" y="5561900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 rot="21177052">
                  <a:off x="7141351" y="557226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91" name="群組 90"/>
              <p:cNvGrpSpPr/>
              <p:nvPr/>
            </p:nvGrpSpPr>
            <p:grpSpPr>
              <a:xfrm>
                <a:off x="-45328" y="4295681"/>
                <a:ext cx="2829108" cy="1753404"/>
                <a:chOff x="6291057" y="4188149"/>
                <a:chExt cx="2829108" cy="1753404"/>
              </a:xfrm>
            </p:grpSpPr>
            <p:sp>
              <p:nvSpPr>
                <p:cNvPr id="92" name="矩形 91"/>
                <p:cNvSpPr/>
                <p:nvPr/>
              </p:nvSpPr>
              <p:spPr>
                <a:xfrm rot="21124466">
                  <a:off x="6425623" y="4907410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 rot="21124466">
                  <a:off x="6832568" y="4547779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 rot="21177052">
                  <a:off x="6702213" y="520391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 rot="21124466">
                  <a:off x="7248094" y="4188149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 rot="21177052">
                  <a:off x="7515500" y="4478940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 rot="21177052">
                  <a:off x="7071493" y="4833832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 rot="21177052">
                  <a:off x="7933773" y="486041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 rot="21177052">
                  <a:off x="7564492" y="5202182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 rot="21177052">
                  <a:off x="8386965" y="4502435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 rot="21177052">
                  <a:off x="6291057" y="5561900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 rot="21177052">
                  <a:off x="7141351" y="557226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03" name="群組 102"/>
              <p:cNvGrpSpPr/>
              <p:nvPr/>
            </p:nvGrpSpPr>
            <p:grpSpPr>
              <a:xfrm>
                <a:off x="3121808" y="4359373"/>
                <a:ext cx="2829108" cy="1753404"/>
                <a:chOff x="6291057" y="4188149"/>
                <a:chExt cx="2829108" cy="1753404"/>
              </a:xfrm>
            </p:grpSpPr>
            <p:sp>
              <p:nvSpPr>
                <p:cNvPr id="104" name="矩形 103"/>
                <p:cNvSpPr/>
                <p:nvPr/>
              </p:nvSpPr>
              <p:spPr>
                <a:xfrm rot="21124466">
                  <a:off x="6425623" y="4907410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 rot="21124466">
                  <a:off x="6832568" y="4547779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 rot="21177052">
                  <a:off x="6702213" y="520391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 rot="21124466">
                  <a:off x="7248094" y="4188149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 rot="21177052">
                  <a:off x="7515500" y="4478940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 rot="21177052">
                  <a:off x="7071493" y="4833832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 rot="21177052">
                  <a:off x="7933773" y="486041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 rot="21177052">
                  <a:off x="7564492" y="5202182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 rot="21177052">
                  <a:off x="8386965" y="4502435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 rot="21177052">
                  <a:off x="6291057" y="5561900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 rot="21177052">
                  <a:off x="7141351" y="557226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15" name="群組 114"/>
              <p:cNvGrpSpPr/>
              <p:nvPr/>
            </p:nvGrpSpPr>
            <p:grpSpPr>
              <a:xfrm>
                <a:off x="4757793" y="4359372"/>
                <a:ext cx="2829108" cy="1753404"/>
                <a:chOff x="6291057" y="4188149"/>
                <a:chExt cx="2829108" cy="1753404"/>
              </a:xfrm>
            </p:grpSpPr>
            <p:sp>
              <p:nvSpPr>
                <p:cNvPr id="116" name="矩形 115"/>
                <p:cNvSpPr/>
                <p:nvPr/>
              </p:nvSpPr>
              <p:spPr>
                <a:xfrm rot="21124466">
                  <a:off x="6425623" y="4907410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 rot="21124466">
                  <a:off x="6832568" y="4547779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 rot="21177052">
                  <a:off x="6702213" y="520391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 rot="21124466">
                  <a:off x="7248094" y="4188149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 rot="21177052">
                  <a:off x="7515500" y="4478940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 rot="21177052">
                  <a:off x="7071493" y="4833832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 rot="21177052">
                  <a:off x="7933773" y="486041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 rot="21177052">
                  <a:off x="7564492" y="5202182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 rot="21177052">
                  <a:off x="8386965" y="4502435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 rot="21177052">
                  <a:off x="6291057" y="5561900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 rot="21177052">
                  <a:off x="7141351" y="557226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27" name="群組 126"/>
              <p:cNvGrpSpPr/>
              <p:nvPr/>
            </p:nvGrpSpPr>
            <p:grpSpPr>
              <a:xfrm>
                <a:off x="6385841" y="4362844"/>
                <a:ext cx="2829108" cy="1753404"/>
                <a:chOff x="6291057" y="4188149"/>
                <a:chExt cx="2829108" cy="1753404"/>
              </a:xfrm>
            </p:grpSpPr>
            <p:sp>
              <p:nvSpPr>
                <p:cNvPr id="128" name="矩形 127"/>
                <p:cNvSpPr/>
                <p:nvPr/>
              </p:nvSpPr>
              <p:spPr>
                <a:xfrm rot="21124466">
                  <a:off x="6425623" y="4907410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21124466">
                  <a:off x="6832568" y="4547779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21177052">
                  <a:off x="6702213" y="520391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21124466">
                  <a:off x="7248094" y="4188149"/>
                  <a:ext cx="1741714" cy="10341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21177052">
                  <a:off x="7515500" y="4478940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21177052">
                  <a:off x="7071493" y="4833832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21177052">
                  <a:off x="7933773" y="486041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21177052">
                  <a:off x="7564492" y="5202182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21177052">
                  <a:off x="8386965" y="4502435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21177052">
                  <a:off x="6291057" y="5561900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 rot="21177052">
                  <a:off x="7141351" y="5572268"/>
                  <a:ext cx="733200" cy="88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00"/>
                  </a:solidFill>
                </a:ln>
                <a:scene3d>
                  <a:camera prst="isometricOffAxis2Top"/>
                  <a:lightRig rig="threePt" dir="t"/>
                </a:scene3d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942" b="75527" l="6771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52354">
              <a:off x="5119283" y="3786452"/>
              <a:ext cx="2620403" cy="168415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942" b="75527" l="6771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52354">
              <a:off x="2121517" y="4158244"/>
              <a:ext cx="2620403" cy="168415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191" name="圖片 190"/>
            <p:cNvPicPr>
              <a:picLocks noChangeAspect="1"/>
            </p:cNvPicPr>
            <p:nvPr/>
          </p:nvPicPr>
          <p:blipFill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942" b="75527" l="6771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52354">
              <a:off x="610363" y="4473467"/>
              <a:ext cx="2620403" cy="168415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160" name="群組 159"/>
            <p:cNvGrpSpPr/>
            <p:nvPr/>
          </p:nvGrpSpPr>
          <p:grpSpPr>
            <a:xfrm>
              <a:off x="1508655" y="2758341"/>
              <a:ext cx="1248612" cy="2995108"/>
              <a:chOff x="1550200" y="2792813"/>
              <a:chExt cx="1248612" cy="2995108"/>
            </a:xfrm>
          </p:grpSpPr>
          <p:cxnSp>
            <p:nvCxnSpPr>
              <p:cNvPr id="140" name="直線接點 139"/>
              <p:cNvCxnSpPr/>
              <p:nvPr/>
            </p:nvCxnSpPr>
            <p:spPr>
              <a:xfrm>
                <a:off x="1550200" y="3751984"/>
                <a:ext cx="12221" cy="203593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/>
              <p:nvPr/>
            </p:nvCxnSpPr>
            <p:spPr>
              <a:xfrm>
                <a:off x="2773218" y="2819400"/>
                <a:ext cx="0" cy="18986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/>
              <p:cNvCxnSpPr/>
              <p:nvPr/>
            </p:nvCxnSpPr>
            <p:spPr>
              <a:xfrm flipV="1">
                <a:off x="1559221" y="2792813"/>
                <a:ext cx="1213997" cy="95743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接點 149"/>
              <p:cNvCxnSpPr/>
              <p:nvPr/>
            </p:nvCxnSpPr>
            <p:spPr>
              <a:xfrm flipV="1">
                <a:off x="1584815" y="3010225"/>
                <a:ext cx="1213997" cy="95743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/>
              <p:cNvCxnSpPr/>
              <p:nvPr/>
            </p:nvCxnSpPr>
            <p:spPr>
              <a:xfrm>
                <a:off x="1777088" y="3606800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接點 156"/>
              <p:cNvCxnSpPr/>
              <p:nvPr/>
            </p:nvCxnSpPr>
            <p:spPr>
              <a:xfrm>
                <a:off x="2515652" y="2993421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接點 157"/>
              <p:cNvCxnSpPr/>
              <p:nvPr/>
            </p:nvCxnSpPr>
            <p:spPr>
              <a:xfrm>
                <a:off x="2030066" y="3379652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接點 158"/>
              <p:cNvCxnSpPr/>
              <p:nvPr/>
            </p:nvCxnSpPr>
            <p:spPr>
              <a:xfrm>
                <a:off x="2297788" y="3169930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圖片 187"/>
            <p:cNvPicPr>
              <a:picLocks noChangeAspect="1"/>
            </p:cNvPicPr>
            <p:nvPr/>
          </p:nvPicPr>
          <p:blipFill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942" b="75527" l="6771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78510">
              <a:off x="4332641" y="4227755"/>
              <a:ext cx="2620403" cy="168415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189" name="圖片 188"/>
            <p:cNvPicPr>
              <a:picLocks noChangeAspect="1"/>
            </p:cNvPicPr>
            <p:nvPr/>
          </p:nvPicPr>
          <p:blipFill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942" b="75527" l="6771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7482">
              <a:off x="5728858" y="4483647"/>
              <a:ext cx="2620403" cy="168415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166" name="群組 165"/>
            <p:cNvGrpSpPr/>
            <p:nvPr/>
          </p:nvGrpSpPr>
          <p:grpSpPr>
            <a:xfrm>
              <a:off x="6346277" y="2807839"/>
              <a:ext cx="1248612" cy="2995108"/>
              <a:chOff x="1550200" y="2792813"/>
              <a:chExt cx="1248612" cy="2995108"/>
            </a:xfrm>
          </p:grpSpPr>
          <p:cxnSp>
            <p:nvCxnSpPr>
              <p:cNvPr id="167" name="直線接點 166"/>
              <p:cNvCxnSpPr/>
              <p:nvPr/>
            </p:nvCxnSpPr>
            <p:spPr>
              <a:xfrm>
                <a:off x="1550200" y="3751984"/>
                <a:ext cx="12221" cy="203593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/>
              <p:cNvCxnSpPr/>
              <p:nvPr/>
            </p:nvCxnSpPr>
            <p:spPr>
              <a:xfrm>
                <a:off x="2773218" y="2819400"/>
                <a:ext cx="0" cy="18986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/>
              <p:cNvCxnSpPr/>
              <p:nvPr/>
            </p:nvCxnSpPr>
            <p:spPr>
              <a:xfrm flipV="1">
                <a:off x="1559221" y="2792813"/>
                <a:ext cx="1213997" cy="95743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/>
              <p:cNvCxnSpPr/>
              <p:nvPr/>
            </p:nvCxnSpPr>
            <p:spPr>
              <a:xfrm flipV="1">
                <a:off x="1584815" y="3010225"/>
                <a:ext cx="1213997" cy="95743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/>
              <p:nvPr/>
            </p:nvCxnSpPr>
            <p:spPr>
              <a:xfrm>
                <a:off x="1777088" y="3606800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/>
              <p:cNvCxnSpPr/>
              <p:nvPr/>
            </p:nvCxnSpPr>
            <p:spPr>
              <a:xfrm>
                <a:off x="2515652" y="2993421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/>
              <p:cNvCxnSpPr/>
              <p:nvPr/>
            </p:nvCxnSpPr>
            <p:spPr>
              <a:xfrm>
                <a:off x="2030066" y="3379652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/>
              <p:cNvCxnSpPr/>
              <p:nvPr/>
            </p:nvCxnSpPr>
            <p:spPr>
              <a:xfrm>
                <a:off x="2297788" y="3169930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0" name="圖片 189"/>
            <p:cNvPicPr>
              <a:picLocks noChangeAspect="1"/>
            </p:cNvPicPr>
            <p:nvPr/>
          </p:nvPicPr>
          <p:blipFill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942" b="75527" l="6771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00714">
              <a:off x="3062890" y="4469732"/>
              <a:ext cx="2620403" cy="168415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175" name="群組 174"/>
            <p:cNvGrpSpPr/>
            <p:nvPr/>
          </p:nvGrpSpPr>
          <p:grpSpPr>
            <a:xfrm>
              <a:off x="3845946" y="2784928"/>
              <a:ext cx="1248612" cy="2995108"/>
              <a:chOff x="1550200" y="2792813"/>
              <a:chExt cx="1248612" cy="2995108"/>
            </a:xfrm>
          </p:grpSpPr>
          <p:cxnSp>
            <p:nvCxnSpPr>
              <p:cNvPr id="176" name="直線接點 175"/>
              <p:cNvCxnSpPr/>
              <p:nvPr/>
            </p:nvCxnSpPr>
            <p:spPr>
              <a:xfrm>
                <a:off x="1550200" y="3751984"/>
                <a:ext cx="12221" cy="203593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接點 176"/>
              <p:cNvCxnSpPr/>
              <p:nvPr/>
            </p:nvCxnSpPr>
            <p:spPr>
              <a:xfrm>
                <a:off x="2773218" y="2819400"/>
                <a:ext cx="0" cy="18986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/>
              <p:cNvCxnSpPr/>
              <p:nvPr/>
            </p:nvCxnSpPr>
            <p:spPr>
              <a:xfrm flipV="1">
                <a:off x="1559221" y="2792813"/>
                <a:ext cx="1213997" cy="95743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接點 178"/>
              <p:cNvCxnSpPr/>
              <p:nvPr/>
            </p:nvCxnSpPr>
            <p:spPr>
              <a:xfrm flipV="1">
                <a:off x="1584815" y="3010225"/>
                <a:ext cx="1213997" cy="95743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接點 179"/>
              <p:cNvCxnSpPr/>
              <p:nvPr/>
            </p:nvCxnSpPr>
            <p:spPr>
              <a:xfrm>
                <a:off x="1777088" y="3606800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>
                <a:off x="2515652" y="2993421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>
              <a:xfrm>
                <a:off x="2030066" y="3379652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>
              <a:xfrm>
                <a:off x="2297788" y="3169930"/>
                <a:ext cx="0" cy="242642"/>
              </a:xfrm>
              <a:prstGeom prst="line">
                <a:avLst/>
              </a:prstGeom>
              <a:ln w="539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矩形 183"/>
            <p:cNvSpPr/>
            <p:nvPr/>
          </p:nvSpPr>
          <p:spPr>
            <a:xfrm rot="21100949">
              <a:off x="1342349" y="3313465"/>
              <a:ext cx="1838643" cy="2342404"/>
            </a:xfrm>
            <a:prstGeom prst="rect">
              <a:avLst/>
            </a:prstGeom>
            <a:solidFill>
              <a:srgbClr val="002060">
                <a:alpha val="28000"/>
              </a:srgb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 rot="21100949">
              <a:off x="3689714" y="3339874"/>
              <a:ext cx="1838643" cy="2342404"/>
            </a:xfrm>
            <a:prstGeom prst="rect">
              <a:avLst/>
            </a:prstGeom>
            <a:solidFill>
              <a:srgbClr val="002060">
                <a:alpha val="28000"/>
              </a:srgb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 rot="21100949">
              <a:off x="6231907" y="3313466"/>
              <a:ext cx="1838643" cy="2342404"/>
            </a:xfrm>
            <a:prstGeom prst="rect">
              <a:avLst/>
            </a:prstGeom>
            <a:solidFill>
              <a:srgbClr val="002060">
                <a:alpha val="28000"/>
              </a:srgb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7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871"/>
            <a:ext cx="1430468" cy="11477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724246" y="-294931"/>
            <a:ext cx="1133602" cy="17059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2563" y="-24486"/>
            <a:ext cx="1515531" cy="11366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468" y="-10821"/>
            <a:ext cx="1552456" cy="11427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82924" y="-44239"/>
            <a:ext cx="2939639" cy="11564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19614" y="87086"/>
            <a:ext cx="2666257" cy="9562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245963" y="313006"/>
            <a:ext cx="241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1112162"/>
            <a:ext cx="9144000" cy="10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9082" y="1145580"/>
            <a:ext cx="4039100" cy="250274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177115" y="4267352"/>
            <a:ext cx="4707877" cy="2514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1798" y="4267352"/>
            <a:ext cx="380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GIS</a:t>
            </a:r>
            <a:endParaRPr kumimoji="1"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</p:txBody>
      </p:sp>
      <p:sp>
        <p:nvSpPr>
          <p:cNvPr id="19" name="右彎箭號 18"/>
          <p:cNvSpPr/>
          <p:nvPr/>
        </p:nvSpPr>
        <p:spPr>
          <a:xfrm rot="5400000" flipH="1">
            <a:off x="7249057" y="3739814"/>
            <a:ext cx="1710608" cy="1578295"/>
          </a:xfrm>
          <a:prstGeom prst="bentArrow">
            <a:avLst>
              <a:gd name="adj1" fmla="val 22684"/>
              <a:gd name="adj2" fmla="val 25000"/>
              <a:gd name="adj3" fmla="val 50000"/>
              <a:gd name="adj4" fmla="val 4606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右彎箭號 20"/>
          <p:cNvSpPr/>
          <p:nvPr/>
        </p:nvSpPr>
        <p:spPr>
          <a:xfrm rot="10800000" flipH="1">
            <a:off x="415283" y="3822699"/>
            <a:ext cx="1331610" cy="1710608"/>
          </a:xfrm>
          <a:prstGeom prst="bentArrow">
            <a:avLst>
              <a:gd name="adj1" fmla="val 22684"/>
              <a:gd name="adj2" fmla="val 24626"/>
              <a:gd name="adj3" fmla="val 50000"/>
              <a:gd name="adj4" fmla="val 4606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016" l="0" r="994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8854" y="5715392"/>
            <a:ext cx="1801868" cy="945903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5035859" y="4892483"/>
            <a:ext cx="1707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資料庫</a:t>
            </a:r>
            <a:endParaRPr kumimoji="1"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77114" y="4954038"/>
            <a:ext cx="29267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Getis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-Ord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Gi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kumimoji="1"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04" b="99099" l="250" r="100000">
                        <a14:foregroundMark x1="36000" y1="32883" x2="36000" y2="32883"/>
                        <a14:foregroundMark x1="46000" y1="37387" x2="46000" y2="37387"/>
                        <a14:foregroundMark x1="58750" y1="40541" x2="58750" y2="40541"/>
                        <a14:foregroundMark x1="55000" y1="64414" x2="55000" y2="64414"/>
                        <a14:foregroundMark x1="74500" y1="72523" x2="74500" y2="72523"/>
                        <a14:foregroundMark x1="86000" y1="72523" x2="86000" y2="72523"/>
                        <a14:foregroundMark x1="35500" y1="70721" x2="35500" y2="70721"/>
                        <a14:foregroundMark x1="31750" y1="72072" x2="31750" y2="72072"/>
                        <a14:foregroundMark x1="26250" y1="73874" x2="26250" y2="73874"/>
                        <a14:foregroundMark x1="21000" y1="73874" x2="21000" y2="73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1798" y="5715392"/>
            <a:ext cx="1533153" cy="85090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692" b="89593" l="4893" r="97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918" y="1743852"/>
            <a:ext cx="3822700" cy="1291769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6808961" y="2971904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SimHei" charset="-122"/>
              </a:rPr>
              <a:t>視覺化成果</a:t>
            </a:r>
            <a:endParaRPr kumimoji="1"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0" y="2949332"/>
            <a:ext cx="9144000" cy="1257726"/>
            <a:chOff x="0" y="-44239"/>
            <a:chExt cx="9144000" cy="125772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-15871"/>
              <a:ext cx="1430468" cy="1147786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7724246" y="-294931"/>
              <a:ext cx="1133602" cy="170590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2563" y="-24486"/>
              <a:ext cx="1515531" cy="1136648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30468" y="-10821"/>
              <a:ext cx="1552456" cy="114273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982924" y="-44239"/>
              <a:ext cx="2939639" cy="115640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3119614" y="87086"/>
              <a:ext cx="2666257" cy="9562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245963" y="313006"/>
              <a:ext cx="241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成果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1112162"/>
              <a:ext cx="9144000" cy="1013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6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193</Words>
  <Application>Microsoft Office PowerPoint</Application>
  <PresentationFormat>如螢幕大小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SimHei</vt:lpstr>
      <vt:lpstr>微軟正黑體</vt:lpstr>
      <vt:lpstr>新細明體</vt:lpstr>
      <vt:lpstr>Arial</vt:lpstr>
      <vt:lpstr>Calibri</vt:lpstr>
      <vt:lpstr>Calibri Light</vt:lpstr>
      <vt:lpstr>Office 佈景主題</vt:lpstr>
      <vt:lpstr>國道一號路段交通流量熱點分析 新竹—台北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Milo</dc:creator>
  <cp:lastModifiedBy>蔡詠名</cp:lastModifiedBy>
  <cp:revision>48</cp:revision>
  <dcterms:created xsi:type="dcterms:W3CDTF">2017-11-25T01:41:29Z</dcterms:created>
  <dcterms:modified xsi:type="dcterms:W3CDTF">2017-11-25T07:47:08Z</dcterms:modified>
</cp:coreProperties>
</file>