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869EEB-7EE5-415C-80E0-811D69E6DEB4}">
  <a:tblStyle styleId="{3C869EEB-7EE5-415C-80E0-811D69E6DEB4}"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6de2ae20f_0_0:notes"/>
          <p:cNvSpPr txBox="1"/>
          <p:nvPr/>
        </p:nvSpPr>
        <p:spPr>
          <a:xfrm>
            <a:off x="3885453" y="8686373"/>
            <a:ext cx="2970900" cy="456300"/>
          </a:xfrm>
          <a:prstGeom prst="rect">
            <a:avLst/>
          </a:prstGeom>
          <a:noFill/>
          <a:ln>
            <a:noFill/>
          </a:ln>
        </p:spPr>
        <p:txBody>
          <a:bodyPr anchorCtr="0" anchor="b" bIns="44700" lIns="89375" spcFirstLastPara="1" rIns="89375" wrap="square" tIns="44700">
            <a:noAutofit/>
          </a:bodyPr>
          <a:lstStyle/>
          <a:p>
            <a:pPr indent="0" lvl="0" marL="0" marR="0" rtl="0" algn="r">
              <a:spcBef>
                <a:spcPts val="0"/>
              </a:spcBef>
              <a:spcAft>
                <a:spcPts val="0"/>
              </a:spcAft>
              <a:buNone/>
            </a:pPr>
            <a:fld id="{00000000-1234-1234-1234-123412341234}" type="slidenum">
              <a:rPr lang="zh-TW"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
        <p:nvSpPr>
          <p:cNvPr id="75" name="Google Shape;75;g1f6de2ae20f_0_0:notes"/>
          <p:cNvSpPr/>
          <p:nvPr>
            <p:ph idx="2" type="sldImg"/>
          </p:nvPr>
        </p:nvSpPr>
        <p:spPr>
          <a:xfrm>
            <a:off x="130863" y="685057"/>
            <a:ext cx="6596400" cy="343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g1f6de2ae20f_0_0:notes"/>
          <p:cNvSpPr txBox="1"/>
          <p:nvPr>
            <p:ph idx="1" type="body"/>
          </p:nvPr>
        </p:nvSpPr>
        <p:spPr>
          <a:xfrm>
            <a:off x="685480" y="4343918"/>
            <a:ext cx="5487000" cy="4114500"/>
          </a:xfrm>
          <a:prstGeom prst="rect">
            <a:avLst/>
          </a:prstGeom>
          <a:noFill/>
          <a:ln>
            <a:noFill/>
          </a:ln>
        </p:spPr>
        <p:txBody>
          <a:bodyPr anchorCtr="0" anchor="t" bIns="44700" lIns="89375" spcFirstLastPara="1" rIns="89375" wrap="square" tIns="44700">
            <a:noAutofit/>
          </a:bodyPr>
          <a:lstStyle/>
          <a:p>
            <a:pPr indent="0" lvl="0" marL="0" rtl="0" algn="l">
              <a:spcBef>
                <a:spcPts val="0"/>
              </a:spcBef>
              <a:spcAft>
                <a:spcPts val="0"/>
              </a:spcAft>
              <a:buNone/>
            </a:pPr>
            <a:r>
              <a:rPr lang="zh-TW"/>
              <a:t>Good afternoon, everyone. I'm TA Jui-Che, you can also call me Ben. Today I’m going to announce homework 1. </a:t>
            </a:r>
            <a:endParaRPr/>
          </a:p>
          <a:p>
            <a:pPr indent="0" lvl="0" marL="0" rtl="0" algn="l">
              <a:lnSpc>
                <a:spcPct val="115000"/>
              </a:lnSpc>
              <a:spcBef>
                <a:spcPts val="0"/>
              </a:spcBef>
              <a:spcAft>
                <a:spcPts val="0"/>
              </a:spcAft>
              <a:buSzPts val="1100"/>
              <a:buNone/>
            </a:pPr>
            <a:r>
              <a:rPr lang="zh-TW"/>
              <a:t>In this course, each homework assignment is a crucial component of your academic score. Please don't hesitate to raise your hand if you have any questions during this announcememt.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f6de2ae20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f6de2ae20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This is the update equation of gradient descent and t</a:t>
            </a:r>
            <a:r>
              <a:rPr lang="zh-TW"/>
              <a:t>he learning rate eta(</a:t>
            </a:r>
            <a:r>
              <a:rPr lang="zh-TW" sz="1250">
                <a:solidFill>
                  <a:srgbClr val="202122"/>
                </a:solidFill>
                <a:highlight>
                  <a:srgbClr val="F8F9FA"/>
                </a:highlight>
              </a:rPr>
              <a:t>η</a:t>
            </a:r>
            <a:r>
              <a:rPr lang="zh-TW"/>
              <a:t>) plays a critical role in controlling the size of each step taken during the gradient descent process.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6de2ae20f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6de2ae20f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solidFill>
                  <a:schemeClr val="dk1"/>
                </a:solidFill>
              </a:rPr>
              <a:t>You are going to implement linear regression on this dataset – student performance dataset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Features: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Hour Studied: The number of hours a student has studied.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Previous Score: The student's previous academic performance score.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Sleep Hours: The number of hours the student sleeps.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Sample Question Papers Practiced: The count of practice question papers completed by the student.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Target: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Performance Index: This is the target variable we aim to predict, where higher values indicate better academic performance.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f6de2ae20f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f6de2ae20f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t>Your first task is to implement linear regression using the closed-form solution.You must display the calculated weights and intercepts for your linear model. It's important to note that there is a single correct solution for this task.</a:t>
            </a:r>
            <a:endParaRPr/>
          </a:p>
          <a:p>
            <a:pPr indent="0" lvl="0" marL="0" rtl="0" algn="l">
              <a:lnSpc>
                <a:spcPct val="115000"/>
              </a:lnSpc>
              <a:spcBef>
                <a:spcPts val="0"/>
              </a:spcBef>
              <a:spcAft>
                <a:spcPts val="0"/>
              </a:spcAft>
              <a:buClr>
                <a:schemeClr val="dk1"/>
              </a:buClr>
              <a:buSzPts val="1100"/>
              <a:buFont typeface="Arial"/>
              <a:buNone/>
            </a:pPr>
            <a:r>
              <a:rPr lang="zh-TW"/>
              <a:t>Here's a helpful tip: To validate the correctness of your implementation, you can cross-check your results using third-party libraries like scikit-learn.</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f6de2ae20f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f6de2ae20f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second task is to </a:t>
            </a:r>
            <a:r>
              <a:rPr lang="zh-TW">
                <a:solidFill>
                  <a:schemeClr val="dk1"/>
                </a:solidFill>
              </a:rPr>
              <a:t>implement linear regression using gradient descent. You have to use this provided MSE equation as your loss function and tune learning rate and epoch hyper-parameters to make your testing MSE loss as closed as the closed-form solution.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2603210d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82603210d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following is the grading criteria for gradient descent. You need to show your result, plot the training curve, and show your error rate between your closed-form solution and the gradient descent solution. The definition of </a:t>
            </a:r>
            <a:r>
              <a:rPr lang="zh-TW"/>
              <a:t>the</a:t>
            </a:r>
            <a:r>
              <a:rPr lang="zh-TW"/>
              <a:t> error rate and the grading criteria are listed.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4789007a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4789007a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Here's a useful tip: The process of finding suitable hyperparameters may require some time and experimentation. Patience is key during this phase of model development, so take the time to explore and fine-tune your hyperparameters for the best results.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82603210d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82603210d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We have already finished the main function, do not </a:t>
            </a:r>
            <a:r>
              <a:rPr lang="zh-TW"/>
              <a:t>modify</a:t>
            </a:r>
            <a:r>
              <a:rPr lang="zh-TW"/>
              <a:t> it and your code output will look like this.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82603210d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82603210d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About the report, please follow the report template format.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f6de2ae20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f6de2ae20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About submission, you have to Compress your code and report into a .zip file and submit it on E3. You should name your files correctly.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f6de2ae20f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f6de2ae20f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t>
            </a:r>
            <a:r>
              <a:rPr lang="zh-TW"/>
              <a:t>he final section is about our late policy. Please be aware that for each additional late day beyond the due date, a late penalty of 20 points will be deducted. For instance, if you earned 90 points but submitted your work two days late, your final score will be reduced to 50 points. Please submit your </a:t>
            </a:r>
            <a:r>
              <a:rPr lang="zh-TW"/>
              <a:t>assignment on time.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2603210d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2603210d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Y</a:t>
            </a:r>
            <a:r>
              <a:rPr lang="zh-TW"/>
              <a:t>ou will have two full weeks to complete this assignment, as the deadline is set for October 10th.</a:t>
            </a:r>
            <a:endParaRPr/>
          </a:p>
          <a:p>
            <a:pPr indent="0" lvl="0" marL="0" rtl="0" algn="l">
              <a:spcBef>
                <a:spcPts val="0"/>
              </a:spcBef>
              <a:spcAft>
                <a:spcPts val="0"/>
              </a:spcAft>
              <a:buNone/>
            </a:pPr>
            <a:r>
              <a:rPr lang="zh-TW"/>
              <a:t>This assignment consists of two parts:</a:t>
            </a:r>
            <a:endParaRPr/>
          </a:p>
          <a:p>
            <a:pPr indent="0" lvl="0" marL="0" rtl="0" algn="l">
              <a:lnSpc>
                <a:spcPct val="115000"/>
              </a:lnSpc>
              <a:spcBef>
                <a:spcPts val="0"/>
              </a:spcBef>
              <a:spcAft>
                <a:spcPts val="0"/>
              </a:spcAft>
              <a:buClr>
                <a:schemeClr val="dk1"/>
              </a:buClr>
              <a:buSzPts val="1100"/>
              <a:buFont typeface="Arial"/>
              <a:buNone/>
            </a:pPr>
            <a:r>
              <a:rPr lang="zh-TW"/>
              <a:t>The first part is Coding: In this section, you'll implement linear regression </a:t>
            </a:r>
            <a:r>
              <a:rPr lang="zh-TW">
                <a:solidFill>
                  <a:schemeClr val="dk1"/>
                </a:solidFill>
              </a:rPr>
              <a:t>only </a:t>
            </a:r>
            <a:r>
              <a:rPr lang="zh-TW"/>
              <a:t>using NumPy. You should submit your code and answer some associated questions in the report.</a:t>
            </a:r>
            <a:endParaRPr/>
          </a:p>
          <a:p>
            <a:pPr indent="0" lvl="0" marL="0" rtl="0" algn="l">
              <a:lnSpc>
                <a:spcPct val="115000"/>
              </a:lnSpc>
              <a:spcBef>
                <a:spcPts val="0"/>
              </a:spcBef>
              <a:spcAft>
                <a:spcPts val="0"/>
              </a:spcAft>
              <a:buNone/>
            </a:pPr>
            <a:r>
              <a:rPr lang="zh-TW"/>
              <a:t>The second part is Hand-Written Questions: In this section, you'll answer theoretical questions about linear regression. You can choose your preferred method for responses, whether handwritten, typed, or digital, as long as your answers are clear and readable."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f6de2ae20f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f6de2ae20f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Here are some frequently asked questions (FAQs):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f6de2ae20f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f6de2ae20f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6de2ae20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6de2ae20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Here are some links about this </a:t>
            </a:r>
            <a:r>
              <a:rPr lang="zh-TW"/>
              <a:t>assignment</a:t>
            </a:r>
            <a:r>
              <a:rPr lang="zh-TW"/>
              <a:t>, and these links are on E3 system too.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789007a9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789007a9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following slide covers the topic of the environment. Please use Python 3.8 or a newer versions. We strongly encourage the use of virtual environments when working on your homework assignments. Below are some popular tools for managing virtual environments: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2603210d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2603210d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As previously mentioned, you will be implementing linear regression using only NumPy. NumPy is a powerful Python library that supports a wide range of array operations. We recommend that you have a basic understanding of NumPy before getting started. For instance, when performing element-wise multiplication, avoid writing code like this and instead utilize NumPy's multiplication function. Similarly, if you need to calculate element-wise square roots, there's no need to use the math library; simply use NumPy's numpy.sqrt() function.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6de2ae20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6de2ae20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 the course, you learned about linear regression, which is the process of finding the optimal values for the weights and the intercept that can best fit the given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6de2ae20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f6de2ae20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t>You've learned that for linear regression, we can compute the closed-form solution using equations that involve matrix calculations. However, when dealing with a super large dataset, such as high-dimensional data with a huge amount of data points, performing these matrix calculations can become computationally expensive and challenging.</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2603210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2603210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Therefore, the another approach is utilizing gradient descent to solve linear regression.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f6de2ae20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f6de2ae20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Gradient descent is an iterative optimization method that use the gradient's direction to incrementally refine the solution.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_1">
    <p:bg>
      <p:bgPr>
        <a:gradFill>
          <a:gsLst>
            <a:gs pos="0">
              <a:srgbClr val="9A9ADF"/>
            </a:gs>
            <a:gs pos="31000">
              <a:srgbClr val="9A9ADF"/>
            </a:gs>
            <a:gs pos="100000">
              <a:srgbClr val="212167"/>
            </a:gs>
          </a:gsLst>
          <a:lin ang="10800025" scaled="0"/>
        </a:gradFill>
      </p:bgPr>
    </p:bg>
    <p:spTree>
      <p:nvGrpSpPr>
        <p:cNvPr id="50" name="Shape 50"/>
        <p:cNvGrpSpPr/>
        <p:nvPr/>
      </p:nvGrpSpPr>
      <p:grpSpPr>
        <a:xfrm>
          <a:off x="0" y="0"/>
          <a:ext cx="0" cy="0"/>
          <a:chOff x="0" y="0"/>
          <a:chExt cx="0" cy="0"/>
        </a:xfrm>
      </p:grpSpPr>
      <p:sp>
        <p:nvSpPr>
          <p:cNvPr id="51" name="Google Shape;51;p13"/>
          <p:cNvSpPr/>
          <p:nvPr/>
        </p:nvSpPr>
        <p:spPr>
          <a:xfrm>
            <a:off x="2107787" y="1400997"/>
            <a:ext cx="7036200" cy="2409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3"/>
          <p:cNvSpPr/>
          <p:nvPr/>
        </p:nvSpPr>
        <p:spPr>
          <a:xfrm rot="10800000">
            <a:off x="395406" y="1400929"/>
            <a:ext cx="3331200" cy="2409000"/>
          </a:xfrm>
          <a:prstGeom prst="flowChartDelay">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3" name="Google Shape;53;p13"/>
          <p:cNvGrpSpPr/>
          <p:nvPr/>
        </p:nvGrpSpPr>
        <p:grpSpPr>
          <a:xfrm>
            <a:off x="3147004" y="4331494"/>
            <a:ext cx="1556778" cy="657676"/>
            <a:chOff x="-253" y="3137"/>
            <a:chExt cx="1281" cy="722"/>
          </a:xfrm>
        </p:grpSpPr>
        <p:sp>
          <p:nvSpPr>
            <p:cNvPr id="54" name="Google Shape;54;p13"/>
            <p:cNvSpPr/>
            <p:nvPr/>
          </p:nvSpPr>
          <p:spPr>
            <a:xfrm>
              <a:off x="600" y="3137"/>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5" name="Google Shape;55;p13"/>
            <p:cNvSpPr/>
            <p:nvPr/>
          </p:nvSpPr>
          <p:spPr>
            <a:xfrm>
              <a:off x="1028" y="3476"/>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 name="Google Shape;56;p13"/>
            <p:cNvSpPr/>
            <p:nvPr/>
          </p:nvSpPr>
          <p:spPr>
            <a:xfrm>
              <a:off x="731" y="3627"/>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7" name="Google Shape;57;p13"/>
            <p:cNvSpPr/>
            <p:nvPr/>
          </p:nvSpPr>
          <p:spPr>
            <a:xfrm>
              <a:off x="296" y="3859"/>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 name="Google Shape;58;p13"/>
            <p:cNvSpPr/>
            <p:nvPr/>
          </p:nvSpPr>
          <p:spPr>
            <a:xfrm>
              <a:off x="-196" y="3265"/>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 name="Google Shape;59;p13"/>
            <p:cNvSpPr/>
            <p:nvPr/>
          </p:nvSpPr>
          <p:spPr>
            <a:xfrm>
              <a:off x="-60" y="3438"/>
              <a:ext cx="300" cy="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60" name="Google Shape;60;p13"/>
            <p:cNvCxnSpPr/>
            <p:nvPr/>
          </p:nvCxnSpPr>
          <p:spPr>
            <a:xfrm rot="10800000">
              <a:off x="420" y="3521"/>
              <a:ext cx="600" cy="0"/>
            </a:xfrm>
            <a:prstGeom prst="straightConnector1">
              <a:avLst/>
            </a:prstGeom>
            <a:noFill/>
            <a:ln cap="flat" cmpd="sng" w="22225">
              <a:solidFill>
                <a:schemeClr val="accent1"/>
              </a:solidFill>
              <a:prstDash val="solid"/>
              <a:round/>
              <a:headEnd len="med" w="med" type="none"/>
              <a:tailEnd len="med" w="med" type="none"/>
            </a:ln>
          </p:spPr>
        </p:cxnSp>
        <p:cxnSp>
          <p:nvCxnSpPr>
            <p:cNvPr id="61" name="Google Shape;61;p13"/>
            <p:cNvCxnSpPr/>
            <p:nvPr/>
          </p:nvCxnSpPr>
          <p:spPr>
            <a:xfrm rot="10800000">
              <a:off x="-253" y="3310"/>
              <a:ext cx="600" cy="0"/>
            </a:xfrm>
            <a:prstGeom prst="straightConnector1">
              <a:avLst/>
            </a:prstGeom>
            <a:noFill/>
            <a:ln cap="flat" cmpd="sng" w="22225">
              <a:solidFill>
                <a:schemeClr val="accent1"/>
              </a:solidFill>
              <a:prstDash val="solid"/>
              <a:round/>
              <a:headEnd len="med" w="med" type="none"/>
              <a:tailEnd len="med" w="med" type="none"/>
            </a:ln>
          </p:spPr>
        </p:cxnSp>
        <p:cxnSp>
          <p:nvCxnSpPr>
            <p:cNvPr id="62" name="Google Shape;62;p13"/>
            <p:cNvCxnSpPr/>
            <p:nvPr/>
          </p:nvCxnSpPr>
          <p:spPr>
            <a:xfrm>
              <a:off x="347" y="3302"/>
              <a:ext cx="300" cy="300"/>
            </a:xfrm>
            <a:prstGeom prst="straightConnector1">
              <a:avLst/>
            </a:prstGeom>
            <a:noFill/>
            <a:ln cap="flat" cmpd="sng" w="22225">
              <a:solidFill>
                <a:schemeClr val="accent1"/>
              </a:solidFill>
              <a:prstDash val="solid"/>
              <a:round/>
              <a:headEnd len="med" w="med" type="none"/>
              <a:tailEnd len="med" w="med" type="none"/>
            </a:ln>
          </p:spPr>
        </p:cxnSp>
        <p:cxnSp>
          <p:nvCxnSpPr>
            <p:cNvPr id="63" name="Google Shape;63;p13"/>
            <p:cNvCxnSpPr/>
            <p:nvPr/>
          </p:nvCxnSpPr>
          <p:spPr>
            <a:xfrm flipH="1">
              <a:off x="313" y="3249"/>
              <a:ext cx="300" cy="300"/>
            </a:xfrm>
            <a:prstGeom prst="straightConnector1">
              <a:avLst/>
            </a:prstGeom>
            <a:noFill/>
            <a:ln cap="flat" cmpd="sng" w="22225">
              <a:solidFill>
                <a:schemeClr val="accent1"/>
              </a:solidFill>
              <a:prstDash val="solid"/>
              <a:round/>
              <a:headEnd len="med" w="med" type="none"/>
              <a:tailEnd len="med" w="med" type="none"/>
            </a:ln>
          </p:spPr>
        </p:cxnSp>
        <p:cxnSp>
          <p:nvCxnSpPr>
            <p:cNvPr id="64" name="Google Shape;64;p13"/>
            <p:cNvCxnSpPr/>
            <p:nvPr/>
          </p:nvCxnSpPr>
          <p:spPr>
            <a:xfrm>
              <a:off x="0" y="3521"/>
              <a:ext cx="300" cy="0"/>
            </a:xfrm>
            <a:prstGeom prst="straightConnector1">
              <a:avLst/>
            </a:prstGeom>
            <a:noFill/>
            <a:ln cap="flat" cmpd="sng" w="22225">
              <a:solidFill>
                <a:schemeClr val="accent1"/>
              </a:solidFill>
              <a:prstDash val="solid"/>
              <a:round/>
              <a:headEnd len="med" w="med" type="none"/>
              <a:tailEnd len="med" w="med" type="none"/>
            </a:ln>
          </p:spPr>
        </p:cxnSp>
        <p:cxnSp>
          <p:nvCxnSpPr>
            <p:cNvPr id="65" name="Google Shape;65;p13"/>
            <p:cNvCxnSpPr/>
            <p:nvPr/>
          </p:nvCxnSpPr>
          <p:spPr>
            <a:xfrm>
              <a:off x="340" y="3521"/>
              <a:ext cx="0" cy="300"/>
            </a:xfrm>
            <a:prstGeom prst="straightConnector1">
              <a:avLst/>
            </a:prstGeom>
            <a:noFill/>
            <a:ln cap="flat" cmpd="sng" w="22225">
              <a:solidFill>
                <a:schemeClr val="accent1"/>
              </a:solidFill>
              <a:prstDash val="solid"/>
              <a:round/>
              <a:headEnd len="med" w="med" type="none"/>
              <a:tailEnd len="med" w="med" type="none"/>
            </a:ln>
          </p:spPr>
        </p:cxnSp>
        <p:cxnSp>
          <p:nvCxnSpPr>
            <p:cNvPr id="66" name="Google Shape;66;p13"/>
            <p:cNvCxnSpPr/>
            <p:nvPr/>
          </p:nvCxnSpPr>
          <p:spPr>
            <a:xfrm rot="10800000">
              <a:off x="449" y="3686"/>
              <a:ext cx="300" cy="0"/>
            </a:xfrm>
            <a:prstGeom prst="straightConnector1">
              <a:avLst/>
            </a:prstGeom>
            <a:noFill/>
            <a:ln cap="flat" cmpd="sng" w="22225">
              <a:solidFill>
                <a:schemeClr val="accent1"/>
              </a:solidFill>
              <a:prstDash val="solid"/>
              <a:round/>
              <a:headEnd len="med" w="med" type="none"/>
              <a:tailEnd len="med" w="med" type="none"/>
            </a:ln>
          </p:spPr>
        </p:cxnSp>
      </p:grpSp>
      <p:pic>
        <p:nvPicPr>
          <p:cNvPr descr="圖片1" id="67" name="Google Shape;67;p13"/>
          <p:cNvPicPr preferRelativeResize="0"/>
          <p:nvPr/>
        </p:nvPicPr>
        <p:blipFill rotWithShape="1">
          <a:blip r:embed="rId2">
            <a:alphaModFix/>
          </a:blip>
          <a:srcRect b="24276" l="0" r="15597" t="8401"/>
          <a:stretch/>
        </p:blipFill>
        <p:spPr>
          <a:xfrm>
            <a:off x="5303838" y="0"/>
            <a:ext cx="2880121" cy="1383507"/>
          </a:xfrm>
          <a:prstGeom prst="rect">
            <a:avLst/>
          </a:prstGeom>
          <a:noFill/>
          <a:ln>
            <a:noFill/>
          </a:ln>
        </p:spPr>
      </p:pic>
      <p:pic>
        <p:nvPicPr>
          <p:cNvPr descr="圖片1" id="68" name="Google Shape;68;p13"/>
          <p:cNvPicPr preferRelativeResize="0"/>
          <p:nvPr/>
        </p:nvPicPr>
        <p:blipFill rotWithShape="1">
          <a:blip r:embed="rId3">
            <a:alphaModFix/>
          </a:blip>
          <a:srcRect b="0" l="0" r="21905" t="28891"/>
          <a:stretch/>
        </p:blipFill>
        <p:spPr>
          <a:xfrm>
            <a:off x="6659563" y="3813572"/>
            <a:ext cx="1863326" cy="1022747"/>
          </a:xfrm>
          <a:prstGeom prst="rect">
            <a:avLst/>
          </a:prstGeom>
          <a:noFill/>
          <a:ln>
            <a:noFill/>
          </a:ln>
        </p:spPr>
      </p:pic>
      <p:pic>
        <p:nvPicPr>
          <p:cNvPr descr="圖片2" id="69" name="Google Shape;69;p13"/>
          <p:cNvPicPr preferRelativeResize="0"/>
          <p:nvPr/>
        </p:nvPicPr>
        <p:blipFill rotWithShape="1">
          <a:blip r:embed="rId4">
            <a:alphaModFix/>
          </a:blip>
          <a:srcRect b="0" l="14632" r="0" t="0"/>
          <a:stretch/>
        </p:blipFill>
        <p:spPr>
          <a:xfrm>
            <a:off x="0" y="3734991"/>
            <a:ext cx="1382317" cy="977503"/>
          </a:xfrm>
          <a:prstGeom prst="rect">
            <a:avLst/>
          </a:prstGeom>
          <a:noFill/>
          <a:ln>
            <a:noFill/>
          </a:ln>
        </p:spPr>
      </p:pic>
      <p:pic>
        <p:nvPicPr>
          <p:cNvPr descr="圖片2" id="70" name="Google Shape;70;p13"/>
          <p:cNvPicPr preferRelativeResize="0"/>
          <p:nvPr/>
        </p:nvPicPr>
        <p:blipFill rotWithShape="1">
          <a:blip r:embed="rId5">
            <a:alphaModFix/>
          </a:blip>
          <a:srcRect b="21783" l="0" r="0" t="0"/>
          <a:stretch/>
        </p:blipFill>
        <p:spPr>
          <a:xfrm>
            <a:off x="1044575" y="4455319"/>
            <a:ext cx="1457324" cy="688182"/>
          </a:xfrm>
          <a:prstGeom prst="rect">
            <a:avLst/>
          </a:prstGeom>
          <a:noFill/>
          <a:ln>
            <a:noFill/>
          </a:ln>
        </p:spPr>
      </p:pic>
      <p:pic>
        <p:nvPicPr>
          <p:cNvPr id="71" name="Google Shape;71;p13"/>
          <p:cNvPicPr preferRelativeResize="0"/>
          <p:nvPr/>
        </p:nvPicPr>
        <p:blipFill rotWithShape="1">
          <a:blip r:embed="rId6">
            <a:alphaModFix/>
          </a:blip>
          <a:srcRect b="0" l="0" r="0" t="0"/>
          <a:stretch/>
        </p:blipFill>
        <p:spPr>
          <a:xfrm>
            <a:off x="591709" y="1529023"/>
            <a:ext cx="2178186" cy="2178186"/>
          </a:xfrm>
          <a:prstGeom prst="rect">
            <a:avLst/>
          </a:prstGeom>
          <a:noFill/>
          <a:ln>
            <a:noFill/>
          </a:ln>
        </p:spPr>
      </p:pic>
      <p:sp>
        <p:nvSpPr>
          <p:cNvPr id="72" name="Google Shape;72;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cs.google.com/document/d/1b-QS86cEsWJ2IFVBQUenuyPyyVPuJ1wOUd9pkfMz6nk/edit?usp=share_lin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document/d/1tPpcJioWj4Mtu_1QSL6Vr1xi0GFIoJyJ-88vD8jxv0A/edit?usp=share_link" TargetMode="External"/><Relationship Id="rId4" Type="http://schemas.openxmlformats.org/officeDocument/2006/relationships/hyperlink" Target="https://drive.google.com/file/d/1w-ePPWAg4bc69zzMBHNX81qKL2a-CC8b/view?usp=share_link" TargetMode="External"/><Relationship Id="rId5" Type="http://schemas.openxmlformats.org/officeDocument/2006/relationships/hyperlink" Target="https://drive.google.com/drive/folders/1cnMN2NGPZKiB3q_dRHhqD6SS3fSvtmWl?usp=share_link" TargetMode="External"/><Relationship Id="rId6" Type="http://schemas.openxmlformats.org/officeDocument/2006/relationships/hyperlink" Target="https://docs.google.com/document/d/1b-QS86cEsWJ2IFVBQUenuyPyyVPuJ1wOUd9pkfMz6nk/edit?usp=share_li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conda.io/en/latest/" TargetMode="External"/><Relationship Id="rId4" Type="http://schemas.openxmlformats.org/officeDocument/2006/relationships/hyperlink" Target="https://docs.conda.io/projects/miniconda/en/latest/" TargetMode="External"/><Relationship Id="rId5" Type="http://schemas.openxmlformats.org/officeDocument/2006/relationships/hyperlink" Target="https://virtualenv.pypa.io/en/late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numpy.org/doc/stable/user/absolute_beginners.html" TargetMode="External"/><Relationship Id="rId4" Type="http://schemas.openxmlformats.org/officeDocument/2006/relationships/image" Target="../media/image9.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Gradient_descent" TargetMode="Externa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jpg"/><Relationship Id="rId4" Type="http://schemas.openxmlformats.org/officeDocument/2006/relationships/hyperlink" Target="https://www.linkedin.com/pulse/gradient-descent-visualization-python-ibrahim-sob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p:nvPr/>
        </p:nvSpPr>
        <p:spPr>
          <a:xfrm>
            <a:off x="3144750" y="2114703"/>
            <a:ext cx="5652000" cy="914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2800">
                <a:solidFill>
                  <a:srgbClr val="C00000"/>
                </a:solidFill>
                <a:latin typeface="Times New Roman"/>
                <a:ea typeface="Times New Roman"/>
                <a:cs typeface="Times New Roman"/>
                <a:sym typeface="Times New Roman"/>
              </a:rPr>
              <a:t>Introduction to Machine Learning</a:t>
            </a:r>
            <a:endParaRPr b="1" sz="2800">
              <a:solidFill>
                <a:srgbClr val="C00000"/>
              </a:solidFill>
              <a:latin typeface="Times New Roman"/>
              <a:ea typeface="Times New Roman"/>
              <a:cs typeface="Times New Roman"/>
              <a:sym typeface="Times New Roman"/>
            </a:endParaRPr>
          </a:p>
          <a:p>
            <a:pPr indent="0" lvl="0" marL="0" marR="0" rtl="0" algn="r">
              <a:spcBef>
                <a:spcPts val="0"/>
              </a:spcBef>
              <a:spcAft>
                <a:spcPts val="0"/>
              </a:spcAft>
              <a:buNone/>
            </a:pPr>
            <a:r>
              <a:rPr b="1" i="0" lang="zh-TW" sz="2800" u="none" cap="none" strike="noStrike">
                <a:solidFill>
                  <a:srgbClr val="C00000"/>
                </a:solidFill>
                <a:latin typeface="Times New Roman"/>
                <a:ea typeface="Times New Roman"/>
                <a:cs typeface="Times New Roman"/>
                <a:sym typeface="Times New Roman"/>
              </a:rPr>
              <a:t>H</a:t>
            </a:r>
            <a:r>
              <a:rPr b="1" lang="zh-TW" sz="2800">
                <a:solidFill>
                  <a:srgbClr val="C00000"/>
                </a:solidFill>
                <a:latin typeface="Times New Roman"/>
                <a:ea typeface="Times New Roman"/>
                <a:cs typeface="Times New Roman"/>
                <a:sym typeface="Times New Roman"/>
              </a:rPr>
              <a:t>omework 1 Announcement</a:t>
            </a:r>
            <a:endParaRPr b="1" i="1" sz="2800" u="none" cap="none" strike="noStrike">
              <a:solidFill>
                <a:srgbClr val="FF0000"/>
              </a:solidFill>
              <a:latin typeface="Times New Roman"/>
              <a:ea typeface="Times New Roman"/>
              <a:cs typeface="Times New Roman"/>
              <a:sym typeface="Times New Roman"/>
            </a:endParaRPr>
          </a:p>
        </p:txBody>
      </p:sp>
      <p:sp>
        <p:nvSpPr>
          <p:cNvPr id="79" name="Google Shape;79;p14"/>
          <p:cNvSpPr txBox="1"/>
          <p:nvPr/>
        </p:nvSpPr>
        <p:spPr>
          <a:xfrm>
            <a:off x="5508150" y="3028800"/>
            <a:ext cx="32886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a:latin typeface="Times New Roman"/>
                <a:ea typeface="Times New Roman"/>
                <a:cs typeface="Times New Roman"/>
                <a:sym typeface="Times New Roman"/>
              </a:rPr>
              <a:t>Presenter: TA Jui-Che (Ben)</a:t>
            </a:r>
            <a:endParaRPr>
              <a:latin typeface="Times New Roman"/>
              <a:ea typeface="Times New Roman"/>
              <a:cs typeface="Times New Roman"/>
              <a:sym typeface="Times New Roman"/>
            </a:endParaRPr>
          </a:p>
          <a:p>
            <a:pPr indent="0" lvl="0" marL="0" rtl="0" algn="r">
              <a:spcBef>
                <a:spcPts val="0"/>
              </a:spcBef>
              <a:spcAft>
                <a:spcPts val="0"/>
              </a:spcAft>
              <a:buNone/>
            </a:pPr>
            <a:r>
              <a:rPr lang="zh-TW">
                <a:latin typeface="Times New Roman"/>
                <a:ea typeface="Times New Roman"/>
                <a:cs typeface="Times New Roman"/>
                <a:sym typeface="Times New Roman"/>
              </a:rPr>
              <a:t>Lastest update: 2023/09/27 13:00</a:t>
            </a:r>
            <a:endParaRPr>
              <a:latin typeface="Times New Roman"/>
              <a:ea typeface="Times New Roman"/>
              <a:cs typeface="Times New Roman"/>
              <a:sym typeface="Times New Roman"/>
            </a:endParaRPr>
          </a:p>
        </p:txBody>
      </p:sp>
      <p:sp>
        <p:nvSpPr>
          <p:cNvPr id="80" name="Google Shape;80;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Gradient Descent</a:t>
            </a:r>
            <a:endParaRPr>
              <a:latin typeface="Times New Roman"/>
              <a:ea typeface="Times New Roman"/>
              <a:cs typeface="Times New Roman"/>
              <a:sym typeface="Times New Roman"/>
            </a:endParaRPr>
          </a:p>
        </p:txBody>
      </p:sp>
      <p:sp>
        <p:nvSpPr>
          <p:cNvPr id="159" name="Google Shape;15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Learning rate</a:t>
            </a:r>
            <a:endParaRPr>
              <a:latin typeface="Times New Roman"/>
              <a:ea typeface="Times New Roman"/>
              <a:cs typeface="Times New Roman"/>
              <a:sym typeface="Times New Roman"/>
            </a:endParaRPr>
          </a:p>
        </p:txBody>
      </p:sp>
      <p:sp>
        <p:nvSpPr>
          <p:cNvPr id="160" name="Google Shape;16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61" name="Google Shape;161;p23"/>
          <p:cNvPicPr preferRelativeResize="0"/>
          <p:nvPr/>
        </p:nvPicPr>
        <p:blipFill rotWithShape="1">
          <a:blip r:embed="rId3">
            <a:alphaModFix/>
          </a:blip>
          <a:srcRect b="0" l="0" r="0" t="10778"/>
          <a:stretch/>
        </p:blipFill>
        <p:spPr>
          <a:xfrm>
            <a:off x="1355250" y="1606900"/>
            <a:ext cx="5858276" cy="3332800"/>
          </a:xfrm>
          <a:prstGeom prst="rect">
            <a:avLst/>
          </a:prstGeom>
          <a:noFill/>
          <a:ln>
            <a:noFill/>
          </a:ln>
        </p:spPr>
      </p:pic>
      <p:sp>
        <p:nvSpPr>
          <p:cNvPr id="162" name="Google Shape;162;p23"/>
          <p:cNvSpPr txBox="1"/>
          <p:nvPr/>
        </p:nvSpPr>
        <p:spPr>
          <a:xfrm>
            <a:off x="4298325" y="1557775"/>
            <a:ext cx="32910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rgbClr val="F1C232"/>
                </a:solidFill>
              </a:rPr>
              <a:t>Learning rate: How far for one step</a:t>
            </a:r>
            <a:endParaRPr sz="1000">
              <a:solidFill>
                <a:srgbClr val="F1C232"/>
              </a:solidFill>
            </a:endParaRPr>
          </a:p>
        </p:txBody>
      </p:sp>
      <p:sp>
        <p:nvSpPr>
          <p:cNvPr id="163" name="Google Shape;163;p23"/>
          <p:cNvSpPr txBox="1"/>
          <p:nvPr/>
        </p:nvSpPr>
        <p:spPr>
          <a:xfrm>
            <a:off x="3136675" y="2855950"/>
            <a:ext cx="2034900" cy="2463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
              <a:solidFill>
                <a:srgbClr val="6AA84F"/>
              </a:solidFill>
            </a:endParaRPr>
          </a:p>
        </p:txBody>
      </p:sp>
      <p:sp>
        <p:nvSpPr>
          <p:cNvPr id="164" name="Google Shape;164;p23"/>
          <p:cNvSpPr txBox="1"/>
          <p:nvPr/>
        </p:nvSpPr>
        <p:spPr>
          <a:xfrm>
            <a:off x="2159375" y="2763550"/>
            <a:ext cx="3245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000">
                <a:solidFill>
                  <a:srgbClr val="6AA84F"/>
                </a:solidFill>
              </a:rPr>
              <a:t>Move in the opposite direction of the gradient</a:t>
            </a:r>
            <a:endParaRPr sz="1000">
              <a:solidFill>
                <a:srgbClr val="6AA84F"/>
              </a:solidFill>
            </a:endParaRPr>
          </a:p>
        </p:txBody>
      </p:sp>
      <p:sp>
        <p:nvSpPr>
          <p:cNvPr id="165" name="Google Shape;165;p23"/>
          <p:cNvSpPr txBox="1"/>
          <p:nvPr/>
        </p:nvSpPr>
        <p:spPr>
          <a:xfrm>
            <a:off x="5171575" y="1847350"/>
            <a:ext cx="32910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1"/>
                </a:solidFill>
              </a:rPr>
              <a:t>Believe that in one day…</a:t>
            </a:r>
            <a:endParaRPr sz="1000">
              <a:solidFill>
                <a:schemeClr val="dk1"/>
              </a:solidFill>
            </a:endParaRPr>
          </a:p>
        </p:txBody>
      </p:sp>
      <p:sp>
        <p:nvSpPr>
          <p:cNvPr id="166" name="Google Shape;166;p23"/>
          <p:cNvSpPr txBox="1"/>
          <p:nvPr/>
        </p:nvSpPr>
        <p:spPr>
          <a:xfrm>
            <a:off x="5050500" y="4835700"/>
            <a:ext cx="40932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sz="800">
                <a:solidFill>
                  <a:schemeClr val="dk2"/>
                </a:solidFill>
              </a:rPr>
              <a:t>https://www.youtube.com/watch?v=yKKNr-QKz2Q</a:t>
            </a:r>
            <a:endParaRPr sz="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172" name="Google Shape;17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Student Performance Dataset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Features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Hour Studied</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Previous Score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Sleep Hours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Sample Question Papers Practiced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Target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Performance Index (higher means better performance)</a:t>
            </a:r>
            <a:endParaRPr>
              <a:latin typeface="Times New Roman"/>
              <a:ea typeface="Times New Roman"/>
              <a:cs typeface="Times New Roman"/>
              <a:sym typeface="Times New Roman"/>
            </a:endParaRPr>
          </a:p>
        </p:txBody>
      </p:sp>
      <p:sp>
        <p:nvSpPr>
          <p:cNvPr id="173" name="Google Shape;17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Linear Regression – </a:t>
            </a:r>
            <a:r>
              <a:rPr lang="zh-TW">
                <a:latin typeface="Times New Roman"/>
                <a:ea typeface="Times New Roman"/>
                <a:cs typeface="Times New Roman"/>
                <a:sym typeface="Times New Roman"/>
              </a:rPr>
              <a:t>Closed-form Solution</a:t>
            </a:r>
            <a:endParaRPr>
              <a:latin typeface="Times New Roman"/>
              <a:ea typeface="Times New Roman"/>
              <a:cs typeface="Times New Roman"/>
              <a:sym typeface="Times New Roman"/>
            </a:endParaRPr>
          </a:p>
        </p:txBody>
      </p:sp>
      <p:sp>
        <p:nvSpPr>
          <p:cNvPr id="179" name="Google Shape;179;p25"/>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Requirements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Implement Linear Regression by closed-form solution.</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Grading Criteria</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(10%)  Show the weights and intercepts of your linear model.</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Tips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There is only one answer, You can check your answer by yourself using third-party libraries (such as scikit-learn).</a:t>
            </a:r>
            <a:endParaRPr>
              <a:latin typeface="Times New Roman"/>
              <a:ea typeface="Times New Roman"/>
              <a:cs typeface="Times New Roman"/>
              <a:sym typeface="Times New Roman"/>
            </a:endParaRPr>
          </a:p>
        </p:txBody>
      </p:sp>
      <p:sp>
        <p:nvSpPr>
          <p:cNvPr id="180" name="Google Shape;180;p25"/>
          <p:cNvSpPr txBox="1"/>
          <p:nvPr>
            <p:ph idx="12" type="sldNum"/>
          </p:nvPr>
        </p:nvSpPr>
        <p:spPr>
          <a:xfrm>
            <a:off x="78533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Linear Regression – </a:t>
            </a:r>
            <a:r>
              <a:rPr lang="zh-TW">
                <a:latin typeface="Times New Roman"/>
                <a:ea typeface="Times New Roman"/>
                <a:cs typeface="Times New Roman"/>
                <a:sym typeface="Times New Roman"/>
              </a:rPr>
              <a:t>Gradient Descent</a:t>
            </a:r>
            <a:endParaRPr>
              <a:latin typeface="Times New Roman"/>
              <a:ea typeface="Times New Roman"/>
              <a:cs typeface="Times New Roman"/>
              <a:sym typeface="Times New Roman"/>
            </a:endParaRPr>
          </a:p>
        </p:txBody>
      </p:sp>
      <p:sp>
        <p:nvSpPr>
          <p:cNvPr id="186" name="Google Shape;186;p2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Requirements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Update your weights and intercept by gradient descent (you can implement mini-batch gradient descent or stochastic gradient descent if you want).</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Use MSE (Mean Square Error) as your loss function.</a:t>
            </a:r>
            <a:endParaRPr>
              <a:latin typeface="Times New Roman"/>
              <a:ea typeface="Times New Roman"/>
              <a:cs typeface="Times New Roman"/>
              <a:sym typeface="Times New Roman"/>
            </a:endParaRPr>
          </a:p>
          <a:p>
            <a:pPr indent="0" lvl="0" marL="914400" rtl="0" algn="l">
              <a:lnSpc>
                <a:spcPct val="150000"/>
              </a:lnSpc>
              <a:spcBef>
                <a:spcPts val="1200"/>
              </a:spcBef>
              <a:spcAft>
                <a:spcPts val="0"/>
              </a:spcAft>
              <a:buNone/>
            </a:pPr>
            <a:r>
              <a:t/>
            </a:r>
            <a:endParaRPr>
              <a:latin typeface="Times New Roman"/>
              <a:ea typeface="Times New Roman"/>
              <a:cs typeface="Times New Roman"/>
              <a:sym typeface="Times New Roman"/>
            </a:endParaRPr>
          </a:p>
          <a:p>
            <a:pPr indent="0" lvl="0" marL="914400" rtl="0" algn="l">
              <a:lnSpc>
                <a:spcPct val="150000"/>
              </a:lnSpc>
              <a:spcBef>
                <a:spcPts val="1200"/>
              </a:spcBef>
              <a:spcAft>
                <a:spcPts val="0"/>
              </a:spcAft>
              <a:buNone/>
            </a:pPr>
            <a:r>
              <a:t/>
            </a:r>
            <a:endParaRPr>
              <a:latin typeface="Times New Roman"/>
              <a:ea typeface="Times New Roman"/>
              <a:cs typeface="Times New Roman"/>
              <a:sym typeface="Times New Roman"/>
            </a:endParaRPr>
          </a:p>
          <a:p>
            <a:pPr indent="-317500" lvl="1" marL="914400" rtl="0" algn="l">
              <a:lnSpc>
                <a:spcPct val="150000"/>
              </a:lnSpc>
              <a:spcBef>
                <a:spcPts val="1200"/>
              </a:spcBef>
              <a:spcAft>
                <a:spcPts val="0"/>
              </a:spcAft>
              <a:buSzPts val="1400"/>
              <a:buFont typeface="Times New Roman"/>
              <a:buChar char="○"/>
            </a:pPr>
            <a:r>
              <a:rPr lang="zh-TW">
                <a:latin typeface="Times New Roman"/>
                <a:ea typeface="Times New Roman"/>
                <a:cs typeface="Times New Roman"/>
                <a:sym typeface="Times New Roman"/>
              </a:rPr>
              <a:t>Tune the </a:t>
            </a:r>
            <a:r>
              <a:rPr b="1" lang="zh-TW">
                <a:latin typeface="Times New Roman"/>
                <a:ea typeface="Times New Roman"/>
                <a:cs typeface="Times New Roman"/>
                <a:sym typeface="Times New Roman"/>
              </a:rPr>
              <a:t>learning rate</a:t>
            </a:r>
            <a:r>
              <a:rPr lang="zh-TW">
                <a:latin typeface="Times New Roman"/>
                <a:ea typeface="Times New Roman"/>
                <a:cs typeface="Times New Roman"/>
                <a:sym typeface="Times New Roman"/>
              </a:rPr>
              <a:t> and </a:t>
            </a:r>
            <a:r>
              <a:rPr b="1" lang="zh-TW">
                <a:latin typeface="Times New Roman"/>
                <a:ea typeface="Times New Roman"/>
                <a:cs typeface="Times New Roman"/>
                <a:sym typeface="Times New Roman"/>
              </a:rPr>
              <a:t>epoch</a:t>
            </a:r>
            <a:r>
              <a:rPr lang="zh-TW">
                <a:latin typeface="Times New Roman"/>
                <a:ea typeface="Times New Roman"/>
                <a:cs typeface="Times New Roman"/>
                <a:sym typeface="Times New Roman"/>
              </a:rPr>
              <a:t> hyper-parameters (and </a:t>
            </a:r>
            <a:r>
              <a:rPr b="1" lang="zh-TW">
                <a:latin typeface="Times New Roman"/>
                <a:ea typeface="Times New Roman"/>
                <a:cs typeface="Times New Roman"/>
                <a:sym typeface="Times New Roman"/>
              </a:rPr>
              <a:t>batch size</a:t>
            </a:r>
            <a:r>
              <a:rPr lang="zh-TW">
                <a:latin typeface="Times New Roman"/>
                <a:ea typeface="Times New Roman"/>
                <a:cs typeface="Times New Roman"/>
                <a:sym typeface="Times New Roman"/>
              </a:rPr>
              <a:t> if you implement mini-batch gradient descent) to make your testing MSE loss as closed as the closed-form solution.</a:t>
            </a:r>
            <a:endParaRPr>
              <a:latin typeface="Times New Roman"/>
              <a:ea typeface="Times New Roman"/>
              <a:cs typeface="Times New Roman"/>
              <a:sym typeface="Times New Roman"/>
            </a:endParaRPr>
          </a:p>
        </p:txBody>
      </p:sp>
      <p:sp>
        <p:nvSpPr>
          <p:cNvPr id="187" name="Google Shape;18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88" name="Google Shape;188;p26"/>
          <p:cNvPicPr preferRelativeResize="0"/>
          <p:nvPr/>
        </p:nvPicPr>
        <p:blipFill>
          <a:blip r:embed="rId3">
            <a:alphaModFix/>
          </a:blip>
          <a:stretch>
            <a:fillRect/>
          </a:stretch>
        </p:blipFill>
        <p:spPr>
          <a:xfrm>
            <a:off x="1422850" y="2571738"/>
            <a:ext cx="3472750" cy="1202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Linear Regression – </a:t>
            </a:r>
            <a:r>
              <a:rPr lang="zh-TW">
                <a:latin typeface="Times New Roman"/>
                <a:ea typeface="Times New Roman"/>
                <a:cs typeface="Times New Roman"/>
                <a:sym typeface="Times New Roman"/>
              </a:rPr>
              <a:t>Gradient Descent</a:t>
            </a:r>
            <a:endParaRPr>
              <a:latin typeface="Times New Roman"/>
              <a:ea typeface="Times New Roman"/>
              <a:cs typeface="Times New Roman"/>
              <a:sym typeface="Times New Roman"/>
            </a:endParaRPr>
          </a:p>
        </p:txBody>
      </p:sp>
      <p:sp>
        <p:nvSpPr>
          <p:cNvPr id="194" name="Google Shape;194;p2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Grading Criteria</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(10%) Show the weights and intercepts of your linear model.</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(10%) Plot the learning curve. (x-axis=epoch, y-axis=training loss)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(20%) Show your error rate between your closed-form solution and the gradient descent solution.</a:t>
            </a:r>
            <a:endParaRPr>
              <a:latin typeface="Times New Roman"/>
              <a:ea typeface="Times New Roman"/>
              <a:cs typeface="Times New Roman"/>
              <a:sym typeface="Times New Roman"/>
            </a:endParaRPr>
          </a:p>
          <a:p>
            <a:pPr indent="0" lvl="0" marL="914400" rtl="0" algn="l">
              <a:lnSpc>
                <a:spcPct val="150000"/>
              </a:lnSpc>
              <a:spcBef>
                <a:spcPts val="1200"/>
              </a:spcBef>
              <a:spcAft>
                <a:spcPts val="1200"/>
              </a:spcAft>
              <a:buNone/>
            </a:pPr>
            <a:r>
              <a:rPr lang="zh-TW" sz="1200">
                <a:latin typeface="Times New Roman"/>
                <a:ea typeface="Times New Roman"/>
                <a:cs typeface="Times New Roman"/>
                <a:sym typeface="Times New Roman"/>
              </a:rPr>
              <a:t>error rate: (gradient_descent_loss - closed_form_loss) / closed_form_loss * 100</a:t>
            </a:r>
            <a:endParaRPr sz="1200">
              <a:latin typeface="Times New Roman"/>
              <a:ea typeface="Times New Roman"/>
              <a:cs typeface="Times New Roman"/>
              <a:sym typeface="Times New Roman"/>
            </a:endParaRPr>
          </a:p>
        </p:txBody>
      </p:sp>
      <p:sp>
        <p:nvSpPr>
          <p:cNvPr id="195" name="Google Shape;19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graphicFrame>
        <p:nvGraphicFramePr>
          <p:cNvPr id="196" name="Google Shape;196;p27"/>
          <p:cNvGraphicFramePr/>
          <p:nvPr/>
        </p:nvGraphicFramePr>
        <p:xfrm>
          <a:off x="1279875" y="3066800"/>
          <a:ext cx="3000000" cy="3000000"/>
        </p:xfrm>
        <a:graphic>
          <a:graphicData uri="http://schemas.openxmlformats.org/drawingml/2006/table">
            <a:tbl>
              <a:tblPr>
                <a:noFill/>
                <a:tableStyleId>{3C869EEB-7EE5-415C-80E0-811D69E6DEB4}</a:tableStyleId>
              </a:tblPr>
              <a:tblGrid>
                <a:gridCol w="2865600"/>
                <a:gridCol w="2865600"/>
              </a:tblGrid>
              <a:tr h="12700">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Points</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error rate</a:t>
                      </a:r>
                      <a:endParaRPr b="1"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20</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&lt; 0.5%</a:t>
                      </a:r>
                      <a:endParaRPr b="1"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15</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&lt; 1%</a:t>
                      </a:r>
                      <a:endParaRPr b="1"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10</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&lt; 3%</a:t>
                      </a:r>
                      <a:endParaRPr b="1"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5</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&lt; 5%</a:t>
                      </a:r>
                      <a:endParaRPr b="1"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0</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&gt;= 5%</a:t>
                      </a:r>
                      <a:endParaRPr b="1"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Linear Regression – Gradient Descent</a:t>
            </a:r>
            <a:endParaRPr>
              <a:latin typeface="Times New Roman"/>
              <a:ea typeface="Times New Roman"/>
              <a:cs typeface="Times New Roman"/>
              <a:sym typeface="Times New Roman"/>
            </a:endParaRPr>
          </a:p>
        </p:txBody>
      </p:sp>
      <p:sp>
        <p:nvSpPr>
          <p:cNvPr id="202" name="Google Shape;202;p2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Tips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Finding suitable hyper-parameters may cost you some time. Be patient!</a:t>
            </a:r>
            <a:endParaRPr>
              <a:latin typeface="Times New Roman"/>
              <a:ea typeface="Times New Roman"/>
              <a:cs typeface="Times New Roman"/>
              <a:sym typeface="Times New Roman"/>
            </a:endParaRPr>
          </a:p>
        </p:txBody>
      </p:sp>
      <p:sp>
        <p:nvSpPr>
          <p:cNvPr id="203" name="Google Shape;20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Code Output</a:t>
            </a:r>
            <a:endParaRPr>
              <a:latin typeface="Times New Roman"/>
              <a:ea typeface="Times New Roman"/>
              <a:cs typeface="Times New Roman"/>
              <a:sym typeface="Times New Roman"/>
            </a:endParaRPr>
          </a:p>
        </p:txBody>
      </p:sp>
      <p:sp>
        <p:nvSpPr>
          <p:cNvPr id="209" name="Google Shape;209;p2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Do not modify the main function architecture.</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Your code </a:t>
            </a:r>
            <a:r>
              <a:rPr lang="zh-TW">
                <a:latin typeface="Times New Roman"/>
                <a:ea typeface="Times New Roman"/>
                <a:cs typeface="Times New Roman"/>
                <a:sym typeface="Times New Roman"/>
              </a:rPr>
              <a:t>output</a:t>
            </a:r>
            <a:r>
              <a:rPr lang="zh-TW">
                <a:latin typeface="Times New Roman"/>
                <a:ea typeface="Times New Roman"/>
                <a:cs typeface="Times New Roman"/>
                <a:sym typeface="Times New Roman"/>
              </a:rPr>
              <a:t> will look like this:</a:t>
            </a:r>
            <a:endParaRPr>
              <a:latin typeface="Times New Roman"/>
              <a:ea typeface="Times New Roman"/>
              <a:cs typeface="Times New Roman"/>
              <a:sym typeface="Times New Roman"/>
            </a:endParaRPr>
          </a:p>
        </p:txBody>
      </p:sp>
      <p:sp>
        <p:nvSpPr>
          <p:cNvPr id="210" name="Google Shape;21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grpSp>
        <p:nvGrpSpPr>
          <p:cNvPr id="211" name="Google Shape;211;p29"/>
          <p:cNvGrpSpPr/>
          <p:nvPr/>
        </p:nvGrpSpPr>
        <p:grpSpPr>
          <a:xfrm>
            <a:off x="1595438" y="2137850"/>
            <a:ext cx="5953125" cy="668075"/>
            <a:chOff x="1595438" y="2137850"/>
            <a:chExt cx="5953125" cy="668075"/>
          </a:xfrm>
        </p:grpSpPr>
        <p:pic>
          <p:nvPicPr>
            <p:cNvPr id="212" name="Google Shape;212;p29"/>
            <p:cNvPicPr preferRelativeResize="0"/>
            <p:nvPr/>
          </p:nvPicPr>
          <p:blipFill rotWithShape="1">
            <a:blip r:embed="rId3">
              <a:alphaModFix/>
            </a:blip>
            <a:srcRect b="5213" l="0" r="0" t="0"/>
            <a:stretch/>
          </p:blipFill>
          <p:spPr>
            <a:xfrm>
              <a:off x="1595438" y="2137850"/>
              <a:ext cx="5953125" cy="668075"/>
            </a:xfrm>
            <a:prstGeom prst="rect">
              <a:avLst/>
            </a:prstGeom>
            <a:noFill/>
            <a:ln>
              <a:noFill/>
            </a:ln>
          </p:spPr>
        </p:pic>
        <p:sp>
          <p:nvSpPr>
            <p:cNvPr id="213" name="Google Shape;213;p29"/>
            <p:cNvSpPr/>
            <p:nvPr/>
          </p:nvSpPr>
          <p:spPr>
            <a:xfrm>
              <a:off x="2342900" y="2285200"/>
              <a:ext cx="29856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a:off x="2342900" y="2546713"/>
              <a:ext cx="29856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p:nvPr/>
          </p:nvSpPr>
          <p:spPr>
            <a:xfrm>
              <a:off x="6160300" y="2285200"/>
              <a:ext cx="13344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p:nvPr/>
          </p:nvSpPr>
          <p:spPr>
            <a:xfrm>
              <a:off x="6189085" y="2546660"/>
              <a:ext cx="13344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Report</a:t>
            </a:r>
            <a:endParaRPr>
              <a:latin typeface="Times New Roman"/>
              <a:ea typeface="Times New Roman"/>
              <a:cs typeface="Times New Roman"/>
              <a:sym typeface="Times New Roman"/>
            </a:endParaRPr>
          </a:p>
        </p:txBody>
      </p:sp>
      <p:sp>
        <p:nvSpPr>
          <p:cNvPr id="222" name="Google Shape;222;p3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Please </a:t>
            </a:r>
            <a:r>
              <a:rPr lang="zh-TW">
                <a:latin typeface="Times New Roman"/>
                <a:ea typeface="Times New Roman"/>
                <a:cs typeface="Times New Roman"/>
                <a:sym typeface="Times New Roman"/>
              </a:rPr>
              <a:t>follow the report template format.</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Link</a:t>
            </a:r>
            <a:endParaRPr>
              <a:latin typeface="Times New Roman"/>
              <a:ea typeface="Times New Roman"/>
              <a:cs typeface="Times New Roman"/>
              <a:sym typeface="Times New Roman"/>
            </a:endParaRPr>
          </a:p>
        </p:txBody>
      </p:sp>
      <p:sp>
        <p:nvSpPr>
          <p:cNvPr id="223" name="Google Shape;22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224" name="Google Shape;224;p30"/>
          <p:cNvSpPr/>
          <p:nvPr/>
        </p:nvSpPr>
        <p:spPr>
          <a:xfrm>
            <a:off x="2342900" y="2285200"/>
            <a:ext cx="29856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6160300" y="2285200"/>
            <a:ext cx="13344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a:off x="6189085" y="2546660"/>
            <a:ext cx="13344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Submission</a:t>
            </a:r>
            <a:endParaRPr>
              <a:latin typeface="Times New Roman"/>
              <a:ea typeface="Times New Roman"/>
              <a:cs typeface="Times New Roman"/>
              <a:sym typeface="Times New Roman"/>
            </a:endParaRPr>
          </a:p>
        </p:txBody>
      </p:sp>
      <p:sp>
        <p:nvSpPr>
          <p:cNvPr id="232" name="Google Shape;232;p31"/>
          <p:cNvSpPr txBox="1"/>
          <p:nvPr>
            <p:ph idx="1" type="body"/>
          </p:nvPr>
        </p:nvSpPr>
        <p:spPr>
          <a:xfrm>
            <a:off x="311700" y="1152475"/>
            <a:ext cx="8520600" cy="3875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zh-TW">
                <a:latin typeface="Times New Roman"/>
                <a:ea typeface="Times New Roman"/>
                <a:cs typeface="Times New Roman"/>
                <a:sym typeface="Times New Roman"/>
              </a:rPr>
              <a:t>Compress your code and report into a </a:t>
            </a:r>
            <a:r>
              <a:rPr b="1" lang="zh-TW">
                <a:latin typeface="Times New Roman"/>
                <a:ea typeface="Times New Roman"/>
                <a:cs typeface="Times New Roman"/>
                <a:sym typeface="Times New Roman"/>
              </a:rPr>
              <a:t>.zip file</a:t>
            </a:r>
            <a:r>
              <a:rPr lang="zh-TW">
                <a:latin typeface="Times New Roman"/>
                <a:ea typeface="Times New Roman"/>
                <a:cs typeface="Times New Roman"/>
                <a:sym typeface="Times New Roman"/>
              </a:rPr>
              <a:t> and submit it on E3.</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sz="1400">
                <a:latin typeface="Times New Roman"/>
                <a:ea typeface="Times New Roman"/>
                <a:cs typeface="Times New Roman"/>
                <a:sym typeface="Times New Roman"/>
              </a:rPr>
              <a:t>&lt;STUDENT ID&gt;_HW1.zip</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&lt;STUDENT ID&gt;_HW1.py</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&lt;STUDENT ID&gt;_HW1.pdf </a:t>
            </a:r>
            <a:r>
              <a:rPr lang="zh-TW">
                <a:solidFill>
                  <a:srgbClr val="FF0000"/>
                </a:solidFill>
                <a:latin typeface="Times New Roman"/>
                <a:ea typeface="Times New Roman"/>
                <a:cs typeface="Times New Roman"/>
                <a:sym typeface="Times New Roman"/>
              </a:rPr>
              <a:t>(do not submit .doc, .docx or others format)</a:t>
            </a:r>
            <a:endParaRPr>
              <a:solidFill>
                <a:srgbClr val="FF0000"/>
              </a:solidFill>
              <a:latin typeface="Times New Roman"/>
              <a:ea typeface="Times New Roman"/>
              <a:cs typeface="Times New Roman"/>
              <a:sym typeface="Times New Roman"/>
            </a:endParaRPr>
          </a:p>
        </p:txBody>
      </p:sp>
      <p:sp>
        <p:nvSpPr>
          <p:cNvPr id="233" name="Google Shape;23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34" name="Google Shape;234;p31"/>
          <p:cNvPicPr preferRelativeResize="0"/>
          <p:nvPr/>
        </p:nvPicPr>
        <p:blipFill>
          <a:blip r:embed="rId3">
            <a:alphaModFix/>
          </a:blip>
          <a:stretch>
            <a:fillRect/>
          </a:stretch>
        </p:blipFill>
        <p:spPr>
          <a:xfrm>
            <a:off x="933450" y="2842675"/>
            <a:ext cx="3638550" cy="495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Late policy</a:t>
            </a:r>
            <a:endParaRPr>
              <a:latin typeface="Times New Roman"/>
              <a:ea typeface="Times New Roman"/>
              <a:cs typeface="Times New Roman"/>
              <a:sym typeface="Times New Roman"/>
            </a:endParaRPr>
          </a:p>
        </p:txBody>
      </p:sp>
      <p:sp>
        <p:nvSpPr>
          <p:cNvPr id="240" name="Google Shape;24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We will deduct a late penalty of 20 points per additional late day.</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For example, If you get 90 points but delay for two days, your will get only 50 points! </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241" name="Google Shape;24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42" name="Google Shape;242;p32"/>
          <p:cNvPicPr preferRelativeResize="0"/>
          <p:nvPr/>
        </p:nvPicPr>
        <p:blipFill>
          <a:blip r:embed="rId3">
            <a:alphaModFix/>
          </a:blip>
          <a:stretch>
            <a:fillRect/>
          </a:stretch>
        </p:blipFill>
        <p:spPr>
          <a:xfrm>
            <a:off x="2814625" y="2420775"/>
            <a:ext cx="3514750" cy="263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Homework 1</a:t>
            </a:r>
            <a:endParaRPr>
              <a:latin typeface="Times New Roman"/>
              <a:ea typeface="Times New Roman"/>
              <a:cs typeface="Times New Roman"/>
              <a:sym typeface="Times New Roman"/>
            </a:endParaRPr>
          </a:p>
        </p:txBody>
      </p:sp>
      <p:sp>
        <p:nvSpPr>
          <p:cNvPr id="86" name="Google Shape;86;p15"/>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Deadline: </a:t>
            </a:r>
            <a:r>
              <a:rPr lang="zh-TW">
                <a:solidFill>
                  <a:srgbClr val="FF0000"/>
                </a:solidFill>
                <a:latin typeface="Times New Roman"/>
                <a:ea typeface="Times New Roman"/>
                <a:cs typeface="Times New Roman"/>
                <a:sym typeface="Times New Roman"/>
              </a:rPr>
              <a:t>23:59, Oct. 10th (Tue), 2023</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Coding (50%): Implement linear regression by only using </a:t>
            </a:r>
            <a:r>
              <a:rPr b="1" lang="zh-TW">
                <a:latin typeface="Times New Roman"/>
                <a:ea typeface="Times New Roman"/>
                <a:cs typeface="Times New Roman"/>
                <a:sym typeface="Times New Roman"/>
              </a:rPr>
              <a:t>numpy.</a:t>
            </a:r>
            <a:endParaRPr b="1">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Submit your python file (.py).</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Answer the questions (by screenshot</a:t>
            </a:r>
            <a:r>
              <a:rPr lang="zh-TW">
                <a:latin typeface="Times New Roman"/>
                <a:ea typeface="Times New Roman"/>
                <a:cs typeface="Times New Roman"/>
                <a:sym typeface="Times New Roman"/>
              </a:rPr>
              <a:t>s) i</a:t>
            </a:r>
            <a:r>
              <a:rPr lang="zh-TW">
                <a:latin typeface="Times New Roman"/>
                <a:ea typeface="Times New Roman"/>
                <a:cs typeface="Times New Roman"/>
                <a:sym typeface="Times New Roman"/>
              </a:rPr>
              <a:t>n the report (.pdf).</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Handwritten Questions (50%): Answer questions about linear regression.</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A</a:t>
            </a:r>
            <a:r>
              <a:rPr lang="zh-TW">
                <a:latin typeface="Times New Roman"/>
                <a:ea typeface="Times New Roman"/>
                <a:cs typeface="Times New Roman"/>
                <a:sym typeface="Times New Roman"/>
              </a:rPr>
              <a:t>nswer the questions (handwritten, typed, digital, etc.) in the report.</a:t>
            </a:r>
            <a:endParaRPr>
              <a:latin typeface="Times New Roman"/>
              <a:ea typeface="Times New Roman"/>
              <a:cs typeface="Times New Roman"/>
              <a:sym typeface="Times New Roman"/>
            </a:endParaRPr>
          </a:p>
        </p:txBody>
      </p:sp>
      <p:sp>
        <p:nvSpPr>
          <p:cNvPr id="87" name="Google Shape;8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FAQs</a:t>
            </a:r>
            <a:endParaRPr>
              <a:latin typeface="Times New Roman"/>
              <a:ea typeface="Times New Roman"/>
              <a:cs typeface="Times New Roman"/>
              <a:sym typeface="Times New Roman"/>
            </a:endParaRPr>
          </a:p>
        </p:txBody>
      </p:sp>
      <p:sp>
        <p:nvSpPr>
          <p:cNvPr id="248" name="Google Shape;248;p33"/>
          <p:cNvSpPr txBox="1"/>
          <p:nvPr>
            <p:ph idx="1" type="body"/>
          </p:nvPr>
        </p:nvSpPr>
        <p:spPr>
          <a:xfrm>
            <a:off x="311700" y="1152475"/>
            <a:ext cx="8709300" cy="37425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W</a:t>
            </a:r>
            <a:r>
              <a:rPr lang="zh-TW">
                <a:latin typeface="Times New Roman"/>
                <a:ea typeface="Times New Roman"/>
                <a:cs typeface="Times New Roman"/>
                <a:sym typeface="Times New Roman"/>
              </a:rPr>
              <a:t>hy can’t</a:t>
            </a:r>
            <a:r>
              <a:rPr lang="zh-TW">
                <a:latin typeface="Times New Roman"/>
                <a:ea typeface="Times New Roman"/>
                <a:cs typeface="Times New Roman"/>
                <a:sym typeface="Times New Roman"/>
              </a:rPr>
              <a:t> my gradient descent model converge?</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Make sure you calculate the gradients correctly.</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Use smaller learning rate.</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Can I use deep learning frameworks such as TensorFlow, PyTorch or other library such as math?</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Char char="○"/>
            </a:pPr>
            <a:r>
              <a:rPr b="1" lang="zh-TW">
                <a:latin typeface="Times New Roman"/>
                <a:ea typeface="Times New Roman"/>
                <a:cs typeface="Times New Roman"/>
                <a:sym typeface="Times New Roman"/>
              </a:rPr>
              <a:t>No!</a:t>
            </a:r>
            <a:r>
              <a:rPr lang="zh-TW">
                <a:latin typeface="Times New Roman"/>
                <a:ea typeface="Times New Roman"/>
                <a:cs typeface="Times New Roman"/>
                <a:sym typeface="Times New Roman"/>
              </a:rPr>
              <a:t> In HW1, you are request using </a:t>
            </a:r>
            <a:r>
              <a:rPr lang="zh-TW">
                <a:solidFill>
                  <a:srgbClr val="FF0000"/>
                </a:solidFill>
                <a:latin typeface="Times New Roman"/>
                <a:ea typeface="Times New Roman"/>
                <a:cs typeface="Times New Roman"/>
                <a:sym typeface="Times New Roman"/>
              </a:rPr>
              <a:t>only Numpy</a:t>
            </a:r>
            <a:r>
              <a:rPr lang="zh-TW">
                <a:latin typeface="Times New Roman"/>
                <a:ea typeface="Times New Roman"/>
                <a:cs typeface="Times New Roman"/>
                <a:sym typeface="Times New Roman"/>
              </a:rPr>
              <a:t> to implement linear regression and gradien descent. You can use matplotlib to plot the results.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If </a:t>
            </a:r>
            <a:r>
              <a:rPr lang="zh-TW">
                <a:latin typeface="Times New Roman"/>
                <a:ea typeface="Times New Roman"/>
                <a:cs typeface="Times New Roman"/>
                <a:sym typeface="Times New Roman"/>
              </a:rPr>
              <a:t>you</a:t>
            </a:r>
            <a:r>
              <a:rPr lang="zh-TW">
                <a:latin typeface="Times New Roman"/>
                <a:ea typeface="Times New Roman"/>
                <a:cs typeface="Times New Roman"/>
                <a:sym typeface="Times New Roman"/>
              </a:rPr>
              <a:t> have other questions, ask on </a:t>
            </a:r>
            <a:r>
              <a:rPr b="1" lang="zh-TW">
                <a:latin typeface="Times New Roman"/>
                <a:ea typeface="Times New Roman"/>
                <a:cs typeface="Times New Roman"/>
                <a:sym typeface="Times New Roman"/>
              </a:rPr>
              <a:t>E3 forum</a:t>
            </a:r>
            <a:r>
              <a:rPr lang="zh-TW">
                <a:latin typeface="Times New Roman"/>
                <a:ea typeface="Times New Roman"/>
                <a:cs typeface="Times New Roman"/>
                <a:sym typeface="Times New Roman"/>
              </a:rPr>
              <a:t> first! We will reply as soon as possible.</a:t>
            </a:r>
            <a:endParaRPr>
              <a:latin typeface="Times New Roman"/>
              <a:ea typeface="Times New Roman"/>
              <a:cs typeface="Times New Roman"/>
              <a:sym typeface="Times New Roman"/>
            </a:endParaRPr>
          </a:p>
        </p:txBody>
      </p:sp>
      <p:sp>
        <p:nvSpPr>
          <p:cNvPr id="249" name="Google Shape;24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Have Fun!</a:t>
            </a:r>
            <a:endParaRPr>
              <a:latin typeface="Times New Roman"/>
              <a:ea typeface="Times New Roman"/>
              <a:cs typeface="Times New Roman"/>
              <a:sym typeface="Times New Roman"/>
            </a:endParaRPr>
          </a:p>
        </p:txBody>
      </p:sp>
      <p:sp>
        <p:nvSpPr>
          <p:cNvPr id="255" name="Google Shape;25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56" name="Google Shape;256;p34"/>
          <p:cNvPicPr preferRelativeResize="0"/>
          <p:nvPr/>
        </p:nvPicPr>
        <p:blipFill>
          <a:blip r:embed="rId3">
            <a:alphaModFix/>
          </a:blip>
          <a:stretch>
            <a:fillRect/>
          </a:stretch>
        </p:blipFill>
        <p:spPr>
          <a:xfrm>
            <a:off x="2247100" y="250161"/>
            <a:ext cx="4649801" cy="4643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Links</a:t>
            </a:r>
            <a:endParaRPr>
              <a:latin typeface="Times New Roman"/>
              <a:ea typeface="Times New Roman"/>
              <a:cs typeface="Times New Roman"/>
              <a:sym typeface="Times New Roman"/>
            </a:endParaRPr>
          </a:p>
        </p:txBody>
      </p:sp>
      <p:sp>
        <p:nvSpPr>
          <p:cNvPr id="93" name="Google Shape;93;p16"/>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Questions: </a:t>
            </a:r>
            <a:r>
              <a:rPr lang="zh-TW" u="sng">
                <a:solidFill>
                  <a:schemeClr val="hlink"/>
                </a:solidFill>
                <a:latin typeface="Times New Roman"/>
                <a:ea typeface="Times New Roman"/>
                <a:cs typeface="Times New Roman"/>
                <a:sym typeface="Times New Roman"/>
                <a:hlinkClick r:id="rId3"/>
              </a:rPr>
              <a:t>Link</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Sample code: </a:t>
            </a:r>
            <a:r>
              <a:rPr lang="zh-TW" u="sng">
                <a:solidFill>
                  <a:schemeClr val="hlink"/>
                </a:solidFill>
                <a:latin typeface="Times New Roman"/>
                <a:ea typeface="Times New Roman"/>
                <a:cs typeface="Times New Roman"/>
                <a:sym typeface="Times New Roman"/>
                <a:hlinkClick r:id="rId4"/>
              </a:rPr>
              <a:t>Link</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Dataset: </a:t>
            </a:r>
            <a:r>
              <a:rPr lang="zh-TW" u="sng">
                <a:solidFill>
                  <a:schemeClr val="hlink"/>
                </a:solidFill>
                <a:latin typeface="Times New Roman"/>
                <a:ea typeface="Times New Roman"/>
                <a:cs typeface="Times New Roman"/>
                <a:sym typeface="Times New Roman"/>
                <a:hlinkClick r:id="rId5"/>
              </a:rPr>
              <a:t>Link</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Report template: </a:t>
            </a:r>
            <a:r>
              <a:rPr lang="zh-TW" u="sng">
                <a:solidFill>
                  <a:schemeClr val="hlink"/>
                </a:solidFill>
                <a:latin typeface="Times New Roman"/>
                <a:ea typeface="Times New Roman"/>
                <a:cs typeface="Times New Roman"/>
                <a:sym typeface="Times New Roman"/>
                <a:hlinkClick r:id="rId6"/>
              </a:rPr>
              <a:t>Link</a:t>
            </a:r>
            <a:endParaRPr>
              <a:latin typeface="Times New Roman"/>
              <a:ea typeface="Times New Roman"/>
              <a:cs typeface="Times New Roman"/>
              <a:sym typeface="Times New Roman"/>
            </a:endParaRPr>
          </a:p>
        </p:txBody>
      </p:sp>
      <p:sp>
        <p:nvSpPr>
          <p:cNvPr id="94" name="Google Shape;9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Environment</a:t>
            </a:r>
            <a:endParaRPr>
              <a:latin typeface="Times New Roman"/>
              <a:ea typeface="Times New Roman"/>
              <a:cs typeface="Times New Roman"/>
              <a:sym typeface="Times New Roman"/>
            </a:endParaRPr>
          </a:p>
        </p:txBody>
      </p:sp>
      <p:sp>
        <p:nvSpPr>
          <p:cNvPr id="100" name="Google Shape;100;p17"/>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Python </a:t>
            </a:r>
            <a:r>
              <a:rPr lang="zh-TW">
                <a:latin typeface="Times New Roman"/>
                <a:ea typeface="Times New Roman"/>
                <a:cs typeface="Times New Roman"/>
                <a:sym typeface="Times New Roman"/>
              </a:rPr>
              <a:t>version</a:t>
            </a:r>
            <a:r>
              <a:rPr lang="zh-TW">
                <a:latin typeface="Times New Roman"/>
                <a:ea typeface="Times New Roman"/>
                <a:cs typeface="Times New Roman"/>
                <a:sym typeface="Times New Roman"/>
              </a:rPr>
              <a:t>: 3.8 or newer</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Tips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We recommend that you use </a:t>
            </a:r>
            <a:r>
              <a:rPr b="1" lang="zh-TW">
                <a:latin typeface="Times New Roman"/>
                <a:ea typeface="Times New Roman"/>
                <a:cs typeface="Times New Roman"/>
                <a:sym typeface="Times New Roman"/>
              </a:rPr>
              <a:t>virtual environments</a:t>
            </a:r>
            <a:r>
              <a:rPr lang="zh-TW">
                <a:latin typeface="Times New Roman"/>
                <a:ea typeface="Times New Roman"/>
                <a:cs typeface="Times New Roman"/>
                <a:sym typeface="Times New Roman"/>
              </a:rPr>
              <a:t> when implementing your homework assignments.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Here are some popular virtual environment management tools:</a:t>
            </a:r>
            <a:endParaRPr>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3"/>
              </a:rPr>
              <a:t>Conda</a:t>
            </a:r>
            <a:endParaRPr>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4"/>
              </a:rPr>
              <a:t>Miniconda</a:t>
            </a:r>
            <a:endParaRPr>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5"/>
              </a:rPr>
              <a:t>virtualenv</a:t>
            </a:r>
            <a:endParaRPr>
              <a:latin typeface="Times New Roman"/>
              <a:ea typeface="Times New Roman"/>
              <a:cs typeface="Times New Roman"/>
              <a:sym typeface="Times New Roman"/>
            </a:endParaRPr>
          </a:p>
        </p:txBody>
      </p:sp>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Numpy</a:t>
            </a:r>
            <a:endParaRPr>
              <a:latin typeface="Times New Roman"/>
              <a:ea typeface="Times New Roman"/>
              <a:cs typeface="Times New Roman"/>
              <a:sym typeface="Times New Roman"/>
            </a:endParaRPr>
          </a:p>
        </p:txBody>
      </p:sp>
      <p:sp>
        <p:nvSpPr>
          <p:cNvPr id="107" name="Google Shape;107;p18"/>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Build-in array operations.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Numpy Tutorial: </a:t>
            </a:r>
            <a:r>
              <a:rPr lang="zh-TW"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Link</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a:latin typeface="Times New Roman"/>
              <a:ea typeface="Times New Roman"/>
              <a:cs typeface="Times New Roman"/>
              <a:sym typeface="Times New Roman"/>
            </a:endParaRPr>
          </a:p>
        </p:txBody>
      </p:sp>
      <p:sp>
        <p:nvSpPr>
          <p:cNvPr id="108" name="Google Shape;10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09" name="Google Shape;109;p18"/>
          <p:cNvPicPr preferRelativeResize="0"/>
          <p:nvPr/>
        </p:nvPicPr>
        <p:blipFill rotWithShape="1">
          <a:blip r:embed="rId4">
            <a:alphaModFix/>
          </a:blip>
          <a:srcRect b="0" l="0" r="0" t="55758"/>
          <a:stretch/>
        </p:blipFill>
        <p:spPr>
          <a:xfrm>
            <a:off x="5083350" y="2098663"/>
            <a:ext cx="2352675" cy="1104075"/>
          </a:xfrm>
          <a:prstGeom prst="rect">
            <a:avLst/>
          </a:prstGeom>
          <a:noFill/>
          <a:ln>
            <a:noFill/>
          </a:ln>
        </p:spPr>
      </p:pic>
      <p:pic>
        <p:nvPicPr>
          <p:cNvPr id="110" name="Google Shape;110;p18"/>
          <p:cNvPicPr preferRelativeResize="0"/>
          <p:nvPr/>
        </p:nvPicPr>
        <p:blipFill rotWithShape="1">
          <a:blip r:embed="rId5">
            <a:alphaModFix/>
          </a:blip>
          <a:srcRect b="0" l="0" r="0" t="60271"/>
          <a:stretch/>
        </p:blipFill>
        <p:spPr>
          <a:xfrm>
            <a:off x="5092875" y="3766355"/>
            <a:ext cx="2333625" cy="896850"/>
          </a:xfrm>
          <a:prstGeom prst="rect">
            <a:avLst/>
          </a:prstGeom>
          <a:noFill/>
          <a:ln>
            <a:noFill/>
          </a:ln>
        </p:spPr>
      </p:pic>
      <p:pic>
        <p:nvPicPr>
          <p:cNvPr id="111" name="Google Shape;111;p18"/>
          <p:cNvPicPr preferRelativeResize="0"/>
          <p:nvPr/>
        </p:nvPicPr>
        <p:blipFill rotWithShape="1">
          <a:blip r:embed="rId5">
            <a:alphaModFix/>
          </a:blip>
          <a:srcRect b="46027" l="0" r="0" t="0"/>
          <a:stretch/>
        </p:blipFill>
        <p:spPr>
          <a:xfrm>
            <a:off x="1150750" y="3605580"/>
            <a:ext cx="2333625" cy="1218425"/>
          </a:xfrm>
          <a:prstGeom prst="rect">
            <a:avLst/>
          </a:prstGeom>
          <a:noFill/>
          <a:ln>
            <a:noFill/>
          </a:ln>
        </p:spPr>
      </p:pic>
      <p:pic>
        <p:nvPicPr>
          <p:cNvPr id="112" name="Google Shape;112;p18"/>
          <p:cNvPicPr preferRelativeResize="0"/>
          <p:nvPr/>
        </p:nvPicPr>
        <p:blipFill rotWithShape="1">
          <a:blip r:embed="rId4">
            <a:alphaModFix/>
          </a:blip>
          <a:srcRect b="49431" l="0" r="0" t="0"/>
          <a:stretch/>
        </p:blipFill>
        <p:spPr>
          <a:xfrm>
            <a:off x="1141225" y="2019720"/>
            <a:ext cx="2352675" cy="1261975"/>
          </a:xfrm>
          <a:prstGeom prst="rect">
            <a:avLst/>
          </a:prstGeom>
          <a:noFill/>
          <a:ln>
            <a:noFill/>
          </a:ln>
        </p:spPr>
      </p:pic>
      <p:sp>
        <p:nvSpPr>
          <p:cNvPr id="113" name="Google Shape;113;p18"/>
          <p:cNvSpPr/>
          <p:nvPr/>
        </p:nvSpPr>
        <p:spPr>
          <a:xfrm>
            <a:off x="3848975" y="2558763"/>
            <a:ext cx="879300" cy="18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3848975" y="4122825"/>
            <a:ext cx="879300" cy="18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18"/>
          <p:cNvCxnSpPr/>
          <p:nvPr/>
        </p:nvCxnSpPr>
        <p:spPr>
          <a:xfrm>
            <a:off x="1163600" y="2025925"/>
            <a:ext cx="2300100" cy="1237800"/>
          </a:xfrm>
          <a:prstGeom prst="straightConnector1">
            <a:avLst/>
          </a:prstGeom>
          <a:noFill/>
          <a:ln cap="flat" cmpd="sng" w="38100">
            <a:solidFill>
              <a:srgbClr val="FF0000"/>
            </a:solidFill>
            <a:prstDash val="solid"/>
            <a:round/>
            <a:headEnd len="med" w="med" type="none"/>
            <a:tailEnd len="med" w="med" type="none"/>
          </a:ln>
        </p:spPr>
      </p:cxnSp>
      <p:cxnSp>
        <p:nvCxnSpPr>
          <p:cNvPr id="116" name="Google Shape;116;p18"/>
          <p:cNvCxnSpPr/>
          <p:nvPr/>
        </p:nvCxnSpPr>
        <p:spPr>
          <a:xfrm flipH="1" rot="10800000">
            <a:off x="1182650" y="2034325"/>
            <a:ext cx="2289300" cy="1233900"/>
          </a:xfrm>
          <a:prstGeom prst="straightConnector1">
            <a:avLst/>
          </a:prstGeom>
          <a:noFill/>
          <a:ln cap="flat" cmpd="sng" w="38100">
            <a:solidFill>
              <a:srgbClr val="FF0000"/>
            </a:solidFill>
            <a:prstDash val="solid"/>
            <a:round/>
            <a:headEnd len="med" w="med" type="none"/>
            <a:tailEnd len="med" w="med" type="none"/>
          </a:ln>
        </p:spPr>
      </p:cxnSp>
      <p:cxnSp>
        <p:nvCxnSpPr>
          <p:cNvPr id="117" name="Google Shape;117;p18"/>
          <p:cNvCxnSpPr/>
          <p:nvPr/>
        </p:nvCxnSpPr>
        <p:spPr>
          <a:xfrm>
            <a:off x="1176025" y="3593625"/>
            <a:ext cx="2300100" cy="1237800"/>
          </a:xfrm>
          <a:prstGeom prst="straightConnector1">
            <a:avLst/>
          </a:prstGeom>
          <a:noFill/>
          <a:ln cap="flat" cmpd="sng" w="38100">
            <a:solidFill>
              <a:srgbClr val="FF0000"/>
            </a:solidFill>
            <a:prstDash val="solid"/>
            <a:round/>
            <a:headEnd len="med" w="med" type="none"/>
            <a:tailEnd len="med" w="med" type="none"/>
          </a:ln>
        </p:spPr>
      </p:cxnSp>
      <p:cxnSp>
        <p:nvCxnSpPr>
          <p:cNvPr id="118" name="Google Shape;118;p18"/>
          <p:cNvCxnSpPr/>
          <p:nvPr/>
        </p:nvCxnSpPr>
        <p:spPr>
          <a:xfrm flipH="1" rot="10800000">
            <a:off x="1195075" y="3602025"/>
            <a:ext cx="2289300" cy="12339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Linear Regression</a:t>
            </a:r>
            <a:endParaRPr>
              <a:latin typeface="Times New Roman"/>
              <a:ea typeface="Times New Roman"/>
              <a:cs typeface="Times New Roman"/>
              <a:sym typeface="Times New Roman"/>
            </a:endParaRPr>
          </a:p>
        </p:txBody>
      </p:sp>
      <p:sp>
        <p:nvSpPr>
          <p:cNvPr id="124" name="Google Shape;12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Find the best value of the weights and the intercept </a:t>
            </a:r>
            <a:endParaRPr>
              <a:latin typeface="Times New Roman"/>
              <a:ea typeface="Times New Roman"/>
              <a:cs typeface="Times New Roman"/>
              <a:sym typeface="Times New Roman"/>
            </a:endParaRPr>
          </a:p>
        </p:txBody>
      </p:sp>
      <p:pic>
        <p:nvPicPr>
          <p:cNvPr id="125" name="Google Shape;125;p19"/>
          <p:cNvPicPr preferRelativeResize="0"/>
          <p:nvPr/>
        </p:nvPicPr>
        <p:blipFill>
          <a:blip r:embed="rId3">
            <a:alphaModFix/>
          </a:blip>
          <a:stretch>
            <a:fillRect/>
          </a:stretch>
        </p:blipFill>
        <p:spPr>
          <a:xfrm>
            <a:off x="367750" y="2080425"/>
            <a:ext cx="4093244" cy="2147701"/>
          </a:xfrm>
          <a:prstGeom prst="rect">
            <a:avLst/>
          </a:prstGeom>
          <a:noFill/>
          <a:ln>
            <a:noFill/>
          </a:ln>
        </p:spPr>
      </p:pic>
      <p:sp>
        <p:nvSpPr>
          <p:cNvPr id="126" name="Google Shape;12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27" name="Google Shape;127;p19"/>
          <p:cNvPicPr preferRelativeResize="0"/>
          <p:nvPr/>
        </p:nvPicPr>
        <p:blipFill>
          <a:blip r:embed="rId4">
            <a:alphaModFix/>
          </a:blip>
          <a:stretch>
            <a:fillRect/>
          </a:stretch>
        </p:blipFill>
        <p:spPr>
          <a:xfrm>
            <a:off x="4572000" y="2011875"/>
            <a:ext cx="4320727" cy="2147700"/>
          </a:xfrm>
          <a:prstGeom prst="rect">
            <a:avLst/>
          </a:prstGeom>
          <a:noFill/>
          <a:ln>
            <a:noFill/>
          </a:ln>
        </p:spPr>
      </p:pic>
      <p:sp>
        <p:nvSpPr>
          <p:cNvPr id="128" name="Google Shape;128;p19"/>
          <p:cNvSpPr txBox="1"/>
          <p:nvPr/>
        </p:nvSpPr>
        <p:spPr>
          <a:xfrm>
            <a:off x="5050500" y="4835700"/>
            <a:ext cx="40932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sz="800">
                <a:solidFill>
                  <a:schemeClr val="dk2"/>
                </a:solidFill>
              </a:rPr>
              <a:t>https://aegis4048.github.io/mutiple_linear_regression_and_visualization_in_python</a:t>
            </a:r>
            <a:endParaRPr sz="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Closed-form solution</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a:latin typeface="Times New Roman"/>
              <a:ea typeface="Times New Roman"/>
              <a:cs typeface="Times New Roman"/>
              <a:sym typeface="Times New Roman"/>
            </a:endParaRPr>
          </a:p>
          <a:p>
            <a:pPr indent="-342900" lvl="0" marL="457200" rtl="0" algn="l">
              <a:lnSpc>
                <a:spcPct val="150000"/>
              </a:lnSpc>
              <a:spcBef>
                <a:spcPts val="1200"/>
              </a:spcBef>
              <a:spcAft>
                <a:spcPts val="0"/>
              </a:spcAft>
              <a:buSzPts val="1800"/>
              <a:buFont typeface="Times New Roman"/>
              <a:buChar char="●"/>
            </a:pPr>
            <a:r>
              <a:rPr lang="zh-TW">
                <a:latin typeface="Times New Roman"/>
                <a:ea typeface="Times New Roman"/>
                <a:cs typeface="Times New Roman"/>
                <a:sym typeface="Times New Roman"/>
              </a:rPr>
              <a:t>How about a large dataset?</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high dimensional data</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huge amount of data</a:t>
            </a:r>
            <a:endParaRPr>
              <a:latin typeface="Times New Roman"/>
              <a:ea typeface="Times New Roman"/>
              <a:cs typeface="Times New Roman"/>
              <a:sym typeface="Times New Roman"/>
            </a:endParaRPr>
          </a:p>
          <a:p>
            <a:pPr indent="0" lvl="0" marL="457200" rtl="0" algn="l">
              <a:lnSpc>
                <a:spcPct val="150000"/>
              </a:lnSpc>
              <a:spcBef>
                <a:spcPts val="1200"/>
              </a:spcBef>
              <a:spcAft>
                <a:spcPts val="1200"/>
              </a:spcAft>
              <a:buNone/>
            </a:pPr>
            <a:r>
              <a:t/>
            </a:r>
            <a:endParaRPr>
              <a:latin typeface="Times New Roman"/>
              <a:ea typeface="Times New Roman"/>
              <a:cs typeface="Times New Roman"/>
              <a:sym typeface="Times New Roman"/>
            </a:endParaRPr>
          </a:p>
        </p:txBody>
      </p:sp>
      <p:sp>
        <p:nvSpPr>
          <p:cNvPr id="134" name="Google Shape;13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How to find β0 and β1?</a:t>
            </a:r>
            <a:endParaRPr>
              <a:latin typeface="Times New Roman"/>
              <a:ea typeface="Times New Roman"/>
              <a:cs typeface="Times New Roman"/>
              <a:sym typeface="Times New Roman"/>
            </a:endParaRPr>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36" name="Google Shape;136;p20"/>
          <p:cNvPicPr preferRelativeResize="0"/>
          <p:nvPr/>
        </p:nvPicPr>
        <p:blipFill>
          <a:blip r:embed="rId3">
            <a:alphaModFix/>
          </a:blip>
          <a:stretch>
            <a:fillRect/>
          </a:stretch>
        </p:blipFill>
        <p:spPr>
          <a:xfrm>
            <a:off x="510752" y="1626501"/>
            <a:ext cx="3596425" cy="105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u="sng">
                <a:solidFill>
                  <a:schemeClr val="hlink"/>
                </a:solidFill>
                <a:latin typeface="Times New Roman"/>
                <a:ea typeface="Times New Roman"/>
                <a:cs typeface="Times New Roman"/>
                <a:sym typeface="Times New Roman"/>
                <a:hlinkClick r:id="rId3"/>
              </a:rPr>
              <a:t>Gradient Descent</a:t>
            </a:r>
            <a:endParaRPr>
              <a:latin typeface="Times New Roman"/>
              <a:ea typeface="Times New Roman"/>
              <a:cs typeface="Times New Roman"/>
              <a:sym typeface="Times New Roman"/>
            </a:endParaRPr>
          </a:p>
        </p:txBody>
      </p:sp>
      <p:sp>
        <p:nvSpPr>
          <p:cNvPr id="142" name="Google Shape;14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How to find β0 and β1?</a:t>
            </a:r>
            <a:endParaRPr>
              <a:latin typeface="Times New Roman"/>
              <a:ea typeface="Times New Roman"/>
              <a:cs typeface="Times New Roman"/>
              <a:sym typeface="Times New Roman"/>
            </a:endParaRPr>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44" name="Google Shape;144;p21"/>
          <p:cNvPicPr preferRelativeResize="0"/>
          <p:nvPr/>
        </p:nvPicPr>
        <p:blipFill>
          <a:blip r:embed="rId4">
            <a:alphaModFix/>
          </a:blip>
          <a:stretch>
            <a:fillRect/>
          </a:stretch>
        </p:blipFill>
        <p:spPr>
          <a:xfrm>
            <a:off x="311700" y="2028727"/>
            <a:ext cx="3482050" cy="2096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Gradient Descent</a:t>
            </a:r>
            <a:endParaRPr>
              <a:latin typeface="Times New Roman"/>
              <a:ea typeface="Times New Roman"/>
              <a:cs typeface="Times New Roman"/>
              <a:sym typeface="Times New Roman"/>
            </a:endParaRPr>
          </a:p>
        </p:txBody>
      </p:sp>
      <p:sp>
        <p:nvSpPr>
          <p:cNvPr id="150" name="Google Shape;15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x-axis and y-axis: the value of </a:t>
            </a:r>
            <a:r>
              <a:rPr lang="zh-TW">
                <a:solidFill>
                  <a:srgbClr val="FF0000"/>
                </a:solidFill>
                <a:latin typeface="Times New Roman"/>
                <a:ea typeface="Times New Roman"/>
                <a:cs typeface="Times New Roman"/>
                <a:sym typeface="Times New Roman"/>
              </a:rPr>
              <a:t>weights</a:t>
            </a:r>
            <a:endParaRPr>
              <a:solidFill>
                <a:srgbClr val="FF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z-axis: the </a:t>
            </a:r>
            <a:r>
              <a:rPr lang="zh-TW">
                <a:solidFill>
                  <a:srgbClr val="FF0000"/>
                </a:solidFill>
                <a:latin typeface="Times New Roman"/>
                <a:ea typeface="Times New Roman"/>
                <a:cs typeface="Times New Roman"/>
                <a:sym typeface="Times New Roman"/>
              </a:rPr>
              <a:t>value of loss</a:t>
            </a:r>
            <a:r>
              <a:rPr lang="zh-TW">
                <a:latin typeface="Times New Roman"/>
                <a:ea typeface="Times New Roman"/>
                <a:cs typeface="Times New Roman"/>
                <a:sym typeface="Times New Roman"/>
              </a:rPr>
              <a:t> of the corresponding weights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Goal</a:t>
            </a:r>
            <a:r>
              <a:rPr lang="zh-TW">
                <a:latin typeface="Times New Roman"/>
                <a:ea typeface="Times New Roman"/>
                <a:cs typeface="Times New Roman"/>
                <a:sym typeface="Times New Roman"/>
              </a:rPr>
              <a:t>: Find the weights that </a:t>
            </a:r>
            <a:r>
              <a:rPr lang="zh-TW">
                <a:solidFill>
                  <a:srgbClr val="FF0000"/>
                </a:solidFill>
                <a:latin typeface="Times New Roman"/>
                <a:ea typeface="Times New Roman"/>
                <a:cs typeface="Times New Roman"/>
                <a:sym typeface="Times New Roman"/>
              </a:rPr>
              <a:t>minimize</a:t>
            </a:r>
            <a:r>
              <a:rPr lang="zh-TW">
                <a:latin typeface="Times New Roman"/>
                <a:ea typeface="Times New Roman"/>
                <a:cs typeface="Times New Roman"/>
                <a:sym typeface="Times New Roman"/>
              </a:rPr>
              <a:t> </a:t>
            </a:r>
            <a:r>
              <a:rPr lang="zh-TW">
                <a:latin typeface="Times New Roman"/>
                <a:ea typeface="Times New Roman"/>
                <a:cs typeface="Times New Roman"/>
                <a:sym typeface="Times New Roman"/>
              </a:rPr>
              <a:t>the value of loss</a:t>
            </a:r>
            <a:r>
              <a:rPr lang="zh-TW">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457200" rtl="0" algn="l">
              <a:lnSpc>
                <a:spcPct val="150000"/>
              </a:lnSpc>
              <a:spcBef>
                <a:spcPts val="1200"/>
              </a:spcBef>
              <a:spcAft>
                <a:spcPts val="1200"/>
              </a:spcAft>
              <a:buNone/>
            </a:pPr>
            <a:r>
              <a:t/>
            </a:r>
            <a:endParaRPr/>
          </a:p>
        </p:txBody>
      </p:sp>
      <p:sp>
        <p:nvSpPr>
          <p:cNvPr id="151" name="Google Shape;15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52" name="Google Shape;152;p22"/>
          <p:cNvPicPr preferRelativeResize="0"/>
          <p:nvPr/>
        </p:nvPicPr>
        <p:blipFill>
          <a:blip r:embed="rId3">
            <a:alphaModFix/>
          </a:blip>
          <a:stretch>
            <a:fillRect/>
          </a:stretch>
        </p:blipFill>
        <p:spPr>
          <a:xfrm>
            <a:off x="2711700" y="2571750"/>
            <a:ext cx="3720600" cy="2132150"/>
          </a:xfrm>
          <a:prstGeom prst="rect">
            <a:avLst/>
          </a:prstGeom>
          <a:noFill/>
          <a:ln>
            <a:noFill/>
          </a:ln>
        </p:spPr>
      </p:pic>
      <p:sp>
        <p:nvSpPr>
          <p:cNvPr id="153" name="Google Shape;153;p22"/>
          <p:cNvSpPr txBox="1"/>
          <p:nvPr/>
        </p:nvSpPr>
        <p:spPr>
          <a:xfrm>
            <a:off x="5050500" y="4835700"/>
            <a:ext cx="40932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sz="800" u="sng">
                <a:solidFill>
                  <a:schemeClr val="hlink"/>
                </a:solidFill>
                <a:hlinkClick r:id="rId4"/>
              </a:rPr>
              <a:t>https://www.linkedin.com/pulse/gradient-descent-visualization-python-ibrahim-sobh/</a:t>
            </a:r>
            <a:endParaRPr sz="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