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415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4356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07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9271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04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3252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8615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8860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73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87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470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7300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62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0097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3885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1724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0BBA-883B-4A0D-802D-732F16D19223}" type="datetimeFigureOut">
              <a:rPr lang="es-UY" smtClean="0"/>
              <a:t>10/01/2018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9BC125-EC92-4D28-B9C2-6A4CB1ABE56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93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2783" y="3924010"/>
            <a:ext cx="8895008" cy="1655762"/>
          </a:xfrm>
        </p:spPr>
        <p:txBody>
          <a:bodyPr>
            <a:normAutofit/>
          </a:bodyPr>
          <a:lstStyle/>
          <a:p>
            <a:r>
              <a:rPr lang="es-UY" sz="3200" dirty="0" smtClean="0"/>
              <a:t>Servidor de estructuras de datos </a:t>
            </a:r>
            <a:r>
              <a:rPr lang="es-UY" sz="3200" dirty="0" err="1" smtClean="0"/>
              <a:t>NoSQL</a:t>
            </a:r>
            <a:endParaRPr lang="es-UY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62" y="1379940"/>
            <a:ext cx="6650865" cy="22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3436" y="900694"/>
            <a:ext cx="8596668" cy="1320800"/>
          </a:xfrm>
        </p:spPr>
        <p:txBody>
          <a:bodyPr>
            <a:normAutofit/>
          </a:bodyPr>
          <a:lstStyle/>
          <a:p>
            <a:r>
              <a:rPr lang="es-UY" sz="2400" dirty="0" smtClean="0"/>
              <a:t>Que hacer si no levanta?</a:t>
            </a:r>
            <a:endParaRPr lang="es-UY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35" y="1468121"/>
            <a:ext cx="8596312" cy="136225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7535" y="3903345"/>
            <a:ext cx="871041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400" dirty="0" smtClean="0">
                <a:solidFill>
                  <a:schemeClr val="accent2"/>
                </a:solidFill>
              </a:rPr>
              <a:t>Como conectarnos al </a:t>
            </a:r>
            <a:r>
              <a:rPr lang="es-UY" sz="2400" dirty="0" err="1" smtClean="0">
                <a:solidFill>
                  <a:schemeClr val="accent2"/>
                </a:solidFill>
              </a:rPr>
              <a:t>redis</a:t>
            </a:r>
            <a:r>
              <a:rPr lang="es-UY" sz="2400" dirty="0" smtClean="0">
                <a:solidFill>
                  <a:schemeClr val="accent2"/>
                </a:solidFill>
              </a:rPr>
              <a:t> por Consola?</a:t>
            </a:r>
          </a:p>
          <a:p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~$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redis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-cli –h “$IP” –p “$PUERTO”</a:t>
            </a: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UY" dirty="0" smtClean="0"/>
              <a:t>En este caso tenemos configurado autenticación, para autenticarnos lo hacemos con el siguiente comando:</a:t>
            </a:r>
          </a:p>
          <a:p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90" y="4706746"/>
            <a:ext cx="4980160" cy="57170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690" y="6081848"/>
            <a:ext cx="3625068" cy="41163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57535" y="2947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/>
              <a:t>Verificamos Status</a:t>
            </a:r>
          </a:p>
          <a:p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~$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journalctl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xe</a:t>
            </a: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03" y="162444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5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878" y="663876"/>
            <a:ext cx="8596668" cy="1320800"/>
          </a:xfrm>
        </p:spPr>
        <p:txBody>
          <a:bodyPr/>
          <a:lstStyle/>
          <a:p>
            <a:r>
              <a:rPr lang="es-UY" dirty="0" smtClean="0"/>
              <a:t>Topología Nodos Producción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22707"/>
            <a:ext cx="8596668" cy="3880773"/>
          </a:xfrm>
        </p:spPr>
        <p:txBody>
          <a:bodyPr/>
          <a:lstStyle/>
          <a:p>
            <a:endParaRPr lang="es-UY" dirty="0" smtClean="0"/>
          </a:p>
          <a:p>
            <a:endParaRPr lang="es-UY" dirty="0"/>
          </a:p>
          <a:p>
            <a:r>
              <a:rPr lang="es-UY" dirty="0" smtClean="0"/>
              <a:t>Master </a:t>
            </a:r>
          </a:p>
          <a:p>
            <a:pPr marL="457200" lvl="1" indent="0">
              <a:buNone/>
            </a:pPr>
            <a:r>
              <a:rPr lang="es-UY" dirty="0" smtClean="0"/>
              <a:t>	Prod-redis-01 - 10.240.65.116</a:t>
            </a:r>
          </a:p>
          <a:p>
            <a:pPr marL="457200" lvl="1" indent="0">
              <a:buNone/>
            </a:pPr>
            <a:endParaRPr lang="es-UY" dirty="0" smtClean="0"/>
          </a:p>
          <a:p>
            <a:r>
              <a:rPr lang="es-UY" dirty="0" err="1" smtClean="0"/>
              <a:t>Slaves</a:t>
            </a:r>
            <a:endParaRPr lang="es-UY" dirty="0" smtClean="0"/>
          </a:p>
          <a:p>
            <a:pPr marL="914400" lvl="2" indent="0">
              <a:buNone/>
            </a:pPr>
            <a:r>
              <a:rPr lang="es-UY" sz="1600" dirty="0" smtClean="0"/>
              <a:t>Prod-redis-02 </a:t>
            </a:r>
            <a:r>
              <a:rPr lang="es-UY" sz="1600" dirty="0"/>
              <a:t>- </a:t>
            </a:r>
            <a:r>
              <a:rPr lang="es-UY" sz="1600" dirty="0" smtClean="0"/>
              <a:t>10.240.65.117</a:t>
            </a:r>
          </a:p>
          <a:p>
            <a:pPr marL="914400" lvl="2" indent="0">
              <a:buNone/>
            </a:pPr>
            <a:r>
              <a:rPr lang="es-UY" sz="1600" dirty="0" smtClean="0"/>
              <a:t>Prod-redis-03 </a:t>
            </a:r>
            <a:r>
              <a:rPr lang="es-UY" sz="1600" dirty="0"/>
              <a:t>- </a:t>
            </a:r>
            <a:r>
              <a:rPr lang="es-UY" sz="1600" dirty="0" smtClean="0"/>
              <a:t>10.240.65.118</a:t>
            </a:r>
            <a:endParaRPr lang="es-UY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16" y="1722707"/>
            <a:ext cx="3329323" cy="38965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48" y="188738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4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5257"/>
          </a:xfrm>
        </p:spPr>
        <p:txBody>
          <a:bodyPr>
            <a:noAutofit/>
          </a:bodyPr>
          <a:lstStyle/>
          <a:p>
            <a:r>
              <a:rPr lang="es-UY" dirty="0" err="1" smtClean="0"/>
              <a:t>Redis</a:t>
            </a:r>
            <a:r>
              <a:rPr lang="es-UY" dirty="0" smtClean="0"/>
              <a:t> </a:t>
            </a:r>
            <a:r>
              <a:rPr lang="es-UY" dirty="0" err="1" smtClean="0"/>
              <a:t>Sentinel</a:t>
            </a:r>
            <a:r>
              <a:rPr lang="es-UY" dirty="0" smtClean="0"/>
              <a:t/>
            </a:r>
            <a:br>
              <a:rPr lang="es-UY" dirty="0" smtClean="0"/>
            </a:b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658325"/>
            <a:ext cx="8596668" cy="3039413"/>
          </a:xfrm>
        </p:spPr>
        <p:txBody>
          <a:bodyPr>
            <a:normAutofit/>
          </a:bodyPr>
          <a:lstStyle/>
          <a:p>
            <a:endParaRPr lang="es-UY" sz="1900" dirty="0" smtClean="0"/>
          </a:p>
          <a:p>
            <a:r>
              <a:rPr lang="es-UY" sz="1900" dirty="0" err="1" smtClean="0"/>
              <a:t>Redis</a:t>
            </a:r>
            <a:r>
              <a:rPr lang="es-UY" sz="1900" dirty="0" smtClean="0"/>
              <a:t> </a:t>
            </a:r>
            <a:r>
              <a:rPr lang="es-UY" sz="1900" dirty="0" err="1"/>
              <a:t>Sentinel</a:t>
            </a:r>
            <a:r>
              <a:rPr lang="es-UY" sz="1900" dirty="0"/>
              <a:t> se ejecuta como un programa independiente a </a:t>
            </a:r>
            <a:r>
              <a:rPr lang="es-UY" sz="1900" dirty="0" err="1"/>
              <a:t>Redis</a:t>
            </a:r>
            <a:r>
              <a:rPr lang="es-UY" sz="1900" dirty="0"/>
              <a:t>. </a:t>
            </a:r>
            <a:endParaRPr lang="es-UY" sz="1900" dirty="0" smtClean="0"/>
          </a:p>
          <a:p>
            <a:r>
              <a:rPr lang="es-UY" sz="1900" dirty="0"/>
              <a:t>“Quorum”, esto es el número de instancias que tienen que estar “de acuerdo” a la hora de marcar un nodo como caído y promocionar un Slave a </a:t>
            </a:r>
            <a:r>
              <a:rPr lang="es-UY" sz="1900" dirty="0" smtClean="0"/>
              <a:t>Master.</a:t>
            </a:r>
          </a:p>
          <a:p>
            <a:r>
              <a:rPr lang="es-UY" sz="1900" dirty="0" smtClean="0"/>
              <a:t>Son </a:t>
            </a:r>
            <a:r>
              <a:rPr lang="es-UY" sz="1900" dirty="0"/>
              <a:t>necesarias N/2 + 1 </a:t>
            </a:r>
            <a:r>
              <a:rPr lang="es-UY" sz="1900" dirty="0" err="1"/>
              <a:t>Sentinels</a:t>
            </a:r>
            <a:r>
              <a:rPr lang="es-UY" sz="1900" dirty="0"/>
              <a:t> de acuerdo para que un Slave sea promovido( N es el total de </a:t>
            </a:r>
            <a:r>
              <a:rPr lang="es-UY" sz="1900" dirty="0" err="1"/>
              <a:t>sentinels</a:t>
            </a:r>
            <a:r>
              <a:rPr lang="es-UY" sz="1900" dirty="0"/>
              <a:t> </a:t>
            </a:r>
            <a:r>
              <a:rPr lang="es-UY" sz="1900" dirty="0" smtClean="0"/>
              <a:t>), por ello son </a:t>
            </a:r>
            <a:r>
              <a:rPr lang="es-UY" sz="1900" dirty="0"/>
              <a:t>necesarias al menos 3 instancias de </a:t>
            </a:r>
            <a:r>
              <a:rPr lang="es-UY" sz="1900" dirty="0" err="1"/>
              <a:t>Sentinel</a:t>
            </a:r>
            <a:r>
              <a:rPr lang="es-UY" sz="1900" dirty="0"/>
              <a:t> para monitorear un master y una réplica.</a:t>
            </a:r>
          </a:p>
          <a:p>
            <a:endParaRPr lang="es-UY" sz="2400" dirty="0"/>
          </a:p>
          <a:p>
            <a:endParaRPr lang="es-UY" sz="2200" dirty="0" smtClean="0">
              <a:solidFill>
                <a:schemeClr val="accent2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7334" y="1334886"/>
            <a:ext cx="85966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000" dirty="0" err="1"/>
              <a:t>Redis</a:t>
            </a:r>
            <a:r>
              <a:rPr lang="es-UY" sz="2000" dirty="0"/>
              <a:t> </a:t>
            </a:r>
            <a:r>
              <a:rPr lang="es-UY" sz="2000" dirty="0" err="1"/>
              <a:t>sentinel</a:t>
            </a:r>
            <a:r>
              <a:rPr lang="es-UY" sz="2000" dirty="0"/>
              <a:t> se encarga de monitorear las instancias master y </a:t>
            </a:r>
            <a:r>
              <a:rPr lang="es-UY" sz="2000" dirty="0" err="1"/>
              <a:t>slave</a:t>
            </a:r>
            <a:r>
              <a:rPr lang="es-UY" sz="2000" dirty="0"/>
              <a:t>, en caso de que una instancia master se caiga inicia el proceso de </a:t>
            </a:r>
            <a:r>
              <a:rPr lang="es-UY" sz="2000" dirty="0" err="1"/>
              <a:t>failover</a:t>
            </a:r>
            <a:r>
              <a:rPr lang="es-UY" sz="2000" dirty="0"/>
              <a:t>, este proceso consiste en promover una instancia replica o “Slave” a maestra.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03" y="162444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421" y="351666"/>
            <a:ext cx="8596668" cy="1320800"/>
          </a:xfrm>
        </p:spPr>
        <p:txBody>
          <a:bodyPr/>
          <a:lstStyle/>
          <a:p>
            <a:r>
              <a:rPr lang="es-UY" dirty="0" smtClean="0"/>
              <a:t>Comandos </a:t>
            </a:r>
            <a:r>
              <a:rPr lang="es-UY" dirty="0" err="1" smtClean="0"/>
              <a:t>Utiles</a:t>
            </a:r>
            <a:endParaRPr lang="es-UY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589" y="2847981"/>
            <a:ext cx="7810500" cy="129540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19002" y="1209820"/>
            <a:ext cx="8596668" cy="542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dirty="0" smtClean="0"/>
              <a:t>Levantamos servicio</a:t>
            </a:r>
          </a:p>
          <a:p>
            <a:pPr marL="0" indent="0">
              <a:buFont typeface="Wingdings 3" charset="2"/>
              <a:buNone/>
            </a:pP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~$  sudo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systemctl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redis-sentinel.service</a:t>
            </a: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UY" dirty="0" smtClean="0"/>
              <a:t>Verificamos Status</a:t>
            </a:r>
          </a:p>
          <a:p>
            <a:pPr marL="0" indent="0">
              <a:buNone/>
            </a:pP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~$ sudo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systemctl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status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redis-sentinel.service</a:t>
            </a: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UY" dirty="0" smtClean="0"/>
              <a:t>Bajada de servicio</a:t>
            </a:r>
          </a:p>
          <a:p>
            <a:pPr marL="0" indent="0">
              <a:buNone/>
            </a:pP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~$ sudo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systemctl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stop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redis-sentinel.service</a:t>
            </a: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UY" dirty="0" smtClean="0">
                <a:solidFill>
                  <a:schemeClr val="tx1"/>
                </a:solidFill>
              </a:rPr>
              <a:t>Reiniciar servicio</a:t>
            </a:r>
          </a:p>
          <a:p>
            <a:pPr marL="0" indent="0">
              <a:buNone/>
            </a:pP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~$ sudo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systemctl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restart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redis-sentinel.service</a:t>
            </a: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UY" dirty="0" smtClean="0"/>
          </a:p>
          <a:p>
            <a:endParaRPr lang="es-UY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03" y="162444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0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936" y="314504"/>
            <a:ext cx="8596668" cy="818837"/>
          </a:xfrm>
        </p:spPr>
        <p:txBody>
          <a:bodyPr>
            <a:normAutofit/>
          </a:bodyPr>
          <a:lstStyle/>
          <a:p>
            <a:r>
              <a:rPr lang="es-UY" b="1" dirty="0"/>
              <a:t>Configurando </a:t>
            </a:r>
            <a:r>
              <a:rPr lang="es-UY" b="1" dirty="0" err="1"/>
              <a:t>redis</a:t>
            </a:r>
            <a:r>
              <a:rPr lang="es-UY" b="1" dirty="0"/>
              <a:t> Master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1577" y="1133341"/>
            <a:ext cx="8596668" cy="3880773"/>
          </a:xfrm>
        </p:spPr>
        <p:txBody>
          <a:bodyPr/>
          <a:lstStyle/>
          <a:p>
            <a:pPr marL="0" lvl="0" indent="0">
              <a:buNone/>
            </a:pP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~$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vim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/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etc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redis.conf</a:t>
            </a: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defTabSz="914400"/>
            <a:endParaRPr lang="es-UY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19199" y="1479112"/>
            <a:ext cx="68300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donde va a escuchar 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es-UY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192.168.102.12 192.168.202.12 </a:t>
            </a:r>
            <a:endParaRPr lang="es-UY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6379</a:t>
            </a:r>
          </a:p>
          <a:p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#Archivo de Log</a:t>
            </a: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logfile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/log/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/redis.log“</a:t>
            </a:r>
          </a:p>
          <a:p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s-UY" sz="1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900 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Cada 900 segundos si al menos 1 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fue cambiada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 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Cada 300 segundos si al menos 10 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fueron cambiadas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 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10000 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Cada 60 segundos si al menos 10000 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fueron cambiadas</a:t>
            </a:r>
          </a:p>
          <a:p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#directorio donde baja a disco </a:t>
            </a:r>
            <a:endParaRPr lang="es-UY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redisdata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#Prioridad 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usada por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promover un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master</a:t>
            </a:r>
            <a:endParaRPr lang="es-UY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slave-priority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masterauth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your_redis_password</a:t>
            </a:r>
            <a:endParaRPr lang="es-UY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 le configura una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darle seguridad al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es-UY" sz="1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requirepass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your_redis_password</a:t>
            </a:r>
            <a:endParaRPr lang="es-U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Para evitar que se borren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entradas</a:t>
            </a: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maxmemory-policy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noeviction</a:t>
            </a:r>
            <a:endParaRPr lang="es-UY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respaldar la data</a:t>
            </a: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appendonly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appendfilename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appendonly.aof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01" y="221645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481070" y="1790163"/>
            <a:ext cx="7792932" cy="3425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666" y="364901"/>
            <a:ext cx="8596668" cy="1320800"/>
          </a:xfrm>
        </p:spPr>
        <p:txBody>
          <a:bodyPr/>
          <a:lstStyle/>
          <a:p>
            <a:r>
              <a:rPr lang="es-UY" b="1" smtClean="0"/>
              <a:t>Configurando redis Master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9455"/>
            <a:ext cx="8596668" cy="4671908"/>
          </a:xfrm>
        </p:spPr>
        <p:txBody>
          <a:bodyPr/>
          <a:lstStyle/>
          <a:p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~$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vim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/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etc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redis-sentinel.conf</a:t>
            </a: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2" indent="0">
              <a:buNone/>
            </a:pP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donde 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escucha 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es-UY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192.168.102.12 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192.168.202.12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#puerto en que levanta 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26379</a:t>
            </a:r>
            <a:b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"/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puerto 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servidor 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y “Quorum“ (en este caso 2 ya que tenemos 3 servidores)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mymaster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192.168.102.12 6379 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#Tiempo en milisegundos sin responder para que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considere como baja la instancia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down-after-milliseconds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mymaster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master configurada en el archivo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redis.conf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auth-pass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mymaster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master_pass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#Log de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endParaRPr lang="es-UY" sz="1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logfile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/log/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/sentinel.log"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42" y="123807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06319" y="2509420"/>
            <a:ext cx="5606605" cy="3028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936" y="314504"/>
            <a:ext cx="8596668" cy="818837"/>
          </a:xfrm>
        </p:spPr>
        <p:txBody>
          <a:bodyPr>
            <a:normAutofit/>
          </a:bodyPr>
          <a:lstStyle/>
          <a:p>
            <a:r>
              <a:rPr lang="es-UY" b="1" dirty="0"/>
              <a:t>Configurando </a:t>
            </a:r>
            <a:r>
              <a:rPr lang="es-UY" b="1" dirty="0" err="1"/>
              <a:t>redis</a:t>
            </a:r>
            <a:r>
              <a:rPr lang="es-UY" b="1" dirty="0"/>
              <a:t> </a:t>
            </a:r>
            <a:r>
              <a:rPr lang="es-UY" b="1" dirty="0" smtClean="0"/>
              <a:t>Slave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1577" y="2123964"/>
            <a:ext cx="8596668" cy="3880773"/>
          </a:xfrm>
        </p:spPr>
        <p:txBody>
          <a:bodyPr/>
          <a:lstStyle/>
          <a:p>
            <a:pPr marL="0" lvl="0" indent="0">
              <a:buNone/>
            </a:pP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~$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vim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/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etc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redis.conf</a:t>
            </a: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defTabSz="914400"/>
            <a:endParaRPr lang="es-UY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defTabSz="914400"/>
            <a:endParaRPr lang="es-UY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06319" y="2509420"/>
            <a:ext cx="68300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donde va a escuchar 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es-UY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192.168.102.13 192.168.202.13 </a:t>
            </a:r>
          </a:p>
          <a:p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Prioridad 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usada por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promover un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master</a:t>
            </a:r>
          </a:p>
          <a:p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ser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le configura menos prioridad que el master</a:t>
            </a:r>
            <a:endParaRPr lang="es-UY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slave-priority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</a:t>
            </a:r>
          </a:p>
          <a:p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#En todos los 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master debe tener las misma PASS</a:t>
            </a: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masterauth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your_redis_password</a:t>
            </a:r>
            <a:endParaRPr lang="es-UY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 le configura una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darle seguridad al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es-UY" sz="1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requirepass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your_redis_password</a:t>
            </a:r>
            <a:endParaRPr lang="es-U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 le configura la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puerto para que apunte al master</a:t>
            </a:r>
          </a:p>
          <a:p>
            <a:r>
              <a:rPr lang="es-UY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slaveof</a:t>
            </a:r>
            <a:r>
              <a:rPr lang="es-UY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192.168.102.12 6379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01" y="221645"/>
            <a:ext cx="3006144" cy="100455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72731" y="1424627"/>
            <a:ext cx="801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smtClean="0"/>
              <a:t>Básicamente se configuran casi todas las variables igual que en el master, solo se modifican las siguientes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996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416676" y="2550017"/>
            <a:ext cx="7857326" cy="3491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424" y="416417"/>
            <a:ext cx="8596668" cy="652529"/>
          </a:xfrm>
        </p:spPr>
        <p:txBody>
          <a:bodyPr/>
          <a:lstStyle/>
          <a:p>
            <a:r>
              <a:rPr lang="es-UY" b="1" dirty="0"/>
              <a:t>Configurando </a:t>
            </a:r>
            <a:r>
              <a:rPr lang="es-UY" b="1" dirty="0" err="1" smtClean="0"/>
              <a:t>Redis</a:t>
            </a:r>
            <a:r>
              <a:rPr lang="es-UY" b="1" dirty="0" smtClean="0"/>
              <a:t> </a:t>
            </a:r>
            <a:r>
              <a:rPr lang="es-UY" b="1" dirty="0"/>
              <a:t>Slave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vim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/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etc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redis-sentinel.conf</a:t>
            </a: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2" indent="0">
              <a:buNone/>
            </a:pP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donde escucha 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es-UY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s-UY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192.168.102.13 192.168.202.13</a:t>
            </a:r>
            <a:endParaRPr lang="es-UY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#puerto en que levanta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26379</a:t>
            </a:r>
            <a:b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"/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puerto del servidor master y “Quorum“ (en este caso 2 ya que tenemos 3 servidores)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mymaster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192.168.102.12 6379 2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#Tiempo en milisegundos sin responder para que </a:t>
            </a:r>
            <a:r>
              <a:rPr lang="es-UY" sz="16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considere como baja la instancia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down-after-milliseconds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mymaster</a:t>
            </a:r>
            <a:r>
              <a:rPr lang="es-UY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6000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master configurada en el archivo 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redis.conf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auth-pass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mymaster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master_pass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#Log de 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s-UY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endParaRPr lang="es-UY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logfile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"/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/log/</a:t>
            </a:r>
            <a:r>
              <a:rPr lang="es-U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s-U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/sentinel.log"</a:t>
            </a:r>
          </a:p>
          <a:p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84" y="286040"/>
            <a:ext cx="3006144" cy="10045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9244" y="1430101"/>
            <a:ext cx="57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smtClean="0"/>
              <a:t>Configuración de </a:t>
            </a:r>
            <a:r>
              <a:rPr lang="es-UY" dirty="0" err="1" smtClean="0"/>
              <a:t>Redis</a:t>
            </a:r>
            <a:r>
              <a:rPr lang="es-UY" dirty="0" smtClean="0"/>
              <a:t> </a:t>
            </a:r>
            <a:r>
              <a:rPr lang="es-UY" dirty="0" err="1" smtClean="0"/>
              <a:t>Sentinel</a:t>
            </a:r>
            <a:r>
              <a:rPr lang="es-UY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90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365161" y="2871989"/>
            <a:ext cx="6593983" cy="746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s-UY" dirty="0" smtClean="0"/>
              <a:t>Verificar Replicación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1424" y="2212944"/>
            <a:ext cx="8596668" cy="4308729"/>
          </a:xfrm>
        </p:spPr>
        <p:txBody>
          <a:bodyPr>
            <a:normAutofit/>
          </a:bodyPr>
          <a:lstStyle/>
          <a:p>
            <a:r>
              <a:rPr lang="es-UY" dirty="0" smtClean="0"/>
              <a:t>Para Verificar la replicación y el status debemos conectarnos por consola al </a:t>
            </a:r>
            <a:r>
              <a:rPr lang="es-UY" dirty="0" err="1" smtClean="0"/>
              <a:t>redis</a:t>
            </a:r>
            <a:r>
              <a:rPr lang="es-UY" dirty="0" smtClean="0"/>
              <a:t> de la siguiente manera.</a:t>
            </a:r>
          </a:p>
          <a:p>
            <a:pPr marL="400050" lvl="1" indent="0">
              <a:buNone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[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root@prod-redis-01 ~]#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redis-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cli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-h 192.168.102.12 -p 6379</a:t>
            </a:r>
          </a:p>
          <a:p>
            <a:pPr marL="400050" lvl="1" indent="0">
              <a:buNone/>
            </a:pPr>
            <a:r>
              <a:rPr lang="es-UY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192.168.102.12:6379&gt;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info</a:t>
            </a: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Como se puede ver esta prueba fue realizada desde un nodo master, podría realizarse desde cualquier nodo, lo único que la salida sería diferente</a:t>
            </a:r>
          </a:p>
          <a:p>
            <a:pPr marL="0" indent="0">
              <a:buNone/>
            </a:pP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45514" y="1431060"/>
            <a:ext cx="441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err="1" smtClean="0">
                <a:solidFill>
                  <a:schemeClr val="accent2"/>
                </a:solidFill>
              </a:rPr>
              <a:t>Redis</a:t>
            </a:r>
            <a:r>
              <a:rPr lang="es-UY" sz="2400" dirty="0" smtClean="0">
                <a:solidFill>
                  <a:schemeClr val="accent2"/>
                </a:solidFill>
              </a:rPr>
              <a:t> </a:t>
            </a:r>
            <a:r>
              <a:rPr lang="es-UY" sz="2400" dirty="0" err="1" smtClean="0">
                <a:solidFill>
                  <a:schemeClr val="accent2"/>
                </a:solidFill>
              </a:rPr>
              <a:t>Console</a:t>
            </a:r>
            <a:endParaRPr lang="es-UY" sz="2400" dirty="0">
              <a:solidFill>
                <a:schemeClr val="accent2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83" y="283334"/>
            <a:ext cx="3006144" cy="10045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74" y="3847190"/>
            <a:ext cx="7703653" cy="12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021984" y="2582385"/>
            <a:ext cx="6194738" cy="675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s-UY" dirty="0" smtClean="0"/>
              <a:t>Verificar Replicación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Nos conectamos a la consola de </a:t>
            </a:r>
            <a:r>
              <a:rPr lang="es-UY" dirty="0" err="1" smtClean="0"/>
              <a:t>redis</a:t>
            </a:r>
            <a:r>
              <a:rPr lang="es-UY" dirty="0" smtClean="0"/>
              <a:t> </a:t>
            </a:r>
            <a:r>
              <a:rPr lang="es-UY" dirty="0" err="1" smtClean="0"/>
              <a:t>sentinel</a:t>
            </a:r>
            <a:endParaRPr lang="es-UY" dirty="0" smtClean="0"/>
          </a:p>
          <a:p>
            <a:pPr marL="400050" lvl="1" indent="0">
              <a:buNone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[root@prod-redis-01 ~]#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redis-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cli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-h 192.168.102.12 -p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26379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s-UY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s-UY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UY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192.168.102.12:6379</a:t>
            </a:r>
            <a:r>
              <a:rPr lang="es-UY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info</a:t>
            </a:r>
            <a:endParaRPr lang="es-UY" dirty="0"/>
          </a:p>
          <a:p>
            <a:r>
              <a:rPr lang="es-UY" dirty="0" smtClean="0"/>
              <a:t>Vamos al final de la salida del comando</a:t>
            </a:r>
          </a:p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pPr marL="0" indent="0">
              <a:buNone/>
            </a:pPr>
            <a:r>
              <a:rPr lang="es-UY" dirty="0" smtClean="0"/>
              <a:t>Acá nos dice que el master es él mismo “192.168.102.12”, la misma salida obtendríamos si tiramos el comando en un </a:t>
            </a:r>
            <a:r>
              <a:rPr lang="es-UY" dirty="0" err="1" smtClean="0"/>
              <a:t>slave</a:t>
            </a:r>
            <a:endParaRPr lang="es-UY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419756" y="1378039"/>
            <a:ext cx="441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err="1" smtClean="0">
                <a:solidFill>
                  <a:schemeClr val="accent2"/>
                </a:solidFill>
              </a:rPr>
              <a:t>Redis</a:t>
            </a:r>
            <a:r>
              <a:rPr lang="es-UY" sz="2400" dirty="0" smtClean="0">
                <a:solidFill>
                  <a:schemeClr val="accent2"/>
                </a:solidFill>
              </a:rPr>
              <a:t> </a:t>
            </a:r>
            <a:r>
              <a:rPr lang="es-UY" sz="2400" dirty="0" err="1" smtClean="0">
                <a:solidFill>
                  <a:schemeClr val="accent2"/>
                </a:solidFill>
              </a:rPr>
              <a:t>Sentinel</a:t>
            </a:r>
            <a:r>
              <a:rPr lang="es-UY" sz="2400" dirty="0" smtClean="0">
                <a:solidFill>
                  <a:schemeClr val="accent2"/>
                </a:solidFill>
              </a:rPr>
              <a:t> </a:t>
            </a:r>
            <a:r>
              <a:rPr lang="es-UY" sz="2400" dirty="0" err="1" smtClean="0">
                <a:solidFill>
                  <a:schemeClr val="accent2"/>
                </a:solidFill>
              </a:rPr>
              <a:t>Console</a:t>
            </a:r>
            <a:endParaRPr lang="es-UY" sz="2400" dirty="0">
              <a:solidFill>
                <a:schemeClr val="accent2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70" y="3680151"/>
            <a:ext cx="9089534" cy="157533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83" y="283334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2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0669" y="1815452"/>
            <a:ext cx="8596668" cy="41868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UY" dirty="0" smtClean="0"/>
          </a:p>
          <a:p>
            <a:r>
              <a:rPr lang="es-UY" dirty="0" err="1" smtClean="0"/>
              <a:t>ReDIS</a:t>
            </a:r>
            <a:r>
              <a:rPr lang="es-UY" dirty="0" smtClean="0"/>
              <a:t> = </a:t>
            </a:r>
            <a:r>
              <a:rPr lang="es-UY" dirty="0" err="1" smtClean="0"/>
              <a:t>Remote</a:t>
            </a:r>
            <a:r>
              <a:rPr lang="es-UY" dirty="0" smtClean="0"/>
              <a:t> </a:t>
            </a:r>
            <a:r>
              <a:rPr lang="es-UY" dirty="0" err="1" smtClean="0"/>
              <a:t>Dictionary</a:t>
            </a:r>
            <a:r>
              <a:rPr lang="es-UY" dirty="0" smtClean="0"/>
              <a:t> Server</a:t>
            </a:r>
          </a:p>
          <a:p>
            <a:r>
              <a:rPr lang="es-UY" dirty="0" smtClean="0"/>
              <a:t>Diccionario ~= </a:t>
            </a:r>
            <a:r>
              <a:rPr lang="es-UY" dirty="0" err="1" smtClean="0"/>
              <a:t>Array</a:t>
            </a:r>
            <a:r>
              <a:rPr lang="es-UY" dirty="0" smtClean="0"/>
              <a:t> de PHP, Objeto </a:t>
            </a:r>
            <a:r>
              <a:rPr lang="es-UY" dirty="0" err="1" smtClean="0"/>
              <a:t>Javascript</a:t>
            </a:r>
            <a:r>
              <a:rPr lang="es-UY" dirty="0" smtClean="0"/>
              <a:t>, </a:t>
            </a:r>
            <a:r>
              <a:rPr lang="es-UY" dirty="0" err="1" smtClean="0"/>
              <a:t>etc</a:t>
            </a:r>
            <a:endParaRPr lang="es-UY" dirty="0" smtClean="0"/>
          </a:p>
          <a:p>
            <a:r>
              <a:rPr lang="pt-BR" dirty="0" smtClean="0"/>
              <a:t>Servidor </a:t>
            </a:r>
            <a:r>
              <a:rPr lang="pt-BR" dirty="0"/>
              <a:t>de sockets TCP/IP (Puerto 6379 - Prot. texto plano)</a:t>
            </a:r>
          </a:p>
          <a:p>
            <a:r>
              <a:rPr lang="es-UY" dirty="0" smtClean="0"/>
              <a:t>Escrito </a:t>
            </a:r>
            <a:r>
              <a:rPr lang="es-UY" dirty="0"/>
              <a:t>en C (23+ </a:t>
            </a:r>
            <a:r>
              <a:rPr lang="es-UY" dirty="0" err="1"/>
              <a:t>Kloc</a:t>
            </a:r>
            <a:r>
              <a:rPr lang="es-UY" dirty="0"/>
              <a:t>)</a:t>
            </a:r>
          </a:p>
          <a:p>
            <a:r>
              <a:rPr lang="es-UY" dirty="0" smtClean="0"/>
              <a:t>Fácil </a:t>
            </a:r>
            <a:r>
              <a:rPr lang="es-UY" dirty="0"/>
              <a:t>compilación e instalación (pocas dependencias)</a:t>
            </a:r>
          </a:p>
          <a:p>
            <a:r>
              <a:rPr lang="pt-BR" dirty="0" smtClean="0"/>
              <a:t>Programado </a:t>
            </a:r>
            <a:r>
              <a:rPr lang="pt-BR" dirty="0"/>
              <a:t>para entornos UNIX (Linux, BSD, Mac OS X)</a:t>
            </a:r>
          </a:p>
          <a:p>
            <a:r>
              <a:rPr lang="es-UY" dirty="0" smtClean="0"/>
              <a:t>Empaquetado </a:t>
            </a:r>
            <a:r>
              <a:rPr lang="es-UY" dirty="0"/>
              <a:t>para mayoría de distribuciones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9" y="810899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05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73499" y="3902299"/>
            <a:ext cx="2691684" cy="708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ángulo 3"/>
          <p:cNvSpPr/>
          <p:nvPr/>
        </p:nvSpPr>
        <p:spPr>
          <a:xfrm>
            <a:off x="2975020" y="2923504"/>
            <a:ext cx="3992450" cy="669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849" y="549201"/>
            <a:ext cx="8596668" cy="678287"/>
          </a:xfrm>
        </p:spPr>
        <p:txBody>
          <a:bodyPr/>
          <a:lstStyle/>
          <a:p>
            <a:r>
              <a:rPr lang="es-UY" dirty="0" smtClean="0"/>
              <a:t>Promoviendo “Slave as Master”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42403"/>
            <a:ext cx="8596668" cy="4987186"/>
          </a:xfrm>
        </p:spPr>
        <p:txBody>
          <a:bodyPr/>
          <a:lstStyle/>
          <a:p>
            <a:pPr marL="0" indent="0">
              <a:buNone/>
            </a:pPr>
            <a:r>
              <a:rPr lang="es-UY" dirty="0" smtClean="0"/>
              <a:t>Prueba Concepto –</a:t>
            </a:r>
          </a:p>
          <a:p>
            <a:pPr marL="0" indent="0">
              <a:buNone/>
            </a:pPr>
            <a:r>
              <a:rPr lang="es-UY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este caso vamos a Bajar el nodo master Para comprobar que el Slave con mayor prioridad sea promovido como master</a:t>
            </a:r>
            <a:r>
              <a:rPr lang="es-UY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Nos </a:t>
            </a:r>
            <a:r>
              <a:rPr lang="es-ES" sz="1400" dirty="0" smtClean="0"/>
              <a:t>conectamos</a:t>
            </a:r>
            <a:r>
              <a:rPr lang="en-US" sz="1400" dirty="0" smtClean="0"/>
              <a:t> al master -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smtClean="0"/>
              <a:t>				[</a:t>
            </a:r>
            <a:r>
              <a:rPr lang="en-US" sz="1400" dirty="0"/>
              <a:t>root@db2 ~]# </a:t>
            </a:r>
            <a:r>
              <a:rPr lang="en-US" sz="1400" dirty="0" err="1"/>
              <a:t>redis</a:t>
            </a:r>
            <a:r>
              <a:rPr lang="en-US" sz="1400" dirty="0"/>
              <a:t>-cli -h 192.168.1.125 -p 6379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				192.168.1.125:6379</a:t>
            </a:r>
            <a:r>
              <a:rPr lang="en-US" sz="1400" dirty="0"/>
              <a:t>&gt; </a:t>
            </a:r>
            <a:r>
              <a:rPr lang="en-US" sz="1400" dirty="0" err="1"/>
              <a:t>auth</a:t>
            </a:r>
            <a:r>
              <a:rPr lang="en-US" sz="1400" dirty="0"/>
              <a:t> </a:t>
            </a:r>
            <a:r>
              <a:rPr lang="en-US" sz="1400" dirty="0" err="1"/>
              <a:t>masterkh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				OK</a:t>
            </a:r>
            <a:endParaRPr lang="en-US" sz="1400" dirty="0"/>
          </a:p>
          <a:p>
            <a:pPr marL="0" indent="0">
              <a:buNone/>
            </a:pPr>
            <a:r>
              <a:rPr lang="es-UY" sz="1400" dirty="0"/>
              <a:t>Bajamos </a:t>
            </a:r>
            <a:r>
              <a:rPr lang="es-UY" sz="1400" dirty="0" smtClean="0"/>
              <a:t>nodo –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		192.168.1.125:6379</a:t>
            </a:r>
            <a:r>
              <a:rPr lang="en-US" sz="1400" dirty="0"/>
              <a:t>&gt; shutdown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		not </a:t>
            </a:r>
            <a:r>
              <a:rPr lang="en-US" sz="1400" dirty="0"/>
              <a:t>connected&gt;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		not </a:t>
            </a:r>
            <a:r>
              <a:rPr lang="en-US" sz="1400" dirty="0"/>
              <a:t>connected&gt;</a:t>
            </a:r>
          </a:p>
          <a:p>
            <a:pPr marL="0" indent="0">
              <a:spcBef>
                <a:spcPts val="0"/>
              </a:spcBef>
              <a:buNone/>
            </a:pPr>
            <a:endParaRPr lang="es-UY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UY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Verificamos estado - </a:t>
            </a:r>
            <a:r>
              <a:rPr lang="es-UY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192.168.1.126:6379</a:t>
            </a:r>
            <a:r>
              <a:rPr lang="es-UY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&gt; </a:t>
            </a:r>
            <a:r>
              <a:rPr lang="es-UY" sz="1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info</a:t>
            </a:r>
            <a:r>
              <a:rPr lang="es-UY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</a:t>
            </a:r>
            <a:r>
              <a:rPr lang="es-UY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Cuando se cumple el </a:t>
            </a:r>
            <a:r>
              <a:rPr lang="es-UY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timeout</a:t>
            </a:r>
            <a:r>
              <a:rPr lang="es-UY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el Slave toma el 										      rol de master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s-UY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	</a:t>
            </a:r>
            <a:endParaRPr lang="es-UY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s-UY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8" y="5126798"/>
            <a:ext cx="2562896" cy="1159152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4971245" y="4803820"/>
            <a:ext cx="0" cy="158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308" y="5280337"/>
            <a:ext cx="6380905" cy="93586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71" y="537850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4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68331" y="1810415"/>
            <a:ext cx="4082602" cy="763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Rectángulo 5"/>
          <p:cNvSpPr/>
          <p:nvPr/>
        </p:nvSpPr>
        <p:spPr>
          <a:xfrm>
            <a:off x="1568331" y="4945487"/>
            <a:ext cx="4562012" cy="534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0060" y="1054054"/>
            <a:ext cx="8827274" cy="5141733"/>
          </a:xfrm>
        </p:spPr>
        <p:txBody>
          <a:bodyPr/>
          <a:lstStyle/>
          <a:p>
            <a:r>
              <a:rPr lang="es-UY" dirty="0" smtClean="0"/>
              <a:t>Si volvemos a levantar el master luego, este se conecta como </a:t>
            </a:r>
            <a:r>
              <a:rPr lang="es-UY" dirty="0" err="1" smtClean="0"/>
              <a:t>slave</a:t>
            </a:r>
            <a:r>
              <a:rPr lang="es-UY" dirty="0" smtClean="0"/>
              <a:t>, esto se debe a que tiene que replicar los datos que se generaron mientras estuvo bajo.		</a:t>
            </a:r>
            <a:endParaRPr lang="es-UY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UY" sz="1600" dirty="0"/>
              <a:t>	</a:t>
            </a:r>
            <a:r>
              <a:rPr lang="es-UY" sz="1600" dirty="0" smtClean="0"/>
              <a:t>	[</a:t>
            </a:r>
            <a:r>
              <a:rPr lang="es-UY" sz="1600" dirty="0"/>
              <a:t>root@db1 ~]# </a:t>
            </a:r>
            <a:r>
              <a:rPr lang="es-UY" sz="1600" dirty="0" err="1"/>
              <a:t>systemctl</a:t>
            </a:r>
            <a:r>
              <a:rPr lang="es-UY" sz="1600" dirty="0"/>
              <a:t> </a:t>
            </a:r>
            <a:r>
              <a:rPr lang="es-UY" sz="1600" dirty="0" err="1"/>
              <a:t>restart</a:t>
            </a:r>
            <a:r>
              <a:rPr lang="es-UY" sz="1600" dirty="0"/>
              <a:t> </a:t>
            </a:r>
            <a:r>
              <a:rPr lang="es-UY" sz="1600" dirty="0" err="1" smtClean="0"/>
              <a:t>redis</a:t>
            </a:r>
            <a:endParaRPr lang="es-UY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UY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UY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192.168.1.125:6379</a:t>
            </a:r>
            <a:r>
              <a:rPr lang="es-UY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es-UY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info</a:t>
            </a:r>
            <a:endParaRPr lang="es-UY" sz="1600" dirty="0"/>
          </a:p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pPr marL="0" indent="0">
              <a:buNone/>
            </a:pPr>
            <a:endParaRPr lang="es-UY" dirty="0"/>
          </a:p>
          <a:p>
            <a:pPr>
              <a:spcBef>
                <a:spcPts val="0"/>
              </a:spcBef>
            </a:pPr>
            <a:r>
              <a:rPr lang="es-UY" sz="2400" dirty="0" smtClean="0">
                <a:solidFill>
                  <a:schemeClr val="accent2"/>
                </a:solidFill>
              </a:rPr>
              <a:t>Reconectar master original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dirty="0"/>
              <a:t>En el nodo que actualmente es el master le decimos que sea esclavo del nodo master </a:t>
            </a:r>
            <a:r>
              <a:rPr lang="es-UY" dirty="0" smtClean="0"/>
              <a:t>original.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dirty="0" smtClean="0"/>
              <a:t>		</a:t>
            </a:r>
            <a:r>
              <a:rPr lang="es-UY" sz="1600" dirty="0" smtClean="0"/>
              <a:t>192.168.1.126:6379</a:t>
            </a:r>
            <a:r>
              <a:rPr lang="es-UY" sz="1600" dirty="0"/>
              <a:t>&gt; </a:t>
            </a:r>
            <a:r>
              <a:rPr lang="es-UY" sz="1600" dirty="0" err="1"/>
              <a:t>slaveof</a:t>
            </a:r>
            <a:r>
              <a:rPr lang="es-UY" sz="1600" dirty="0"/>
              <a:t> 192.168.1.125 </a:t>
            </a:r>
            <a:r>
              <a:rPr lang="es-UY" sz="1600" dirty="0" smtClean="0"/>
              <a:t>6379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1600" dirty="0" smtClean="0"/>
              <a:t>		192.168.1.126:6379&gt; </a:t>
            </a:r>
            <a:r>
              <a:rPr lang="es-UY" sz="1600" dirty="0" err="1" smtClean="0"/>
              <a:t>info</a:t>
            </a:r>
            <a:endParaRPr lang="es-UY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UY" sz="1600" dirty="0"/>
              <a:t>	</a:t>
            </a:r>
            <a:r>
              <a:rPr lang="es-UY" sz="16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s-UY" sz="1600" dirty="0"/>
          </a:p>
          <a:p>
            <a:pPr marL="0" indent="0">
              <a:spcBef>
                <a:spcPts val="0"/>
              </a:spcBef>
              <a:buNone/>
            </a:pPr>
            <a:endParaRPr lang="es-UY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8238" y="350009"/>
            <a:ext cx="8596668" cy="704045"/>
          </a:xfrm>
        </p:spPr>
        <p:txBody>
          <a:bodyPr/>
          <a:lstStyle/>
          <a:p>
            <a:r>
              <a:rPr lang="es-UY" dirty="0"/>
              <a:t>Promoviendo “Slave as Master”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31" y="2742975"/>
            <a:ext cx="2771849" cy="12620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31" y="5633305"/>
            <a:ext cx="2758972" cy="10430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1" y="71233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2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Backup</a:t>
            </a:r>
            <a:r>
              <a:rPr lang="es-UY" dirty="0" smtClean="0"/>
              <a:t> </a:t>
            </a:r>
            <a:r>
              <a:rPr lang="es-UY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s-UY" dirty="0" smtClean="0"/>
              <a:t> </a:t>
            </a:r>
            <a:r>
              <a:rPr lang="es-UY" dirty="0" err="1" smtClean="0"/>
              <a:t>Restore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074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3700" y="2121952"/>
            <a:ext cx="8596668" cy="3880773"/>
          </a:xfrm>
        </p:spPr>
        <p:txBody>
          <a:bodyPr/>
          <a:lstStyle/>
          <a:p>
            <a:endParaRPr lang="es-UY" dirty="0" smtClean="0"/>
          </a:p>
          <a:p>
            <a:r>
              <a:rPr lang="es-UY" dirty="0" smtClean="0"/>
              <a:t>Creado </a:t>
            </a:r>
            <a:r>
              <a:rPr lang="es-UY" dirty="0"/>
              <a:t>en Sicilia (Italia) por Salvatore </a:t>
            </a:r>
            <a:r>
              <a:rPr lang="es-UY" dirty="0" err="1"/>
              <a:t>Sanfilippo</a:t>
            </a:r>
            <a:endParaRPr lang="es-UY" dirty="0"/>
          </a:p>
          <a:p>
            <a:r>
              <a:rPr lang="es-UY" dirty="0" smtClean="0"/>
              <a:t>Iniciado </a:t>
            </a:r>
            <a:r>
              <a:rPr lang="es-UY" dirty="0"/>
              <a:t>a principios del 2009</a:t>
            </a:r>
          </a:p>
          <a:p>
            <a:r>
              <a:rPr lang="es-UY" dirty="0" smtClean="0"/>
              <a:t>Licencia </a:t>
            </a:r>
            <a:r>
              <a:rPr lang="es-UY" dirty="0"/>
              <a:t>BSD (Código abierto)</a:t>
            </a:r>
          </a:p>
          <a:p>
            <a:r>
              <a:rPr lang="es-UY" dirty="0" smtClean="0"/>
              <a:t>Desarrollado </a:t>
            </a:r>
            <a:r>
              <a:rPr lang="es-UY" dirty="0"/>
              <a:t>inicialmente para LLOOGG</a:t>
            </a:r>
          </a:p>
          <a:p>
            <a:r>
              <a:rPr lang="es-UY" dirty="0" err="1" smtClean="0"/>
              <a:t>Sponsoring</a:t>
            </a:r>
            <a:r>
              <a:rPr lang="es-UY" dirty="0" smtClean="0"/>
              <a:t> </a:t>
            </a:r>
            <a:r>
              <a:rPr lang="es-UY" dirty="0"/>
              <a:t>de </a:t>
            </a:r>
            <a:r>
              <a:rPr lang="es-UY" dirty="0" err="1"/>
              <a:t>VMware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57876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2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/>
            </a:r>
            <a:br>
              <a:rPr lang="es-UY" dirty="0" smtClean="0"/>
            </a:br>
            <a:r>
              <a:rPr lang="es-UY" dirty="0" smtClean="0"/>
              <a:t>Que </a:t>
            </a:r>
            <a:r>
              <a:rPr lang="es-UY" dirty="0" smtClean="0"/>
              <a:t>es </a:t>
            </a:r>
            <a:r>
              <a:rPr lang="es-UY" dirty="0" err="1" smtClean="0"/>
              <a:t>redis</a:t>
            </a:r>
            <a:r>
              <a:rPr lang="es-UY" dirty="0" smtClean="0"/>
              <a:t>?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Servidor </a:t>
            </a:r>
            <a:r>
              <a:rPr lang="es-UY" dirty="0"/>
              <a:t>de base de datos </a:t>
            </a:r>
            <a:r>
              <a:rPr lang="es-UY" dirty="0" err="1" smtClean="0"/>
              <a:t>NoSQL</a:t>
            </a:r>
            <a:r>
              <a:rPr lang="es-UY" dirty="0" smtClean="0"/>
              <a:t> </a:t>
            </a:r>
            <a:r>
              <a:rPr lang="es-UY" dirty="0"/>
              <a:t>de clave-valor (</a:t>
            </a:r>
            <a:r>
              <a:rPr lang="es-UY" dirty="0" err="1"/>
              <a:t>key-value</a:t>
            </a:r>
            <a:r>
              <a:rPr lang="es-UY" dirty="0"/>
              <a:t>) en memoria </a:t>
            </a:r>
            <a:r>
              <a:rPr lang="es-UY" dirty="0" smtClean="0"/>
              <a:t>RAM.</a:t>
            </a:r>
          </a:p>
          <a:p>
            <a:r>
              <a:rPr lang="es-UY" dirty="0" smtClean="0"/>
              <a:t>Aunque la información se almacena en memoria dispone de mecanismos de persistencia en disco.</a:t>
            </a:r>
          </a:p>
          <a:p>
            <a:r>
              <a:rPr lang="es-UY" dirty="0" smtClean="0"/>
              <a:t>Al almacenar en memoria, garantiza un acceso muy rápido a los datos.</a:t>
            </a:r>
          </a:p>
          <a:p>
            <a:r>
              <a:rPr lang="es-UY" dirty="0" smtClean="0"/>
              <a:t>Permite </a:t>
            </a:r>
            <a:r>
              <a:rPr lang="es-UY" dirty="0"/>
              <a:t>expiración de </a:t>
            </a:r>
            <a:r>
              <a:rPr lang="es-UY" dirty="0" smtClean="0"/>
              <a:t>datos basada en tiempo.</a:t>
            </a:r>
          </a:p>
          <a:p>
            <a:r>
              <a:rPr lang="es-UY" dirty="0" smtClean="0"/>
              <a:t>Replicación </a:t>
            </a:r>
            <a:r>
              <a:rPr lang="es-UY" dirty="0"/>
              <a:t>Maestro-Esclavo (master-</a:t>
            </a:r>
            <a:r>
              <a:rPr lang="es-UY" dirty="0" err="1"/>
              <a:t>slave</a:t>
            </a:r>
            <a:r>
              <a:rPr lang="es-UY" dirty="0" smtClean="0"/>
              <a:t>), para la lectura de datos.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58" y="379411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6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3816" y="1821445"/>
            <a:ext cx="8596668" cy="678287"/>
          </a:xfrm>
        </p:spPr>
        <p:txBody>
          <a:bodyPr/>
          <a:lstStyle/>
          <a:p>
            <a:r>
              <a:rPr lang="es-UY" dirty="0" smtClean="0"/>
              <a:t>Para que se usa?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816" y="267574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Tiene</a:t>
            </a:r>
            <a:r>
              <a:rPr lang="en-US" dirty="0" smtClean="0"/>
              <a:t> multiples </a:t>
            </a:r>
            <a:r>
              <a:rPr lang="en-US" dirty="0" err="1" smtClean="0"/>
              <a:t>usos</a:t>
            </a:r>
            <a:r>
              <a:rPr lang="en-US" dirty="0" smtClean="0"/>
              <a:t>, entre </a:t>
            </a:r>
            <a:r>
              <a:rPr lang="en-US" dirty="0" err="1" smtClean="0"/>
              <a:t>ellos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Cache</a:t>
            </a:r>
            <a:endParaRPr lang="en-US" dirty="0"/>
          </a:p>
          <a:p>
            <a:r>
              <a:rPr lang="en-US" dirty="0" smtClean="0"/>
              <a:t>Message </a:t>
            </a:r>
            <a:r>
              <a:rPr lang="en-US" dirty="0" err="1" smtClean="0"/>
              <a:t>brker</a:t>
            </a:r>
            <a:endParaRPr lang="en-US" dirty="0"/>
          </a:p>
          <a:p>
            <a:r>
              <a:rPr lang="en-US" dirty="0"/>
              <a:t>Pub/sub</a:t>
            </a:r>
          </a:p>
          <a:p>
            <a:r>
              <a:rPr lang="en-US" dirty="0"/>
              <a:t>Machine learning</a:t>
            </a:r>
          </a:p>
          <a:p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6" y="640880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/>
            </a:r>
            <a:br>
              <a:rPr lang="es-UY" dirty="0" smtClean="0"/>
            </a:br>
            <a:r>
              <a:rPr lang="es-UY" dirty="0"/>
              <a:t/>
            </a:r>
            <a:br>
              <a:rPr lang="es-UY" dirty="0"/>
            </a:br>
            <a:r>
              <a:rPr lang="es-UY" dirty="0" smtClean="0"/>
              <a:t/>
            </a:r>
            <a:br>
              <a:rPr lang="es-UY" dirty="0" smtClean="0"/>
            </a:br>
            <a:r>
              <a:rPr lang="es-UY" dirty="0" smtClean="0"/>
              <a:t>Tipos de Datos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Cadenas </a:t>
            </a:r>
            <a:r>
              <a:rPr lang="es-UY" dirty="0"/>
              <a:t>de caracteres (</a:t>
            </a:r>
            <a:r>
              <a:rPr lang="es-UY" dirty="0" err="1"/>
              <a:t>Strings</a:t>
            </a:r>
            <a:r>
              <a:rPr lang="es-UY" dirty="0"/>
              <a:t>)</a:t>
            </a:r>
          </a:p>
          <a:p>
            <a:r>
              <a:rPr lang="es-UY" dirty="0"/>
              <a:t>Listas (</a:t>
            </a:r>
            <a:r>
              <a:rPr lang="es-UY" dirty="0" err="1"/>
              <a:t>Lists</a:t>
            </a:r>
            <a:r>
              <a:rPr lang="es-UY" dirty="0"/>
              <a:t>)</a:t>
            </a:r>
          </a:p>
          <a:p>
            <a:r>
              <a:rPr lang="es-UY" dirty="0"/>
              <a:t>Conjuntos (Sets)</a:t>
            </a:r>
          </a:p>
          <a:p>
            <a:r>
              <a:rPr lang="es-UY" dirty="0"/>
              <a:t>Conjuntos Ordenados (</a:t>
            </a:r>
            <a:r>
              <a:rPr lang="es-UY" dirty="0" err="1"/>
              <a:t>Sorted</a:t>
            </a:r>
            <a:r>
              <a:rPr lang="es-UY" dirty="0"/>
              <a:t> Sets)</a:t>
            </a:r>
          </a:p>
          <a:p>
            <a:r>
              <a:rPr lang="es-UY" dirty="0"/>
              <a:t>Tablas Hash (Hashes)</a:t>
            </a:r>
          </a:p>
          <a:p>
            <a:endParaRPr lang="es-U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6" y="850392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8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259"/>
          </a:xfrm>
        </p:spPr>
        <p:txBody>
          <a:bodyPr/>
          <a:lstStyle/>
          <a:p>
            <a:r>
              <a:rPr lang="es-UY" dirty="0" smtClean="0"/>
              <a:t>Persistencia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7182" y="1838617"/>
            <a:ext cx="8596668" cy="3880773"/>
          </a:xfrm>
        </p:spPr>
        <p:txBody>
          <a:bodyPr>
            <a:normAutofit/>
          </a:bodyPr>
          <a:lstStyle/>
          <a:p>
            <a:r>
              <a:rPr lang="es-UY" dirty="0" err="1" smtClean="0"/>
              <a:t>Redis</a:t>
            </a:r>
            <a:r>
              <a:rPr lang="es-UY" dirty="0" smtClean="0"/>
              <a:t> </a:t>
            </a:r>
            <a:r>
              <a:rPr lang="es-UY" dirty="0"/>
              <a:t>permite la persistencia de su información en </a:t>
            </a:r>
            <a:r>
              <a:rPr lang="es-UY" dirty="0" smtClean="0"/>
              <a:t>disco</a:t>
            </a:r>
          </a:p>
          <a:p>
            <a:r>
              <a:rPr lang="es-UY" dirty="0" smtClean="0"/>
              <a:t>El </a:t>
            </a:r>
            <a:r>
              <a:rPr lang="es-UY" dirty="0"/>
              <a:t>mecanismo RDB va haciendo </a:t>
            </a:r>
            <a:r>
              <a:rPr lang="es-UY" dirty="0" err="1"/>
              <a:t>snapshots</a:t>
            </a:r>
            <a:r>
              <a:rPr lang="es-UY" dirty="0"/>
              <a:t> de </a:t>
            </a:r>
            <a:r>
              <a:rPr lang="es-UY" dirty="0" smtClean="0"/>
              <a:t>nuestros </a:t>
            </a:r>
            <a:r>
              <a:rPr lang="es-UY" dirty="0"/>
              <a:t>datos en intervalos que nosotros </a:t>
            </a:r>
            <a:r>
              <a:rPr lang="es-UY" dirty="0" smtClean="0"/>
              <a:t>definimos</a:t>
            </a:r>
          </a:p>
          <a:p>
            <a:r>
              <a:rPr lang="es-UY" dirty="0" smtClean="0"/>
              <a:t> </a:t>
            </a:r>
            <a:r>
              <a:rPr lang="es-UY" dirty="0"/>
              <a:t>El </a:t>
            </a:r>
            <a:r>
              <a:rPr lang="es-UY" dirty="0" smtClean="0"/>
              <a:t>mecanismo </a:t>
            </a:r>
            <a:r>
              <a:rPr lang="es-UY" dirty="0"/>
              <a:t>AOF escribe cada operación recibida por el servidor, de modo que en cada inicio del servidor podemos reconstruir el conjunto de datos original </a:t>
            </a:r>
            <a:endParaRPr lang="es-UY" dirty="0" smtClean="0"/>
          </a:p>
          <a:p>
            <a:r>
              <a:rPr lang="es-UY" dirty="0" smtClean="0"/>
              <a:t>Estos </a:t>
            </a:r>
            <a:r>
              <a:rPr lang="es-UY" dirty="0"/>
              <a:t>mecanismos se pueden combinar, haciendo que, en caso de reinicio del servidor, la estrategia AOF reconstruya el conjunto de datos </a:t>
            </a:r>
            <a:r>
              <a:rPr lang="es-UY" dirty="0" smtClean="0"/>
              <a:t>original</a:t>
            </a:r>
          </a:p>
          <a:p>
            <a:r>
              <a:rPr lang="es-UY" dirty="0" err="1" smtClean="0"/>
              <a:t>Redis</a:t>
            </a:r>
            <a:r>
              <a:rPr lang="es-UY" dirty="0" smtClean="0"/>
              <a:t> </a:t>
            </a:r>
            <a:r>
              <a:rPr lang="es-UY" dirty="0"/>
              <a:t>permite deshabilitar la persistencia por completo, haciendo que el conjunto de datos exista sólo mientras el servidor está </a:t>
            </a:r>
            <a:r>
              <a:rPr lang="es-UY" dirty="0" smtClean="0"/>
              <a:t>ejecutándose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80842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6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59434"/>
            <a:ext cx="8596668" cy="768439"/>
          </a:xfrm>
        </p:spPr>
        <p:txBody>
          <a:bodyPr>
            <a:normAutofit/>
          </a:bodyPr>
          <a:lstStyle/>
          <a:p>
            <a:r>
              <a:rPr lang="es-UY" sz="4000" dirty="0" smtClean="0"/>
              <a:t>Instalación</a:t>
            </a:r>
            <a:endParaRPr lang="es-UY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96194"/>
            <a:ext cx="8596668" cy="3880773"/>
          </a:xfrm>
        </p:spPr>
        <p:txBody>
          <a:bodyPr/>
          <a:lstStyle/>
          <a:p>
            <a:r>
              <a:rPr lang="es-UY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Bajamos el repositorio </a:t>
            </a:r>
            <a:r>
              <a:rPr lang="es-UY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s-UY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pel</a:t>
            </a:r>
            <a:r>
              <a:rPr lang="es-UY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UY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 es donde se encuentra </a:t>
            </a:r>
            <a:r>
              <a:rPr lang="es-UY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</a:t>
            </a:r>
            <a:endParaRPr lang="es-UY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s-UY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~$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wget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http://dl.fedoraproject.org/pub/epel/7/x86_64/Packages/e/epel-release-7-11.noarch.rpm</a:t>
            </a:r>
          </a:p>
          <a:p>
            <a:r>
              <a:rPr lang="es-UY" dirty="0">
                <a:solidFill>
                  <a:schemeClr val="tx1"/>
                </a:solidFill>
              </a:rPr>
              <a:t>Instalamos Repositorio</a:t>
            </a:r>
            <a:r>
              <a:rPr lang="es-UY" dirty="0"/>
              <a:t/>
            </a:r>
            <a:br>
              <a:rPr lang="es-UY" dirty="0"/>
            </a:br>
            <a:r>
              <a:rPr lang="es-UY" dirty="0"/>
              <a:t> </a:t>
            </a:r>
            <a:r>
              <a:rPr lang="es-UY" dirty="0">
                <a:solidFill>
                  <a:schemeClr val="accent1"/>
                </a:solidFill>
              </a:rPr>
              <a:t> 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~$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yum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install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epel-release-7-11.noarch.rpm</a:t>
            </a:r>
          </a:p>
          <a:p>
            <a:r>
              <a:rPr lang="es-UY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Instalamos </a:t>
            </a:r>
            <a:r>
              <a:rPr lang="es-UY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</a:t>
            </a:r>
            <a:r>
              <a:rPr lang="es-UY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desde el Repositorio</a:t>
            </a:r>
            <a:br>
              <a:rPr lang="es-UY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s-UY" dirty="0" smtClean="0"/>
              <a:t>  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~$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yum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install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redis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</a:p>
          <a:p>
            <a:r>
              <a:rPr lang="es-UY" dirty="0" smtClean="0">
                <a:solidFill>
                  <a:schemeClr val="tx1"/>
                </a:solidFill>
              </a:rPr>
              <a:t>Configuración de </a:t>
            </a:r>
            <a:r>
              <a:rPr lang="es-UY" dirty="0" err="1" smtClean="0">
                <a:solidFill>
                  <a:schemeClr val="tx1"/>
                </a:solidFill>
              </a:rPr>
              <a:t>Redis</a:t>
            </a:r>
            <a:r>
              <a:rPr lang="es-UY" dirty="0" smtClean="0">
                <a:solidFill>
                  <a:schemeClr val="tx1"/>
                </a:solidFill>
              </a:rPr>
              <a:t> como servicio</a:t>
            </a:r>
          </a:p>
          <a:p>
            <a:pPr marL="0" indent="0">
              <a:buNone/>
            </a:pP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~$  sudo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systemctl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enable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redis.service</a:t>
            </a: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55" y="492158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1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5447"/>
            <a:ext cx="8596668" cy="1320800"/>
          </a:xfrm>
        </p:spPr>
        <p:txBody>
          <a:bodyPr/>
          <a:lstStyle/>
          <a:p>
            <a:r>
              <a:rPr lang="es-UY" dirty="0" smtClean="0"/>
              <a:t>Comandos </a:t>
            </a:r>
            <a:r>
              <a:rPr lang="es-UY" dirty="0" err="1" smtClean="0"/>
              <a:t>Utiles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28124"/>
            <a:ext cx="8596668" cy="5429876"/>
          </a:xfrm>
        </p:spPr>
        <p:txBody>
          <a:bodyPr>
            <a:normAutofit/>
          </a:bodyPr>
          <a:lstStyle/>
          <a:p>
            <a:r>
              <a:rPr lang="es-UY" dirty="0"/>
              <a:t>Levantamos </a:t>
            </a:r>
            <a:r>
              <a:rPr lang="es-UY" dirty="0" smtClean="0"/>
              <a:t>servicio</a:t>
            </a:r>
          </a:p>
          <a:p>
            <a:pPr marL="0" indent="0">
              <a:buNone/>
            </a:pP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~$ 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sudo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systemctl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redis.service</a:t>
            </a: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UY" dirty="0" smtClean="0"/>
              <a:t>Verificamos Status</a:t>
            </a:r>
          </a:p>
          <a:p>
            <a:pPr marL="0" indent="0">
              <a:buNone/>
            </a:pP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~$ sudo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systemctl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status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redis.service</a:t>
            </a: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UY" dirty="0" smtClean="0"/>
              <a:t>	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~$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redis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-cli 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ping </a:t>
            </a:r>
            <a:r>
              <a:rPr lang="es-UY" dirty="0"/>
              <a:t> </a:t>
            </a:r>
            <a:r>
              <a:rPr lang="es-UY" i="1" dirty="0" smtClean="0"/>
              <a:t>”Si responde</a:t>
            </a:r>
            <a:r>
              <a:rPr lang="es-UY" i="1" dirty="0"/>
              <a:t> </a:t>
            </a:r>
            <a:r>
              <a:rPr lang="es-UY" i="1" dirty="0" smtClean="0"/>
              <a:t>PONG </a:t>
            </a:r>
            <a:r>
              <a:rPr lang="es-UY" i="1" dirty="0"/>
              <a:t>ya tenemos </a:t>
            </a:r>
            <a:r>
              <a:rPr lang="es-UY" i="1" dirty="0" err="1"/>
              <a:t>redis</a:t>
            </a:r>
            <a:r>
              <a:rPr lang="es-UY" i="1" dirty="0"/>
              <a:t> server </a:t>
            </a:r>
            <a:r>
              <a:rPr lang="es-UY" i="1" dirty="0" smtClean="0"/>
              <a:t>corriendo”</a:t>
            </a:r>
          </a:p>
          <a:p>
            <a:r>
              <a:rPr lang="es-UY" dirty="0" smtClean="0"/>
              <a:t>Bajada de servicio</a:t>
            </a:r>
          </a:p>
          <a:p>
            <a:pPr marL="0" indent="0">
              <a:buNone/>
            </a:pP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~$ 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sudo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systemctl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stop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redis.service</a:t>
            </a:r>
            <a:endParaRPr lang="es-UY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UY" dirty="0" smtClean="0">
                <a:solidFill>
                  <a:schemeClr val="tx1"/>
                </a:solidFill>
              </a:rPr>
              <a:t>Reiniciar servicio</a:t>
            </a:r>
            <a:endParaRPr lang="es-UY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~$ sudo </a:t>
            </a:r>
            <a:r>
              <a:rPr lang="es-UY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systemctl</a:t>
            </a:r>
            <a:r>
              <a:rPr lang="es-UY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restart</a:t>
            </a:r>
            <a:r>
              <a:rPr lang="es-UY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UY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redis.service</a:t>
            </a:r>
            <a:endParaRPr lang="es-UY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UY" dirty="0" smtClean="0"/>
          </a:p>
          <a:p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89" y="3061132"/>
            <a:ext cx="8501535" cy="15070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26" y="423571"/>
            <a:ext cx="3006144" cy="1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56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1266</TotalTime>
  <Words>767</Words>
  <Application>Microsoft Office PowerPoint</Application>
  <PresentationFormat>Panorámica</PresentationFormat>
  <Paragraphs>207</Paragraphs>
  <Slides>22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 Que es redis?</vt:lpstr>
      <vt:lpstr>Para que se usa?</vt:lpstr>
      <vt:lpstr>   Tipos de Datos</vt:lpstr>
      <vt:lpstr>Persistencia</vt:lpstr>
      <vt:lpstr>Instalación</vt:lpstr>
      <vt:lpstr>Comandos Utiles</vt:lpstr>
      <vt:lpstr>Que hacer si no levanta?</vt:lpstr>
      <vt:lpstr>Topología Nodos Producción</vt:lpstr>
      <vt:lpstr>Redis Sentinel </vt:lpstr>
      <vt:lpstr>Comandos Utiles</vt:lpstr>
      <vt:lpstr>Configurando redis Master</vt:lpstr>
      <vt:lpstr>Configurando redis Master</vt:lpstr>
      <vt:lpstr>Configurando redis Slave</vt:lpstr>
      <vt:lpstr>Configurando Redis Slave</vt:lpstr>
      <vt:lpstr>Verificar Replicación</vt:lpstr>
      <vt:lpstr>Verificar Replicación</vt:lpstr>
      <vt:lpstr>Promoviendo “Slave as Master”</vt:lpstr>
      <vt:lpstr>Promoviendo “Slave as Master”</vt:lpstr>
      <vt:lpstr>Backup &amp; Restore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ADMINKH</dc:creator>
  <cp:lastModifiedBy>ADMINKH</cp:lastModifiedBy>
  <cp:revision>54</cp:revision>
  <dcterms:created xsi:type="dcterms:W3CDTF">2018-01-08T19:12:34Z</dcterms:created>
  <dcterms:modified xsi:type="dcterms:W3CDTF">2018-01-11T03:38:37Z</dcterms:modified>
</cp:coreProperties>
</file>