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86" d="100"/>
          <a:sy n="86" d="100"/>
        </p:scale>
        <p:origin x="514"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nl-NL"/>
              <a:t>Klik om de stijl te bewerken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29/09/2020</a:t>
            </a:fld>
            <a:endParaRPr lang="nl-B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11" name="Afbeelding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157016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29/09/2020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297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29/09/2020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714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29/09/2020</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29/09/2020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44391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nl-NL"/>
              <a:t>Klik om de stijl te bewerken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D69ACB7-8DA7-4AF8-A474-46A1998EDF52}" type="datetimeFigureOut">
              <a:rPr lang="nl-BE" smtClean="0"/>
              <a:pPr/>
              <a:t>29/09/2020</a:t>
            </a:fld>
            <a:endParaRPr lang="nl-BE" dirty="0"/>
          </a:p>
        </p:txBody>
      </p:sp>
      <p:sp>
        <p:nvSpPr>
          <p:cNvPr id="5" name="Footer Placeholder 4"/>
          <p:cNvSpPr>
            <a:spLocks noGrp="1"/>
          </p:cNvSpPr>
          <p:nvPr>
            <p:ph type="ftr" sz="quarter" idx="11"/>
          </p:nvPr>
        </p:nvSpPr>
        <p:spPr/>
        <p:txBody>
          <a:bodyPr/>
          <a:lstStyle/>
          <a:p>
            <a:endParaRPr lang="nl-BE" dirty="0"/>
          </a:p>
        </p:txBody>
      </p:sp>
      <p:sp>
        <p:nvSpPr>
          <p:cNvPr id="6" name="Slide Number Placeholder 5"/>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6551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6D69ACB7-8DA7-4AF8-A474-46A1998EDF52}" type="datetimeFigureOut">
              <a:rPr lang="nl-BE" smtClean="0"/>
              <a:t>29/09/2020</a:t>
            </a:fld>
            <a:endParaRPr lang="nl-BE" dirty="0"/>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67425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D69ACB7-8DA7-4AF8-A474-46A1998EDF52}" type="datetimeFigureOut">
              <a:rPr lang="nl-BE" smtClean="0"/>
              <a:t>29/09/2020</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C5EEABA0-D78B-4F9C-9026-5872651F022D}" type="slidenum">
              <a:rPr lang="nl-BE" smtClean="0"/>
              <a:t>‹nr.›</a:t>
            </a:fld>
            <a:endParaRPr lang="nl-BE"/>
          </a:p>
        </p:txBody>
      </p:sp>
      <p:pic>
        <p:nvPicPr>
          <p:cNvPr id="11" name="Afbeelding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1896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6D69ACB7-8DA7-4AF8-A474-46A1998EDF52}" type="datetimeFigureOut">
              <a:rPr lang="nl-BE" smtClean="0"/>
              <a:t>29/09/2020</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6348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9ACB7-8DA7-4AF8-A474-46A1998EDF52}" type="datetimeFigureOut">
              <a:rPr lang="nl-BE" smtClean="0"/>
              <a:t>29/09/2020</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0141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nl-NL"/>
              <a:t>Klik om de stijl te bewerken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nl-NL"/>
              <a:t>Tekststijl van het model bewerken</a:t>
            </a:r>
          </a:p>
        </p:txBody>
      </p:sp>
      <p:sp>
        <p:nvSpPr>
          <p:cNvPr id="5" name="Date Placeholder 4"/>
          <p:cNvSpPr>
            <a:spLocks noGrp="1"/>
          </p:cNvSpPr>
          <p:nvPr>
            <p:ph type="dt" sz="half" idx="10"/>
          </p:nvPr>
        </p:nvSpPr>
        <p:spPr/>
        <p:txBody>
          <a:bodyPr/>
          <a:lstStyle/>
          <a:p>
            <a:fld id="{6D69ACB7-8DA7-4AF8-A474-46A1998EDF52}" type="datetimeFigureOut">
              <a:rPr lang="nl-BE" smtClean="0"/>
              <a:t>29/09/2020</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9583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nl-NL"/>
              <a:t>Klik om de stijl te bewerken</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29/09/2020</a:t>
            </a:fld>
            <a:endParaRPr lang="nl-B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nl-B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6382232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D69ACB7-8DA7-4AF8-A474-46A1998EDF52}" type="datetimeFigureOut">
              <a:rPr lang="nl-BE" smtClean="0"/>
              <a:pPr/>
              <a:t>29/09/2020</a:t>
            </a:fld>
            <a:endParaRPr lang="nl-BE"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nl-BE"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7561383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1" r:id="rId12"/>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Windows Server	</a:t>
            </a:r>
          </a:p>
        </p:txBody>
      </p:sp>
      <p:sp>
        <p:nvSpPr>
          <p:cNvPr id="3" name="Ondertitel 2"/>
          <p:cNvSpPr>
            <a:spLocks noGrp="1"/>
          </p:cNvSpPr>
          <p:nvPr>
            <p:ph type="subTitle" idx="1"/>
          </p:nvPr>
        </p:nvSpPr>
        <p:spPr/>
        <p:txBody>
          <a:bodyPr/>
          <a:lstStyle/>
          <a:p>
            <a:r>
              <a:rPr lang="nl-BE" dirty="0"/>
              <a:t>Systems Advanced LES 2</a:t>
            </a:r>
          </a:p>
        </p:txBody>
      </p:sp>
    </p:spTree>
    <p:extLst>
      <p:ext uri="{BB962C8B-B14F-4D97-AF65-F5344CB8AC3E}">
        <p14:creationId xmlns:p14="http://schemas.microsoft.com/office/powerpoint/2010/main" val="3502910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1508180" y="983009"/>
            <a:ext cx="6424484" cy="5278332"/>
          </a:xfrm>
          <a:prstGeom prst="rect">
            <a:avLst/>
          </a:prstGeom>
        </p:spPr>
      </p:pic>
    </p:spTree>
    <p:extLst>
      <p:ext uri="{BB962C8B-B14F-4D97-AF65-F5344CB8AC3E}">
        <p14:creationId xmlns:p14="http://schemas.microsoft.com/office/powerpoint/2010/main" val="3931557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Domein aanmaken</a:t>
            </a:r>
          </a:p>
        </p:txBody>
      </p:sp>
      <p:sp>
        <p:nvSpPr>
          <p:cNvPr id="3" name="Tijdelijke aanduiding voor inhoud 2"/>
          <p:cNvSpPr>
            <a:spLocks noGrp="1"/>
          </p:cNvSpPr>
          <p:nvPr>
            <p:ph idx="1"/>
          </p:nvPr>
        </p:nvSpPr>
        <p:spPr>
          <a:xfrm>
            <a:off x="256241" y="2011680"/>
            <a:ext cx="6501910" cy="3766185"/>
          </a:xfrm>
        </p:spPr>
        <p:txBody>
          <a:bodyPr/>
          <a:lstStyle/>
          <a:p>
            <a:r>
              <a:rPr lang="nl-BE" dirty="0"/>
              <a:t>Na installatie van Active Directory (AD) moeten we de domeincontroller nog configureren. Dat doen we via meldingen (vlagje) de configuratie verder afronden. We selecteren dan “Deze server tot een domeincontroller opwaarderen” zodat onze wizard voor het aanmaken van een domein opstart.</a:t>
            </a:r>
          </a:p>
          <a:p>
            <a:r>
              <a:rPr lang="nl-BE" dirty="0"/>
              <a:t>Gebruik als domeinnaam </a:t>
            </a:r>
            <a:r>
              <a:rPr lang="nl-BE" dirty="0" err="1"/>
              <a:t>pxldigital.local</a:t>
            </a:r>
            <a:r>
              <a:rPr lang="nl-BE" dirty="0"/>
              <a:t>. Zie verdere screenshots.</a:t>
            </a:r>
          </a:p>
        </p:txBody>
      </p:sp>
      <p:pic>
        <p:nvPicPr>
          <p:cNvPr id="4" name="Afbeelding 3"/>
          <p:cNvPicPr>
            <a:picLocks noChangeAspect="1"/>
          </p:cNvPicPr>
          <p:nvPr/>
        </p:nvPicPr>
        <p:blipFill>
          <a:blip r:embed="rId2"/>
          <a:stretch>
            <a:fillRect/>
          </a:stretch>
        </p:blipFill>
        <p:spPr>
          <a:xfrm>
            <a:off x="7020910" y="4619756"/>
            <a:ext cx="4552950" cy="2114550"/>
          </a:xfrm>
          <a:prstGeom prst="rect">
            <a:avLst/>
          </a:prstGeom>
        </p:spPr>
      </p:pic>
      <p:pic>
        <p:nvPicPr>
          <p:cNvPr id="5" name="Afbeelding 4"/>
          <p:cNvPicPr>
            <a:picLocks noChangeAspect="1"/>
          </p:cNvPicPr>
          <p:nvPr/>
        </p:nvPicPr>
        <p:blipFill>
          <a:blip r:embed="rId3"/>
          <a:stretch>
            <a:fillRect/>
          </a:stretch>
        </p:blipFill>
        <p:spPr>
          <a:xfrm>
            <a:off x="7692422" y="1739754"/>
            <a:ext cx="3209925" cy="2543175"/>
          </a:xfrm>
          <a:prstGeom prst="rect">
            <a:avLst/>
          </a:prstGeom>
        </p:spPr>
      </p:pic>
      <p:pic>
        <p:nvPicPr>
          <p:cNvPr id="6" name="Afbeelding 5"/>
          <p:cNvPicPr>
            <a:picLocks noChangeAspect="1"/>
          </p:cNvPicPr>
          <p:nvPr/>
        </p:nvPicPr>
        <p:blipFill>
          <a:blip r:embed="rId4"/>
          <a:stretch>
            <a:fillRect/>
          </a:stretch>
        </p:blipFill>
        <p:spPr>
          <a:xfrm>
            <a:off x="8244052" y="1042882"/>
            <a:ext cx="1905000" cy="571500"/>
          </a:xfrm>
          <a:prstGeom prst="rect">
            <a:avLst/>
          </a:prstGeom>
        </p:spPr>
      </p:pic>
    </p:spTree>
    <p:extLst>
      <p:ext uri="{BB962C8B-B14F-4D97-AF65-F5344CB8AC3E}">
        <p14:creationId xmlns:p14="http://schemas.microsoft.com/office/powerpoint/2010/main" val="428908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7246086" y="3354567"/>
            <a:ext cx="4348463" cy="3188122"/>
          </a:xfrm>
          <a:prstGeom prst="rect">
            <a:avLst/>
          </a:prstGeom>
        </p:spPr>
      </p:pic>
      <p:pic>
        <p:nvPicPr>
          <p:cNvPr id="5" name="Afbeelding 4"/>
          <p:cNvPicPr>
            <a:picLocks noChangeAspect="1"/>
          </p:cNvPicPr>
          <p:nvPr/>
        </p:nvPicPr>
        <p:blipFill>
          <a:blip r:embed="rId3"/>
          <a:stretch>
            <a:fillRect/>
          </a:stretch>
        </p:blipFill>
        <p:spPr>
          <a:xfrm>
            <a:off x="965331" y="3780440"/>
            <a:ext cx="5267325" cy="1847850"/>
          </a:xfrm>
          <a:prstGeom prst="rect">
            <a:avLst/>
          </a:prstGeom>
        </p:spPr>
      </p:pic>
      <p:pic>
        <p:nvPicPr>
          <p:cNvPr id="6" name="Afbeelding 5"/>
          <p:cNvPicPr>
            <a:picLocks noChangeAspect="1"/>
          </p:cNvPicPr>
          <p:nvPr/>
        </p:nvPicPr>
        <p:blipFill>
          <a:blip r:embed="rId4"/>
          <a:stretch>
            <a:fillRect/>
          </a:stretch>
        </p:blipFill>
        <p:spPr>
          <a:xfrm>
            <a:off x="1251081" y="482950"/>
            <a:ext cx="4981575" cy="2562225"/>
          </a:xfrm>
          <a:prstGeom prst="rect">
            <a:avLst/>
          </a:prstGeom>
        </p:spPr>
      </p:pic>
      <p:pic>
        <p:nvPicPr>
          <p:cNvPr id="7" name="Afbeelding 6"/>
          <p:cNvPicPr>
            <a:picLocks noChangeAspect="1"/>
          </p:cNvPicPr>
          <p:nvPr/>
        </p:nvPicPr>
        <p:blipFill>
          <a:blip r:embed="rId5"/>
          <a:stretch>
            <a:fillRect/>
          </a:stretch>
        </p:blipFill>
        <p:spPr>
          <a:xfrm>
            <a:off x="7246086" y="321026"/>
            <a:ext cx="4705350" cy="2886075"/>
          </a:xfrm>
          <a:prstGeom prst="rect">
            <a:avLst/>
          </a:prstGeom>
        </p:spPr>
      </p:pic>
    </p:spTree>
    <p:extLst>
      <p:ext uri="{BB962C8B-B14F-4D97-AF65-F5344CB8AC3E}">
        <p14:creationId xmlns:p14="http://schemas.microsoft.com/office/powerpoint/2010/main" val="2575240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Active Directory gebruikers en computers</a:t>
            </a:r>
          </a:p>
        </p:txBody>
      </p:sp>
      <p:sp>
        <p:nvSpPr>
          <p:cNvPr id="3" name="Tijdelijke aanduiding voor inhoud 2"/>
          <p:cNvSpPr>
            <a:spLocks noGrp="1"/>
          </p:cNvSpPr>
          <p:nvPr>
            <p:ph idx="1"/>
          </p:nvPr>
        </p:nvSpPr>
        <p:spPr>
          <a:xfrm>
            <a:off x="676657" y="2011680"/>
            <a:ext cx="4757192" cy="3766185"/>
          </a:xfrm>
        </p:spPr>
        <p:txBody>
          <a:bodyPr>
            <a:normAutofit fontScale="77500" lnSpcReduction="20000"/>
          </a:bodyPr>
          <a:lstStyle/>
          <a:p>
            <a:pPr marL="0" indent="0">
              <a:buNone/>
            </a:pPr>
            <a:r>
              <a:rPr lang="nl-BE" dirty="0"/>
              <a:t>Ga naar Start en typ “Active” om Active Directory – gebruikers en computers te openen.</a:t>
            </a:r>
          </a:p>
          <a:p>
            <a:pPr marL="0" indent="0">
              <a:buNone/>
            </a:pPr>
            <a:r>
              <a:rPr lang="nl-BE" dirty="0"/>
              <a:t>Binnen deze template kunnen we users aanmaken.</a:t>
            </a:r>
          </a:p>
          <a:p>
            <a:pPr marL="0" indent="0">
              <a:buNone/>
            </a:pPr>
            <a:r>
              <a:rPr lang="nl-BE" dirty="0"/>
              <a:t>Standaard zijn er al een aantal users aanwezig in de users folder, maar hierop kunnen we geen beperkingen zetten (</a:t>
            </a:r>
            <a:r>
              <a:rPr lang="nl-BE" dirty="0" err="1"/>
              <a:t>policies</a:t>
            </a:r>
            <a:r>
              <a:rPr lang="nl-BE" dirty="0"/>
              <a:t>, zie verder).</a:t>
            </a:r>
          </a:p>
          <a:p>
            <a:pPr marL="0" indent="0">
              <a:buNone/>
            </a:pPr>
            <a:r>
              <a:rPr lang="nl-BE" dirty="0"/>
              <a:t>Om beperkingen te kunnen zetten op gebruikers, hebben we </a:t>
            </a:r>
            <a:r>
              <a:rPr lang="nl-BE" dirty="0" err="1"/>
              <a:t>organizational</a:t>
            </a:r>
            <a:r>
              <a:rPr lang="nl-BE" dirty="0"/>
              <a:t> units nodig (OU), in het Nederlands ‘afdelingen’ genoemd.</a:t>
            </a:r>
          </a:p>
          <a:p>
            <a:pPr marL="0" indent="0">
              <a:buNone/>
            </a:pPr>
            <a:r>
              <a:rPr lang="nl-BE" dirty="0"/>
              <a:t>We kunnen nieuwe afdelingen aanmaken door rechtermuisknop, nieuw en dan “afdeling” te selecteren. </a:t>
            </a:r>
          </a:p>
          <a:p>
            <a:pPr marL="0" indent="0">
              <a:buNone/>
            </a:pPr>
            <a:endParaRPr lang="nl-BE" dirty="0"/>
          </a:p>
        </p:txBody>
      </p:sp>
      <p:pic>
        <p:nvPicPr>
          <p:cNvPr id="7" name="Tijdelijke aanduiding voor inhoud 13"/>
          <p:cNvPicPr>
            <a:picLocks noChangeAspect="1"/>
          </p:cNvPicPr>
          <p:nvPr/>
        </p:nvPicPr>
        <p:blipFill>
          <a:blip r:embed="rId2"/>
          <a:stretch>
            <a:fillRect/>
          </a:stretch>
        </p:blipFill>
        <p:spPr>
          <a:xfrm>
            <a:off x="8737737" y="1081525"/>
            <a:ext cx="3124200" cy="1533525"/>
          </a:xfrm>
          <a:prstGeom prst="rect">
            <a:avLst/>
          </a:prstGeom>
        </p:spPr>
      </p:pic>
      <p:pic>
        <p:nvPicPr>
          <p:cNvPr id="8" name="Afbeelding 7"/>
          <p:cNvPicPr>
            <a:picLocks noChangeAspect="1"/>
          </p:cNvPicPr>
          <p:nvPr/>
        </p:nvPicPr>
        <p:blipFill>
          <a:blip r:embed="rId3"/>
          <a:stretch>
            <a:fillRect/>
          </a:stretch>
        </p:blipFill>
        <p:spPr>
          <a:xfrm>
            <a:off x="5527126" y="3072370"/>
            <a:ext cx="5705475" cy="3648075"/>
          </a:xfrm>
          <a:prstGeom prst="rect">
            <a:avLst/>
          </a:prstGeom>
        </p:spPr>
      </p:pic>
    </p:spTree>
    <p:extLst>
      <p:ext uri="{BB962C8B-B14F-4D97-AF65-F5344CB8AC3E}">
        <p14:creationId xmlns:p14="http://schemas.microsoft.com/office/powerpoint/2010/main" val="163200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Organizational</a:t>
            </a:r>
            <a:r>
              <a:rPr lang="nl-BE" dirty="0"/>
              <a:t> Units (OU) - Afdeling</a:t>
            </a:r>
          </a:p>
        </p:txBody>
      </p:sp>
      <p:sp>
        <p:nvSpPr>
          <p:cNvPr id="3" name="Tijdelijke aanduiding voor inhoud 2"/>
          <p:cNvSpPr>
            <a:spLocks noGrp="1"/>
          </p:cNvSpPr>
          <p:nvPr>
            <p:ph idx="1"/>
          </p:nvPr>
        </p:nvSpPr>
        <p:spPr>
          <a:xfrm>
            <a:off x="676275" y="1980149"/>
            <a:ext cx="6418208" cy="4546775"/>
          </a:xfrm>
        </p:spPr>
        <p:txBody>
          <a:bodyPr>
            <a:normAutofit/>
          </a:bodyPr>
          <a:lstStyle/>
          <a:p>
            <a:r>
              <a:rPr lang="nl-BE" dirty="0"/>
              <a:t>Maak onderstaande opbouw via “Afdeling”</a:t>
            </a:r>
          </a:p>
          <a:p>
            <a:endParaRPr lang="nl-BE" dirty="0"/>
          </a:p>
          <a:p>
            <a:r>
              <a:rPr lang="nl-BE" dirty="0"/>
              <a:t>PXLDIGITAL -&gt; Users	 </a:t>
            </a:r>
          </a:p>
          <a:p>
            <a:pPr lvl="8"/>
            <a:r>
              <a:rPr lang="nl-BE" dirty="0"/>
              <a:t>-&gt; IT</a:t>
            </a:r>
          </a:p>
          <a:p>
            <a:pPr lvl="8"/>
            <a:r>
              <a:rPr lang="nl-BE" dirty="0"/>
              <a:t>-&gt; Marketing</a:t>
            </a:r>
          </a:p>
          <a:p>
            <a:pPr lvl="8"/>
            <a:r>
              <a:rPr lang="nl-BE" dirty="0"/>
              <a:t>-&gt; Sales</a:t>
            </a:r>
          </a:p>
          <a:p>
            <a:pPr lvl="8"/>
            <a:r>
              <a:rPr lang="nl-BE" dirty="0"/>
              <a:t>-&gt; Accountancy</a:t>
            </a:r>
          </a:p>
          <a:p>
            <a:r>
              <a:rPr lang="nl-BE" dirty="0"/>
              <a:t>          -&gt; Computers</a:t>
            </a:r>
          </a:p>
          <a:p>
            <a:r>
              <a:rPr lang="nl-BE" dirty="0"/>
              <a:t>Je structuur zou zoals op volgende screenshot moeten zijn.</a:t>
            </a:r>
          </a:p>
          <a:p>
            <a:pPr lvl="8"/>
            <a:endParaRPr lang="nl-BE" dirty="0"/>
          </a:p>
        </p:txBody>
      </p:sp>
      <p:pic>
        <p:nvPicPr>
          <p:cNvPr id="6" name="Afbeelding 5"/>
          <p:cNvPicPr>
            <a:picLocks noChangeAspect="1"/>
          </p:cNvPicPr>
          <p:nvPr/>
        </p:nvPicPr>
        <p:blipFill>
          <a:blip r:embed="rId2"/>
          <a:stretch>
            <a:fillRect/>
          </a:stretch>
        </p:blipFill>
        <p:spPr>
          <a:xfrm>
            <a:off x="6726622" y="1608083"/>
            <a:ext cx="4490708" cy="5029200"/>
          </a:xfrm>
          <a:prstGeom prst="rect">
            <a:avLst/>
          </a:prstGeom>
        </p:spPr>
      </p:pic>
    </p:spTree>
    <p:extLst>
      <p:ext uri="{BB962C8B-B14F-4D97-AF65-F5344CB8AC3E}">
        <p14:creationId xmlns:p14="http://schemas.microsoft.com/office/powerpoint/2010/main" val="1814538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Gebruikers aanmaken</a:t>
            </a:r>
          </a:p>
        </p:txBody>
      </p:sp>
      <p:pic>
        <p:nvPicPr>
          <p:cNvPr id="8" name="Tijdelijke aanduiding voor inhoud 7"/>
          <p:cNvPicPr>
            <a:picLocks noGrp="1" noChangeAspect="1"/>
          </p:cNvPicPr>
          <p:nvPr>
            <p:ph idx="1"/>
          </p:nvPr>
        </p:nvPicPr>
        <p:blipFill>
          <a:blip r:embed="rId2"/>
          <a:stretch>
            <a:fillRect/>
          </a:stretch>
        </p:blipFill>
        <p:spPr>
          <a:xfrm>
            <a:off x="6180082" y="2464704"/>
            <a:ext cx="5412827" cy="4168970"/>
          </a:xfrm>
          <a:prstGeom prst="rect">
            <a:avLst/>
          </a:prstGeom>
        </p:spPr>
      </p:pic>
      <p:sp>
        <p:nvSpPr>
          <p:cNvPr id="9" name="Rechthoek 8"/>
          <p:cNvSpPr/>
          <p:nvPr/>
        </p:nvSpPr>
        <p:spPr>
          <a:xfrm>
            <a:off x="809297" y="2464704"/>
            <a:ext cx="3846786" cy="1754326"/>
          </a:xfrm>
          <a:prstGeom prst="rect">
            <a:avLst/>
          </a:prstGeom>
        </p:spPr>
        <p:txBody>
          <a:bodyPr wrap="square">
            <a:spAutoFit/>
          </a:bodyPr>
          <a:lstStyle/>
          <a:p>
            <a:r>
              <a:rPr lang="nl-BE" dirty="0"/>
              <a:t>Maak nu 2 gebruikers per afdeling (IT1 en IT2, Marketing1 en Marketing2, Sales 1 en Sales2, Accountancy1 en Accountancy2).</a:t>
            </a:r>
          </a:p>
          <a:p>
            <a:endParaRPr lang="nl-BE" dirty="0"/>
          </a:p>
          <a:p>
            <a:endParaRPr lang="nl-BE" dirty="0"/>
          </a:p>
        </p:txBody>
      </p:sp>
    </p:spTree>
    <p:extLst>
      <p:ext uri="{BB962C8B-B14F-4D97-AF65-F5344CB8AC3E}">
        <p14:creationId xmlns:p14="http://schemas.microsoft.com/office/powerpoint/2010/main" val="425932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Instellingen </a:t>
            </a:r>
            <a:r>
              <a:rPr lang="nl-BE" dirty="0" err="1"/>
              <a:t>client</a:t>
            </a:r>
            <a:endParaRPr lang="nl-BE" dirty="0"/>
          </a:p>
        </p:txBody>
      </p:sp>
      <p:pic>
        <p:nvPicPr>
          <p:cNvPr id="4" name="Afbeelding 3"/>
          <p:cNvPicPr>
            <a:picLocks noChangeAspect="1"/>
          </p:cNvPicPr>
          <p:nvPr/>
        </p:nvPicPr>
        <p:blipFill>
          <a:blip r:embed="rId2"/>
          <a:stretch>
            <a:fillRect/>
          </a:stretch>
        </p:blipFill>
        <p:spPr>
          <a:xfrm>
            <a:off x="7609900" y="4401406"/>
            <a:ext cx="2781300" cy="1619250"/>
          </a:xfrm>
          <a:prstGeom prst="rect">
            <a:avLst/>
          </a:prstGeom>
        </p:spPr>
      </p:pic>
      <p:pic>
        <p:nvPicPr>
          <p:cNvPr id="5" name="Tijdelijke aanduiding voor inhoud 4"/>
          <p:cNvPicPr>
            <a:picLocks noGrp="1" noChangeAspect="1"/>
          </p:cNvPicPr>
          <p:nvPr>
            <p:ph idx="1"/>
          </p:nvPr>
        </p:nvPicPr>
        <p:blipFill>
          <a:blip r:embed="rId3"/>
          <a:stretch>
            <a:fillRect/>
          </a:stretch>
        </p:blipFill>
        <p:spPr>
          <a:xfrm>
            <a:off x="1650125" y="3692486"/>
            <a:ext cx="5412828" cy="3037091"/>
          </a:xfrm>
          <a:prstGeom prst="rect">
            <a:avLst/>
          </a:prstGeom>
        </p:spPr>
      </p:pic>
      <p:sp>
        <p:nvSpPr>
          <p:cNvPr id="7" name="Tijdelijke aanduiding voor inhoud 2"/>
          <p:cNvSpPr txBox="1">
            <a:spLocks/>
          </p:cNvSpPr>
          <p:nvPr/>
        </p:nvSpPr>
        <p:spPr>
          <a:xfrm>
            <a:off x="572896" y="1750937"/>
            <a:ext cx="10753725" cy="376618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nl-BE" dirty="0"/>
              <a:t>Geef een vast </a:t>
            </a:r>
            <a:r>
              <a:rPr lang="nl-BE" dirty="0" err="1"/>
              <a:t>ipadres</a:t>
            </a:r>
            <a:r>
              <a:rPr lang="nl-BE" dirty="0"/>
              <a:t> aan de </a:t>
            </a:r>
            <a:r>
              <a:rPr lang="nl-BE" dirty="0" err="1"/>
              <a:t>client</a:t>
            </a:r>
            <a:r>
              <a:rPr lang="nl-BE" dirty="0"/>
              <a:t>.</a:t>
            </a:r>
          </a:p>
          <a:p>
            <a:r>
              <a:rPr lang="nl-BE" dirty="0"/>
              <a:t>Gebruik 192.168.1.2 /24 en DNS 192.168.1.1</a:t>
            </a:r>
          </a:p>
          <a:p>
            <a:r>
              <a:rPr lang="nl-BE" dirty="0"/>
              <a:t>Ga dan naar systeem, ga naar </a:t>
            </a:r>
            <a:r>
              <a:rPr lang="nl-BE" dirty="0" err="1"/>
              <a:t>workgroup</a:t>
            </a:r>
            <a:r>
              <a:rPr lang="nl-BE" dirty="0"/>
              <a:t> </a:t>
            </a:r>
            <a:r>
              <a:rPr lang="nl-BE" dirty="0" err="1"/>
              <a:t>settings</a:t>
            </a:r>
            <a:r>
              <a:rPr lang="nl-BE" dirty="0"/>
              <a:t> en selecteer Change </a:t>
            </a:r>
            <a:r>
              <a:rPr lang="nl-BE" dirty="0" err="1"/>
              <a:t>settings</a:t>
            </a:r>
            <a:r>
              <a:rPr lang="nl-BE" dirty="0"/>
              <a:t>. Vul je domeinnaam </a:t>
            </a:r>
            <a:r>
              <a:rPr lang="nl-BE" dirty="0" err="1"/>
              <a:t>pxldigital.local</a:t>
            </a:r>
            <a:r>
              <a:rPr lang="nl-BE" dirty="0"/>
              <a:t> in. Gebruik de domain administrator account om je in het domein te brengen. Herstart hierna de computer</a:t>
            </a:r>
          </a:p>
        </p:txBody>
      </p:sp>
    </p:spTree>
    <p:extLst>
      <p:ext uri="{BB962C8B-B14F-4D97-AF65-F5344CB8AC3E}">
        <p14:creationId xmlns:p14="http://schemas.microsoft.com/office/powerpoint/2010/main" val="2535190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09169" y="741309"/>
            <a:ext cx="10772775" cy="1658198"/>
          </a:xfrm>
        </p:spPr>
        <p:txBody>
          <a:bodyPr/>
          <a:lstStyle/>
          <a:p>
            <a:r>
              <a:rPr lang="nl-BE" dirty="0"/>
              <a:t>Gebruikers op de </a:t>
            </a:r>
            <a:r>
              <a:rPr lang="nl-BE" dirty="0" err="1"/>
              <a:t>client</a:t>
            </a:r>
            <a:endParaRPr lang="nl-BE" dirty="0"/>
          </a:p>
        </p:txBody>
      </p:sp>
      <p:sp>
        <p:nvSpPr>
          <p:cNvPr id="20" name="Tijdelijke aanduiding voor inhoud 19"/>
          <p:cNvSpPr>
            <a:spLocks noGrp="1"/>
          </p:cNvSpPr>
          <p:nvPr>
            <p:ph idx="1"/>
          </p:nvPr>
        </p:nvSpPr>
        <p:spPr/>
        <p:txBody>
          <a:bodyPr/>
          <a:lstStyle/>
          <a:p>
            <a:r>
              <a:rPr lang="nl-BE" dirty="0"/>
              <a:t>Vanaf nu kan je aanloggen op je </a:t>
            </a:r>
            <a:r>
              <a:rPr lang="nl-BE" dirty="0" err="1"/>
              <a:t>client</a:t>
            </a:r>
            <a:r>
              <a:rPr lang="nl-BE" dirty="0"/>
              <a:t> met elke gebruiker die aangemaakt is op het domein. </a:t>
            </a:r>
          </a:p>
          <a:p>
            <a:r>
              <a:rPr lang="nl-BE" dirty="0"/>
              <a:t>Selecteer op je </a:t>
            </a:r>
            <a:r>
              <a:rPr lang="nl-BE" dirty="0" err="1"/>
              <a:t>client</a:t>
            </a:r>
            <a:r>
              <a:rPr lang="nl-BE" dirty="0"/>
              <a:t> “andere gebruiker” of “</a:t>
            </a:r>
            <a:r>
              <a:rPr lang="nl-BE" dirty="0" err="1"/>
              <a:t>other</a:t>
            </a:r>
            <a:r>
              <a:rPr lang="nl-BE" dirty="0"/>
              <a:t> user”.</a:t>
            </a:r>
          </a:p>
          <a:p>
            <a:r>
              <a:rPr lang="nl-BE" dirty="0"/>
              <a:t>De domeinnaam </a:t>
            </a:r>
            <a:r>
              <a:rPr lang="nl-BE" dirty="0" err="1"/>
              <a:t>pxldigital</a:t>
            </a:r>
            <a:r>
              <a:rPr lang="nl-BE" dirty="0"/>
              <a:t> zou nu getoond moeten worden vlak onder de login gegevens.</a:t>
            </a:r>
          </a:p>
          <a:p>
            <a:endParaRPr lang="nl-BE" dirty="0"/>
          </a:p>
          <a:p>
            <a:r>
              <a:rPr lang="nl-BE" dirty="0"/>
              <a:t>Je eerste domein is klaar. </a:t>
            </a:r>
          </a:p>
        </p:txBody>
      </p:sp>
    </p:spTree>
    <p:extLst>
      <p:ext uri="{BB962C8B-B14F-4D97-AF65-F5344CB8AC3E}">
        <p14:creationId xmlns:p14="http://schemas.microsoft.com/office/powerpoint/2010/main" val="1935940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Active Directory	</a:t>
            </a:r>
          </a:p>
        </p:txBody>
      </p:sp>
      <p:sp>
        <p:nvSpPr>
          <p:cNvPr id="3" name="Tijdelijke aanduiding voor inhoud 2"/>
          <p:cNvSpPr>
            <a:spLocks noGrp="1"/>
          </p:cNvSpPr>
          <p:nvPr>
            <p:ph idx="1"/>
          </p:nvPr>
        </p:nvSpPr>
        <p:spPr/>
        <p:txBody>
          <a:bodyPr>
            <a:normAutofit/>
          </a:bodyPr>
          <a:lstStyle/>
          <a:p>
            <a:r>
              <a:rPr lang="nl-BE" dirty="0"/>
              <a:t>Database die alle gegevens bevat van het domein met betrekking tot:</a:t>
            </a:r>
          </a:p>
          <a:p>
            <a:pPr lvl="1"/>
            <a:r>
              <a:rPr lang="nl-BE" dirty="0"/>
              <a:t>Users</a:t>
            </a:r>
          </a:p>
          <a:p>
            <a:pPr lvl="1"/>
            <a:r>
              <a:rPr lang="nl-BE" dirty="0"/>
              <a:t>Computers</a:t>
            </a:r>
          </a:p>
          <a:p>
            <a:pPr lvl="1"/>
            <a:r>
              <a:rPr lang="nl-BE" dirty="0" err="1"/>
              <a:t>Policies</a:t>
            </a:r>
            <a:endParaRPr lang="nl-BE" dirty="0"/>
          </a:p>
          <a:p>
            <a:pPr lvl="1"/>
            <a:r>
              <a:rPr lang="nl-BE" dirty="0"/>
              <a:t>….</a:t>
            </a:r>
          </a:p>
          <a:p>
            <a:pPr lvl="2"/>
            <a:r>
              <a:rPr lang="nl-BE" dirty="0"/>
              <a:t>-&gt; samengevat klassen vol objecten </a:t>
            </a:r>
          </a:p>
          <a:p>
            <a:pPr lvl="2"/>
            <a:endParaRPr lang="nl-BE" dirty="0"/>
          </a:p>
        </p:txBody>
      </p:sp>
    </p:spTree>
    <p:extLst>
      <p:ext uri="{BB962C8B-B14F-4D97-AF65-F5344CB8AC3E}">
        <p14:creationId xmlns:p14="http://schemas.microsoft.com/office/powerpoint/2010/main" val="183739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DNS	</a:t>
            </a:r>
          </a:p>
        </p:txBody>
      </p:sp>
      <p:sp>
        <p:nvSpPr>
          <p:cNvPr id="3" name="Tijdelijke aanduiding voor inhoud 2"/>
          <p:cNvSpPr>
            <a:spLocks noGrp="1"/>
          </p:cNvSpPr>
          <p:nvPr>
            <p:ph idx="1"/>
          </p:nvPr>
        </p:nvSpPr>
        <p:spPr>
          <a:xfrm>
            <a:off x="676656" y="2011680"/>
            <a:ext cx="10753725" cy="4515244"/>
          </a:xfrm>
        </p:spPr>
        <p:txBody>
          <a:bodyPr>
            <a:normAutofit fontScale="85000" lnSpcReduction="10000"/>
          </a:bodyPr>
          <a:lstStyle/>
          <a:p>
            <a:r>
              <a:rPr lang="nl-BE" dirty="0"/>
              <a:t>DNS wordt gebruikt voor het oplossen van </a:t>
            </a:r>
            <a:r>
              <a:rPr lang="nl-BE" dirty="0" err="1"/>
              <a:t>Fully</a:t>
            </a:r>
            <a:r>
              <a:rPr lang="nl-BE" dirty="0"/>
              <a:t> </a:t>
            </a:r>
            <a:r>
              <a:rPr lang="nl-BE" dirty="0" err="1"/>
              <a:t>Qualified</a:t>
            </a:r>
            <a:r>
              <a:rPr lang="nl-BE" dirty="0"/>
              <a:t> Domain </a:t>
            </a:r>
            <a:r>
              <a:rPr lang="nl-BE" dirty="0" err="1"/>
              <a:t>Names</a:t>
            </a:r>
            <a:r>
              <a:rPr lang="nl-BE" dirty="0"/>
              <a:t> (FQDN)</a:t>
            </a:r>
          </a:p>
          <a:p>
            <a:endParaRPr lang="nl-BE" dirty="0"/>
          </a:p>
          <a:p>
            <a:r>
              <a:rPr lang="nl-BE" dirty="0"/>
              <a:t>Een FQDN is een domein met extensie en een prefix. Elke computer heeft als FQDN zijn </a:t>
            </a:r>
            <a:r>
              <a:rPr lang="nl-BE" dirty="0" err="1"/>
              <a:t>computernaam+domeinnaam+extensie</a:t>
            </a:r>
            <a:r>
              <a:rPr lang="nl-BE" dirty="0"/>
              <a:t>. Bv Client1.PXLDIGITAL.LOCAL</a:t>
            </a:r>
          </a:p>
          <a:p>
            <a:r>
              <a:rPr lang="nl-BE" dirty="0"/>
              <a:t>Een DNS kan ook </a:t>
            </a:r>
            <a:r>
              <a:rPr lang="nl-BE" dirty="0" err="1"/>
              <a:t>urls</a:t>
            </a:r>
            <a:r>
              <a:rPr lang="nl-BE" dirty="0"/>
              <a:t> oplossen die niet in zijn netwerk bekend zijn (via DNS </a:t>
            </a:r>
            <a:r>
              <a:rPr lang="nl-BE" dirty="0" err="1"/>
              <a:t>Forwarding</a:t>
            </a:r>
            <a:r>
              <a:rPr lang="nl-BE" dirty="0"/>
              <a:t>, hierover meer over enkele lessen). Zonder configuratie kan de lokale DNS enkel eigen </a:t>
            </a:r>
            <a:r>
              <a:rPr lang="nl-BE" dirty="0" err="1"/>
              <a:t>urls</a:t>
            </a:r>
            <a:r>
              <a:rPr lang="nl-BE" dirty="0"/>
              <a:t> en FQDN oplossen.</a:t>
            </a:r>
          </a:p>
          <a:p>
            <a:r>
              <a:rPr lang="nl-BE" dirty="0"/>
              <a:t>Enkele entries in een lokale DNS:</a:t>
            </a:r>
          </a:p>
          <a:p>
            <a:r>
              <a:rPr lang="nl-BE" dirty="0"/>
              <a:t>Client1.pxldigital.local 	192.168.1.2</a:t>
            </a:r>
          </a:p>
          <a:p>
            <a:r>
              <a:rPr lang="nl-BE" dirty="0"/>
              <a:t>Server1.pxldigital.local	192.168.1.1</a:t>
            </a:r>
          </a:p>
          <a:p>
            <a:r>
              <a:rPr lang="nl-BE" dirty="0"/>
              <a:t>ALLE communicatie binnen een domein verloopt altijd via DNS! Indien DNS niet werkt of het toestel de DNS server niet kan contacteren kan geen enkele communicatie worden uitgevoerd.</a:t>
            </a:r>
          </a:p>
          <a:p>
            <a:pPr lvl="2"/>
            <a:r>
              <a:rPr lang="nl-BE" dirty="0" err="1"/>
              <a:t>Maw</a:t>
            </a:r>
            <a:r>
              <a:rPr lang="nl-BE" dirty="0"/>
              <a:t>: Vul ALTIJD het </a:t>
            </a:r>
            <a:r>
              <a:rPr lang="nl-BE" dirty="0" err="1"/>
              <a:t>ipadres</a:t>
            </a:r>
            <a:r>
              <a:rPr lang="nl-BE" dirty="0"/>
              <a:t> van de lokale DNS-server in op ELK toestel binnen het domein (server/</a:t>
            </a:r>
            <a:r>
              <a:rPr lang="nl-BE" dirty="0" err="1"/>
              <a:t>client</a:t>
            </a:r>
            <a:r>
              <a:rPr lang="nl-BE" dirty="0"/>
              <a:t>/printers/…)</a:t>
            </a:r>
          </a:p>
          <a:p>
            <a:pPr lvl="4"/>
            <a:r>
              <a:rPr lang="nl-BE" dirty="0"/>
              <a:t>DNS wordt ingevuld bij IP-</a:t>
            </a:r>
            <a:r>
              <a:rPr lang="nl-BE" dirty="0" err="1"/>
              <a:t>settings</a:t>
            </a:r>
            <a:r>
              <a:rPr lang="nl-BE" dirty="0"/>
              <a:t> </a:t>
            </a:r>
          </a:p>
          <a:p>
            <a:endParaRPr lang="nl-BE" dirty="0"/>
          </a:p>
          <a:p>
            <a:endParaRPr lang="nl-BE" dirty="0"/>
          </a:p>
        </p:txBody>
      </p:sp>
    </p:spTree>
    <p:extLst>
      <p:ext uri="{BB962C8B-B14F-4D97-AF65-F5344CB8AC3E}">
        <p14:creationId xmlns:p14="http://schemas.microsoft.com/office/powerpoint/2010/main" val="147318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TREE - FOREST</a:t>
            </a:r>
          </a:p>
        </p:txBody>
      </p:sp>
      <p:sp>
        <p:nvSpPr>
          <p:cNvPr id="3" name="Tijdelijke aanduiding voor inhoud 2"/>
          <p:cNvSpPr>
            <a:spLocks noGrp="1"/>
          </p:cNvSpPr>
          <p:nvPr>
            <p:ph idx="1"/>
          </p:nvPr>
        </p:nvSpPr>
        <p:spPr>
          <a:xfrm>
            <a:off x="676656" y="2011680"/>
            <a:ext cx="6543951" cy="3766185"/>
          </a:xfrm>
        </p:spPr>
        <p:txBody>
          <a:bodyPr>
            <a:normAutofit fontScale="92500" lnSpcReduction="20000"/>
          </a:bodyPr>
          <a:lstStyle/>
          <a:p>
            <a:r>
              <a:rPr lang="nl-BE" dirty="0"/>
              <a:t>Tree:</a:t>
            </a:r>
          </a:p>
          <a:p>
            <a:r>
              <a:rPr lang="nl-BE" dirty="0"/>
              <a:t>Een tree bevat één of meerdere Active Directory</a:t>
            </a:r>
          </a:p>
          <a:p>
            <a:r>
              <a:rPr lang="nl-BE" dirty="0"/>
              <a:t>Databases</a:t>
            </a:r>
          </a:p>
          <a:p>
            <a:r>
              <a:rPr lang="nl-BE" dirty="0"/>
              <a:t>Elke database is binnen hetzelfde domein identiek.</a:t>
            </a:r>
          </a:p>
          <a:p>
            <a:r>
              <a:rPr lang="nl-BE" dirty="0"/>
              <a:t>Binnen deze database zitten mijn objecten (users, computers, </a:t>
            </a:r>
            <a:r>
              <a:rPr lang="nl-BE" dirty="0" err="1"/>
              <a:t>policies</a:t>
            </a:r>
            <a:r>
              <a:rPr lang="nl-BE" dirty="0"/>
              <a:t>, </a:t>
            </a:r>
            <a:r>
              <a:rPr lang="nl-BE" dirty="0" err="1"/>
              <a:t>etc</a:t>
            </a:r>
            <a:r>
              <a:rPr lang="nl-BE" dirty="0"/>
              <a:t>).</a:t>
            </a:r>
          </a:p>
          <a:p>
            <a:r>
              <a:rPr lang="nl-BE" dirty="0"/>
              <a:t>Een </a:t>
            </a:r>
            <a:r>
              <a:rPr lang="nl-BE" dirty="0" err="1"/>
              <a:t>parent</a:t>
            </a:r>
            <a:r>
              <a:rPr lang="nl-BE" dirty="0"/>
              <a:t> domain of root domain is het eerste domain. Dit domain kan meerdere servers bevatten, maar wordt over meerdere servers gerepliceerd (lees identiek).</a:t>
            </a:r>
          </a:p>
          <a:p>
            <a:r>
              <a:rPr lang="nl-BE" dirty="0"/>
              <a:t>Eén user kan enkel in 1 </a:t>
            </a:r>
            <a:r>
              <a:rPr lang="nl-BE" dirty="0" err="1"/>
              <a:t>active</a:t>
            </a:r>
            <a:r>
              <a:rPr lang="nl-BE" dirty="0"/>
              <a:t> directory database zitten.</a:t>
            </a:r>
          </a:p>
          <a:p>
            <a:pPr marL="0" indent="0">
              <a:buNone/>
            </a:pPr>
            <a:endParaRPr lang="nl-BE" dirty="0"/>
          </a:p>
        </p:txBody>
      </p:sp>
      <p:pic>
        <p:nvPicPr>
          <p:cNvPr id="7" name="Afbeelding 6"/>
          <p:cNvPicPr>
            <a:picLocks noChangeAspect="1"/>
          </p:cNvPicPr>
          <p:nvPr/>
        </p:nvPicPr>
        <p:blipFill>
          <a:blip r:embed="rId2"/>
          <a:stretch>
            <a:fillRect/>
          </a:stretch>
        </p:blipFill>
        <p:spPr>
          <a:xfrm>
            <a:off x="7332471" y="1250730"/>
            <a:ext cx="4523197" cy="3363551"/>
          </a:xfrm>
          <a:prstGeom prst="rect">
            <a:avLst/>
          </a:prstGeom>
        </p:spPr>
      </p:pic>
    </p:spTree>
    <p:extLst>
      <p:ext uri="{BB962C8B-B14F-4D97-AF65-F5344CB8AC3E}">
        <p14:creationId xmlns:p14="http://schemas.microsoft.com/office/powerpoint/2010/main" val="370504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Parent – Child	domain</a:t>
            </a:r>
          </a:p>
        </p:txBody>
      </p:sp>
      <p:sp>
        <p:nvSpPr>
          <p:cNvPr id="3" name="Tijdelijke aanduiding voor inhoud 2"/>
          <p:cNvSpPr>
            <a:spLocks noGrp="1"/>
          </p:cNvSpPr>
          <p:nvPr>
            <p:ph idx="1"/>
          </p:nvPr>
        </p:nvSpPr>
        <p:spPr>
          <a:xfrm>
            <a:off x="676656" y="2011680"/>
            <a:ext cx="10753725" cy="4651879"/>
          </a:xfrm>
        </p:spPr>
        <p:txBody>
          <a:bodyPr>
            <a:normAutofit fontScale="92500" lnSpcReduction="10000"/>
          </a:bodyPr>
          <a:lstStyle/>
          <a:p>
            <a:r>
              <a:rPr lang="nl-BE" dirty="0"/>
              <a:t>Een </a:t>
            </a:r>
            <a:r>
              <a:rPr lang="nl-BE" dirty="0" err="1"/>
              <a:t>parent</a:t>
            </a:r>
            <a:r>
              <a:rPr lang="nl-BE" dirty="0"/>
              <a:t> domain is een domain dat de ganse tree beheert.</a:t>
            </a:r>
          </a:p>
          <a:p>
            <a:r>
              <a:rPr lang="nl-BE" dirty="0"/>
              <a:t>Een </a:t>
            </a:r>
            <a:r>
              <a:rPr lang="nl-BE" dirty="0" err="1"/>
              <a:t>child</a:t>
            </a:r>
            <a:r>
              <a:rPr lang="nl-BE" dirty="0"/>
              <a:t> domain is een afscheiding van het </a:t>
            </a:r>
            <a:r>
              <a:rPr lang="nl-BE" dirty="0" err="1"/>
              <a:t>parent</a:t>
            </a:r>
            <a:r>
              <a:rPr lang="nl-BE" dirty="0"/>
              <a:t> domain met een extra prefix</a:t>
            </a:r>
          </a:p>
          <a:p>
            <a:pPr lvl="1"/>
            <a:r>
              <a:rPr lang="nl-BE" dirty="0"/>
              <a:t>Bv: </a:t>
            </a:r>
            <a:r>
              <a:rPr lang="nl-BE" dirty="0" err="1"/>
              <a:t>parent</a:t>
            </a:r>
            <a:r>
              <a:rPr lang="nl-BE" dirty="0"/>
              <a:t> domain </a:t>
            </a:r>
            <a:r>
              <a:rPr lang="nl-BE" dirty="0" err="1"/>
              <a:t>pxldigital.local</a:t>
            </a:r>
            <a:endParaRPr lang="nl-BE" dirty="0"/>
          </a:p>
          <a:p>
            <a:pPr lvl="2"/>
            <a:r>
              <a:rPr lang="nl-BE" dirty="0"/>
              <a:t>    </a:t>
            </a:r>
            <a:r>
              <a:rPr lang="nl-BE" dirty="0" err="1"/>
              <a:t>child</a:t>
            </a:r>
            <a:r>
              <a:rPr lang="nl-BE" dirty="0"/>
              <a:t> </a:t>
            </a:r>
            <a:r>
              <a:rPr lang="nl-BE" dirty="0" err="1"/>
              <a:t>student.pxldigital.local</a:t>
            </a:r>
            <a:endParaRPr lang="nl-BE" dirty="0"/>
          </a:p>
          <a:p>
            <a:pPr lvl="2"/>
            <a:endParaRPr lang="nl-BE" dirty="0"/>
          </a:p>
          <a:p>
            <a:pPr marL="0" lvl="2" indent="0">
              <a:buNone/>
            </a:pPr>
            <a:r>
              <a:rPr lang="nl-BE" dirty="0"/>
              <a:t>Een verzameling van alle </a:t>
            </a:r>
            <a:r>
              <a:rPr lang="nl-BE" dirty="0" err="1"/>
              <a:t>childs</a:t>
            </a:r>
            <a:r>
              <a:rPr lang="nl-BE" dirty="0"/>
              <a:t> vanaf het root domain noemen we de tree.</a:t>
            </a:r>
          </a:p>
          <a:p>
            <a:pPr marL="0" lvl="2" indent="0">
              <a:buNone/>
            </a:pPr>
            <a:endParaRPr lang="nl-BE" dirty="0"/>
          </a:p>
          <a:p>
            <a:pPr marL="0" lvl="2" indent="0">
              <a:buNone/>
            </a:pPr>
            <a:r>
              <a:rPr lang="nl-BE" dirty="0"/>
              <a:t>Waarom </a:t>
            </a:r>
            <a:r>
              <a:rPr lang="nl-BE" dirty="0" err="1"/>
              <a:t>child</a:t>
            </a:r>
            <a:r>
              <a:rPr lang="nl-BE" dirty="0"/>
              <a:t> </a:t>
            </a:r>
            <a:r>
              <a:rPr lang="nl-BE" dirty="0" err="1"/>
              <a:t>domains</a:t>
            </a:r>
            <a:r>
              <a:rPr lang="nl-BE" dirty="0"/>
              <a:t> creëren?</a:t>
            </a:r>
          </a:p>
          <a:p>
            <a:pPr marL="0" lvl="2" indent="0">
              <a:buNone/>
            </a:pPr>
            <a:r>
              <a:rPr lang="nl-BE" dirty="0"/>
              <a:t>	Active Directory is een database en kan traag worden bij zeer veel accounts. Ook qua beveiliging kan je makkelijker je domein beheren door middel van </a:t>
            </a:r>
            <a:r>
              <a:rPr lang="nl-BE" dirty="0" err="1"/>
              <a:t>child</a:t>
            </a:r>
            <a:r>
              <a:rPr lang="nl-BE" dirty="0"/>
              <a:t> </a:t>
            </a:r>
            <a:r>
              <a:rPr lang="nl-BE" dirty="0" err="1"/>
              <a:t>domains</a:t>
            </a:r>
            <a:r>
              <a:rPr lang="nl-BE" dirty="0"/>
              <a:t>.</a:t>
            </a:r>
          </a:p>
          <a:p>
            <a:pPr marL="0" lvl="2" indent="0">
              <a:buNone/>
            </a:pPr>
            <a:r>
              <a:rPr lang="nl-BE" dirty="0"/>
              <a:t>Verder is het soms makkelijker om geografisch aparte </a:t>
            </a:r>
            <a:r>
              <a:rPr lang="nl-BE" dirty="0" err="1"/>
              <a:t>child</a:t>
            </a:r>
            <a:r>
              <a:rPr lang="nl-BE" dirty="0"/>
              <a:t> </a:t>
            </a:r>
            <a:r>
              <a:rPr lang="nl-BE" dirty="0" err="1"/>
              <a:t>domains</a:t>
            </a:r>
            <a:r>
              <a:rPr lang="nl-BE" dirty="0"/>
              <a:t> te hebben die lokaal worden geplaatst op elke locatie, maar via de </a:t>
            </a:r>
            <a:r>
              <a:rPr lang="nl-BE" dirty="0" err="1"/>
              <a:t>parent</a:t>
            </a:r>
            <a:r>
              <a:rPr lang="nl-BE" dirty="0"/>
              <a:t> domain (op een andere locatie) toch de mogelijkheid hebben om op andere locaties in te loggen en beheerd te worden.</a:t>
            </a:r>
          </a:p>
          <a:p>
            <a:pPr marL="0" lvl="2" indent="0">
              <a:buNone/>
            </a:pPr>
            <a:r>
              <a:rPr lang="nl-BE" dirty="0"/>
              <a:t>Elk </a:t>
            </a:r>
            <a:r>
              <a:rPr lang="nl-BE" dirty="0" err="1"/>
              <a:t>child</a:t>
            </a:r>
            <a:r>
              <a:rPr lang="nl-BE" dirty="0"/>
              <a:t> domain krijgt een nieuwe Active Directory database. De users in deze nieuwe database krijgen wel toegang tot alle domainen binnen de tree.</a:t>
            </a:r>
          </a:p>
          <a:p>
            <a:pPr marL="0" indent="0">
              <a:buNone/>
            </a:pPr>
            <a:endParaRPr lang="nl-BE" dirty="0"/>
          </a:p>
        </p:txBody>
      </p:sp>
    </p:spTree>
    <p:extLst>
      <p:ext uri="{BB962C8B-B14F-4D97-AF65-F5344CB8AC3E}">
        <p14:creationId xmlns:p14="http://schemas.microsoft.com/office/powerpoint/2010/main" val="31870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Tree - </a:t>
            </a:r>
            <a:r>
              <a:rPr lang="nl-BE" dirty="0" err="1"/>
              <a:t>Forest</a:t>
            </a:r>
            <a:endParaRPr lang="nl-BE" dirty="0"/>
          </a:p>
        </p:txBody>
      </p:sp>
      <p:sp>
        <p:nvSpPr>
          <p:cNvPr id="3" name="Tijdelijke aanduiding voor inhoud 2"/>
          <p:cNvSpPr>
            <a:spLocks noGrp="1"/>
          </p:cNvSpPr>
          <p:nvPr>
            <p:ph idx="1"/>
          </p:nvPr>
        </p:nvSpPr>
        <p:spPr>
          <a:xfrm>
            <a:off x="676657" y="2011680"/>
            <a:ext cx="5555978" cy="3766185"/>
          </a:xfrm>
        </p:spPr>
        <p:txBody>
          <a:bodyPr/>
          <a:lstStyle/>
          <a:p>
            <a:r>
              <a:rPr lang="nl-BE" dirty="0"/>
              <a:t>Mycorp.com is het root domain. </a:t>
            </a:r>
          </a:p>
          <a:p>
            <a:r>
              <a:rPr lang="nl-BE" dirty="0"/>
              <a:t>Mycorp.com is ook het </a:t>
            </a:r>
            <a:r>
              <a:rPr lang="nl-BE" dirty="0" err="1"/>
              <a:t>parent</a:t>
            </a:r>
            <a:r>
              <a:rPr lang="nl-BE" dirty="0"/>
              <a:t> domain voor de </a:t>
            </a:r>
            <a:r>
              <a:rPr lang="nl-BE" dirty="0" err="1"/>
              <a:t>child</a:t>
            </a:r>
            <a:r>
              <a:rPr lang="nl-BE" dirty="0"/>
              <a:t> </a:t>
            </a:r>
            <a:r>
              <a:rPr lang="nl-BE" dirty="0" err="1"/>
              <a:t>domains</a:t>
            </a:r>
            <a:r>
              <a:rPr lang="nl-BE" dirty="0"/>
              <a:t> Tokyo.mycorp.com en Madrid.mycorp.com</a:t>
            </a:r>
          </a:p>
          <a:p>
            <a:endParaRPr lang="nl-BE" dirty="0"/>
          </a:p>
          <a:p>
            <a:r>
              <a:rPr lang="nl-BE" dirty="0"/>
              <a:t>De users binnen de AD van tokyo.mycorp.com kunnen ook inloggen bij Mycorp.com, ook zit deze account niet in de AD van Mycorp.com</a:t>
            </a:r>
          </a:p>
        </p:txBody>
      </p:sp>
      <p:pic>
        <p:nvPicPr>
          <p:cNvPr id="6" name="Afbeelding 5"/>
          <p:cNvPicPr>
            <a:picLocks noChangeAspect="1"/>
          </p:cNvPicPr>
          <p:nvPr/>
        </p:nvPicPr>
        <p:blipFill>
          <a:blip r:embed="rId2"/>
          <a:stretch>
            <a:fillRect/>
          </a:stretch>
        </p:blipFill>
        <p:spPr>
          <a:xfrm>
            <a:off x="7029107" y="1862675"/>
            <a:ext cx="5028571" cy="3342857"/>
          </a:xfrm>
          <a:prstGeom prst="rect">
            <a:avLst/>
          </a:prstGeom>
        </p:spPr>
      </p:pic>
    </p:spTree>
    <p:extLst>
      <p:ext uri="{BB962C8B-B14F-4D97-AF65-F5344CB8AC3E}">
        <p14:creationId xmlns:p14="http://schemas.microsoft.com/office/powerpoint/2010/main" val="429012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p:cNvPicPr>
            <a:picLocks noChangeAspect="1"/>
          </p:cNvPicPr>
          <p:nvPr/>
        </p:nvPicPr>
        <p:blipFill>
          <a:blip r:embed="rId2"/>
          <a:stretch>
            <a:fillRect/>
          </a:stretch>
        </p:blipFill>
        <p:spPr>
          <a:xfrm>
            <a:off x="7163429" y="801129"/>
            <a:ext cx="5028571" cy="3342857"/>
          </a:xfrm>
          <a:prstGeom prst="rect">
            <a:avLst/>
          </a:prstGeom>
        </p:spPr>
      </p:pic>
      <p:sp>
        <p:nvSpPr>
          <p:cNvPr id="2" name="Titel 1"/>
          <p:cNvSpPr>
            <a:spLocks noGrp="1"/>
          </p:cNvSpPr>
          <p:nvPr>
            <p:ph type="title"/>
          </p:nvPr>
        </p:nvSpPr>
        <p:spPr/>
        <p:txBody>
          <a:bodyPr/>
          <a:lstStyle/>
          <a:p>
            <a:r>
              <a:rPr lang="nl-BE" dirty="0"/>
              <a:t>Tree - </a:t>
            </a:r>
            <a:r>
              <a:rPr lang="nl-BE" dirty="0" err="1"/>
              <a:t>Forest</a:t>
            </a:r>
            <a:endParaRPr lang="nl-BE" dirty="0"/>
          </a:p>
        </p:txBody>
      </p:sp>
      <p:sp>
        <p:nvSpPr>
          <p:cNvPr id="3" name="Tijdelijke aanduiding voor inhoud 2"/>
          <p:cNvSpPr>
            <a:spLocks noGrp="1"/>
          </p:cNvSpPr>
          <p:nvPr>
            <p:ph idx="1"/>
          </p:nvPr>
        </p:nvSpPr>
        <p:spPr>
          <a:xfrm>
            <a:off x="657224" y="2673832"/>
            <a:ext cx="7857743" cy="3766185"/>
          </a:xfrm>
        </p:spPr>
        <p:txBody>
          <a:bodyPr>
            <a:normAutofit fontScale="85000" lnSpcReduction="10000"/>
          </a:bodyPr>
          <a:lstStyle/>
          <a:p>
            <a:r>
              <a:rPr lang="nl-BE" dirty="0"/>
              <a:t>Mycorp.com vormt een tree met zijn </a:t>
            </a:r>
            <a:r>
              <a:rPr lang="nl-BE" dirty="0" err="1"/>
              <a:t>childs</a:t>
            </a:r>
            <a:r>
              <a:rPr lang="nl-BE" dirty="0"/>
              <a:t> Tokyo en Madrid.mycorp.com</a:t>
            </a:r>
          </a:p>
          <a:p>
            <a:endParaRPr lang="nl-BE" dirty="0"/>
          </a:p>
          <a:p>
            <a:r>
              <a:rPr lang="nl-BE" dirty="0"/>
              <a:t>Megacorp.com vormt een tree met zijn </a:t>
            </a:r>
            <a:r>
              <a:rPr lang="nl-BE" dirty="0" err="1"/>
              <a:t>childs</a:t>
            </a:r>
            <a:r>
              <a:rPr lang="nl-BE" dirty="0"/>
              <a:t> </a:t>
            </a:r>
            <a:r>
              <a:rPr lang="nl-BE" dirty="0" err="1"/>
              <a:t>LosAngeles</a:t>
            </a:r>
            <a:r>
              <a:rPr lang="nl-BE" dirty="0"/>
              <a:t>. Megacorp.com, Houston. Megacorp.com, </a:t>
            </a:r>
            <a:r>
              <a:rPr lang="nl-BE" dirty="0" err="1"/>
              <a:t>thewoodlands.houston</a:t>
            </a:r>
            <a:r>
              <a:rPr lang="nl-BE" dirty="0"/>
              <a:t>. Megacorp.com en </a:t>
            </a:r>
            <a:r>
              <a:rPr lang="nl-BE" dirty="0" err="1"/>
              <a:t>clearlake.houston</a:t>
            </a:r>
            <a:r>
              <a:rPr lang="nl-BE" dirty="0"/>
              <a:t>. Megacorp.com</a:t>
            </a:r>
          </a:p>
          <a:p>
            <a:endParaRPr lang="nl-BE" dirty="0"/>
          </a:p>
          <a:p>
            <a:r>
              <a:rPr lang="nl-BE" dirty="0"/>
              <a:t>Door een extra configuratie tussen beide trees wordt een vertrouwensrelatie gelegd (trust). Eenmaal beide root </a:t>
            </a:r>
            <a:r>
              <a:rPr lang="nl-BE" dirty="0" err="1"/>
              <a:t>domains</a:t>
            </a:r>
            <a:r>
              <a:rPr lang="nl-BE" dirty="0"/>
              <a:t> een trust hebben, wordt het een </a:t>
            </a:r>
            <a:r>
              <a:rPr lang="nl-BE" dirty="0" err="1"/>
              <a:t>forest</a:t>
            </a:r>
            <a:r>
              <a:rPr lang="nl-BE" dirty="0"/>
              <a:t>. Omwille van deze </a:t>
            </a:r>
            <a:r>
              <a:rPr lang="nl-BE" dirty="0" err="1"/>
              <a:t>forest</a:t>
            </a:r>
            <a:r>
              <a:rPr lang="nl-BE" dirty="0"/>
              <a:t> hebben users van beide trees de mogelijkheid om in te loggen op de andere tree. Zo kan een user van Mycorp.com ook inloggen op eender welke </a:t>
            </a:r>
            <a:r>
              <a:rPr lang="nl-BE" dirty="0" err="1"/>
              <a:t>child</a:t>
            </a:r>
            <a:r>
              <a:rPr lang="nl-BE" dirty="0"/>
              <a:t> of </a:t>
            </a:r>
            <a:r>
              <a:rPr lang="nl-BE" dirty="0" err="1"/>
              <a:t>parent</a:t>
            </a:r>
            <a:r>
              <a:rPr lang="nl-BE" dirty="0"/>
              <a:t> van </a:t>
            </a:r>
            <a:r>
              <a:rPr lang="nl-BE" dirty="0" err="1"/>
              <a:t>Megacorp</a:t>
            </a:r>
            <a:r>
              <a:rPr lang="nl-BE" dirty="0"/>
              <a:t> (bv een user van Tokyo.mycorp.com kan inloggen op Houston.Megacorp.com en omgekeerd)</a:t>
            </a:r>
          </a:p>
        </p:txBody>
      </p:sp>
    </p:spTree>
    <p:extLst>
      <p:ext uri="{BB962C8B-B14F-4D97-AF65-F5344CB8AC3E}">
        <p14:creationId xmlns:p14="http://schemas.microsoft.com/office/powerpoint/2010/main" val="276110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Active Directory installeren</a:t>
            </a:r>
          </a:p>
        </p:txBody>
      </p:sp>
      <p:sp>
        <p:nvSpPr>
          <p:cNvPr id="3" name="Tijdelijke aanduiding voor inhoud 2"/>
          <p:cNvSpPr>
            <a:spLocks noGrp="1"/>
          </p:cNvSpPr>
          <p:nvPr>
            <p:ph idx="1"/>
          </p:nvPr>
        </p:nvSpPr>
        <p:spPr/>
        <p:txBody>
          <a:bodyPr/>
          <a:lstStyle/>
          <a:p>
            <a:pPr marL="0" lvl="2" indent="0">
              <a:buNone/>
            </a:pPr>
            <a:r>
              <a:rPr lang="nl-BE" dirty="0"/>
              <a:t>Ga naar Beheren  -&gt; Functies en onderdelen toevoegen</a:t>
            </a:r>
          </a:p>
          <a:p>
            <a:pPr marL="0" lvl="2" indent="0">
              <a:buNone/>
            </a:pPr>
            <a:r>
              <a:rPr lang="nl-BE" dirty="0"/>
              <a:t>		-&gt; Active Directory Domain Services</a:t>
            </a:r>
          </a:p>
          <a:p>
            <a:pPr marL="0" lvl="2" indent="0">
              <a:buNone/>
            </a:pPr>
            <a:endParaRPr lang="nl-BE" dirty="0"/>
          </a:p>
          <a:p>
            <a:pPr marL="0" lvl="2" indent="0">
              <a:buNone/>
            </a:pPr>
            <a:r>
              <a:rPr lang="nl-BE" dirty="0"/>
              <a:t>Selecteer Active Directory Domain Services</a:t>
            </a:r>
          </a:p>
          <a:p>
            <a:pPr marL="0" lvl="2" indent="0">
              <a:buNone/>
            </a:pPr>
            <a:r>
              <a:rPr lang="nl-BE" dirty="0"/>
              <a:t>Laat alle instellingen standaard staan en voeg alle onderdelen toe die benodigd zijn.</a:t>
            </a:r>
          </a:p>
          <a:p>
            <a:pPr marL="0" lvl="2" indent="0">
              <a:buNone/>
            </a:pPr>
            <a:endParaRPr lang="nl-BE" dirty="0"/>
          </a:p>
          <a:p>
            <a:pPr marL="0" lvl="2" indent="0">
              <a:buNone/>
            </a:pPr>
            <a:r>
              <a:rPr lang="nl-BE" dirty="0"/>
              <a:t>Selecteer Installeren</a:t>
            </a:r>
          </a:p>
          <a:p>
            <a:pPr marL="0" lvl="2" indent="0">
              <a:buNone/>
            </a:pPr>
            <a:endParaRPr lang="nl-BE" dirty="0"/>
          </a:p>
          <a:p>
            <a:pPr marL="0" lvl="2" indent="0">
              <a:buNone/>
            </a:pPr>
            <a:endParaRPr lang="nl-BE" dirty="0"/>
          </a:p>
          <a:p>
            <a:pPr marL="0" lvl="2" indent="0">
              <a:buNone/>
            </a:pPr>
            <a:r>
              <a:rPr lang="nl-BE" dirty="0"/>
              <a:t>Enkel de ROL wordt toegevoegd, het domain aanmaken kunnen we pas na installatie van Active Directory</a:t>
            </a:r>
          </a:p>
          <a:p>
            <a:pPr marL="0" lvl="2" indent="0">
              <a:buNone/>
            </a:pPr>
            <a:endParaRPr lang="nl-BE" dirty="0"/>
          </a:p>
          <a:p>
            <a:pPr marL="0" lvl="2" indent="0">
              <a:buNone/>
            </a:pPr>
            <a:endParaRPr lang="nl-BE" dirty="0"/>
          </a:p>
        </p:txBody>
      </p:sp>
    </p:spTree>
    <p:extLst>
      <p:ext uri="{BB962C8B-B14F-4D97-AF65-F5344CB8AC3E}">
        <p14:creationId xmlns:p14="http://schemas.microsoft.com/office/powerpoint/2010/main" val="2838308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inhoud 6"/>
          <p:cNvPicPr>
            <a:picLocks noGrp="1" noChangeAspect="1"/>
          </p:cNvPicPr>
          <p:nvPr>
            <p:ph idx="1"/>
          </p:nvPr>
        </p:nvPicPr>
        <p:blipFill>
          <a:blip r:embed="rId2"/>
          <a:stretch>
            <a:fillRect/>
          </a:stretch>
        </p:blipFill>
        <p:spPr>
          <a:xfrm>
            <a:off x="4385781" y="2817796"/>
            <a:ext cx="3588961" cy="3767137"/>
          </a:xfrm>
          <a:prstGeom prst="rect">
            <a:avLst/>
          </a:prstGeom>
        </p:spPr>
      </p:pic>
      <p:pic>
        <p:nvPicPr>
          <p:cNvPr id="4" name="Afbeelding 3"/>
          <p:cNvPicPr>
            <a:picLocks noChangeAspect="1"/>
          </p:cNvPicPr>
          <p:nvPr/>
        </p:nvPicPr>
        <p:blipFill>
          <a:blip r:embed="rId3"/>
          <a:stretch>
            <a:fillRect/>
          </a:stretch>
        </p:blipFill>
        <p:spPr>
          <a:xfrm>
            <a:off x="260120" y="554276"/>
            <a:ext cx="3965076" cy="2830055"/>
          </a:xfrm>
          <a:prstGeom prst="rect">
            <a:avLst/>
          </a:prstGeom>
        </p:spPr>
      </p:pic>
      <p:pic>
        <p:nvPicPr>
          <p:cNvPr id="5" name="Afbeelding 4"/>
          <p:cNvPicPr>
            <a:picLocks noChangeAspect="1"/>
          </p:cNvPicPr>
          <p:nvPr/>
        </p:nvPicPr>
        <p:blipFill>
          <a:blip r:embed="rId4"/>
          <a:stretch>
            <a:fillRect/>
          </a:stretch>
        </p:blipFill>
        <p:spPr>
          <a:xfrm>
            <a:off x="5828362" y="911248"/>
            <a:ext cx="3566006" cy="1162400"/>
          </a:xfrm>
          <a:prstGeom prst="rect">
            <a:avLst/>
          </a:prstGeom>
        </p:spPr>
      </p:pic>
      <p:pic>
        <p:nvPicPr>
          <p:cNvPr id="6" name="Afbeelding 5"/>
          <p:cNvPicPr>
            <a:picLocks noChangeAspect="1"/>
          </p:cNvPicPr>
          <p:nvPr/>
        </p:nvPicPr>
        <p:blipFill>
          <a:blip r:embed="rId5"/>
          <a:stretch>
            <a:fillRect/>
          </a:stretch>
        </p:blipFill>
        <p:spPr>
          <a:xfrm>
            <a:off x="598495" y="3923599"/>
            <a:ext cx="3476625" cy="1295400"/>
          </a:xfrm>
          <a:prstGeom prst="rect">
            <a:avLst/>
          </a:prstGeom>
        </p:spPr>
      </p:pic>
      <p:pic>
        <p:nvPicPr>
          <p:cNvPr id="8" name="Afbeelding 7"/>
          <p:cNvPicPr>
            <a:picLocks noChangeAspect="1"/>
          </p:cNvPicPr>
          <p:nvPr/>
        </p:nvPicPr>
        <p:blipFill>
          <a:blip r:embed="rId6"/>
          <a:stretch>
            <a:fillRect/>
          </a:stretch>
        </p:blipFill>
        <p:spPr>
          <a:xfrm>
            <a:off x="8378715" y="3127358"/>
            <a:ext cx="3219450" cy="3457575"/>
          </a:xfrm>
          <a:prstGeom prst="rect">
            <a:avLst/>
          </a:prstGeom>
        </p:spPr>
      </p:pic>
    </p:spTree>
    <p:extLst>
      <p:ext uri="{BB962C8B-B14F-4D97-AF65-F5344CB8AC3E}">
        <p14:creationId xmlns:p14="http://schemas.microsoft.com/office/powerpoint/2010/main" val="243406345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247</TotalTime>
  <Words>1036</Words>
  <Application>Microsoft Office PowerPoint</Application>
  <PresentationFormat>Breedbeeld</PresentationFormat>
  <Paragraphs>93</Paragraphs>
  <Slides>17</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17</vt:i4>
      </vt:variant>
    </vt:vector>
  </HeadingPairs>
  <TitlesOfParts>
    <vt:vector size="20" baseType="lpstr">
      <vt:lpstr>Arial</vt:lpstr>
      <vt:lpstr>Calibri Light</vt:lpstr>
      <vt:lpstr>Metropolitan</vt:lpstr>
      <vt:lpstr>Windows Server </vt:lpstr>
      <vt:lpstr>Active Directory </vt:lpstr>
      <vt:lpstr>DNS </vt:lpstr>
      <vt:lpstr>TREE - FOREST</vt:lpstr>
      <vt:lpstr>Parent – Child domain</vt:lpstr>
      <vt:lpstr>Tree - Forest</vt:lpstr>
      <vt:lpstr>Tree - Forest</vt:lpstr>
      <vt:lpstr>Active Directory installeren</vt:lpstr>
      <vt:lpstr>PowerPoint-presentatie</vt:lpstr>
      <vt:lpstr>PowerPoint-presentatie</vt:lpstr>
      <vt:lpstr>Domein aanmaken</vt:lpstr>
      <vt:lpstr>PowerPoint-presentatie</vt:lpstr>
      <vt:lpstr>Active Directory gebruikers en computers</vt:lpstr>
      <vt:lpstr>Organizational Units (OU) - Afdeling</vt:lpstr>
      <vt:lpstr>Gebruikers aanmaken</vt:lpstr>
      <vt:lpstr>Instellingen client</vt:lpstr>
      <vt:lpstr>Gebruikers op de client</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David Parren</cp:lastModifiedBy>
  <cp:revision>24</cp:revision>
  <dcterms:created xsi:type="dcterms:W3CDTF">2016-06-13T13:38:04Z</dcterms:created>
  <dcterms:modified xsi:type="dcterms:W3CDTF">2020-09-29T18:59:04Z</dcterms:modified>
</cp:coreProperties>
</file>