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8" r:id="rId2"/>
    <p:sldId id="259" r:id="rId3"/>
    <p:sldId id="275" r:id="rId4"/>
    <p:sldId id="260" r:id="rId5"/>
    <p:sldId id="277" r:id="rId6"/>
    <p:sldId id="276" r:id="rId7"/>
    <p:sldId id="279" r:id="rId8"/>
    <p:sldId id="280" r:id="rId9"/>
    <p:sldId id="278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t>19/10/2020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94" y="3504354"/>
            <a:ext cx="3691761" cy="3353646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1" y="6248784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6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19/10/2020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7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19/10/2020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40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19/10/2020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2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19/10/2020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1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19/10/2020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1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19/10/2020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5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19/10/2020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6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19/10/2020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8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19/10/2020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7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19/10/2020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t>19/10/2020</a:t>
            </a:fld>
            <a:endParaRPr lang="nl-B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nl-B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22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19/10/2020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5613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6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xl.be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b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xl.b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echnet.microsoft.com/en-us/library/cc731879(v=ws.10).asp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contoso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Windows Server	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Systems Advanced: Les 6 DNS</a:t>
            </a:r>
          </a:p>
        </p:txBody>
      </p:sp>
    </p:spTree>
    <p:extLst>
      <p:ext uri="{BB962C8B-B14F-4D97-AF65-F5344CB8AC3E}">
        <p14:creationId xmlns:p14="http://schemas.microsoft.com/office/powerpoint/2010/main" val="3502910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NSLOOKUP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6487819" cy="3766185"/>
          </a:xfrm>
        </p:spPr>
        <p:txBody>
          <a:bodyPr/>
          <a:lstStyle/>
          <a:p>
            <a:r>
              <a:rPr lang="nl-BE" dirty="0"/>
              <a:t>De nameserver waar je de vraag aan gaat stellen kan je veranderen met:</a:t>
            </a:r>
          </a:p>
          <a:p>
            <a:r>
              <a:rPr lang="nl-BE" dirty="0"/>
              <a:t>server IP-van-de-andere-nameserver</a:t>
            </a:r>
          </a:p>
          <a:p>
            <a:endParaRPr lang="nl-BE" dirty="0"/>
          </a:p>
          <a:p>
            <a:r>
              <a:rPr lang="nl-BE" dirty="0"/>
              <a:t>Nslookup gaat de vraag rechtstreeks stellen aan de nameserver in kwestie en je het antwoord rapporteren.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493" y="1540591"/>
            <a:ext cx="456247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314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DNS &amp;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6407849" cy="3766185"/>
          </a:xfrm>
        </p:spPr>
        <p:txBody>
          <a:bodyPr>
            <a:normAutofit fontScale="85000" lnSpcReduction="10000"/>
          </a:bodyPr>
          <a:lstStyle/>
          <a:p>
            <a:r>
              <a:rPr lang="nl-BE" dirty="0"/>
              <a:t>De resolver van windows zal standaard reeds gestelde dns vragen cachen.</a:t>
            </a:r>
            <a:br>
              <a:rPr lang="nl-BE" dirty="0"/>
            </a:br>
            <a:r>
              <a:rPr lang="nl-BE" dirty="0"/>
              <a:t>(van applicaties, niet van nslookup, want hierbij stel je de vraag rechtstreeks aan de nameserver ZONDER OS resolver)</a:t>
            </a:r>
          </a:p>
          <a:p>
            <a:endParaRPr lang="nl-BE" dirty="0"/>
          </a:p>
          <a:p>
            <a:r>
              <a:rPr lang="nl-BE" dirty="0"/>
              <a:t>ipconfig /flushdns</a:t>
            </a:r>
          </a:p>
          <a:p>
            <a:r>
              <a:rPr lang="nl-BE" dirty="0"/>
              <a:t>ping client1.pxlit.local</a:t>
            </a:r>
          </a:p>
          <a:p>
            <a:r>
              <a:rPr lang="nl-BE" dirty="0"/>
              <a:t>ipconfig /displaydns</a:t>
            </a:r>
          </a:p>
          <a:p>
            <a:endParaRPr lang="nl-BE" dirty="0"/>
          </a:p>
          <a:p>
            <a:r>
              <a:rPr lang="nl-BE" dirty="0"/>
              <a:t>Let op met de TTL -&gt; cache blijft hangen</a:t>
            </a:r>
          </a:p>
          <a:p>
            <a:r>
              <a:rPr lang="nl-BE" dirty="0"/>
              <a:t>Hier nog 3591 seconden!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506" y="538581"/>
            <a:ext cx="4822790" cy="5652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556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DNS Concepts: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6829462" cy="3766185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Client: recursieve query</a:t>
            </a:r>
          </a:p>
          <a:p>
            <a:pPr marL="457200" lvl="2" indent="-251460">
              <a:buNone/>
            </a:pPr>
            <a:r>
              <a:rPr lang="nl-BE" dirty="0"/>
              <a:t>Mogelijke Antwoorden: </a:t>
            </a:r>
          </a:p>
          <a:p>
            <a:pPr marL="457200" lvl="2" indent="-251460">
              <a:buNone/>
            </a:pPr>
            <a:r>
              <a:rPr lang="nl-BE" dirty="0"/>
              <a:t>	IP</a:t>
            </a:r>
          </a:p>
          <a:p>
            <a:pPr marL="457200" lvl="2" indent="-251460">
              <a:buNone/>
            </a:pPr>
            <a:r>
              <a:rPr lang="nl-BE" dirty="0"/>
              <a:t>	geen antwoord</a:t>
            </a:r>
          </a:p>
          <a:p>
            <a:pPr marL="457200" lvl="2" indent="-251460">
              <a:buNone/>
            </a:pPr>
            <a:endParaRPr lang="nl-BE" dirty="0"/>
          </a:p>
          <a:p>
            <a:pPr marL="256032" lvl="1" indent="-251460">
              <a:buNone/>
            </a:pPr>
            <a:r>
              <a:rPr lang="nl-BE" dirty="0"/>
              <a:t>Server: iteratieve query</a:t>
            </a:r>
          </a:p>
          <a:p>
            <a:pPr marL="457200" lvl="2" indent="-251460">
              <a:buNone/>
            </a:pPr>
            <a:r>
              <a:rPr lang="nl-BE" dirty="0"/>
              <a:t>Mogelijke Antwoorden: </a:t>
            </a:r>
          </a:p>
          <a:p>
            <a:pPr marL="457200" lvl="2" indent="-251460">
              <a:buNone/>
            </a:pPr>
            <a:r>
              <a:rPr lang="nl-BE" dirty="0"/>
              <a:t>	IP</a:t>
            </a:r>
          </a:p>
          <a:p>
            <a:pPr marL="457200" lvl="2" indent="-251460">
              <a:buNone/>
            </a:pPr>
            <a:r>
              <a:rPr lang="nl-BE" dirty="0"/>
              <a:t>	geen antwoord</a:t>
            </a:r>
          </a:p>
          <a:p>
            <a:pPr marL="457200" lvl="2" indent="-251460">
              <a:buNone/>
            </a:pPr>
            <a:r>
              <a:rPr lang="nl-BE" dirty="0"/>
              <a:t>	ik weet het niet maar ga kijken bij nameserver X</a:t>
            </a:r>
          </a:p>
        </p:txBody>
      </p:sp>
      <p:pic>
        <p:nvPicPr>
          <p:cNvPr id="7170" name="Picture 2" descr="Resolving Names by Using Root H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355" y="1312566"/>
            <a:ext cx="37338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741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DNS Concepts: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6211314" cy="3766185"/>
          </a:xfrm>
        </p:spPr>
        <p:txBody>
          <a:bodyPr/>
          <a:lstStyle/>
          <a:p>
            <a:endParaRPr lang="nl-BE" dirty="0"/>
          </a:p>
          <a:p>
            <a:r>
              <a:rPr lang="nl-BE" dirty="0"/>
              <a:t>DNS Forwarding:</a:t>
            </a:r>
          </a:p>
          <a:p>
            <a:r>
              <a:rPr lang="nl-BE" dirty="0"/>
              <a:t>Als je server geen vragen kan stellen op het internet zal de vraag geforwarded worden naar een hogerliggende dns-server met wel toegang tot het internet</a:t>
            </a:r>
          </a:p>
          <a:p>
            <a:endParaRPr lang="nl-BE" dirty="0"/>
          </a:p>
          <a:p>
            <a:r>
              <a:rPr lang="nl-BE" dirty="0"/>
              <a:t>Verder afhandeling, idem server</a:t>
            </a:r>
          </a:p>
        </p:txBody>
      </p:sp>
      <p:pic>
        <p:nvPicPr>
          <p:cNvPr id="10242" name="Picture 2" descr="Resolving Names by Using Forwar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970" y="816394"/>
            <a:ext cx="477202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930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DNS &amp; Active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5419343" cy="3766185"/>
          </a:xfrm>
        </p:spPr>
        <p:txBody>
          <a:bodyPr>
            <a:normAutofit fontScale="92500" lnSpcReduction="20000"/>
          </a:bodyPr>
          <a:lstStyle/>
          <a:p>
            <a:r>
              <a:rPr lang="nl-BE" dirty="0"/>
              <a:t>Active Directory kan NIET zonder DNS:</a:t>
            </a:r>
          </a:p>
          <a:p>
            <a:r>
              <a:rPr lang="nl-BE" dirty="0"/>
              <a:t>AD: bevat objecten die users,computers,... Voorstellen</a:t>
            </a:r>
          </a:p>
          <a:p>
            <a:r>
              <a:rPr lang="nl-BE" dirty="0"/>
              <a:t>DNS: zorgt voor de koppeling van deze objecten naar IP’s en afficheren van services.</a:t>
            </a:r>
          </a:p>
          <a:p>
            <a:endParaRPr lang="nl-BE" dirty="0"/>
          </a:p>
          <a:p>
            <a:r>
              <a:rPr lang="nl-BE" dirty="0"/>
              <a:t>Reboot de Client en kijk in dnscache</a:t>
            </a:r>
            <a:br>
              <a:rPr lang="nl-BE" dirty="0"/>
            </a:br>
            <a:r>
              <a:rPr lang="nl-BE" dirty="0"/>
              <a:t>ipconfig /displaydns</a:t>
            </a:r>
            <a:br>
              <a:rPr lang="nl-BE" dirty="0"/>
            </a:br>
            <a:br>
              <a:rPr lang="nl-BE" dirty="0"/>
            </a:br>
            <a:r>
              <a:rPr lang="nl-BE" dirty="0"/>
              <a:t>Je hebt nooit ingegeven in de client waar de server te vinden is, enkel de nameserver ingesteld -&gt; de client vraagt via dns op waar de server te vinden is (ldap).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982" y="1749617"/>
            <a:ext cx="5349073" cy="400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3915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5" y="499533"/>
            <a:ext cx="6708218" cy="1658198"/>
          </a:xfrm>
        </p:spPr>
        <p:txBody>
          <a:bodyPr/>
          <a:lstStyle/>
          <a:p>
            <a:r>
              <a:rPr lang="nl-BE" dirty="0"/>
              <a:t>DNS &amp; 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833635"/>
            <a:ext cx="11331123" cy="2944230"/>
          </a:xfrm>
        </p:spPr>
        <p:txBody>
          <a:bodyPr/>
          <a:lstStyle/>
          <a:p>
            <a:endParaRPr lang="nl-BE" dirty="0"/>
          </a:p>
          <a:p>
            <a:r>
              <a:rPr lang="nl-BE" dirty="0"/>
              <a:t>Deze gegevens kan je terugvinden in je DNS van je Domaincontroller en geven de LDAP service aan.</a:t>
            </a:r>
            <a:br>
              <a:rPr lang="nl-BE" dirty="0"/>
            </a:br>
            <a:r>
              <a:rPr lang="nl-BE" dirty="0"/>
              <a:t>Je ziet hier ook records voor kerberos, de global catalog en bijkomende services.</a:t>
            </a:r>
          </a:p>
          <a:p>
            <a:endParaRPr lang="nl-BE" dirty="0"/>
          </a:p>
          <a:p>
            <a:r>
              <a:rPr lang="nl-BE" dirty="0"/>
              <a:t>DNS is onlosmakelijk verbonden met AD!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372" y="512728"/>
            <a:ext cx="72199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580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DNS.be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3018845"/>
            <a:ext cx="11079914" cy="2759020"/>
          </a:xfrm>
        </p:spPr>
        <p:txBody>
          <a:bodyPr>
            <a:normAutofit lnSpcReduction="10000"/>
          </a:bodyPr>
          <a:lstStyle/>
          <a:p>
            <a:endParaRPr lang="nl-BE" dirty="0"/>
          </a:p>
          <a:p>
            <a:r>
              <a:rPr lang="nl-BE" dirty="0"/>
              <a:t>DNS.be is een vzw die in België verantwoordelijk is voor dns.</a:t>
            </a:r>
          </a:p>
          <a:p>
            <a:r>
              <a:rPr lang="nl-BE" dirty="0"/>
              <a:t>Via een DNS agent huur/koop je een domeinnaam voor een periode van standaard 1 jaar.</a:t>
            </a:r>
          </a:p>
          <a:p>
            <a:r>
              <a:rPr lang="nl-BE" dirty="0"/>
              <a:t>Je krijgt dan het recht deze domeinnaam te laten verwijzen naar de nameservers van jou keuze.</a:t>
            </a:r>
          </a:p>
          <a:p>
            <a:r>
              <a:rPr lang="nl-BE" dirty="0"/>
              <a:t>Zoek de nameservers van pxl.be eens op via whois op de site van dns.be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863" y="700089"/>
            <a:ext cx="5054321" cy="2318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930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DNS.be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Een domeinnaam heeft</a:t>
            </a:r>
          </a:p>
          <a:p>
            <a:pPr lvl="1"/>
            <a:r>
              <a:rPr lang="nl-BE" dirty="0"/>
              <a:t>- Domeinnaamhouder (eigenaar)</a:t>
            </a:r>
          </a:p>
          <a:p>
            <a:pPr lvl="1"/>
            <a:r>
              <a:rPr lang="nl-BE" dirty="0"/>
              <a:t>- Technical Contact (technische ondersteuning)</a:t>
            </a:r>
          </a:p>
          <a:p>
            <a:pPr lvl="1"/>
            <a:r>
              <a:rPr lang="nl-BE" dirty="0"/>
              <a:t>- Registrar (agent)</a:t>
            </a:r>
          </a:p>
          <a:p>
            <a:pPr lvl="1"/>
            <a:r>
              <a:rPr lang="nl-BE" dirty="0"/>
              <a:t>- Nameservers</a:t>
            </a:r>
          </a:p>
          <a:p>
            <a:pPr lvl="1"/>
            <a:r>
              <a:rPr lang="nl-BE" dirty="0"/>
              <a:t>- Keys (dynamische updates/wijzigingen)</a:t>
            </a:r>
          </a:p>
          <a:p>
            <a:pPr lvl="1"/>
            <a:r>
              <a:rPr lang="nl-BE" dirty="0"/>
              <a:t>- Transferstatus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285" y="221064"/>
            <a:ext cx="3876936" cy="339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910" y="3620839"/>
            <a:ext cx="3781311" cy="240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456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Split DNS: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Andere DNS realiteit binnen/buiten</a:t>
            </a:r>
          </a:p>
          <a:p>
            <a:r>
              <a:rPr lang="nl-BE" dirty="0"/>
              <a:t>1)Vraag </a:t>
            </a:r>
            <a:r>
              <a:rPr lang="nl-BE" dirty="0">
                <a:hlinkClick r:id="rId2"/>
              </a:rPr>
              <a:t>www.pxl.be</a:t>
            </a:r>
            <a:r>
              <a:rPr lang="nl-BE" dirty="0"/>
              <a:t> op in nslookup</a:t>
            </a:r>
          </a:p>
          <a:p>
            <a:r>
              <a:rPr lang="nl-BE" dirty="0"/>
              <a:t>Verzet je nameserver naar 8.8.8.8 (google dns)</a:t>
            </a:r>
          </a:p>
          <a:p>
            <a:r>
              <a:rPr lang="nl-BE" dirty="0"/>
              <a:t>2)Vraag </a:t>
            </a:r>
            <a:r>
              <a:rPr lang="nl-BE" dirty="0">
                <a:hlinkClick r:id="rId2"/>
              </a:rPr>
              <a:t>www.pxl.be</a:t>
            </a:r>
            <a:r>
              <a:rPr lang="nl-BE" dirty="0"/>
              <a:t> opnieuw op in nslookup</a:t>
            </a:r>
          </a:p>
          <a:p>
            <a:endParaRPr lang="nl-BE" dirty="0"/>
          </a:p>
          <a:p>
            <a:r>
              <a:rPr lang="nl-BE" dirty="0"/>
              <a:t>1) Geeft je een adres uit de private range</a:t>
            </a:r>
          </a:p>
          <a:p>
            <a:r>
              <a:rPr lang="nl-BE" dirty="0"/>
              <a:t>2) Geeft je een internet adres, publieke range</a:t>
            </a:r>
          </a:p>
          <a:p>
            <a:r>
              <a:rPr lang="nl-BE" dirty="0"/>
              <a:t>Afhankelijk van waar je gaat inpluggen kan de DNS reply verschillen.</a:t>
            </a:r>
            <a:br>
              <a:rPr lang="nl-BE" dirty="0"/>
            </a:br>
            <a:r>
              <a:rPr lang="nl-BE" dirty="0"/>
              <a:t>Zo kan je makkelijker een onderscheid maken of een user ‘intern’ of ‘extern’ is.</a:t>
            </a:r>
          </a:p>
        </p:txBody>
      </p:sp>
    </p:spTree>
    <p:extLst>
      <p:ext uri="{BB962C8B-B14F-4D97-AF65-F5344CB8AC3E}">
        <p14:creationId xmlns:p14="http://schemas.microsoft.com/office/powerpoint/2010/main" val="600343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DNS Zones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err="1"/>
              <a:t>Primary</a:t>
            </a:r>
            <a:r>
              <a:rPr lang="nl-BE" dirty="0"/>
              <a:t> zone: eerste originele zone binnen je dns. Is </a:t>
            </a:r>
            <a:r>
              <a:rPr lang="nl-BE" dirty="0" err="1"/>
              <a:t>read</a:t>
            </a:r>
            <a:r>
              <a:rPr lang="nl-BE" dirty="0"/>
              <a:t>/</a:t>
            </a:r>
            <a:r>
              <a:rPr lang="nl-BE" dirty="0" err="1"/>
              <a:t>write</a:t>
            </a:r>
            <a:r>
              <a:rPr lang="nl-BE" dirty="0"/>
              <a:t> en bevat alle records van je domein. Tussen </a:t>
            </a:r>
            <a:r>
              <a:rPr lang="nl-BE" dirty="0" err="1"/>
              <a:t>primary</a:t>
            </a:r>
            <a:r>
              <a:rPr lang="nl-BE" dirty="0"/>
              <a:t> zones wordt continu gerepliceerd.</a:t>
            </a:r>
          </a:p>
          <a:p>
            <a:r>
              <a:rPr lang="nl-BE" dirty="0" err="1"/>
              <a:t>Secondary</a:t>
            </a:r>
            <a:r>
              <a:rPr lang="nl-BE" dirty="0"/>
              <a:t> zone: kopie van de </a:t>
            </a:r>
            <a:r>
              <a:rPr lang="nl-BE" dirty="0" err="1"/>
              <a:t>primary</a:t>
            </a:r>
            <a:r>
              <a:rPr lang="nl-BE" dirty="0"/>
              <a:t> zone en is enkel </a:t>
            </a:r>
            <a:r>
              <a:rPr lang="nl-BE" dirty="0" err="1"/>
              <a:t>read-only</a:t>
            </a:r>
            <a:r>
              <a:rPr lang="nl-BE" dirty="0"/>
              <a:t>. De records worden niet weggeschreven. Ze worden ook enkel </a:t>
            </a:r>
            <a:r>
              <a:rPr lang="nl-BE" dirty="0" err="1"/>
              <a:t>geupdate</a:t>
            </a:r>
            <a:r>
              <a:rPr lang="nl-BE" dirty="0"/>
              <a:t> na een zone transfer.</a:t>
            </a:r>
          </a:p>
          <a:p>
            <a:r>
              <a:rPr lang="nl-BE" dirty="0"/>
              <a:t>Active directory </a:t>
            </a:r>
            <a:r>
              <a:rPr lang="nl-BE" dirty="0" err="1"/>
              <a:t>integrated</a:t>
            </a:r>
            <a:r>
              <a:rPr lang="nl-BE" dirty="0"/>
              <a:t> zone: een DNS zone waarbinnen alle records ook naar de AD worden geschreven.</a:t>
            </a:r>
          </a:p>
          <a:p>
            <a:r>
              <a:rPr lang="nl-BE" dirty="0"/>
              <a:t>Forward </a:t>
            </a:r>
            <a:r>
              <a:rPr lang="nl-BE" dirty="0" err="1"/>
              <a:t>lookup</a:t>
            </a:r>
            <a:r>
              <a:rPr lang="nl-BE" dirty="0"/>
              <a:t> zone: zone waarbij de records een dns naam bevatten en het corresponderend </a:t>
            </a:r>
            <a:r>
              <a:rPr lang="nl-BE" dirty="0" err="1"/>
              <a:t>ip</a:t>
            </a:r>
            <a:r>
              <a:rPr lang="nl-BE" dirty="0"/>
              <a:t> wordt opgeslagen.</a:t>
            </a:r>
          </a:p>
          <a:p>
            <a:r>
              <a:rPr lang="nl-BE" dirty="0"/>
              <a:t>Reverse </a:t>
            </a:r>
            <a:r>
              <a:rPr lang="nl-BE" dirty="0" err="1"/>
              <a:t>lookup</a:t>
            </a:r>
            <a:r>
              <a:rPr lang="nl-BE" dirty="0"/>
              <a:t> zone: zone waarbij de records een </a:t>
            </a:r>
            <a:r>
              <a:rPr lang="nl-BE" dirty="0" err="1"/>
              <a:t>ip</a:t>
            </a:r>
            <a:r>
              <a:rPr lang="nl-BE" dirty="0"/>
              <a:t> adres bevatten en de corresponderende naam wordt opgeslagen.</a:t>
            </a:r>
          </a:p>
          <a:p>
            <a:r>
              <a:rPr lang="nl-BE" dirty="0" err="1"/>
              <a:t>Stub</a:t>
            </a:r>
            <a:r>
              <a:rPr lang="nl-BE" dirty="0"/>
              <a:t> zone: bevat enkel de dns zone records zodat aangevraagde records kunnen worden doorgestuurd naar een master zone (</a:t>
            </a:r>
            <a:r>
              <a:rPr lang="nl-BE" dirty="0" err="1"/>
              <a:t>primary</a:t>
            </a:r>
            <a:r>
              <a:rPr lang="nl-BE" dirty="0"/>
              <a:t> zone bv).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528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DNS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- Oorspronkelijk ontwikkeld om de groei van email op het ARPANET te ondersteunen</a:t>
            </a:r>
          </a:p>
          <a:p>
            <a:r>
              <a:rPr lang="nl-BE" dirty="0"/>
              <a:t>- Voorziet nu heel het internet van ‘name resolution’</a:t>
            </a:r>
          </a:p>
          <a:p>
            <a:r>
              <a:rPr lang="nl-BE" dirty="0"/>
              <a:t>- Omzetten van alfabetische namen naar numerieke adressen (</a:t>
            </a:r>
            <a:r>
              <a:rPr lang="nl-BE" dirty="0">
                <a:hlinkClick r:id="rId2"/>
              </a:rPr>
              <a:t>www.google.be</a:t>
            </a:r>
            <a:r>
              <a:rPr lang="nl-BE" dirty="0"/>
              <a:t> -&gt; IP)</a:t>
            </a:r>
          </a:p>
          <a:p>
            <a:r>
              <a:rPr lang="nl-BE" dirty="0"/>
              <a:t>- Gebaseerd op een ‘hosts’ file voor mapping naam -&gt; IP (RFC 226) :</a:t>
            </a:r>
          </a:p>
          <a:p>
            <a:pPr marL="0" lvl="2" indent="0">
              <a:buNone/>
            </a:pPr>
            <a:r>
              <a:rPr lang="nl-BE" dirty="0"/>
              <a:t>	Windows: c:\Windows\System32\drivers\etc\hosts</a:t>
            </a:r>
          </a:p>
          <a:p>
            <a:pPr marL="0" lvl="2" indent="0">
              <a:buNone/>
            </a:pPr>
            <a:r>
              <a:rPr lang="nl-BE" dirty="0"/>
              <a:t>	Linux: /etc/hosts</a:t>
            </a:r>
          </a:p>
          <a:p>
            <a:r>
              <a:rPr lang="nl-BE" dirty="0"/>
              <a:t>- Inefficient met files (meerdere kopies van hosts file... problematisch...)</a:t>
            </a:r>
          </a:p>
          <a:p>
            <a:pPr marL="4572" lvl="1" indent="0">
              <a:buNone/>
            </a:pPr>
            <a:r>
              <a:rPr lang="nl-BE" dirty="0"/>
              <a:t> - Van 1972 – 1983 : gecentraliseerd management: download de hosts file...</a:t>
            </a:r>
          </a:p>
          <a:p>
            <a:pPr marL="4572" lvl="1" indent="0">
              <a:buNone/>
            </a:pPr>
            <a:r>
              <a:rPr lang="nl-BE" dirty="0"/>
              <a:t>	-&gt; Problematisch door groei</a:t>
            </a:r>
          </a:p>
          <a:p>
            <a:pPr marL="4572" lvl="1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37391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Soorten dns records</a:t>
            </a: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500209"/>
              </p:ext>
            </p:extLst>
          </p:nvPr>
        </p:nvGraphicFramePr>
        <p:xfrm>
          <a:off x="1240220" y="1765737"/>
          <a:ext cx="9343697" cy="4553742"/>
        </p:xfrm>
        <a:graphic>
          <a:graphicData uri="http://schemas.openxmlformats.org/drawingml/2006/table">
            <a:tbl>
              <a:tblPr/>
              <a:tblGrid>
                <a:gridCol w="1170425">
                  <a:extLst>
                    <a:ext uri="{9D8B030D-6E8A-4147-A177-3AD203B41FA5}">
                      <a16:colId xmlns:a16="http://schemas.microsoft.com/office/drawing/2014/main" val="3314946594"/>
                    </a:ext>
                  </a:extLst>
                </a:gridCol>
                <a:gridCol w="1988314">
                  <a:extLst>
                    <a:ext uri="{9D8B030D-6E8A-4147-A177-3AD203B41FA5}">
                      <a16:colId xmlns:a16="http://schemas.microsoft.com/office/drawing/2014/main" val="973541367"/>
                    </a:ext>
                  </a:extLst>
                </a:gridCol>
                <a:gridCol w="6184958">
                  <a:extLst>
                    <a:ext uri="{9D8B030D-6E8A-4147-A177-3AD203B41FA5}">
                      <a16:colId xmlns:a16="http://schemas.microsoft.com/office/drawing/2014/main" val="1972035497"/>
                    </a:ext>
                  </a:extLst>
                </a:gridCol>
              </a:tblGrid>
              <a:tr h="358666">
                <a:tc>
                  <a:txBody>
                    <a:bodyPr/>
                    <a:lstStyle/>
                    <a:p>
                      <a:r>
                        <a:rPr lang="nl-BE" sz="1400" dirty="0">
                          <a:effectLst/>
                        </a:rPr>
                        <a:t>Resource Records Type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Name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400" dirty="0" err="1">
                          <a:effectLst/>
                        </a:rPr>
                        <a:t>Function</a:t>
                      </a:r>
                      <a:endParaRPr lang="nl-BE" sz="1400" dirty="0">
                        <a:effectLst/>
                      </a:endParaRP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714680"/>
                  </a:ext>
                </a:extLst>
              </a:tr>
              <a:tr h="613776"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A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Host record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Contains the IP address of a specific host, and maps the FQDN to this 32-bit IPv4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addresses.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780651"/>
                  </a:ext>
                </a:extLst>
              </a:tr>
              <a:tr h="211538">
                <a:tc>
                  <a:txBody>
                    <a:bodyPr/>
                    <a:lstStyle/>
                    <a:p>
                      <a:r>
                        <a:rPr lang="nl-BE" sz="1400" dirty="0">
                          <a:effectLst/>
                        </a:rPr>
                        <a:t>AAAA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IPv6 address record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Ties a FQDN to an IPv6 128-bit address.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867791"/>
                  </a:ext>
                </a:extLst>
              </a:tr>
              <a:tr h="98282">
                <a:tc gridSpan="3">
                  <a:txBody>
                    <a:bodyPr/>
                    <a:lstStyle/>
                    <a:p>
                      <a:endParaRPr lang="nl-BE" sz="1400" dirty="0">
                        <a:effectLst/>
                      </a:endParaRP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 sz="1200" dirty="0">
                        <a:effectLst/>
                      </a:endParaRP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806906"/>
                  </a:ext>
                </a:extLst>
              </a:tr>
              <a:tr h="412657"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CNAME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Canonical Name / Alias name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Ties an alias to its associated domain name.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973205"/>
                  </a:ext>
                </a:extLst>
              </a:tr>
              <a:tr h="412657">
                <a:tc>
                  <a:txBody>
                    <a:bodyPr/>
                    <a:lstStyle/>
                    <a:p>
                      <a:r>
                        <a:rPr lang="nl-BE" sz="1400" dirty="0">
                          <a:effectLst/>
                        </a:rPr>
                        <a:t>MX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Mail exchange record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Provides routing for messages to mail servers and backup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servers.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983821"/>
                  </a:ext>
                </a:extLst>
              </a:tr>
              <a:tr h="412657"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NS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Name server record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Provides a list of the authoritative servers for a domain. Also provides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the authoritative DNS server for delegated subdomains.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262372"/>
                  </a:ext>
                </a:extLst>
              </a:tr>
              <a:tr h="412657">
                <a:tc>
                  <a:txBody>
                    <a:bodyPr/>
                    <a:lstStyle/>
                    <a:p>
                      <a:r>
                        <a:rPr lang="nl-BE" sz="1400" dirty="0">
                          <a:effectLst/>
                        </a:rPr>
                        <a:t>PTR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Pointer resource record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Points to a different resource record, and is used for reverse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lookups to point to A type resource records.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608854"/>
                  </a:ext>
                </a:extLst>
              </a:tr>
              <a:tr h="814895">
                <a:tc>
                  <a:txBody>
                    <a:bodyPr/>
                    <a:lstStyle/>
                    <a:p>
                      <a:r>
                        <a:rPr lang="nl-BE" sz="1400" dirty="0">
                          <a:effectLst/>
                        </a:rPr>
                        <a:t>SOA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Start of Authority resource record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This resource record contains zone information for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determining the name of the primary DNS server for the zone. The SOA record stores other zone property information,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such as version information.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724292"/>
                  </a:ext>
                </a:extLst>
              </a:tr>
              <a:tr h="412657"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SRV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400">
                          <a:effectLst/>
                        </a:rPr>
                        <a:t>Service locator record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Used by Active directory to locate domain controllers, LDAP servers,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and global catalog servers.</a:t>
                      </a:r>
                    </a:p>
                  </a:txBody>
                  <a:tcPr marL="5527" marR="5527" marT="5527" marB="5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076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581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Lab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Maak een nieuwe </a:t>
            </a:r>
            <a:r>
              <a:rPr lang="nl-BE" dirty="0" err="1"/>
              <a:t>primary</a:t>
            </a:r>
            <a:r>
              <a:rPr lang="nl-BE" dirty="0"/>
              <a:t> forward </a:t>
            </a:r>
            <a:r>
              <a:rPr lang="nl-BE" dirty="0" err="1"/>
              <a:t>lookup</a:t>
            </a:r>
            <a:r>
              <a:rPr lang="nl-BE" dirty="0"/>
              <a:t> zone pxl.be</a:t>
            </a:r>
          </a:p>
          <a:p>
            <a:r>
              <a:rPr lang="nl-BE" dirty="0"/>
              <a:t>Maak een nieuwe </a:t>
            </a:r>
            <a:r>
              <a:rPr lang="nl-BE" dirty="0" err="1"/>
              <a:t>cname</a:t>
            </a:r>
            <a:r>
              <a:rPr lang="nl-BE" dirty="0"/>
              <a:t> www in de FLZ pxl.be en koppel deze aan de A-host record van server1.pxlit.local.</a:t>
            </a:r>
          </a:p>
          <a:p>
            <a:r>
              <a:rPr lang="nl-BE" dirty="0"/>
              <a:t>Ping naar </a:t>
            </a:r>
            <a:r>
              <a:rPr lang="nl-BE" dirty="0">
                <a:hlinkClick r:id="rId2"/>
              </a:rPr>
              <a:t>www.pxl.be</a:t>
            </a:r>
            <a:r>
              <a:rPr lang="nl-BE" dirty="0"/>
              <a:t>. Welk </a:t>
            </a:r>
            <a:r>
              <a:rPr lang="nl-BE" dirty="0" err="1"/>
              <a:t>ipadres</a:t>
            </a:r>
            <a:r>
              <a:rPr lang="nl-BE" dirty="0"/>
              <a:t> krijg je? Waarom?</a:t>
            </a:r>
          </a:p>
          <a:p>
            <a:r>
              <a:rPr lang="nl-BE" dirty="0"/>
              <a:t>Maak een nieuwe </a:t>
            </a:r>
            <a:r>
              <a:rPr lang="nl-BE" dirty="0" err="1"/>
              <a:t>primary</a:t>
            </a:r>
            <a:r>
              <a:rPr lang="nl-BE" dirty="0"/>
              <a:t> forward </a:t>
            </a:r>
            <a:r>
              <a:rPr lang="nl-BE" dirty="0" err="1"/>
              <a:t>lookup</a:t>
            </a:r>
            <a:r>
              <a:rPr lang="nl-BE" dirty="0"/>
              <a:t> zone voetbal.be</a:t>
            </a:r>
          </a:p>
          <a:p>
            <a:r>
              <a:rPr lang="nl-BE" dirty="0"/>
              <a:t>Maak een nieuwe </a:t>
            </a:r>
            <a:r>
              <a:rPr lang="nl-BE" dirty="0" err="1"/>
              <a:t>cname</a:t>
            </a:r>
            <a:r>
              <a:rPr lang="nl-BE" dirty="0"/>
              <a:t> intranet in de </a:t>
            </a:r>
            <a:r>
              <a:rPr lang="nl-BE"/>
              <a:t>FLZ voetbal.be </a:t>
            </a:r>
            <a:r>
              <a:rPr lang="nl-BE" dirty="0"/>
              <a:t>en koppel deze aan de A-host record van server1.pxlit.local.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5323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DNS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- Vanaf 1981 (RFC 799/819/882/883/1034/1035/...) DNS zoals we het nu kennen:</a:t>
            </a:r>
          </a:p>
          <a:p>
            <a:r>
              <a:rPr lang="nl-BE" dirty="0"/>
              <a:t>- 2 belangrijke principes: </a:t>
            </a:r>
            <a:r>
              <a:rPr lang="nl-BE" sz="2400" i="0" dirty="0"/>
              <a:t>Delegatie &amp; Authoriteit</a:t>
            </a:r>
          </a:p>
          <a:p>
            <a:pPr marL="0" lvl="2" indent="0">
              <a:buNone/>
            </a:pPr>
            <a:r>
              <a:rPr lang="nl-BE" dirty="0"/>
              <a:t>	</a:t>
            </a:r>
          </a:p>
          <a:p>
            <a:r>
              <a:rPr lang="nl-BE" dirty="0"/>
              <a:t>- Authoriteit: Een zone van invloed waarover met de volledige controle heeft</a:t>
            </a:r>
            <a:br>
              <a:rPr lang="nl-BE" dirty="0"/>
            </a:br>
            <a:r>
              <a:rPr lang="nl-BE" dirty="0"/>
              <a:t>In geval van dns gaat het over de zone en de subzones bv google.be met alle subdomeinen en hostnames.</a:t>
            </a:r>
          </a:p>
          <a:p>
            <a:endParaRPr lang="nl-BE" dirty="0"/>
          </a:p>
          <a:p>
            <a:r>
              <a:rPr lang="nl-BE" dirty="0"/>
              <a:t>- Delegatie: Het proces waarbij iemand authoriteit krijgt over zijn of haar zone.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9466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DNS Concepts: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6657" y="2011680"/>
            <a:ext cx="8246280" cy="4479555"/>
          </a:xfrm>
        </p:spPr>
        <p:txBody>
          <a:bodyPr>
            <a:normAutofit/>
          </a:bodyPr>
          <a:lstStyle/>
          <a:p>
            <a:r>
              <a:rPr lang="nl-BE" dirty="0"/>
              <a:t>Resolver (deel van het OS) gaat namen omzetten in IP’s</a:t>
            </a:r>
          </a:p>
          <a:p>
            <a:endParaRPr lang="nl-BE" dirty="0"/>
          </a:p>
          <a:p>
            <a:r>
              <a:rPr lang="nl-BE" dirty="0"/>
              <a:t>Resolving begint bovenaan bij . -&gt; root nameservers</a:t>
            </a:r>
          </a:p>
          <a:p>
            <a:r>
              <a:rPr lang="nl-BE" dirty="0"/>
              <a:t>Hieruit komt informatie over com -&gt; nameserver com</a:t>
            </a:r>
          </a:p>
          <a:p>
            <a:r>
              <a:rPr lang="nl-BE" dirty="0"/>
              <a:t>Hieruit komt informatie over contoso -&gt; nameserver contoso</a:t>
            </a:r>
          </a:p>
          <a:p>
            <a:r>
              <a:rPr lang="nl-BE" dirty="0"/>
              <a:t>Binnen de contoso zone is er bv een host www</a:t>
            </a:r>
            <a:br>
              <a:rPr lang="nl-BE" dirty="0"/>
            </a:br>
            <a:r>
              <a:rPr lang="nl-BE" dirty="0"/>
              <a:t>-&gt; www.contoso.com.</a:t>
            </a:r>
            <a:endParaRPr lang="nl-BE" dirty="0">
              <a:hlinkClick r:id="rId2"/>
            </a:endParaRPr>
          </a:p>
          <a:p>
            <a:r>
              <a:rPr lang="nl-BE" dirty="0">
                <a:hlinkClick r:id="rId2"/>
              </a:rPr>
              <a:t>https://technet.microsoft.com/en-us/library/cc731879(v=ws.10).aspx</a:t>
            </a:r>
            <a:endParaRPr lang="nl-BE" dirty="0"/>
          </a:p>
          <a:p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396" y="2314261"/>
            <a:ext cx="25812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318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DNS Concepts: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DNS = database met domeinnaam informatie</a:t>
            </a:r>
          </a:p>
          <a:p>
            <a:br>
              <a:rPr lang="nl-BE" dirty="0"/>
            </a:br>
            <a:r>
              <a:rPr lang="nl-BE" dirty="0"/>
              <a:t>DNS is ingedeeld in zones ( vergelijkbaar table) en bevat records.</a:t>
            </a:r>
          </a:p>
          <a:p>
            <a:r>
              <a:rPr lang="nl-BE" dirty="0"/>
              <a:t>Zone: afgebakende blok informatie (authority): contoso.com</a:t>
            </a:r>
          </a:p>
          <a:p>
            <a:r>
              <a:rPr lang="nl-BE" dirty="0"/>
              <a:t>Via delegatie kunnen subdomeinen aparte zones op andere servers worden (delegatie van authority) en beheerd worden door andere afdelingen.</a:t>
            </a:r>
          </a:p>
          <a:p>
            <a:r>
              <a:rPr lang="nl-BE" dirty="0"/>
              <a:t>belgium.contoso.com</a:t>
            </a:r>
            <a:br>
              <a:rPr lang="nl-BE" dirty="0"/>
            </a:br>
            <a:r>
              <a:rPr lang="nl-BE" dirty="0"/>
              <a:t>japan.contoso.com</a:t>
            </a:r>
            <a:br>
              <a:rPr lang="nl-BE" dirty="0"/>
            </a:br>
            <a:r>
              <a:rPr lang="nl-BE" dirty="0"/>
              <a:t>germany.contoso.com</a:t>
            </a:r>
            <a:br>
              <a:rPr lang="nl-BE" dirty="0"/>
            </a:b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4586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DNS Concepts: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6656" y="2011680"/>
            <a:ext cx="6466675" cy="4268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/>
              <a:t>Forward Lookup Zone: naam-&gt;IP</a:t>
            </a:r>
          </a:p>
          <a:p>
            <a:pPr marL="256032" lvl="1" indent="0">
              <a:buNone/>
            </a:pPr>
            <a:r>
              <a:rPr lang="nl-BE" dirty="0"/>
              <a:t>SOA record: algemene informatie over de zone</a:t>
            </a:r>
          </a:p>
          <a:p>
            <a:pPr marL="256032" lvl="1" indent="0">
              <a:buNone/>
            </a:pPr>
            <a:r>
              <a:rPr lang="nl-BE" dirty="0"/>
              <a:t>- default TTL: hoe lang blijven records in cache</a:t>
            </a:r>
          </a:p>
          <a:p>
            <a:pPr marL="256032" lvl="1" indent="0">
              <a:buNone/>
            </a:pPr>
            <a:endParaRPr lang="nl-BE" dirty="0"/>
          </a:p>
          <a:p>
            <a:pPr marL="256032" lvl="1" indent="0">
              <a:buNone/>
            </a:pPr>
            <a:r>
              <a:rPr lang="nl-BE" dirty="0"/>
              <a:t>MX record: mail exchanger record -&gt; geeft aan wie de mailserver is</a:t>
            </a:r>
          </a:p>
          <a:p>
            <a:pPr marL="256032" lvl="1" indent="0">
              <a:buNone/>
            </a:pPr>
            <a:endParaRPr lang="nl-BE" dirty="0"/>
          </a:p>
          <a:p>
            <a:pPr marL="256032" lvl="1" indent="0">
              <a:buNone/>
            </a:pPr>
            <a:r>
              <a:rPr lang="nl-BE" dirty="0"/>
              <a:t>A record: mapping naam -&gt; IP adres</a:t>
            </a:r>
          </a:p>
          <a:p>
            <a:pPr marL="256032" lvl="1" indent="0">
              <a:buNone/>
            </a:pPr>
            <a:endParaRPr lang="nl-BE" dirty="0"/>
          </a:p>
          <a:p>
            <a:pPr marL="256032" lvl="1" indent="0">
              <a:buNone/>
            </a:pPr>
            <a:r>
              <a:rPr lang="nl-BE" dirty="0"/>
              <a:t>CNAME record: naam -&gt; naam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310" y="4056993"/>
            <a:ext cx="5095718" cy="195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9696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DNS Concepts: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Reverse Lookup Zone: IP -&gt; naam</a:t>
            </a:r>
          </a:p>
          <a:p>
            <a:pPr marL="256032" lvl="1" indent="0">
              <a:buNone/>
            </a:pPr>
            <a:r>
              <a:rPr lang="nl-BE" dirty="0"/>
              <a:t>PTR record: IP -&gt; naam</a:t>
            </a:r>
          </a:p>
          <a:p>
            <a:pPr marL="256032" lvl="1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Zo krijgen je logs ook namen van</a:t>
            </a:r>
            <a:br>
              <a:rPr lang="nl-BE" dirty="0"/>
            </a:br>
            <a:r>
              <a:rPr lang="nl-BE" dirty="0"/>
              <a:t>toestel ipv enkel ip adressen</a:t>
            </a:r>
          </a:p>
          <a:p>
            <a:endParaRPr lang="nl-B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198" y="3058833"/>
            <a:ext cx="7087608" cy="273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040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NSLOOKUP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6656" y="2011680"/>
            <a:ext cx="6543951" cy="3766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/>
              <a:t>Nslookup om dns query te testen:</a:t>
            </a:r>
            <a:br>
              <a:rPr lang="nl-BE" dirty="0"/>
            </a:br>
            <a:endParaRPr lang="nl-BE" dirty="0"/>
          </a:p>
          <a:p>
            <a:pPr marL="0" indent="0">
              <a:buNone/>
            </a:pPr>
            <a:r>
              <a:rPr lang="nl-BE" dirty="0"/>
              <a:t>Default Server: reverse lookup van de huidige nameserver, geeft weer wie je nameserver is.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Non-authorative answer:</a:t>
            </a:r>
          </a:p>
          <a:p>
            <a:pPr marL="0" indent="0">
              <a:buNone/>
            </a:pPr>
            <a:r>
              <a:rPr lang="nl-BE" dirty="0"/>
              <a:t>Uit de cache van de dns-server komt het antwoord:</a:t>
            </a:r>
            <a:br>
              <a:rPr lang="nl-BE" dirty="0"/>
            </a:br>
            <a:r>
              <a:rPr lang="nl-BE" dirty="0">
                <a:hlinkClick r:id="rId2"/>
              </a:rPr>
              <a:t>www.contoso.com</a:t>
            </a:r>
            <a:r>
              <a:rPr lang="nl-BE" dirty="0"/>
              <a:t> = 65.55.39.10 &amp; 64.4.6.100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834" y="1980729"/>
            <a:ext cx="4683706" cy="352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28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NSLOOKUP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6357190" cy="3766185"/>
          </a:xfrm>
        </p:spPr>
        <p:txBody>
          <a:bodyPr>
            <a:normAutofit/>
          </a:bodyPr>
          <a:lstStyle/>
          <a:p>
            <a:endParaRPr lang="nl-BE" dirty="0"/>
          </a:p>
          <a:p>
            <a:r>
              <a:rPr lang="nl-BE" dirty="0"/>
              <a:t>set type=‘type’ kan binnen nslookup gebruikt worden om het specifieke type van een record op te vragen</a:t>
            </a:r>
          </a:p>
          <a:p>
            <a:r>
              <a:rPr lang="nl-BE" dirty="0"/>
              <a:t>set type=any</a:t>
            </a:r>
            <a:br>
              <a:rPr lang="nl-BE" dirty="0"/>
            </a:br>
            <a:r>
              <a:rPr lang="nl-BE" dirty="0"/>
              <a:t>set type=a </a:t>
            </a:r>
            <a:br>
              <a:rPr lang="nl-BE" dirty="0"/>
            </a:br>
            <a:r>
              <a:rPr lang="nl-BE" dirty="0"/>
              <a:t>set type=soa</a:t>
            </a:r>
            <a:br>
              <a:rPr lang="nl-BE" dirty="0"/>
            </a:br>
            <a:r>
              <a:rPr lang="nl-BE" dirty="0"/>
              <a:t>set type=mx</a:t>
            </a:r>
            <a:br>
              <a:rPr lang="nl-BE" dirty="0"/>
            </a:br>
            <a:endParaRPr lang="nl-B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331" y="2470693"/>
            <a:ext cx="4924739" cy="3207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41480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1112</TotalTime>
  <Words>1441</Words>
  <Application>Microsoft Office PowerPoint</Application>
  <PresentationFormat>Breedbeeld</PresentationFormat>
  <Paragraphs>166</Paragraphs>
  <Slides>21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4" baseType="lpstr">
      <vt:lpstr>Arial</vt:lpstr>
      <vt:lpstr>Calibri Light</vt:lpstr>
      <vt:lpstr>Metropolitan</vt:lpstr>
      <vt:lpstr>Windows Server </vt:lpstr>
      <vt:lpstr>DNS </vt:lpstr>
      <vt:lpstr>DNS </vt:lpstr>
      <vt:lpstr>DNS Concepts:</vt:lpstr>
      <vt:lpstr>DNS Concepts:</vt:lpstr>
      <vt:lpstr>DNS Concepts:</vt:lpstr>
      <vt:lpstr>DNS Concepts:</vt:lpstr>
      <vt:lpstr>NSLOOKUP</vt:lpstr>
      <vt:lpstr>NSLOOKUP</vt:lpstr>
      <vt:lpstr>NSLOOKUP</vt:lpstr>
      <vt:lpstr>DNS &amp; Cache</vt:lpstr>
      <vt:lpstr>DNS Concepts:</vt:lpstr>
      <vt:lpstr>DNS Concepts:</vt:lpstr>
      <vt:lpstr>DNS &amp; Active Directory</vt:lpstr>
      <vt:lpstr>DNS &amp; AD</vt:lpstr>
      <vt:lpstr>DNS.be</vt:lpstr>
      <vt:lpstr>DNS.be</vt:lpstr>
      <vt:lpstr>Split DNS:</vt:lpstr>
      <vt:lpstr>DNS Zones</vt:lpstr>
      <vt:lpstr>Soorten dns records</vt:lpstr>
      <vt:lpstr>Lab 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 Daenen</dc:creator>
  <cp:lastModifiedBy>David Parren</cp:lastModifiedBy>
  <cp:revision>49</cp:revision>
  <dcterms:created xsi:type="dcterms:W3CDTF">2016-06-13T13:38:04Z</dcterms:created>
  <dcterms:modified xsi:type="dcterms:W3CDTF">2020-10-18T23:34:19Z</dcterms:modified>
</cp:coreProperties>
</file>