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80" r:id="rId4"/>
    <p:sldId id="262" r:id="rId5"/>
    <p:sldId id="261" r:id="rId6"/>
    <p:sldId id="263" r:id="rId7"/>
    <p:sldId id="257" r:id="rId8"/>
    <p:sldId id="259" r:id="rId9"/>
    <p:sldId id="265" r:id="rId10"/>
    <p:sldId id="266" r:id="rId11"/>
    <p:sldId id="267" r:id="rId12"/>
    <p:sldId id="268" r:id="rId13"/>
    <p:sldId id="282" r:id="rId14"/>
    <p:sldId id="281" r:id="rId15"/>
    <p:sldId id="283" r:id="rId16"/>
    <p:sldId id="270" r:id="rId17"/>
    <p:sldId id="269" r:id="rId18"/>
    <p:sldId id="264" r:id="rId19"/>
    <p:sldId id="273" r:id="rId20"/>
    <p:sldId id="274" r:id="rId21"/>
    <p:sldId id="275" r:id="rId22"/>
    <p:sldId id="278" r:id="rId23"/>
    <p:sldId id="279" r:id="rId24"/>
  </p:sldIdLst>
  <p:sldSz cx="9144000" cy="6858000" type="screen4x3"/>
  <p:notesSz cx="6858000" cy="9144000"/>
  <p:defaultTextStyle>
    <a:defPPr>
      <a:defRPr lang="nl-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6" autoAdjust="0"/>
    <p:restoredTop sz="90499" autoAdjust="0"/>
  </p:normalViewPr>
  <p:slideViewPr>
    <p:cSldViewPr snapToGrid="0" snapToObjects="1">
      <p:cViewPr varScale="1">
        <p:scale>
          <a:sx n="99" d="100"/>
          <a:sy n="99" d="100"/>
        </p:scale>
        <p:origin x="19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055DD1F-DB1A-4E3B-998F-00010E1AA0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A36D213-0184-48F6-9822-E681FC30B8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E81C0A-2A6D-4CE2-BD47-6261EBF6CD93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55ABA1-9D71-4306-8693-04E10AE9A7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AE3E79-5C66-4DF8-AD37-CEA73FC8BF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9DCAB0-8CF9-4493-A735-F642474359E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D73F53C-AA20-404C-9CBE-598FD3CE6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0953D7-A133-4DA0-896D-5D410EE857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9AB5F09-908A-46D9-8E63-0BC2EFA06995}" type="datetimeFigureOut">
              <a:rPr lang="nl-BE"/>
              <a:pPr>
                <a:defRPr/>
              </a:pPr>
              <a:t>12/09/2020</a:t>
            </a:fld>
            <a:endParaRPr lang="nl-BE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1BEB5EB8-6051-41C4-B1B8-6DB57D9AA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6C37E593-0E47-4FBC-9FC5-A0B45C1F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13B77F-3FF1-4B7D-9E34-BD278983B3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5EF7CD-17ED-481B-A26E-25C73A9FF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2E282-1BD3-4785-8C02-025190B80053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-afbeelding 1">
            <a:extLst>
              <a:ext uri="{FF2B5EF4-FFF2-40B4-BE49-F238E27FC236}">
                <a16:creationId xmlns:a16="http://schemas.microsoft.com/office/drawing/2014/main" id="{7CBC47A7-FAB2-4719-93BA-5A687590D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Tijdelijke aanduiding voor notities 2">
            <a:extLst>
              <a:ext uri="{FF2B5EF4-FFF2-40B4-BE49-F238E27FC236}">
                <a16:creationId xmlns:a16="http://schemas.microsoft.com/office/drawing/2014/main" id="{5E66C1DA-ECFA-4376-B11B-9FE3B894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.</a:t>
            </a:r>
            <a:r>
              <a:rPr lang="nl-BE" altLang="nl-BE"/>
              <a:t>NET Framework 4.7.2</a:t>
            </a:r>
          </a:p>
        </p:txBody>
      </p:sp>
      <p:sp>
        <p:nvSpPr>
          <p:cNvPr id="19460" name="Tijdelijke aanduiding voor dianummer 3">
            <a:extLst>
              <a:ext uri="{FF2B5EF4-FFF2-40B4-BE49-F238E27FC236}">
                <a16:creationId xmlns:a16="http://schemas.microsoft.com/office/drawing/2014/main" id="{B8F5C6F0-3C4A-4E60-A5EF-7D124CB54F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1287C02-C0BC-4D00-8A91-EB6584D64FE3}" type="slidenum">
              <a:rPr lang="nl-BE" altLang="nl-BE" smtClean="0"/>
              <a:pPr/>
              <a:t>3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-afbeelding 1">
            <a:extLst>
              <a:ext uri="{FF2B5EF4-FFF2-40B4-BE49-F238E27FC236}">
                <a16:creationId xmlns:a16="http://schemas.microsoft.com/office/drawing/2014/main" id="{84513F3A-C20C-4DA2-A762-AE8718B02B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Tijdelijke aanduiding voor notities 2">
            <a:extLst>
              <a:ext uri="{FF2B5EF4-FFF2-40B4-BE49-F238E27FC236}">
                <a16:creationId xmlns:a16="http://schemas.microsoft.com/office/drawing/2014/main" id="{449E4271-A422-43EE-A762-00067C7D04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altLang="nl-BE"/>
              <a:t>WPF allows a seperation of the looks and the logic of the program</a:t>
            </a:r>
          </a:p>
        </p:txBody>
      </p:sp>
      <p:sp>
        <p:nvSpPr>
          <p:cNvPr id="22532" name="Tijdelijke aanduiding voor dianummer 3">
            <a:extLst>
              <a:ext uri="{FF2B5EF4-FFF2-40B4-BE49-F238E27FC236}">
                <a16:creationId xmlns:a16="http://schemas.microsoft.com/office/drawing/2014/main" id="{F9E4F474-1E3C-4FFB-9488-69BB1F0E6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BA47A94-C9DA-4D3C-9271-34788A04A5D0}" type="slidenum">
              <a:rPr lang="nl-BE" altLang="nl-BE" smtClean="0"/>
              <a:pPr/>
              <a:t>5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-afbeelding 1">
            <a:extLst>
              <a:ext uri="{FF2B5EF4-FFF2-40B4-BE49-F238E27FC236}">
                <a16:creationId xmlns:a16="http://schemas.microsoft.com/office/drawing/2014/main" id="{5A30A598-A0D0-499B-96C1-E289BBF32F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Tijdelijke aanduiding voor notities 2">
            <a:extLst>
              <a:ext uri="{FF2B5EF4-FFF2-40B4-BE49-F238E27FC236}">
                <a16:creationId xmlns:a16="http://schemas.microsoft.com/office/drawing/2014/main" id="{803505A4-1FCD-4520-9BE7-58039BD9E9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altLang="nl-BE"/>
              <a:t>This is the way we did it in .NET Essentials!</a:t>
            </a:r>
          </a:p>
        </p:txBody>
      </p:sp>
      <p:sp>
        <p:nvSpPr>
          <p:cNvPr id="29700" name="Tijdelijke aanduiding voor dianummer 3">
            <a:extLst>
              <a:ext uri="{FF2B5EF4-FFF2-40B4-BE49-F238E27FC236}">
                <a16:creationId xmlns:a16="http://schemas.microsoft.com/office/drawing/2014/main" id="{CB2FB6CA-AA3C-4A7C-969F-0722FB14F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65013B7-30F8-4112-97B2-4A81DFC865CF}" type="slidenum">
              <a:rPr lang="nl-BE" altLang="nl-BE" smtClean="0"/>
              <a:pPr/>
              <a:t>11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dia-afbeelding 1">
            <a:extLst>
              <a:ext uri="{FF2B5EF4-FFF2-40B4-BE49-F238E27FC236}">
                <a16:creationId xmlns:a16="http://schemas.microsoft.com/office/drawing/2014/main" id="{9B952185-AED1-4EF1-8D6C-2D2DAD1DDB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Tijdelijke aanduiding voor notities 2">
            <a:extLst>
              <a:ext uri="{FF2B5EF4-FFF2-40B4-BE49-F238E27FC236}">
                <a16:creationId xmlns:a16="http://schemas.microsoft.com/office/drawing/2014/main" id="{B22BFC7D-0EA4-41DE-B93E-3FEB51F7BA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altLang="nl-BE"/>
              <a:t>The property element syntax is an alternative way to declare attributes for an element. </a:t>
            </a:r>
          </a:p>
          <a:p>
            <a:pPr eaLnBrk="1" hangingPunct="1">
              <a:spcBef>
                <a:spcPct val="0"/>
              </a:spcBef>
            </a:pPr>
            <a:endParaRPr lang="nl-BE" altLang="nl-BE"/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Why do we need more than one way? 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Because the attribute syntax is simple but limited to simple strings as values. </a:t>
            </a:r>
          </a:p>
          <a:p>
            <a:pPr eaLnBrk="1" hangingPunct="1">
              <a:spcBef>
                <a:spcPct val="0"/>
              </a:spcBef>
            </a:pPr>
            <a:r>
              <a:rPr lang="nl-BE" altLang="nl-BE"/>
              <a:t>With the property element syntax we can define much more complex values for the attributes.</a:t>
            </a:r>
          </a:p>
        </p:txBody>
      </p:sp>
      <p:sp>
        <p:nvSpPr>
          <p:cNvPr id="31748" name="Tijdelijke aanduiding voor dianummer 3">
            <a:extLst>
              <a:ext uri="{FF2B5EF4-FFF2-40B4-BE49-F238E27FC236}">
                <a16:creationId xmlns:a16="http://schemas.microsoft.com/office/drawing/2014/main" id="{A248A957-8567-48B4-AAE4-1216DC716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66251B0-38E4-4BD5-8861-54D493395EDE}" type="slidenum">
              <a:rPr lang="nl-BE" altLang="nl-BE" smtClean="0"/>
              <a:pPr/>
              <a:t>12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-afbeelding 1">
            <a:extLst>
              <a:ext uri="{FF2B5EF4-FFF2-40B4-BE49-F238E27FC236}">
                <a16:creationId xmlns:a16="http://schemas.microsoft.com/office/drawing/2014/main" id="{0CD8DB19-E62F-4F4B-AC2B-9257C0EF0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Tijdelijke aanduiding voor notities 2">
            <a:extLst>
              <a:ext uri="{FF2B5EF4-FFF2-40B4-BE49-F238E27FC236}">
                <a16:creationId xmlns:a16="http://schemas.microsoft.com/office/drawing/2014/main" id="{94BB3053-09E4-471B-815B-28ACEBBBE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BE" altLang="nl-BE"/>
          </a:p>
        </p:txBody>
      </p:sp>
      <p:sp>
        <p:nvSpPr>
          <p:cNvPr id="34820" name="Tijdelijke aanduiding voor dianummer 3">
            <a:extLst>
              <a:ext uri="{FF2B5EF4-FFF2-40B4-BE49-F238E27FC236}">
                <a16:creationId xmlns:a16="http://schemas.microsoft.com/office/drawing/2014/main" id="{6C3C20EE-5C6D-4E3D-9291-157F1DE9B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B33C794-EE7F-416D-A6AA-96E962E5C953}" type="slidenum">
              <a:rPr lang="nl-BE" altLang="nl-BE" smtClean="0"/>
              <a:pPr/>
              <a:t>14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>
            <a:extLst>
              <a:ext uri="{FF2B5EF4-FFF2-40B4-BE49-F238E27FC236}">
                <a16:creationId xmlns:a16="http://schemas.microsoft.com/office/drawing/2014/main" id="{4191650F-57DC-4E7A-9D77-FF9C2A0E5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Tijdelijke aanduiding voor notities 2">
            <a:extLst>
              <a:ext uri="{FF2B5EF4-FFF2-40B4-BE49-F238E27FC236}">
                <a16:creationId xmlns:a16="http://schemas.microsoft.com/office/drawing/2014/main" id="{6682A741-FE28-48FF-BE01-8AC9506F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u="sng"/>
              <a:t>FYI:</a:t>
            </a:r>
          </a:p>
          <a:p>
            <a:r>
              <a:rPr lang="nl-BE" altLang="nl-BE"/>
              <a:t>Grid.Row=“0” causes the static method ‘Grid.SetRow’ to be called with the ‘TextBlock’ and 0 as parameters. See https://docs.microsoft.com/en-us/uwp/api/windows.ui.xaml.controls.grid.setrow </a:t>
            </a:r>
          </a:p>
          <a:p>
            <a:r>
              <a:rPr lang="nl-BE" altLang="nl-BE"/>
              <a:t>Grid.Column=“0” causes the static method ‘Grid.SetColumn’ to be called. See https://docs.microsoft.com/en-us/uwp/api/windows.ui.xaml.controls.grid.setcolumn</a:t>
            </a:r>
          </a:p>
          <a:p>
            <a:endParaRPr lang="nl-BE" altLang="nl-BE"/>
          </a:p>
        </p:txBody>
      </p:sp>
      <p:sp>
        <p:nvSpPr>
          <p:cNvPr id="36868" name="Tijdelijke aanduiding voor dianummer 3">
            <a:extLst>
              <a:ext uri="{FF2B5EF4-FFF2-40B4-BE49-F238E27FC236}">
                <a16:creationId xmlns:a16="http://schemas.microsoft.com/office/drawing/2014/main" id="{58868D7A-56F8-4814-A1EE-743B10F50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80F303A-61D3-4D09-A5E4-ECE9F0EF634C}" type="slidenum">
              <a:rPr lang="nl-BE" altLang="nl-BE" smtClean="0"/>
              <a:pPr/>
              <a:t>15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-afbeelding 1">
            <a:extLst>
              <a:ext uri="{FF2B5EF4-FFF2-40B4-BE49-F238E27FC236}">
                <a16:creationId xmlns:a16="http://schemas.microsoft.com/office/drawing/2014/main" id="{A6C66795-8074-4541-88A8-254AA3CBBB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Tijdelijke aanduiding voor notities 2">
            <a:extLst>
              <a:ext uri="{FF2B5EF4-FFF2-40B4-BE49-F238E27FC236}">
                <a16:creationId xmlns:a16="http://schemas.microsoft.com/office/drawing/2014/main" id="{4B43B9B9-2104-4DF7-8C60-7F3F8251E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/>
              <a:t>In the example above the content property is an instance of System.Windows.Controls.ItemCollection (&lt;ListBox.Items&gt;&lt;/ListBox.Items&gt;).</a:t>
            </a:r>
          </a:p>
        </p:txBody>
      </p:sp>
      <p:sp>
        <p:nvSpPr>
          <p:cNvPr id="38916" name="Tijdelijke aanduiding voor dianummer 3">
            <a:extLst>
              <a:ext uri="{FF2B5EF4-FFF2-40B4-BE49-F238E27FC236}">
                <a16:creationId xmlns:a16="http://schemas.microsoft.com/office/drawing/2014/main" id="{298F5FD8-431A-48B6-8C0F-64422E202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5174133-EC29-4624-A3D7-0DA7AB43A4C5}" type="slidenum">
              <a:rPr lang="nl-BE" altLang="nl-BE" smtClean="0"/>
              <a:pPr/>
              <a:t>16</a:t>
            </a:fld>
            <a:endParaRPr lang="nl-BE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-afbeelding 1">
            <a:extLst>
              <a:ext uri="{FF2B5EF4-FFF2-40B4-BE49-F238E27FC236}">
                <a16:creationId xmlns:a16="http://schemas.microsoft.com/office/drawing/2014/main" id="{E8871911-71D0-4E88-A4B8-A7D298D37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Tijdelijke aanduiding voor notities 2">
            <a:extLst>
              <a:ext uri="{FF2B5EF4-FFF2-40B4-BE49-F238E27FC236}">
                <a16:creationId xmlns:a16="http://schemas.microsoft.com/office/drawing/2014/main" id="{9E6F9398-E30E-4E82-87DB-8A6FD961DC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altLang="nl-BE"/>
              <a:t>We’ll be using this a lot when we talk about Databinding</a:t>
            </a:r>
          </a:p>
        </p:txBody>
      </p:sp>
      <p:sp>
        <p:nvSpPr>
          <p:cNvPr id="45060" name="Tijdelijke aanduiding voor dianummer 3">
            <a:extLst>
              <a:ext uri="{FF2B5EF4-FFF2-40B4-BE49-F238E27FC236}">
                <a16:creationId xmlns:a16="http://schemas.microsoft.com/office/drawing/2014/main" id="{C6E98F57-ED93-42F7-A231-22E3B6C0F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1128A81-4281-4B67-A563-B1A274C36267}" type="slidenum">
              <a:rPr lang="nl-BE" altLang="nl-BE" smtClean="0"/>
              <a:pPr/>
              <a:t>21</a:t>
            </a:fld>
            <a:endParaRPr lang="nl-BE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5773C223-2CAC-4D8B-A8FF-7D99A18B97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>
            <a:extLst>
              <a:ext uri="{FF2B5EF4-FFF2-40B4-BE49-F238E27FC236}">
                <a16:creationId xmlns:a16="http://schemas.microsoft.com/office/drawing/2014/main" id="{AC8DD802-FBD7-4323-805D-A41EA013C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12DD925-886C-40D2-8DC0-0FE1C08C0E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nl-NL" sz="1200"/>
              <a:t>Hogeschool PXL – Elfde-Liniestraat 24 – B-3500 Hasselt</a:t>
            </a:r>
          </a:p>
          <a:p>
            <a:pPr eaLnBrk="1" hangingPunct="1">
              <a:defRPr/>
            </a:pPr>
            <a:r>
              <a:rPr lang="nl-NL" sz="1200"/>
              <a:t>www.pxl.be - www.pxl.be/facebook</a:t>
            </a:r>
          </a:p>
          <a:p>
            <a:pPr eaLnBrk="1" hangingPunct="1">
              <a:defRPr/>
            </a:pPr>
            <a:endParaRPr lang="nl-NL"/>
          </a:p>
        </p:txBody>
      </p:sp>
      <p:pic>
        <p:nvPicPr>
          <p:cNvPr id="7" name="Afbeelding 10">
            <a:extLst>
              <a:ext uri="{FF2B5EF4-FFF2-40B4-BE49-F238E27FC236}">
                <a16:creationId xmlns:a16="http://schemas.microsoft.com/office/drawing/2014/main" id="{2D3A10CB-D3DA-4BE6-B3D4-FA3FCD61C7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AB578725-F3BA-4781-8F4F-5A8B911A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3B28B3-F4E4-42D9-AEC1-FBC78072E112}" type="datetimeFigureOut">
              <a:rPr lang="nl-NL"/>
              <a:pPr>
                <a:defRPr/>
              </a:pPr>
              <a:t>12-9-2020</a:t>
            </a:fld>
            <a:endParaRPr lang="nl-NL" dirty="0"/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9381CEA3-EA45-4F26-BDA7-A9492BCBD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7EE4C1-D558-40C6-AA0F-1CECE06F30C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4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>
            <a:extLst>
              <a:ext uri="{FF2B5EF4-FFF2-40B4-BE49-F238E27FC236}">
                <a16:creationId xmlns:a16="http://schemas.microsoft.com/office/drawing/2014/main" id="{760A0AE0-257C-4B00-86AD-EC6A3BB92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24554AF5-ECAF-493C-9CD2-6DD97F50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06E1DC-B4D8-49B2-B067-55D47E214987}" type="datetimeFigureOut">
              <a:rPr lang="nl-NL"/>
              <a:pPr>
                <a:defRPr/>
              </a:pPr>
              <a:t>12-9-2020</a:t>
            </a:fld>
            <a:endParaRPr lang="nl-NL" dirty="0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A3F38A79-C9FD-4DEB-93D2-7D5CA94B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8BD5B878-ECE0-482D-9004-D124EBA3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2A10DA7-E188-444B-AB28-0677AA50F4B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5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BE4DB84E-2DEA-42D9-A842-6C2794AA4E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9EA22AD3-F067-45F5-98FA-AE3065BD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4784-0C05-411E-8D38-8E79B8E03FC4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6EDEDD62-CA39-4EDC-8D12-35715FDE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A03BD645-16C7-4AB4-A06F-4D7ABB95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5D0E0-E675-4976-A435-FFA7A441B7B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04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E3DEC7D4-3220-4024-BCDA-2D226E96D7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84623970-E1E0-4542-95DE-E7CE8E5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15C8F-CF0C-4FD2-B15F-CCCB2E47F22A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23690D2A-F13A-4A6D-9ACE-C623C9E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621D148F-DF75-4F65-ADA3-1C08B273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9F73F-2659-4524-82E3-D837A4B091E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29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D0761409-4471-45C1-9A90-FEE3D0424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B21B263F-64F4-4E93-89B2-6D0F731A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0D1F6-7BE9-4F19-932F-05441623AB14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B36A7445-5F39-480E-9FE2-CCCCEF62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09227BFC-CF10-4CC9-BE2A-E6E333ED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C096E-E3AB-4FCE-BF4D-B0528EF1BDC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>
            <a:extLst>
              <a:ext uri="{FF2B5EF4-FFF2-40B4-BE49-F238E27FC236}">
                <a16:creationId xmlns:a16="http://schemas.microsoft.com/office/drawing/2014/main" id="{11A93918-BDD9-4D78-AF95-1CF08AECF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90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A5D0B4-3F0A-4248-8A35-75D8325B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84298DB-043C-4FA3-871F-9969FE05B8CE}" type="datetimeFigureOut">
              <a:rPr lang="nl-NL"/>
              <a:pPr>
                <a:defRPr/>
              </a:pPr>
              <a:t>12-9-2020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61419E-B0D7-43B6-A6E7-579980E0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93B9D4-FB65-42EE-BB09-700D3417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B53E64-A758-4697-A829-5B3F84109D8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2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>
            <a:extLst>
              <a:ext uri="{FF2B5EF4-FFF2-40B4-BE49-F238E27FC236}">
                <a16:creationId xmlns:a16="http://schemas.microsoft.com/office/drawing/2014/main" id="{57E53900-4FB1-4E20-8E3A-144CE10DFF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C77ADE1E-1F92-4166-AD11-022E925E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19515-276F-4E2E-BE4F-3D0CC4721891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E188BC68-E27B-40D5-A4FA-5BBF1422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8263489E-829F-4B58-8202-26BADC1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F306-CF01-48B3-BDBC-C8514369455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88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>
            <a:extLst>
              <a:ext uri="{FF2B5EF4-FFF2-40B4-BE49-F238E27FC236}">
                <a16:creationId xmlns:a16="http://schemas.microsoft.com/office/drawing/2014/main" id="{CA6EB6A0-2126-451B-80D7-AFEC04A330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atum 6">
            <a:extLst>
              <a:ext uri="{FF2B5EF4-FFF2-40B4-BE49-F238E27FC236}">
                <a16:creationId xmlns:a16="http://schemas.microsoft.com/office/drawing/2014/main" id="{5DC30AA0-9D72-429A-843E-420891BD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77F99-4D03-43B7-9AA6-E06AC27E6ED4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9" name="Tijdelijke aanduiding voor voettekst 7">
            <a:extLst>
              <a:ext uri="{FF2B5EF4-FFF2-40B4-BE49-F238E27FC236}">
                <a16:creationId xmlns:a16="http://schemas.microsoft.com/office/drawing/2014/main" id="{9999E170-41AA-472B-ADE3-3855262F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8">
            <a:extLst>
              <a:ext uri="{FF2B5EF4-FFF2-40B4-BE49-F238E27FC236}">
                <a16:creationId xmlns:a16="http://schemas.microsoft.com/office/drawing/2014/main" id="{66811DB2-2227-4C27-B9F6-B0BC268F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729F0-9779-4773-8B0C-F354C1F3E1A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70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>
            <a:extLst>
              <a:ext uri="{FF2B5EF4-FFF2-40B4-BE49-F238E27FC236}">
                <a16:creationId xmlns:a16="http://schemas.microsoft.com/office/drawing/2014/main" id="{833E288D-D12F-4736-9903-9A5AC27B48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2">
            <a:extLst>
              <a:ext uri="{FF2B5EF4-FFF2-40B4-BE49-F238E27FC236}">
                <a16:creationId xmlns:a16="http://schemas.microsoft.com/office/drawing/2014/main" id="{D25552B6-9BE7-459D-A1CA-2655DF43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70ED3-FD9F-4F99-ADD8-6B2189EEE4F4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5" name="Tijdelijke aanduiding voor voettekst 3">
            <a:extLst>
              <a:ext uri="{FF2B5EF4-FFF2-40B4-BE49-F238E27FC236}">
                <a16:creationId xmlns:a16="http://schemas.microsoft.com/office/drawing/2014/main" id="{8E30F0BD-5DA6-4583-B09B-AFA58415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4">
            <a:extLst>
              <a:ext uri="{FF2B5EF4-FFF2-40B4-BE49-F238E27FC236}">
                <a16:creationId xmlns:a16="http://schemas.microsoft.com/office/drawing/2014/main" id="{DAF78C31-1893-4486-9374-132EE2FB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03009-E137-4F36-A9A1-BC662A20F0F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821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>
            <a:extLst>
              <a:ext uri="{FF2B5EF4-FFF2-40B4-BE49-F238E27FC236}">
                <a16:creationId xmlns:a16="http://schemas.microsoft.com/office/drawing/2014/main" id="{6BE3883F-1A6A-4A6D-8BE1-054369AEAE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7448C437-0216-482A-AFF9-FA98B668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11549-FBEE-49C9-B786-A1C4A74771BF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4" name="Tijdelijke aanduiding voor voettekst 2">
            <a:extLst>
              <a:ext uri="{FF2B5EF4-FFF2-40B4-BE49-F238E27FC236}">
                <a16:creationId xmlns:a16="http://schemas.microsoft.com/office/drawing/2014/main" id="{F834D189-4494-4B0B-8BAA-C41CC363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3">
            <a:extLst>
              <a:ext uri="{FF2B5EF4-FFF2-40B4-BE49-F238E27FC236}">
                <a16:creationId xmlns:a16="http://schemas.microsoft.com/office/drawing/2014/main" id="{6BFFECBA-7C27-474F-BFD4-5D0E1724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66BA-2A12-4A1C-A759-628E40D648A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7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>
            <a:extLst>
              <a:ext uri="{FF2B5EF4-FFF2-40B4-BE49-F238E27FC236}">
                <a16:creationId xmlns:a16="http://schemas.microsoft.com/office/drawing/2014/main" id="{2F02425D-0B23-414E-B2B2-FE7BAB365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2A3E818B-D927-4A7E-BA1F-64047F35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0ADFC-8ED3-419D-991E-E00903362A07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7FFB338A-7A8D-4B38-9BBA-BC1B4FC7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BF5CF86E-CCD9-4010-B6F2-066166DA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C37A4-5043-4FD2-8AE8-2E47BBDF62A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15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3D708273-79BD-41A3-A72F-75ACF08F0C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Titelstijl van model bewerken</a:t>
            </a:r>
            <a:endParaRPr lang="nl-NL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1BB0CCB4-13CE-4A48-A10C-6107CDEDDB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Klik om de tekststijl van het model te bewerken</a:t>
            </a:r>
          </a:p>
          <a:p>
            <a:pPr lvl="1"/>
            <a:r>
              <a:rPr lang="en-US" altLang="nl-BE"/>
              <a:t>Tweede niveau</a:t>
            </a:r>
          </a:p>
          <a:p>
            <a:pPr lvl="2"/>
            <a:r>
              <a:rPr lang="en-US" altLang="nl-BE"/>
              <a:t>Derde niveau</a:t>
            </a:r>
          </a:p>
          <a:p>
            <a:pPr lvl="3"/>
            <a:r>
              <a:rPr lang="en-US" altLang="nl-BE"/>
              <a:t>Vierde niveau</a:t>
            </a:r>
          </a:p>
          <a:p>
            <a:pPr lvl="4"/>
            <a:r>
              <a:rPr lang="en-US" altLang="nl-BE"/>
              <a:t>Vijfde niveau</a:t>
            </a:r>
            <a:endParaRPr lang="nl-NL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BC9CEB-EE9B-4AF6-8D1B-1C2A84740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487E85-0571-4FDA-8621-CBF453A170E1}" type="datetimeFigureOut">
              <a:rPr lang="nl-NL"/>
              <a:pPr>
                <a:defRPr/>
              </a:pPr>
              <a:t>12-9-2020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E7A19-1259-4E72-962B-63CE911F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7F2206-851C-45B1-8B7B-2101B1BFC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D52EC38-27FE-403B-881E-4816EBE892A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66E0BC2-75DB-4DED-B704-9EA3D568D1B8}"/>
              </a:ext>
            </a:extLst>
          </p:cNvPr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7E7802AD-FF4F-4823-9EA6-096CBE6F8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nl-BE" altLang="nl-BE"/>
              <a:t>Introduction to WPF</a:t>
            </a:r>
          </a:p>
        </p:txBody>
      </p:sp>
      <p:sp>
        <p:nvSpPr>
          <p:cNvPr id="16387" name="Subtitel 2">
            <a:extLst>
              <a:ext uri="{FF2B5EF4-FFF2-40B4-BE49-F238E27FC236}">
                <a16:creationId xmlns:a16="http://schemas.microsoft.com/office/drawing/2014/main" id="{C4C1B980-E0C2-4970-AD56-79F2D07D0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7D5C14CE-940A-4BBC-9CA4-F02A9E5F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Elements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89D47F-FB29-4BD5-94A9-E2C70923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BE" dirty="0" err="1"/>
              <a:t>Examples</a:t>
            </a:r>
            <a:r>
              <a:rPr lang="nl-BE" dirty="0"/>
              <a:t>: </a:t>
            </a:r>
          </a:p>
          <a:p>
            <a:pPr lvl="1" eaLnBrk="1" hangingPunct="1">
              <a:defRPr/>
            </a:pPr>
            <a:r>
              <a:rPr lang="nl-BE" dirty="0"/>
              <a:t>&lt;</a:t>
            </a:r>
            <a:r>
              <a:rPr lang="nl-BE" dirty="0" err="1"/>
              <a:t>Grid</a:t>
            </a:r>
            <a:r>
              <a:rPr lang="nl-BE" dirty="0"/>
              <a:t>&gt;&lt;/</a:t>
            </a:r>
            <a:r>
              <a:rPr lang="nl-BE" dirty="0" err="1"/>
              <a:t>Grid</a:t>
            </a:r>
            <a:r>
              <a:rPr lang="nl-BE" dirty="0"/>
              <a:t>&gt; </a:t>
            </a:r>
          </a:p>
          <a:p>
            <a:pPr lvl="1" eaLnBrk="1" hangingPunct="1">
              <a:defRPr/>
            </a:pPr>
            <a:r>
              <a:rPr lang="nl-BE" dirty="0"/>
              <a:t>&lt;</a:t>
            </a:r>
            <a:r>
              <a:rPr lang="nl-BE" dirty="0" err="1"/>
              <a:t>Window</a:t>
            </a:r>
            <a:r>
              <a:rPr lang="nl-BE" dirty="0"/>
              <a:t>&gt;&lt;/</a:t>
            </a:r>
            <a:r>
              <a:rPr lang="nl-BE" dirty="0" err="1"/>
              <a:t>Window</a:t>
            </a:r>
            <a:r>
              <a:rPr lang="nl-BE" dirty="0"/>
              <a:t>&gt;</a:t>
            </a:r>
          </a:p>
          <a:p>
            <a:pPr lvl="1" eaLnBrk="1" hangingPunct="1">
              <a:defRPr/>
            </a:pPr>
            <a:r>
              <a:rPr lang="nl-BE" dirty="0"/>
              <a:t>&lt;</a:t>
            </a:r>
            <a:r>
              <a:rPr lang="nl-BE" dirty="0" err="1"/>
              <a:t>StackPanel</a:t>
            </a:r>
            <a:r>
              <a:rPr lang="nl-BE" dirty="0"/>
              <a:t>&gt;&lt;/</a:t>
            </a:r>
            <a:r>
              <a:rPr lang="nl-BE" dirty="0" err="1"/>
              <a:t>StackPanel</a:t>
            </a:r>
            <a:r>
              <a:rPr lang="nl-BE" dirty="0"/>
              <a:t>&gt;</a:t>
            </a:r>
          </a:p>
          <a:p>
            <a:pPr lvl="1" eaLnBrk="1" hangingPunct="1">
              <a:defRPr/>
            </a:pPr>
            <a:r>
              <a:rPr lang="nl-BE" dirty="0"/>
              <a:t>&lt;Button Content = “Click me” /&gt;</a:t>
            </a:r>
          </a:p>
          <a:p>
            <a:pPr lvl="1" eaLnBrk="1" hangingPunct="1">
              <a:defRPr/>
            </a:pPr>
            <a:r>
              <a:rPr lang="nl-BE" dirty="0"/>
              <a:t>…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309EC115-2921-458D-8420-961767A9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Element Properties </a:t>
            </a:r>
          </a:p>
        </p:txBody>
      </p:sp>
      <p:sp>
        <p:nvSpPr>
          <p:cNvPr id="28675" name="Tijdelijke aanduiding voor inhoud 2">
            <a:extLst>
              <a:ext uri="{FF2B5EF4-FFF2-40B4-BE49-F238E27FC236}">
                <a16:creationId xmlns:a16="http://schemas.microsoft.com/office/drawing/2014/main" id="{CFBB796E-461F-4AFF-8CD0-F535BBA6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Attribute Syntax : </a:t>
            </a:r>
          </a:p>
          <a:p>
            <a:pPr lvl="1"/>
            <a:r>
              <a:rPr lang="en-US" altLang="nl-BE"/>
              <a:t>An attribute names the property that is being set</a:t>
            </a:r>
          </a:p>
          <a:p>
            <a:pPr lvl="1"/>
            <a:r>
              <a:rPr lang="en-US" altLang="nl-BE"/>
              <a:t>Attribute value: always specified as a string (between “ “)</a:t>
            </a:r>
          </a:p>
          <a:p>
            <a:pPr lvl="1"/>
            <a:r>
              <a:rPr lang="nl-BE" altLang="nl-BE"/>
              <a:t>Example: </a:t>
            </a:r>
          </a:p>
        </p:txBody>
      </p:sp>
      <p:pic>
        <p:nvPicPr>
          <p:cNvPr id="28676" name="Afbeelding 5">
            <a:extLst>
              <a:ext uri="{FF2B5EF4-FFF2-40B4-BE49-F238E27FC236}">
                <a16:creationId xmlns:a16="http://schemas.microsoft.com/office/drawing/2014/main" id="{390E4CFE-BD49-480C-B0CF-533156C3B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489450"/>
            <a:ext cx="78517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>
            <a:extLst>
              <a:ext uri="{FF2B5EF4-FFF2-40B4-BE49-F238E27FC236}">
                <a16:creationId xmlns:a16="http://schemas.microsoft.com/office/drawing/2014/main" id="{0E6462B1-392B-471D-8071-0FDA11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Element 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6811D6-97AD-49B1-A025-ADA5218B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155700"/>
            <a:ext cx="8229600" cy="5413375"/>
          </a:xfrm>
        </p:spPr>
        <p:txBody>
          <a:bodyPr/>
          <a:lstStyle/>
          <a:p>
            <a:pPr>
              <a:defRPr/>
            </a:pPr>
            <a:r>
              <a:rPr lang="nl-BE" dirty="0" err="1"/>
              <a:t>Alternative</a:t>
            </a:r>
            <a:r>
              <a:rPr lang="nl-BE" dirty="0"/>
              <a:t> way: Property Element Syntax:</a:t>
            </a:r>
          </a:p>
          <a:p>
            <a:pPr lvl="1">
              <a:defRPr/>
            </a:pPr>
            <a:r>
              <a:rPr lang="en-US" dirty="0"/>
              <a:t>Different syntax used : </a:t>
            </a:r>
            <a:r>
              <a:rPr lang="nl-BE" dirty="0"/>
              <a:t>&lt;</a:t>
            </a:r>
            <a:r>
              <a:rPr lang="nl-BE" i="1" dirty="0" err="1"/>
              <a:t>typeName</a:t>
            </a:r>
            <a:r>
              <a:rPr lang="nl-BE" dirty="0" err="1"/>
              <a:t>.</a:t>
            </a:r>
            <a:r>
              <a:rPr lang="nl-BE" i="1" dirty="0" err="1"/>
              <a:t>propertyName</a:t>
            </a:r>
            <a:r>
              <a:rPr lang="nl-BE" dirty="0"/>
              <a:t>&gt; &lt;/</a:t>
            </a:r>
            <a:r>
              <a:rPr lang="nl-BE" i="1" dirty="0" err="1"/>
              <a:t>typeName</a:t>
            </a:r>
            <a:r>
              <a:rPr lang="nl-BE" dirty="0" err="1"/>
              <a:t>.</a:t>
            </a:r>
            <a:r>
              <a:rPr lang="nl-BE" i="1" dirty="0" err="1"/>
              <a:t>propertyName</a:t>
            </a:r>
            <a:r>
              <a:rPr lang="nl-BE" dirty="0"/>
              <a:t>&gt;</a:t>
            </a:r>
          </a:p>
          <a:p>
            <a:pPr lvl="1">
              <a:defRPr/>
            </a:pP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,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 (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is more </a:t>
            </a:r>
            <a:r>
              <a:rPr lang="nl-BE" dirty="0" err="1"/>
              <a:t>than</a:t>
            </a:r>
            <a:r>
              <a:rPr lang="nl-BE" dirty="0"/>
              <a:t> a </a:t>
            </a:r>
            <a:r>
              <a:rPr lang="nl-BE" dirty="0" err="1"/>
              <a:t>simple</a:t>
            </a:r>
            <a:r>
              <a:rPr lang="nl-BE" dirty="0"/>
              <a:t> string)</a:t>
            </a:r>
          </a:p>
          <a:p>
            <a:pPr lvl="1">
              <a:defRPr/>
            </a:pPr>
            <a:r>
              <a:rPr lang="nl-BE" dirty="0" err="1"/>
              <a:t>Examples</a:t>
            </a:r>
            <a:r>
              <a:rPr lang="nl-BE" dirty="0"/>
              <a:t>:</a:t>
            </a:r>
          </a:p>
          <a:p>
            <a:pPr>
              <a:defRPr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nl-BE" dirty="0"/>
              <a:t>					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nl-BE" dirty="0"/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nl-BE" sz="1400" dirty="0"/>
          </a:p>
        </p:txBody>
      </p:sp>
      <p:pic>
        <p:nvPicPr>
          <p:cNvPr id="30724" name="Afbeelding 6">
            <a:extLst>
              <a:ext uri="{FF2B5EF4-FFF2-40B4-BE49-F238E27FC236}">
                <a16:creationId xmlns:a16="http://schemas.microsoft.com/office/drawing/2014/main" id="{8448FA10-5C68-4342-8EC4-FE1DC8DC8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4522788"/>
            <a:ext cx="3019425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0AB8547-48B6-46DE-8DD2-AD77CC7A2E8A}"/>
              </a:ext>
            </a:extLst>
          </p:cNvPr>
          <p:cNvSpPr/>
          <p:nvPr/>
        </p:nvSpPr>
        <p:spPr>
          <a:xfrm>
            <a:off x="4765675" y="4995863"/>
            <a:ext cx="347663" cy="3286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D28DF8-4DE8-4505-9BAF-EF10528F1196}"/>
              </a:ext>
            </a:extLst>
          </p:cNvPr>
          <p:cNvSpPr/>
          <p:nvPr/>
        </p:nvSpPr>
        <p:spPr>
          <a:xfrm rot="10800000">
            <a:off x="4349750" y="4995863"/>
            <a:ext cx="349250" cy="3286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7" name="Picture 7">
            <a:extLst>
              <a:ext uri="{FF2B5EF4-FFF2-40B4-BE49-F238E27FC236}">
                <a16:creationId xmlns:a16="http://schemas.microsoft.com/office/drawing/2014/main" id="{BFA55624-51F5-49D4-823B-2DB672461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4587875"/>
            <a:ext cx="315436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2C92D7C-D7E1-4B90-BA1F-1A7D91A3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Element Properties </a:t>
            </a:r>
            <a:endParaRPr lang="en-US" alt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EE47-AB16-42FC-B34A-12CEE4E7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Property-element syntax</a:t>
            </a:r>
          </a:p>
          <a:p>
            <a:pPr lvl="1">
              <a:defRPr/>
            </a:pPr>
            <a:r>
              <a:rPr lang="nl-BE" dirty="0" err="1"/>
              <a:t>Also</a:t>
            </a:r>
            <a:r>
              <a:rPr lang="nl-BE" dirty="0"/>
              <a:t> in 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definitions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required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828549E9-EA23-40E1-8713-B5909155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2871788"/>
            <a:ext cx="4946650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003E0C9-7A92-4A9C-AFB3-CD404011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en-US"/>
              <a:t>Attached Properties</a:t>
            </a:r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031C04B-AD2B-4CA0-AEA0-61067760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en-US"/>
              <a:t>Sometimes, we need to set properties from one control on another one</a:t>
            </a:r>
          </a:p>
          <a:p>
            <a:pPr lvl="1"/>
            <a:r>
              <a:rPr lang="nl-BE" altLang="en-US"/>
              <a:t>E.g. TextBlock that needs to go in first row and first column of the surrounding grid:</a:t>
            </a:r>
          </a:p>
          <a:p>
            <a:pPr lvl="2"/>
            <a:endParaRPr lang="nl-BE" altLang="en-US"/>
          </a:p>
          <a:p>
            <a:pPr lvl="2"/>
            <a:endParaRPr lang="nl-BE" altLang="en-US"/>
          </a:p>
          <a:p>
            <a:pPr lvl="2"/>
            <a:endParaRPr lang="en-US" altLang="en-US"/>
          </a:p>
        </p:txBody>
      </p:sp>
      <p:pic>
        <p:nvPicPr>
          <p:cNvPr id="33796" name="Picture 1">
            <a:extLst>
              <a:ext uri="{FF2B5EF4-FFF2-40B4-BE49-F238E27FC236}">
                <a16:creationId xmlns:a16="http://schemas.microsoft.com/office/drawing/2014/main" id="{8AA8BE82-42CA-4FAB-A101-91EBC8F9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4054475"/>
            <a:ext cx="7372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9C178D2-D63F-4476-A481-310264FA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Attached properties</a:t>
            </a:r>
            <a:endParaRPr lang="en-US" altLang="nl-BE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FA41F00-63A2-4E24-8265-05DF7852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8" y="1417638"/>
            <a:ext cx="8229600" cy="4525962"/>
          </a:xfrm>
        </p:spPr>
        <p:txBody>
          <a:bodyPr/>
          <a:lstStyle/>
          <a:p>
            <a:r>
              <a:rPr lang="nl-BE" altLang="nl-BE" sz="2800"/>
              <a:t>Grid defines itself in 4 “global” (attached) properties</a:t>
            </a:r>
          </a:p>
          <a:p>
            <a:pPr lvl="1"/>
            <a:r>
              <a:rPr lang="nl-BE" altLang="nl-BE" sz="2400"/>
              <a:t>Row	Property</a:t>
            </a:r>
          </a:p>
          <a:p>
            <a:pPr lvl="1"/>
            <a:r>
              <a:rPr lang="nl-BE" altLang="nl-BE" sz="2400"/>
              <a:t>Column Property</a:t>
            </a:r>
          </a:p>
          <a:p>
            <a:pPr lvl="1"/>
            <a:r>
              <a:rPr lang="nl-BE" altLang="nl-BE" sz="2400"/>
              <a:t>RowSpan Property</a:t>
            </a:r>
          </a:p>
          <a:p>
            <a:pPr lvl="1"/>
            <a:r>
              <a:rPr lang="nl-BE" altLang="nl-BE" sz="2400"/>
              <a:t>ColumnSpan Property</a:t>
            </a:r>
          </a:p>
          <a:p>
            <a:r>
              <a:rPr lang="nl-BE" altLang="nl-BE" sz="2800"/>
              <a:t>Attached properties always are of the form &lt;class&gt;.&lt;property&gt;</a:t>
            </a:r>
          </a:p>
          <a:p>
            <a:r>
              <a:rPr lang="en-GB" altLang="nl-BE" sz="2800"/>
              <a:t>They are called </a:t>
            </a:r>
            <a:r>
              <a:rPr lang="en-GB" altLang="nl-BE" sz="2800" i="1"/>
              <a:t>attached properties</a:t>
            </a:r>
            <a:r>
              <a:rPr lang="en-GB" altLang="nl-BE" sz="2800"/>
              <a:t> because they are defined by one class (in this case, Grid) but attached to other objects (in this case, children of the Grid)</a:t>
            </a:r>
            <a:endParaRPr lang="en-US" altLang="nl-BE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>
            <a:extLst>
              <a:ext uri="{FF2B5EF4-FFF2-40B4-BE49-F238E27FC236}">
                <a16:creationId xmlns:a16="http://schemas.microsoft.com/office/drawing/2014/main" id="{4DD64A11-4A9C-4670-9BCD-C4D5E169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Collection syntax</a:t>
            </a:r>
          </a:p>
        </p:txBody>
      </p:sp>
      <p:sp>
        <p:nvSpPr>
          <p:cNvPr id="37891" name="Tijdelijke aanduiding voor inhoud 2">
            <a:extLst>
              <a:ext uri="{FF2B5EF4-FFF2-40B4-BE49-F238E27FC236}">
                <a16:creationId xmlns:a16="http://schemas.microsoft.com/office/drawing/2014/main" id="{166E5E35-4EF6-4D44-B28C-67EFB037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4938"/>
            <a:ext cx="8229600" cy="4525962"/>
          </a:xfrm>
        </p:spPr>
        <p:txBody>
          <a:bodyPr/>
          <a:lstStyle/>
          <a:p>
            <a:r>
              <a:rPr lang="en-US" altLang="nl-BE"/>
              <a:t>Items that you declare in markup as child elements become part of the collection</a:t>
            </a:r>
          </a:p>
          <a:p>
            <a:r>
              <a:rPr lang="en-US" altLang="nl-BE"/>
              <a:t>The type of the content property must be a collection type. </a:t>
            </a:r>
          </a:p>
          <a:p>
            <a:r>
              <a:rPr lang="en-US" altLang="nl-BE"/>
              <a:t>Example:</a:t>
            </a:r>
            <a:endParaRPr lang="nl-BE" altLang="nl-BE"/>
          </a:p>
        </p:txBody>
      </p:sp>
      <p:pic>
        <p:nvPicPr>
          <p:cNvPr id="37892" name="Afbeelding 5">
            <a:extLst>
              <a:ext uri="{FF2B5EF4-FFF2-40B4-BE49-F238E27FC236}">
                <a16:creationId xmlns:a16="http://schemas.microsoft.com/office/drawing/2014/main" id="{E6BA2688-2F75-4901-A796-A70262823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8963"/>
            <a:ext cx="87677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>
            <a:extLst>
              <a:ext uri="{FF2B5EF4-FFF2-40B4-BE49-F238E27FC236}">
                <a16:creationId xmlns:a16="http://schemas.microsoft.com/office/drawing/2014/main" id="{3F65F658-9103-40C7-B607-DBB97271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XAML: Content Property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68A8A4-063D-4935-8944-364B7C18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Content property </a:t>
            </a:r>
            <a:r>
              <a:rPr lang="nl-BE" dirty="0" err="1"/>
              <a:t>values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contigious</a:t>
            </a:r>
            <a:endParaRPr lang="nl-BE" dirty="0"/>
          </a:p>
          <a:p>
            <a:pPr>
              <a:defRPr/>
            </a:pPr>
            <a:r>
              <a:rPr lang="nl-BE" dirty="0" err="1"/>
              <a:t>Illegal</a:t>
            </a:r>
            <a:r>
              <a:rPr lang="nl-BE" dirty="0"/>
              <a:t>: </a:t>
            </a:r>
          </a:p>
          <a:p>
            <a:pPr>
              <a:defRPr/>
            </a:pPr>
            <a:endParaRPr lang="nl-BE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nl-BE" dirty="0"/>
          </a:p>
          <a:p>
            <a:pPr lvl="1">
              <a:defRPr/>
            </a:pPr>
            <a:r>
              <a:rPr lang="nl-BE" dirty="0" err="1"/>
              <a:t>Why</a:t>
            </a:r>
            <a:r>
              <a:rPr lang="nl-BE" dirty="0"/>
              <a:t>? </a:t>
            </a:r>
            <a:r>
              <a:rPr lang="en-US" sz="2400" dirty="0"/>
              <a:t>If this syntax were made explicit by using property element syntax, then the content property would be set twice:</a:t>
            </a:r>
            <a:endParaRPr lang="nl-BE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dirty="0"/>
          </a:p>
        </p:txBody>
      </p:sp>
      <p:pic>
        <p:nvPicPr>
          <p:cNvPr id="39940" name="Afbeelding 5">
            <a:extLst>
              <a:ext uri="{FF2B5EF4-FFF2-40B4-BE49-F238E27FC236}">
                <a16:creationId xmlns:a16="http://schemas.microsoft.com/office/drawing/2014/main" id="{CF05AC9A-1040-4844-A914-24488458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849563"/>
            <a:ext cx="5922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Afbeelding 6">
            <a:extLst>
              <a:ext uri="{FF2B5EF4-FFF2-40B4-BE49-F238E27FC236}">
                <a16:creationId xmlns:a16="http://schemas.microsoft.com/office/drawing/2014/main" id="{E615E44B-ED3B-48B4-BF2E-6263B53A1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5162550"/>
            <a:ext cx="533082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>
            <a:extLst>
              <a:ext uri="{FF2B5EF4-FFF2-40B4-BE49-F238E27FC236}">
                <a16:creationId xmlns:a16="http://schemas.microsoft.com/office/drawing/2014/main" id="{6655F6E3-07A9-4F7F-B5EF-CC937D7E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XAML: Elements and attributes</a:t>
            </a:r>
          </a:p>
        </p:txBody>
      </p:sp>
      <p:sp>
        <p:nvSpPr>
          <p:cNvPr id="40963" name="Tijdelijke aanduiding voor inhoud 2">
            <a:extLst>
              <a:ext uri="{FF2B5EF4-FFF2-40B4-BE49-F238E27FC236}">
                <a16:creationId xmlns:a16="http://schemas.microsoft.com/office/drawing/2014/main" id="{EB961C08-7DA0-4D4B-9829-954E0C54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249363"/>
            <a:ext cx="8229600" cy="4525962"/>
          </a:xfrm>
        </p:spPr>
        <p:txBody>
          <a:bodyPr/>
          <a:lstStyle/>
          <a:p>
            <a:pPr eaLnBrk="1" hangingPunct="1"/>
            <a:r>
              <a:rPr lang="nl-BE" altLang="nl-BE"/>
              <a:t>Elements can be nested</a:t>
            </a:r>
          </a:p>
          <a:p>
            <a:pPr eaLnBrk="1" hangingPunct="1"/>
            <a:r>
              <a:rPr lang="nl-BE" altLang="nl-BE"/>
              <a:t>‘x:Class=  ‘ : name of the Window’s class</a:t>
            </a:r>
          </a:p>
          <a:p>
            <a:pPr eaLnBrk="1" hangingPunct="1"/>
            <a:r>
              <a:rPr lang="nl-BE" altLang="nl-BE"/>
              <a:t>‘xmlns:  ‘ : equivalent to the ‘using’ statement</a:t>
            </a:r>
          </a:p>
          <a:p>
            <a:pPr eaLnBrk="1" hangingPunct="1"/>
            <a:r>
              <a:rPr lang="nl-BE" altLang="nl-BE"/>
              <a:t>‘xmlns:x= ‘ : additional XAML namespace </a:t>
            </a:r>
          </a:p>
          <a:p>
            <a:pPr lvl="1" eaLnBrk="1" hangingPunct="1"/>
            <a:r>
              <a:rPr lang="nl-BE" altLang="nl-BE" sz="2000">
                <a:sym typeface="Wingdings" panose="05000000000000000000" pitchFamily="2" charset="2"/>
              </a:rPr>
              <a:t>To access the elements of this namespace  prefix element with x:</a:t>
            </a:r>
            <a:endParaRPr lang="nl-BE" altLang="nl-BE" sz="2000"/>
          </a:p>
          <a:p>
            <a:pPr eaLnBrk="1" hangingPunct="1"/>
            <a:r>
              <a:rPr lang="nl-BE" altLang="nl-BE"/>
              <a:t>xmlns attributes: </a:t>
            </a:r>
          </a:p>
          <a:p>
            <a:pPr lvl="1" eaLnBrk="1" hangingPunct="1"/>
            <a:r>
              <a:rPr lang="nl-BE" altLang="nl-BE" sz="2400"/>
              <a:t>only necessary on root element </a:t>
            </a:r>
            <a:r>
              <a:rPr lang="nl-BE" altLang="nl-BE" sz="2400">
                <a:sym typeface="Wingdings" panose="05000000000000000000" pitchFamily="2" charset="2"/>
              </a:rPr>
              <a:t> will apply to all descendant elements of the root element </a:t>
            </a:r>
          </a:p>
          <a:p>
            <a:pPr lvl="1" eaLnBrk="1" hangingPunct="1"/>
            <a:r>
              <a:rPr lang="nl-BE" altLang="nl-BE" sz="2400">
                <a:sym typeface="Wingdings" panose="05000000000000000000" pitchFamily="2" charset="2"/>
              </a:rPr>
              <a:t>permitted on other elements</a:t>
            </a:r>
            <a:endParaRPr lang="nl-BE" altLang="nl-BE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>
            <a:extLst>
              <a:ext uri="{FF2B5EF4-FFF2-40B4-BE49-F238E27FC236}">
                <a16:creationId xmlns:a16="http://schemas.microsoft.com/office/drawing/2014/main" id="{465A6E2A-E873-4D2A-A5F6-D12FB2EF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Controls</a:t>
            </a:r>
          </a:p>
        </p:txBody>
      </p:sp>
      <p:sp>
        <p:nvSpPr>
          <p:cNvPr id="41987" name="Tijdelijke aanduiding voor inhoud 2">
            <a:extLst>
              <a:ext uri="{FF2B5EF4-FFF2-40B4-BE49-F238E27FC236}">
                <a16:creationId xmlns:a16="http://schemas.microsoft.com/office/drawing/2014/main" id="{AE13DB53-7E25-4448-AB7E-2B0F8D3F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7463"/>
            <a:ext cx="8229600" cy="4525962"/>
          </a:xfrm>
        </p:spPr>
        <p:txBody>
          <a:bodyPr/>
          <a:lstStyle/>
          <a:p>
            <a:r>
              <a:rPr lang="nl-BE" altLang="nl-BE"/>
              <a:t>WPF controls are lookless: no instrinsic look</a:t>
            </a:r>
          </a:p>
          <a:p>
            <a:r>
              <a:rPr lang="nl-BE" altLang="nl-BE"/>
              <a:t>Appearance is provided by the template</a:t>
            </a:r>
          </a:p>
          <a:p>
            <a:endParaRPr lang="nl-BE" altLang="nl-BE"/>
          </a:p>
        </p:txBody>
      </p:sp>
      <p:pic>
        <p:nvPicPr>
          <p:cNvPr id="41988" name="Afbeelding 3">
            <a:extLst>
              <a:ext uri="{FF2B5EF4-FFF2-40B4-BE49-F238E27FC236}">
                <a16:creationId xmlns:a16="http://schemas.microsoft.com/office/drawing/2014/main" id="{971A9ACD-6E8B-4D95-9165-691F3FF5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457450"/>
            <a:ext cx="742632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CADD273-4347-4259-9A9D-C848C3AE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WPF ?</a:t>
            </a:r>
          </a:p>
        </p:txBody>
      </p:sp>
      <p:sp>
        <p:nvSpPr>
          <p:cNvPr id="17411" name="Tijdelijke aanduiding voor inhoud 2">
            <a:extLst>
              <a:ext uri="{FF2B5EF4-FFF2-40B4-BE49-F238E27FC236}">
                <a16:creationId xmlns:a16="http://schemas.microsoft.com/office/drawing/2014/main" id="{B51CDCF5-CBD0-4B26-A3E1-6D0FB642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 dirty="0"/>
              <a:t>Windows Presentation Foundation</a:t>
            </a:r>
          </a:p>
          <a:p>
            <a:pPr eaLnBrk="1" hangingPunct="1"/>
            <a:r>
              <a:rPr lang="nl-BE" altLang="nl-BE" dirty="0"/>
              <a:t>Framework </a:t>
            </a:r>
            <a:r>
              <a:rPr lang="nl-BE" altLang="nl-BE" dirty="0" err="1"/>
              <a:t>for</a:t>
            </a:r>
            <a:r>
              <a:rPr lang="nl-BE" altLang="nl-BE" dirty="0"/>
              <a:t> building Windows desktop client Applications	</a:t>
            </a:r>
          </a:p>
          <a:p>
            <a:pPr eaLnBrk="1" hangingPunct="1"/>
            <a:r>
              <a:rPr lang="en-US" altLang="nl-BE" dirty="0"/>
              <a:t>Next-generation presentation system for building Windows client applications</a:t>
            </a:r>
          </a:p>
          <a:p>
            <a:pPr eaLnBrk="1" hangingPunct="1"/>
            <a:r>
              <a:rPr lang="en-US" altLang="nl-BE" dirty="0"/>
              <a:t>Built to take advantage of modern graphics hardware</a:t>
            </a:r>
          </a:p>
          <a:p>
            <a:pPr eaLnBrk="1" hangingPunct="1"/>
            <a:r>
              <a:rPr lang="nl-BE" altLang="nl-BE" dirty="0"/>
              <a:t>Part of .NET &gt;= 3.0</a:t>
            </a:r>
          </a:p>
          <a:p>
            <a:pPr eaLnBrk="1" hangingPunct="1"/>
            <a:endParaRPr lang="en-US" alt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>
            <a:extLst>
              <a:ext uri="{FF2B5EF4-FFF2-40B4-BE49-F238E27FC236}">
                <a16:creationId xmlns:a16="http://schemas.microsoft.com/office/drawing/2014/main" id="{8DEEDB1C-A116-4515-9BB7-04D982DA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Controls</a:t>
            </a:r>
          </a:p>
        </p:txBody>
      </p:sp>
      <p:sp>
        <p:nvSpPr>
          <p:cNvPr id="43011" name="Tijdelijke aanduiding voor inhoud 2">
            <a:extLst>
              <a:ext uri="{FF2B5EF4-FFF2-40B4-BE49-F238E27FC236}">
                <a16:creationId xmlns:a16="http://schemas.microsoft.com/office/drawing/2014/main" id="{37CDF80F-8E9F-4B8D-99B9-FC680C8B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Control doesn’t have a fixed look</a:t>
            </a:r>
          </a:p>
          <a:p>
            <a:r>
              <a:rPr lang="nl-BE" altLang="nl-BE"/>
              <a:t>Controls has custom look typical for the application</a:t>
            </a:r>
          </a:p>
          <a:p>
            <a:r>
              <a:rPr lang="nl-BE" altLang="nl-BE"/>
              <a:t>Control seperated into 2 parts: </a:t>
            </a:r>
          </a:p>
          <a:p>
            <a:pPr lvl="1"/>
            <a:r>
              <a:rPr lang="nl-BE" altLang="nl-BE"/>
              <a:t>the look (template) </a:t>
            </a:r>
          </a:p>
          <a:p>
            <a:pPr lvl="1"/>
            <a:r>
              <a:rPr lang="nl-BE" altLang="nl-BE"/>
              <a:t>everything else, defined by the control itself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>
            <a:extLst>
              <a:ext uri="{FF2B5EF4-FFF2-40B4-BE49-F238E27FC236}">
                <a16:creationId xmlns:a16="http://schemas.microsoft.com/office/drawing/2014/main" id="{0952F889-497F-4293-ACB8-07E42851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Controls</a:t>
            </a:r>
          </a:p>
        </p:txBody>
      </p:sp>
      <p:sp>
        <p:nvSpPr>
          <p:cNvPr id="44035" name="Tijdelijke aanduiding voor inhoud 2">
            <a:extLst>
              <a:ext uri="{FF2B5EF4-FFF2-40B4-BE49-F238E27FC236}">
                <a16:creationId xmlns:a16="http://schemas.microsoft.com/office/drawing/2014/main" id="{D53BD261-E4EF-4FE2-BB84-51D2F0E7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{}: not a normal property value </a:t>
            </a:r>
            <a:r>
              <a:rPr lang="nl-BE" altLang="nl-BE">
                <a:sym typeface="Wingdings" panose="05000000000000000000" pitchFamily="2" charset="2"/>
              </a:rPr>
              <a:t> </a:t>
            </a:r>
            <a:r>
              <a:rPr lang="nl-BE" altLang="nl-BE"/>
              <a:t> Markup Extension = objects that decide at run time how the property is going to be set</a:t>
            </a:r>
          </a:p>
          <a:p>
            <a:endParaRPr lang="nl-BE" altLang="nl-BE"/>
          </a:p>
        </p:txBody>
      </p:sp>
      <p:pic>
        <p:nvPicPr>
          <p:cNvPr id="44036" name="Afbeelding 5">
            <a:extLst>
              <a:ext uri="{FF2B5EF4-FFF2-40B4-BE49-F238E27FC236}">
                <a16:creationId xmlns:a16="http://schemas.microsoft.com/office/drawing/2014/main" id="{F582CB94-39B5-42BA-9E8B-02EDB34C1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408363"/>
            <a:ext cx="77136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el 1">
            <a:extLst>
              <a:ext uri="{FF2B5EF4-FFF2-40B4-BE49-F238E27FC236}">
                <a16:creationId xmlns:a16="http://schemas.microsoft.com/office/drawing/2014/main" id="{4E5BE2A9-B01F-4CAD-9BCA-20DDE950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Layout: Container Controls</a:t>
            </a:r>
          </a:p>
        </p:txBody>
      </p:sp>
      <p:sp>
        <p:nvSpPr>
          <p:cNvPr id="36867" name="Tijdelijke aanduiding voor inhoud 2">
            <a:extLst>
              <a:ext uri="{FF2B5EF4-FFF2-40B4-BE49-F238E27FC236}">
                <a16:creationId xmlns:a16="http://schemas.microsoft.com/office/drawing/2014/main" id="{FEFB2ACB-B53D-470F-9725-BAD77504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built-in layout and positioning functionality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nl-BE" altLang="en-US" dirty="0"/>
              <a:t>	</a:t>
            </a:r>
            <a:r>
              <a:rPr lang="nl-BE" altLang="en-US" sz="2400" i="1" dirty="0" err="1"/>
              <a:t>Simular</a:t>
            </a:r>
            <a:r>
              <a:rPr lang="nl-BE" altLang="en-US" sz="2400" i="1" dirty="0"/>
              <a:t> </a:t>
            </a:r>
            <a:r>
              <a:rPr lang="nl-BE" altLang="en-US" sz="2400" i="1" dirty="0" err="1"/>
              <a:t>to</a:t>
            </a:r>
            <a:r>
              <a:rPr lang="nl-BE" altLang="en-US" sz="2400" i="1" dirty="0"/>
              <a:t> the </a:t>
            </a:r>
            <a:r>
              <a:rPr lang="nl-BE" altLang="en-US" sz="2400" i="1" dirty="0" err="1"/>
              <a:t>use</a:t>
            </a:r>
            <a:r>
              <a:rPr lang="nl-BE" altLang="en-US" sz="2400" i="1" dirty="0"/>
              <a:t> of </a:t>
            </a:r>
            <a:r>
              <a:rPr lang="nl-BE" altLang="en-US" sz="2400" i="1" dirty="0" err="1"/>
              <a:t>components</a:t>
            </a:r>
            <a:r>
              <a:rPr lang="nl-BE" altLang="en-US" sz="2400" i="1" dirty="0"/>
              <a:t> </a:t>
            </a:r>
            <a:r>
              <a:rPr lang="nl-BE" altLang="en-US" sz="2400" i="1" dirty="0" err="1"/>
              <a:t>and</a:t>
            </a:r>
            <a:r>
              <a:rPr lang="nl-BE" altLang="en-US" sz="2400" i="1" dirty="0"/>
              <a:t> </a:t>
            </a:r>
            <a:r>
              <a:rPr lang="nl-BE" altLang="en-US" sz="2400" i="1" dirty="0" err="1"/>
              <a:t>layout</a:t>
            </a:r>
            <a:r>
              <a:rPr lang="nl-BE" altLang="en-US" sz="2400" i="1" dirty="0"/>
              <a:t> managers in Java Swing.</a:t>
            </a:r>
            <a:endParaRPr lang="en-US" altLang="en-US" sz="2400" i="1" dirty="0"/>
          </a:p>
          <a:p>
            <a:pPr lvl="1">
              <a:defRPr/>
            </a:pPr>
            <a:r>
              <a:rPr lang="en-US" altLang="nl-BE" dirty="0"/>
              <a:t>Grid (see </a:t>
            </a:r>
            <a:r>
              <a:rPr lang="en-US" altLang="nl-BE" dirty="0" err="1"/>
              <a:t>Gridlayout</a:t>
            </a:r>
            <a:r>
              <a:rPr lang="en-US" altLang="nl-BE" dirty="0"/>
              <a:t> in Java Swing)</a:t>
            </a:r>
          </a:p>
          <a:p>
            <a:pPr lvl="1">
              <a:defRPr/>
            </a:pPr>
            <a:r>
              <a:rPr lang="en-US" altLang="nl-BE" dirty="0"/>
              <a:t>Canvas (See Canvas component in Java Swing)</a:t>
            </a:r>
          </a:p>
          <a:p>
            <a:pPr lvl="1">
              <a:defRPr/>
            </a:pPr>
            <a:r>
              <a:rPr lang="en-US" altLang="nl-BE" dirty="0" err="1"/>
              <a:t>StackPanel</a:t>
            </a:r>
            <a:r>
              <a:rPr lang="en-US" altLang="nl-BE" dirty="0"/>
              <a:t> (see </a:t>
            </a:r>
            <a:r>
              <a:rPr lang="en-US" altLang="nl-BE" dirty="0" err="1"/>
              <a:t>Flowlayout</a:t>
            </a:r>
            <a:r>
              <a:rPr lang="en-US" altLang="nl-BE" dirty="0"/>
              <a:t> in Java Swing)</a:t>
            </a:r>
          </a:p>
          <a:p>
            <a:pPr lvl="1">
              <a:defRPr/>
            </a:pPr>
            <a:r>
              <a:rPr lang="en-US" altLang="nl-BE" dirty="0" err="1"/>
              <a:t>DockPanel</a:t>
            </a:r>
            <a:r>
              <a:rPr lang="en-US" altLang="nl-BE" dirty="0"/>
              <a:t>  (see </a:t>
            </a:r>
            <a:r>
              <a:rPr lang="en-US" altLang="nl-BE" dirty="0" err="1"/>
              <a:t>Borderlayout</a:t>
            </a:r>
            <a:r>
              <a:rPr lang="en-US" altLang="nl-BE" dirty="0"/>
              <a:t> in Java Swing)</a:t>
            </a:r>
          </a:p>
          <a:p>
            <a:pPr lvl="1">
              <a:defRPr/>
            </a:pPr>
            <a:r>
              <a:rPr lang="en-US" altLang="nl-BE" dirty="0" err="1"/>
              <a:t>TabControl</a:t>
            </a:r>
            <a:r>
              <a:rPr lang="en-US" altLang="nl-BE" dirty="0"/>
              <a:t>  (</a:t>
            </a:r>
            <a:r>
              <a:rPr lang="en-US" altLang="nl-BE" dirty="0" err="1"/>
              <a:t>JTabbedPane</a:t>
            </a:r>
            <a:r>
              <a:rPr lang="en-US" altLang="nl-BE" dirty="0"/>
              <a:t> in Java Swing)</a:t>
            </a:r>
          </a:p>
          <a:p>
            <a:pPr lvl="1">
              <a:defRPr/>
            </a:pPr>
            <a:r>
              <a:rPr lang="en-US" altLang="nl-BE" dirty="0"/>
              <a:t>…</a:t>
            </a:r>
            <a:endParaRPr lang="nl-BE" alt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>
            <a:extLst>
              <a:ext uri="{FF2B5EF4-FFF2-40B4-BE49-F238E27FC236}">
                <a16:creationId xmlns:a16="http://schemas.microsoft.com/office/drawing/2014/main" id="{4889BA76-A984-49E5-8F10-ECA9CA3A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Data binding</a:t>
            </a:r>
          </a:p>
        </p:txBody>
      </p:sp>
      <p:sp>
        <p:nvSpPr>
          <p:cNvPr id="47107" name="Tijdelijke aanduiding voor inhoud 2">
            <a:extLst>
              <a:ext uri="{FF2B5EF4-FFF2-40B4-BE49-F238E27FC236}">
                <a16:creationId xmlns:a16="http://schemas.microsoft.com/office/drawing/2014/main" id="{A3028227-8695-40DC-8E6A-917C68D4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63" y="1274763"/>
            <a:ext cx="8229600" cy="4525962"/>
          </a:xfrm>
        </p:spPr>
        <p:txBody>
          <a:bodyPr/>
          <a:lstStyle/>
          <a:p>
            <a:r>
              <a:rPr lang="en-US" altLang="nl-BE"/>
              <a:t>Windows Presentation Foundation (WPF) data binding provides a simple and consistent way for applications to present and interact with data. Elements can be bound to data from a variety of data sources</a:t>
            </a:r>
            <a:endParaRPr lang="nl-BE" altLang="nl-BE"/>
          </a:p>
        </p:txBody>
      </p:sp>
      <p:pic>
        <p:nvPicPr>
          <p:cNvPr id="47108" name="Afbeelding 1">
            <a:extLst>
              <a:ext uri="{FF2B5EF4-FFF2-40B4-BE49-F238E27FC236}">
                <a16:creationId xmlns:a16="http://schemas.microsoft.com/office/drawing/2014/main" id="{DEFE31BE-F3A4-457A-AA30-2B600FDE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3487738"/>
            <a:ext cx="40036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7D69A88D-7DEC-41E9-BDA5-3667F5BD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Create a WPF Project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4E18ABC-8263-4AF2-B18D-592F8528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1492593"/>
            <a:ext cx="7315200" cy="50766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556EF63-668C-46BE-845B-76F53757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02" y="3429000"/>
            <a:ext cx="4436898" cy="30820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4E26B0B3-E9E0-456E-A030-4A7EC70A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WPF</a:t>
            </a:r>
          </a:p>
        </p:txBody>
      </p:sp>
      <p:sp>
        <p:nvSpPr>
          <p:cNvPr id="20483" name="Tijdelijke aanduiding voor inhoud 2">
            <a:extLst>
              <a:ext uri="{FF2B5EF4-FFF2-40B4-BE49-F238E27FC236}">
                <a16:creationId xmlns:a16="http://schemas.microsoft.com/office/drawing/2014/main" id="{2DB7B31A-7B31-4FF1-A318-D8FD701B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975"/>
            <a:ext cx="8229600" cy="4525963"/>
          </a:xfrm>
        </p:spPr>
        <p:txBody>
          <a:bodyPr/>
          <a:lstStyle/>
          <a:p>
            <a:pPr eaLnBrk="1" hangingPunct="1"/>
            <a:r>
              <a:rPr lang="nl-BE" altLang="nl-BE" sz="2800"/>
              <a:t>Comprehensive set of application-development features: </a:t>
            </a:r>
          </a:p>
          <a:p>
            <a:pPr lvl="1" eaLnBrk="1" hangingPunct="1"/>
            <a:r>
              <a:rPr lang="nl-BE" altLang="nl-BE" sz="1600"/>
              <a:t>Extensible Application Markup Language (XAML)</a:t>
            </a:r>
          </a:p>
          <a:p>
            <a:pPr lvl="1" eaLnBrk="1" hangingPunct="1"/>
            <a:r>
              <a:rPr lang="nl-BE" altLang="nl-BE" sz="1600"/>
              <a:t>Controls</a:t>
            </a:r>
          </a:p>
          <a:p>
            <a:pPr lvl="1" eaLnBrk="1" hangingPunct="1"/>
            <a:r>
              <a:rPr lang="nl-BE" altLang="nl-BE" sz="1600"/>
              <a:t>Data binding</a:t>
            </a:r>
          </a:p>
          <a:p>
            <a:pPr lvl="1" eaLnBrk="1" hangingPunct="1"/>
            <a:r>
              <a:rPr lang="nl-BE" altLang="nl-BE" sz="1600"/>
              <a:t>Layout</a:t>
            </a:r>
          </a:p>
          <a:p>
            <a:pPr lvl="1" eaLnBrk="1" hangingPunct="1"/>
            <a:r>
              <a:rPr lang="nl-BE" altLang="nl-BE" sz="1600"/>
              <a:t>2-D and 3-D graphics</a:t>
            </a:r>
          </a:p>
          <a:p>
            <a:pPr lvl="1" eaLnBrk="1" hangingPunct="1"/>
            <a:r>
              <a:rPr lang="nl-BE" altLang="nl-BE" sz="1600"/>
              <a:t>Animation</a:t>
            </a:r>
          </a:p>
          <a:p>
            <a:pPr lvl="1" eaLnBrk="1" hangingPunct="1"/>
            <a:r>
              <a:rPr lang="nl-BE" altLang="nl-BE" sz="1600"/>
              <a:t>Styles </a:t>
            </a:r>
          </a:p>
          <a:p>
            <a:pPr lvl="1" eaLnBrk="1" hangingPunct="1"/>
            <a:r>
              <a:rPr lang="nl-BE" altLang="nl-BE" sz="1600"/>
              <a:t>Templates</a:t>
            </a:r>
          </a:p>
          <a:p>
            <a:pPr lvl="1" eaLnBrk="1" hangingPunct="1"/>
            <a:r>
              <a:rPr lang="nl-BE" altLang="nl-BE" sz="1600"/>
              <a:t>Documents</a:t>
            </a:r>
          </a:p>
          <a:p>
            <a:pPr lvl="1" eaLnBrk="1" hangingPunct="1"/>
            <a:r>
              <a:rPr lang="nl-BE" altLang="nl-BE" sz="1600"/>
              <a:t>Media</a:t>
            </a:r>
          </a:p>
          <a:p>
            <a:pPr lvl="1" eaLnBrk="1" hangingPunct="1"/>
            <a:r>
              <a:rPr lang="nl-BE" altLang="nl-BE" sz="1600"/>
              <a:t>Tekst</a:t>
            </a:r>
          </a:p>
          <a:p>
            <a:pPr lvl="1" eaLnBrk="1" hangingPunct="1"/>
            <a:r>
              <a:rPr lang="nl-BE" altLang="nl-BE" sz="1600"/>
              <a:t>Typography</a:t>
            </a:r>
          </a:p>
          <a:p>
            <a:pPr eaLnBrk="1" hangingPunct="1"/>
            <a:endParaRPr lang="nl-BE" altLang="nl-BE"/>
          </a:p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7382A3E5-21A0-4B5D-8631-0466072F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WPF ?</a:t>
            </a:r>
          </a:p>
        </p:txBody>
      </p:sp>
      <p:sp>
        <p:nvSpPr>
          <p:cNvPr id="21507" name="Tijdelijke aanduiding voor inhoud 2">
            <a:extLst>
              <a:ext uri="{FF2B5EF4-FFF2-40B4-BE49-F238E27FC236}">
                <a16:creationId xmlns:a16="http://schemas.microsoft.com/office/drawing/2014/main" id="{376576FC-550F-451F-B05A-2F274B76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7463"/>
            <a:ext cx="8229600" cy="4525962"/>
          </a:xfrm>
        </p:spPr>
        <p:txBody>
          <a:bodyPr/>
          <a:lstStyle/>
          <a:p>
            <a:pPr eaLnBrk="1" hangingPunct="1"/>
            <a:r>
              <a:rPr lang="nl-BE" altLang="nl-BE"/>
              <a:t>Markup and Code-Behind</a:t>
            </a:r>
          </a:p>
          <a:p>
            <a:pPr lvl="1" eaLnBrk="1" hangingPunct="1"/>
            <a:r>
              <a:rPr lang="nl-BE" altLang="nl-BE"/>
              <a:t>Appearance </a:t>
            </a:r>
            <a:r>
              <a:rPr lang="nl-BE" altLang="nl-BE">
                <a:sym typeface="Wingdings" panose="05000000000000000000" pitchFamily="2" charset="2"/>
              </a:rPr>
              <a:t>(UI)</a:t>
            </a:r>
          </a:p>
          <a:p>
            <a:pPr lvl="2" eaLnBrk="1" hangingPunct="1"/>
            <a:r>
              <a:rPr lang="nl-BE" altLang="nl-BE">
                <a:sym typeface="Wingdings" panose="05000000000000000000" pitchFamily="2" charset="2"/>
              </a:rPr>
              <a:t>XAML (Extensible Markup Language) by designers (Blend)</a:t>
            </a:r>
          </a:p>
          <a:p>
            <a:pPr lvl="1" eaLnBrk="1" hangingPunct="1"/>
            <a:r>
              <a:rPr lang="nl-BE" altLang="nl-BE">
                <a:sym typeface="Wingdings" panose="05000000000000000000" pitchFamily="2" charset="2"/>
              </a:rPr>
              <a:t>Behavior</a:t>
            </a:r>
          </a:p>
          <a:p>
            <a:pPr lvl="2" eaLnBrk="1" hangingPunct="1"/>
            <a:r>
              <a:rPr lang="nl-BE" altLang="nl-BE">
                <a:sym typeface="Wingdings" panose="05000000000000000000" pitchFamily="2" charset="2"/>
              </a:rPr>
              <a:t>C# by developers (Code-behind) (Visual Studio)</a:t>
            </a:r>
          </a:p>
          <a:p>
            <a:pPr lvl="1" eaLnBrk="1" hangingPunct="1"/>
            <a:endParaRPr lang="nl-BE" altLang="nl-BE">
              <a:sym typeface="Wingdings" panose="05000000000000000000" pitchFamily="2" charset="2"/>
            </a:endParaRPr>
          </a:p>
          <a:p>
            <a:pPr lvl="1" eaLnBrk="1" hangingPunct="1"/>
            <a:endParaRPr lang="nl-BE" altLang="nl-BE"/>
          </a:p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8CDDECA6-A7C8-4D85-8F09-9FE1F2C5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WPF 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F7D5AD-4E4F-4795-ADD6-B5F340DA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nl-BE" dirty="0"/>
              <a:t>XAML</a:t>
            </a:r>
          </a:p>
          <a:p>
            <a:pPr eaLnBrk="1" hangingPunct="1">
              <a:defRPr/>
            </a:pPr>
            <a:endParaRPr lang="nl-BE" dirty="0"/>
          </a:p>
          <a:p>
            <a:pPr eaLnBrk="1" hangingPunct="1">
              <a:defRPr/>
            </a:pPr>
            <a:endParaRPr lang="nl-BE" dirty="0"/>
          </a:p>
          <a:p>
            <a:pPr eaLnBrk="1" hangingPunct="1">
              <a:defRPr/>
            </a:pPr>
            <a:endParaRPr lang="nl-BE" dirty="0"/>
          </a:p>
          <a:p>
            <a:pPr eaLnBrk="1" hangingPunct="1">
              <a:defRPr/>
            </a:pPr>
            <a:r>
              <a:rPr lang="nl-BE" dirty="0"/>
              <a:t>Code-</a:t>
            </a:r>
            <a:r>
              <a:rPr lang="nl-BE" dirty="0" err="1"/>
              <a:t>Behind</a:t>
            </a:r>
            <a:endParaRPr lang="nl-BE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nl-BE" dirty="0"/>
          </a:p>
          <a:p>
            <a:pPr eaLnBrk="1" hangingPunct="1">
              <a:defRPr/>
            </a:pPr>
            <a:endParaRPr lang="nl-BE" dirty="0"/>
          </a:p>
        </p:txBody>
      </p:sp>
      <p:pic>
        <p:nvPicPr>
          <p:cNvPr id="23556" name="Afbeelding 4">
            <a:extLst>
              <a:ext uri="{FF2B5EF4-FFF2-40B4-BE49-F238E27FC236}">
                <a16:creationId xmlns:a16="http://schemas.microsoft.com/office/drawing/2014/main" id="{A015E1E9-A305-420C-94BF-289AC017E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1779588"/>
            <a:ext cx="4856162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Afbeelding 5">
            <a:extLst>
              <a:ext uri="{FF2B5EF4-FFF2-40B4-BE49-F238E27FC236}">
                <a16:creationId xmlns:a16="http://schemas.microsoft.com/office/drawing/2014/main" id="{28A1C1B6-E453-4D78-80E2-FF1DC6DF7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1279525"/>
            <a:ext cx="24860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Afbeelding 6">
            <a:extLst>
              <a:ext uri="{FF2B5EF4-FFF2-40B4-BE49-F238E27FC236}">
                <a16:creationId xmlns:a16="http://schemas.microsoft.com/office/drawing/2014/main" id="{DF56D49C-8111-44EF-A81C-D682C9882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586163"/>
            <a:ext cx="50958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BAB49092-0E4B-457B-940E-88161DF5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XAML?</a:t>
            </a:r>
          </a:p>
        </p:txBody>
      </p:sp>
      <p:sp>
        <p:nvSpPr>
          <p:cNvPr id="24579" name="Tijdelijke aanduiding voor inhoud 2">
            <a:extLst>
              <a:ext uri="{FF2B5EF4-FFF2-40B4-BE49-F238E27FC236}">
                <a16:creationId xmlns:a16="http://schemas.microsoft.com/office/drawing/2014/main" id="{4677C89A-0080-48C8-9A40-4B8A1051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XAML = E</a:t>
            </a:r>
            <a:r>
              <a:rPr lang="nl-BE" altLang="nl-BE" b="1"/>
              <a:t>x</a:t>
            </a:r>
            <a:r>
              <a:rPr lang="nl-BE" altLang="nl-BE"/>
              <a:t>tensible </a:t>
            </a:r>
            <a:r>
              <a:rPr lang="nl-BE" altLang="nl-BE" b="1"/>
              <a:t>A</a:t>
            </a:r>
            <a:r>
              <a:rPr lang="nl-BE" altLang="nl-BE"/>
              <a:t>pplication </a:t>
            </a:r>
            <a:r>
              <a:rPr lang="nl-BE" altLang="nl-BE" b="1"/>
              <a:t>M</a:t>
            </a:r>
            <a:r>
              <a:rPr lang="nl-BE" altLang="nl-BE"/>
              <a:t>arkup </a:t>
            </a:r>
            <a:r>
              <a:rPr lang="nl-BE" altLang="nl-BE" b="1"/>
              <a:t>L</a:t>
            </a:r>
            <a:r>
              <a:rPr lang="nl-BE" altLang="nl-BE"/>
              <a:t>anguage</a:t>
            </a:r>
          </a:p>
          <a:p>
            <a:pPr eaLnBrk="1" hangingPunct="1"/>
            <a:r>
              <a:rPr lang="nl-BE" altLang="nl-BE"/>
              <a:t>Pronounced “Zammel” (not Xammel !)</a:t>
            </a:r>
          </a:p>
          <a:p>
            <a:pPr eaLnBrk="1" hangingPunct="1"/>
            <a:r>
              <a:rPr lang="nl-BE" altLang="nl-BE">
                <a:sym typeface="Wingdings" panose="05000000000000000000" pitchFamily="2" charset="2"/>
              </a:rPr>
              <a:t>Set of tags loaded on the fly</a:t>
            </a:r>
          </a:p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86E3EDCD-46F3-440E-9A8E-4BF2DA0A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XAML?</a:t>
            </a:r>
          </a:p>
        </p:txBody>
      </p:sp>
      <p:sp>
        <p:nvSpPr>
          <p:cNvPr id="25603" name="Tijdelijke aanduiding voor inhoud 2">
            <a:extLst>
              <a:ext uri="{FF2B5EF4-FFF2-40B4-BE49-F238E27FC236}">
                <a16:creationId xmlns:a16="http://schemas.microsoft.com/office/drawing/2014/main" id="{1CE88856-A9FD-46BA-9221-C1E6895C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Language for building .NET objects</a:t>
            </a:r>
          </a:p>
          <a:p>
            <a:pPr lvl="1" eaLnBrk="1" hangingPunct="1"/>
            <a:r>
              <a:rPr lang="nl-BE" altLang="nl-BE"/>
              <a:t>Elements represent objects</a:t>
            </a:r>
          </a:p>
          <a:p>
            <a:pPr lvl="1" eaLnBrk="1" hangingPunct="1"/>
            <a:r>
              <a:rPr lang="nl-BE" altLang="nl-BE"/>
              <a:t>Atributes represent objects’ property values</a:t>
            </a:r>
          </a:p>
        </p:txBody>
      </p:sp>
      <p:pic>
        <p:nvPicPr>
          <p:cNvPr id="25604" name="Afbeelding 1">
            <a:extLst>
              <a:ext uri="{FF2B5EF4-FFF2-40B4-BE49-F238E27FC236}">
                <a16:creationId xmlns:a16="http://schemas.microsoft.com/office/drawing/2014/main" id="{3B577E88-9AC7-47DC-AEDD-8D1BFC59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3297238"/>
            <a:ext cx="5086350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Afbeelding 3">
            <a:extLst>
              <a:ext uri="{FF2B5EF4-FFF2-40B4-BE49-F238E27FC236}">
                <a16:creationId xmlns:a16="http://schemas.microsoft.com/office/drawing/2014/main" id="{3103810B-B368-4212-802F-82835568C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4838700"/>
            <a:ext cx="6249987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C7130BED-08E9-452C-A2B7-6C75E40B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XAML: Elements</a:t>
            </a:r>
          </a:p>
        </p:txBody>
      </p:sp>
      <p:sp>
        <p:nvSpPr>
          <p:cNvPr id="26627" name="Tijdelijke aanduiding voor inhoud 2">
            <a:extLst>
              <a:ext uri="{FF2B5EF4-FFF2-40B4-BE49-F238E27FC236}">
                <a16:creationId xmlns:a16="http://schemas.microsoft.com/office/drawing/2014/main" id="{A852A6E7-D680-4C60-8D1F-5A4D56FF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Objects that make up your UI</a:t>
            </a:r>
          </a:p>
          <a:p>
            <a:pPr eaLnBrk="1" hangingPunct="1"/>
            <a:r>
              <a:rPr lang="nl-BE" altLang="nl-BE"/>
              <a:t>Objects are represented as elements</a:t>
            </a:r>
          </a:p>
          <a:p>
            <a:pPr eaLnBrk="1" hangingPunct="1"/>
            <a:r>
              <a:rPr lang="en-US" altLang="nl-BE"/>
              <a:t>An object element declares an instance of a type</a:t>
            </a:r>
          </a:p>
          <a:p>
            <a:pPr eaLnBrk="1" hangingPunct="1"/>
            <a:r>
              <a:rPr lang="en-US" altLang="nl-BE"/>
              <a:t>Each instance is created by calling the default constructor of the underlying type when parsing and loading the XAML.</a:t>
            </a:r>
            <a:endParaRPr lang="nl-BE" altLang="nl-BE"/>
          </a:p>
          <a:p>
            <a:pPr lvl="1" eaLnBrk="1" hangingPunct="1"/>
            <a:endParaRPr lang="nl-BE" altLang="nl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12673</TotalTime>
  <Words>982</Words>
  <Application>Microsoft Office PowerPoint</Application>
  <PresentationFormat>Diavoorstelling (4:3)</PresentationFormat>
  <Paragraphs>144</Paragraphs>
  <Slides>23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6" baseType="lpstr">
      <vt:lpstr>Arial</vt:lpstr>
      <vt:lpstr>Calibri</vt:lpstr>
      <vt:lpstr>Presentatie</vt:lpstr>
      <vt:lpstr>Introduction to WPF</vt:lpstr>
      <vt:lpstr>What is WPF ?</vt:lpstr>
      <vt:lpstr>Create a WPF Project</vt:lpstr>
      <vt:lpstr>What is WPF</vt:lpstr>
      <vt:lpstr>What is WPF ?</vt:lpstr>
      <vt:lpstr>What is WPF ?</vt:lpstr>
      <vt:lpstr>What is XAML?</vt:lpstr>
      <vt:lpstr>What is XAML?</vt:lpstr>
      <vt:lpstr>XAML: Elements</vt:lpstr>
      <vt:lpstr>XAML: Elements</vt:lpstr>
      <vt:lpstr>XAML: Element Properties </vt:lpstr>
      <vt:lpstr>XAML: Element Properties</vt:lpstr>
      <vt:lpstr>XAML: Element Properties </vt:lpstr>
      <vt:lpstr>Attached Properties</vt:lpstr>
      <vt:lpstr>Attached properties</vt:lpstr>
      <vt:lpstr>XAML: Collection syntax</vt:lpstr>
      <vt:lpstr>XAML: Content Property</vt:lpstr>
      <vt:lpstr>XAML: Elements and attributes</vt:lpstr>
      <vt:lpstr>Controls</vt:lpstr>
      <vt:lpstr>Controls</vt:lpstr>
      <vt:lpstr>Controls</vt:lpstr>
      <vt:lpstr>Layout: Container Controls</vt:lpstr>
      <vt:lpstr>Data binding</vt:lpstr>
    </vt:vector>
  </TitlesOfParts>
  <Company>PHL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Evy Schröter</dc:creator>
  <cp:lastModifiedBy>Marijke Willems</cp:lastModifiedBy>
  <cp:revision>216</cp:revision>
  <dcterms:created xsi:type="dcterms:W3CDTF">2013-03-26T10:10:44Z</dcterms:created>
  <dcterms:modified xsi:type="dcterms:W3CDTF">2020-09-12T17:15:21Z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  <property fmtid="{D5CDD505-2E9C-101B-9397-08002B2CF9AE}" pid="5" name="MSIP_Label_f95379a6-efcb-4855-97e0-03c6be785496_Enabled">
    <vt:lpwstr>True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Owner">
    <vt:lpwstr>20002650@PXL.BE</vt:lpwstr>
  </property>
  <property fmtid="{D5CDD505-2E9C-101B-9397-08002B2CF9AE}" pid="8" name="MSIP_Label_f95379a6-efcb-4855-97e0-03c6be785496_SetDate">
    <vt:lpwstr>2020-09-12T11:15:51.8008542Z</vt:lpwstr>
  </property>
  <property fmtid="{D5CDD505-2E9C-101B-9397-08002B2CF9AE}" pid="9" name="MSIP_Label_f95379a6-efcb-4855-97e0-03c6be785496_Name">
    <vt:lpwstr>Publiek</vt:lpwstr>
  </property>
  <property fmtid="{D5CDD505-2E9C-101B-9397-08002B2CF9AE}" pid="10" name="MSIP_Label_f95379a6-efcb-4855-97e0-03c6be785496_Application">
    <vt:lpwstr>Microsoft Azure Information Protection</vt:lpwstr>
  </property>
  <property fmtid="{D5CDD505-2E9C-101B-9397-08002B2CF9AE}" pid="11" name="MSIP_Label_f95379a6-efcb-4855-97e0-03c6be785496_ActionId">
    <vt:lpwstr>243724cb-1e6c-439f-81df-12e2d9778240</vt:lpwstr>
  </property>
  <property fmtid="{D5CDD505-2E9C-101B-9397-08002B2CF9AE}" pid="12" name="MSIP_Label_f95379a6-efcb-4855-97e0-03c6be785496_Extended_MSFT_Method">
    <vt:lpwstr>Automatic</vt:lpwstr>
  </property>
  <property fmtid="{D5CDD505-2E9C-101B-9397-08002B2CF9AE}" pid="13" name="Sensitivity">
    <vt:lpwstr>Publiek</vt:lpwstr>
  </property>
</Properties>
</file>