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handoutMasterIdLst>
    <p:handoutMasterId r:id="rId46"/>
  </p:handoutMasterIdLst>
  <p:sldIdLst>
    <p:sldId id="256" r:id="rId2"/>
    <p:sldId id="325" r:id="rId3"/>
    <p:sldId id="260" r:id="rId4"/>
    <p:sldId id="280" r:id="rId5"/>
    <p:sldId id="281" r:id="rId6"/>
    <p:sldId id="282" r:id="rId7"/>
    <p:sldId id="283" r:id="rId8"/>
    <p:sldId id="326" r:id="rId9"/>
    <p:sldId id="284" r:id="rId10"/>
    <p:sldId id="318" r:id="rId11"/>
    <p:sldId id="327" r:id="rId12"/>
    <p:sldId id="285" r:id="rId13"/>
    <p:sldId id="328" r:id="rId14"/>
    <p:sldId id="286" r:id="rId15"/>
    <p:sldId id="287" r:id="rId16"/>
    <p:sldId id="288" r:id="rId17"/>
    <p:sldId id="329" r:id="rId18"/>
    <p:sldId id="289" r:id="rId19"/>
    <p:sldId id="330" r:id="rId20"/>
    <p:sldId id="290" r:id="rId21"/>
    <p:sldId id="331" r:id="rId22"/>
    <p:sldId id="291" r:id="rId23"/>
    <p:sldId id="292" r:id="rId24"/>
    <p:sldId id="293" r:id="rId25"/>
    <p:sldId id="332" r:id="rId26"/>
    <p:sldId id="294" r:id="rId27"/>
    <p:sldId id="295" r:id="rId28"/>
    <p:sldId id="319" r:id="rId29"/>
    <p:sldId id="333" r:id="rId30"/>
    <p:sldId id="296" r:id="rId31"/>
    <p:sldId id="334" r:id="rId32"/>
    <p:sldId id="297" r:id="rId33"/>
    <p:sldId id="341" r:id="rId34"/>
    <p:sldId id="335" r:id="rId35"/>
    <p:sldId id="342" r:id="rId36"/>
    <p:sldId id="307" r:id="rId37"/>
    <p:sldId id="337" r:id="rId38"/>
    <p:sldId id="308" r:id="rId39"/>
    <p:sldId id="320" r:id="rId40"/>
    <p:sldId id="321" r:id="rId41"/>
    <p:sldId id="322" r:id="rId42"/>
    <p:sldId id="323" r:id="rId43"/>
    <p:sldId id="324" r:id="rId44"/>
  </p:sldIdLst>
  <p:sldSz cx="9144000" cy="6858000" type="screen4x3"/>
  <p:notesSz cx="6858000" cy="9144000"/>
  <p:defaultTextStyle>
    <a:defPPr>
      <a:defRPr lang="nl-NL"/>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66" autoAdjust="0"/>
    <p:restoredTop sz="91069" autoAdjust="0"/>
  </p:normalViewPr>
  <p:slideViewPr>
    <p:cSldViewPr snapToGrid="0" snapToObjects="1">
      <p:cViewPr varScale="1">
        <p:scale>
          <a:sx n="104" d="100"/>
          <a:sy n="104" d="100"/>
        </p:scale>
        <p:origin x="178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6638B0F9-CF7F-4AF1-98A1-993E9BCEDA0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nl-NL"/>
          </a:p>
        </p:txBody>
      </p:sp>
      <p:sp>
        <p:nvSpPr>
          <p:cNvPr id="3" name="Tijdelijke aanduiding voor datum 2">
            <a:extLst>
              <a:ext uri="{FF2B5EF4-FFF2-40B4-BE49-F238E27FC236}">
                <a16:creationId xmlns:a16="http://schemas.microsoft.com/office/drawing/2014/main" id="{2FEAB12E-FD55-4F08-B5C2-A923A0AE8AC3}"/>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E98BD07-1D04-4ADD-9FAA-51EE61B6F0A4}" type="datetimeFigureOut">
              <a:rPr lang="nl-NL"/>
              <a:pPr>
                <a:defRPr/>
              </a:pPr>
              <a:t>23-9-2021</a:t>
            </a:fld>
            <a:endParaRPr lang="nl-NL"/>
          </a:p>
        </p:txBody>
      </p:sp>
      <p:sp>
        <p:nvSpPr>
          <p:cNvPr id="4" name="Tijdelijke aanduiding voor voettekst 3">
            <a:extLst>
              <a:ext uri="{FF2B5EF4-FFF2-40B4-BE49-F238E27FC236}">
                <a16:creationId xmlns:a16="http://schemas.microsoft.com/office/drawing/2014/main" id="{2B05D014-93A4-4529-89FF-FE60E693ECE5}"/>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nl-NL"/>
          </a:p>
        </p:txBody>
      </p:sp>
      <p:sp>
        <p:nvSpPr>
          <p:cNvPr id="5" name="Tijdelijke aanduiding voor dianummer 4">
            <a:extLst>
              <a:ext uri="{FF2B5EF4-FFF2-40B4-BE49-F238E27FC236}">
                <a16:creationId xmlns:a16="http://schemas.microsoft.com/office/drawing/2014/main" id="{B44CCF82-79D2-4490-B1A4-590506C31F63}"/>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64394D4-A56F-4064-8B4D-C30E3AB680A4}" type="slidenum">
              <a:rPr lang="nl-NL"/>
              <a:pPr>
                <a:defRPr/>
              </a:pPr>
              <a:t>‹nr.›</a:t>
            </a:fld>
            <a:endParaRPr lang="nl-NL"/>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7CFB76F8-EFA2-4BF1-A852-6DC6C09F1F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nl-BE"/>
          </a:p>
        </p:txBody>
      </p:sp>
      <p:sp>
        <p:nvSpPr>
          <p:cNvPr id="3" name="Tijdelijke aanduiding voor datum 2">
            <a:extLst>
              <a:ext uri="{FF2B5EF4-FFF2-40B4-BE49-F238E27FC236}">
                <a16:creationId xmlns:a16="http://schemas.microsoft.com/office/drawing/2014/main" id="{246FC146-C701-4A42-A8CC-3C9C0910ED0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5715FDA1-489C-4E21-A85B-A238A04F13A3}" type="datetimeFigureOut">
              <a:rPr lang="nl-BE"/>
              <a:pPr>
                <a:defRPr/>
              </a:pPr>
              <a:t>23/09/2021</a:t>
            </a:fld>
            <a:endParaRPr lang="nl-BE"/>
          </a:p>
        </p:txBody>
      </p:sp>
      <p:sp>
        <p:nvSpPr>
          <p:cNvPr id="4" name="Tijdelijke aanduiding voor dia-afbeelding 3">
            <a:extLst>
              <a:ext uri="{FF2B5EF4-FFF2-40B4-BE49-F238E27FC236}">
                <a16:creationId xmlns:a16="http://schemas.microsoft.com/office/drawing/2014/main" id="{BC2DFB4B-E97F-4B00-89B6-5CE5576F55C2}"/>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nl-BE" noProof="0"/>
          </a:p>
        </p:txBody>
      </p:sp>
      <p:sp>
        <p:nvSpPr>
          <p:cNvPr id="5" name="Tijdelijke aanduiding voor notities 4">
            <a:extLst>
              <a:ext uri="{FF2B5EF4-FFF2-40B4-BE49-F238E27FC236}">
                <a16:creationId xmlns:a16="http://schemas.microsoft.com/office/drawing/2014/main" id="{E1C62982-A0C4-4714-BE81-52F784DEAD6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noProof="0"/>
              <a:t>Klik om de modelstijlen te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nl-BE" noProof="0"/>
          </a:p>
        </p:txBody>
      </p:sp>
      <p:sp>
        <p:nvSpPr>
          <p:cNvPr id="6" name="Tijdelijke aanduiding voor voettekst 5">
            <a:extLst>
              <a:ext uri="{FF2B5EF4-FFF2-40B4-BE49-F238E27FC236}">
                <a16:creationId xmlns:a16="http://schemas.microsoft.com/office/drawing/2014/main" id="{2BB2CA11-A43B-4F33-A496-51A5AF33CB9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nl-BE"/>
          </a:p>
        </p:txBody>
      </p:sp>
      <p:sp>
        <p:nvSpPr>
          <p:cNvPr id="7" name="Tijdelijke aanduiding voor dianummer 6">
            <a:extLst>
              <a:ext uri="{FF2B5EF4-FFF2-40B4-BE49-F238E27FC236}">
                <a16:creationId xmlns:a16="http://schemas.microsoft.com/office/drawing/2014/main" id="{E69ABDD3-F29E-4B1A-BF6F-C9269A5C3876}"/>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EDFA189A-3337-435C-8494-DBFB9DF0390F}" type="slidenum">
              <a:rPr lang="nl-BE"/>
              <a:pPr>
                <a:defRPr/>
              </a:pPr>
              <a:t>‹nr.›</a:t>
            </a:fld>
            <a:endParaRPr lang="nl-B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dotnet/api/system.windows.style"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3FF30632-D4F6-4846-A434-8DA7B5A9B7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D0330A70-E873-488C-8E14-49186E3E77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b="1"/>
              <a:t>WPF Controls</a:t>
            </a:r>
            <a:endParaRPr lang="en-US" altLang="nl-BE" b="1"/>
          </a:p>
        </p:txBody>
      </p:sp>
      <p:sp>
        <p:nvSpPr>
          <p:cNvPr id="17412" name="Slide Number Placeholder 3">
            <a:extLst>
              <a:ext uri="{FF2B5EF4-FFF2-40B4-BE49-F238E27FC236}">
                <a16:creationId xmlns:a16="http://schemas.microsoft.com/office/drawing/2014/main" id="{80321A20-2B43-47B1-97CF-E107478758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4B74A069-49C8-4481-A875-33712B740870}" type="slidenum">
              <a:rPr lang="nl-BE" altLang="nl-BE" smtClean="0"/>
              <a:pPr/>
              <a:t>1</a:t>
            </a:fld>
            <a:endParaRPr lang="nl-BE" altLang="nl-B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125A1EA8-204B-4021-B4DE-3E0D5D45A1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050AB774-F53A-4DB4-8331-58480ADE2A56}"/>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nl-BE" altLang="nl-BE" u="sng" dirty="0" err="1"/>
              <a:t>Text</a:t>
            </a:r>
            <a:r>
              <a:rPr lang="nl-BE" altLang="nl-BE" u="sng" dirty="0"/>
              <a:t> Input</a:t>
            </a:r>
          </a:p>
          <a:p>
            <a:pPr>
              <a:defRPr/>
            </a:pPr>
            <a:endParaRPr lang="en-US" altLang="nl-BE" dirty="0"/>
          </a:p>
          <a:p>
            <a:pPr>
              <a:defRPr/>
            </a:pPr>
            <a:r>
              <a:rPr lang="en-US" altLang="nl-BE" dirty="0"/>
              <a:t>WPF provides three controls for handling text input:</a:t>
            </a:r>
          </a:p>
          <a:p>
            <a:pPr marL="171450" indent="-171450">
              <a:buFont typeface="Arial" panose="020B0604020202020204" pitchFamily="34" charset="0"/>
              <a:buChar char="•"/>
              <a:defRPr/>
            </a:pPr>
            <a:r>
              <a:rPr lang="en-US" altLang="nl-BE" dirty="0"/>
              <a:t>The basic </a:t>
            </a:r>
            <a:r>
              <a:rPr lang="en-US" altLang="nl-BE" b="1" dirty="0" err="1"/>
              <a:t>TextBox</a:t>
            </a:r>
            <a:r>
              <a:rPr lang="en-US" altLang="nl-BE" dirty="0"/>
              <a:t> supports plain text. You can't add formatting which means its value will always be just a plain string. </a:t>
            </a:r>
          </a:p>
          <a:p>
            <a:pPr marL="171450" indent="-171450">
              <a:buFont typeface="Arial" panose="020B0604020202020204" pitchFamily="34" charset="0"/>
              <a:buChar char="•"/>
              <a:defRPr/>
            </a:pPr>
            <a:r>
              <a:rPr lang="en-US" altLang="nl-BE" dirty="0"/>
              <a:t>If you want to allow fully formatted text there's the </a:t>
            </a:r>
            <a:r>
              <a:rPr lang="en-US" altLang="nl-BE" b="1" dirty="0" err="1"/>
              <a:t>RichTextBox</a:t>
            </a:r>
            <a:r>
              <a:rPr lang="en-US" altLang="nl-BE" dirty="0"/>
              <a:t>. Oddly enough, rich text box doesn't use the rich text format (RTF) internally despite the name. </a:t>
            </a:r>
            <a:br>
              <a:rPr lang="en-US" altLang="nl-BE" dirty="0"/>
            </a:br>
            <a:r>
              <a:rPr lang="en-US" altLang="nl-BE" dirty="0"/>
              <a:t>It uses WPF’s own </a:t>
            </a:r>
            <a:r>
              <a:rPr lang="en-US" altLang="nl-BE" b="1" dirty="0"/>
              <a:t>flow document </a:t>
            </a:r>
            <a:r>
              <a:rPr lang="en-US" altLang="nl-BE" dirty="0"/>
              <a:t>model for text formatting. This is a good thing because it's a lot easier to work with WPF’s native text object model than it is to work with RTF. </a:t>
            </a:r>
            <a:br>
              <a:rPr lang="en-US" altLang="nl-BE" dirty="0"/>
            </a:br>
            <a:r>
              <a:rPr lang="en-US" altLang="nl-BE" dirty="0"/>
              <a:t>The main reason the control is called a rich text box is that this is what Windows has always called the text box that supports formatted text. </a:t>
            </a:r>
            <a:br>
              <a:rPr lang="en-US" altLang="nl-BE" dirty="0"/>
            </a:br>
            <a:r>
              <a:rPr lang="en-US" altLang="nl-BE" dirty="0"/>
              <a:t>In fact, there is support for the rich text format via the clipboard. If you paste RTF into a rich text box it will convert that into a flow document at run time. </a:t>
            </a:r>
            <a:br>
              <a:rPr lang="en-US" altLang="nl-BE" dirty="0"/>
            </a:br>
            <a:r>
              <a:rPr lang="en-US" altLang="nl-BE" dirty="0"/>
              <a:t>And if you copy content from a WPF rich text box, it offers RTF as one of the export formats on the clipboard. So it still supports RTF, it just doesn't use it as its internal model. </a:t>
            </a:r>
            <a:br>
              <a:rPr lang="en-US" altLang="nl-BE" dirty="0"/>
            </a:br>
            <a:r>
              <a:rPr lang="en-US" altLang="nl-BE" dirty="0"/>
              <a:t>Both </a:t>
            </a:r>
            <a:r>
              <a:rPr lang="en-US" altLang="nl-BE" b="1" dirty="0" err="1"/>
              <a:t>TextBox</a:t>
            </a:r>
            <a:r>
              <a:rPr lang="en-US" altLang="nl-BE" dirty="0"/>
              <a:t> and </a:t>
            </a:r>
            <a:r>
              <a:rPr lang="en-US" altLang="nl-BE" b="1" dirty="0" err="1"/>
              <a:t>RichTextBox</a:t>
            </a:r>
            <a:r>
              <a:rPr lang="en-US" altLang="nl-BE" dirty="0"/>
              <a:t> </a:t>
            </a:r>
            <a:r>
              <a:rPr lang="en-US" altLang="nl-BE" b="1" dirty="0"/>
              <a:t>share a base class (</a:t>
            </a:r>
            <a:r>
              <a:rPr lang="en-US" altLang="nl-BE" b="1" dirty="0" err="1"/>
              <a:t>TextBoxBase</a:t>
            </a:r>
            <a:r>
              <a:rPr lang="en-US" altLang="nl-BE" b="1" dirty="0"/>
              <a:t>)</a:t>
            </a:r>
            <a:r>
              <a:rPr lang="en-US" altLang="nl-BE" dirty="0"/>
              <a:t>, so they offer a common set of editing methods like copying, pasting and deletion. </a:t>
            </a:r>
          </a:p>
          <a:p>
            <a:pPr marL="171450" indent="-171450">
              <a:buFont typeface="Arial" panose="020B0604020202020204" pitchFamily="34" charset="0"/>
              <a:buChar char="•"/>
              <a:defRPr/>
            </a:pPr>
            <a:r>
              <a:rPr lang="en-US" altLang="nl-BE" dirty="0"/>
              <a:t>There's a third kind of text box which does not share the same base, the </a:t>
            </a:r>
            <a:r>
              <a:rPr lang="en-US" altLang="nl-BE" b="1" dirty="0" err="1"/>
              <a:t>PasswordBox</a:t>
            </a:r>
            <a:r>
              <a:rPr lang="en-US" altLang="nl-BE" dirty="0"/>
              <a:t>. As the name suggests, this is designed for editing passwords. So it shows blobs rather than the letters you typed in. </a:t>
            </a:r>
            <a:br>
              <a:rPr lang="en-US" altLang="nl-BE" dirty="0"/>
            </a:br>
            <a:r>
              <a:rPr lang="en-US" altLang="nl-BE" dirty="0"/>
              <a:t>The reason it doesn't share a base class is that it doesn't want to offer certain clipboard operations such as copy and cut. It would be a security risk to allow a password to be copied to the clipboard.</a:t>
            </a:r>
          </a:p>
        </p:txBody>
      </p:sp>
      <p:sp>
        <p:nvSpPr>
          <p:cNvPr id="39940" name="Slide Number Placeholder 3">
            <a:extLst>
              <a:ext uri="{FF2B5EF4-FFF2-40B4-BE49-F238E27FC236}">
                <a16:creationId xmlns:a16="http://schemas.microsoft.com/office/drawing/2014/main" id="{BC41DB01-AB1F-4767-93EF-5893C19C871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9C1D2CD-BBED-497A-975B-9D3E6C51657C}" type="slidenum">
              <a:rPr lang="nl-BE" altLang="nl-BE" smtClean="0"/>
              <a:pPr/>
              <a:t>14</a:t>
            </a:fld>
            <a:endParaRPr lang="nl-BE" altLang="nl-B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jdelijke aanduiding voor dia-afbeelding 1">
            <a:extLst>
              <a:ext uri="{FF2B5EF4-FFF2-40B4-BE49-F238E27FC236}">
                <a16:creationId xmlns:a16="http://schemas.microsoft.com/office/drawing/2014/main" id="{FAEDE3F4-9CBB-4DCA-AE9A-7EC077E2D9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Tijdelijke aanduiding voor notities 2">
            <a:extLst>
              <a:ext uri="{FF2B5EF4-FFF2-40B4-BE49-F238E27FC236}">
                <a16:creationId xmlns:a16="http://schemas.microsoft.com/office/drawing/2014/main" id="{C29089DB-0C42-4801-B94E-8EFECBD4812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Range Controls</a:t>
            </a:r>
          </a:p>
          <a:p>
            <a:endParaRPr lang="en-US" altLang="en-US"/>
          </a:p>
          <a:p>
            <a:r>
              <a:rPr lang="en-US" altLang="en-US"/>
              <a:t>There's a related set of controls called the </a:t>
            </a:r>
            <a:r>
              <a:rPr lang="en-US" altLang="en-US" b="1"/>
              <a:t>range controls</a:t>
            </a:r>
            <a:r>
              <a:rPr lang="en-US" altLang="en-US"/>
              <a:t>. </a:t>
            </a:r>
          </a:p>
          <a:p>
            <a:r>
              <a:rPr lang="en-US" altLang="en-US" b="1"/>
              <a:t>Scroll bars</a:t>
            </a:r>
            <a:r>
              <a:rPr lang="en-US" altLang="en-US"/>
              <a:t>, </a:t>
            </a:r>
            <a:r>
              <a:rPr lang="en-US" altLang="en-US" b="1"/>
              <a:t>sliders</a:t>
            </a:r>
            <a:r>
              <a:rPr lang="en-US" altLang="en-US"/>
              <a:t> and </a:t>
            </a:r>
            <a:r>
              <a:rPr lang="en-US" altLang="en-US" b="1"/>
              <a:t>progress bars </a:t>
            </a:r>
            <a:r>
              <a:rPr lang="en-US" altLang="en-US"/>
              <a:t>all have a certain amount in common. They all </a:t>
            </a:r>
            <a:r>
              <a:rPr lang="en-US" altLang="en-US" b="1"/>
              <a:t>represent a value that lies within a range</a:t>
            </a:r>
            <a:r>
              <a:rPr lang="en-US" altLang="en-US"/>
              <a:t>. </a:t>
            </a:r>
          </a:p>
          <a:p>
            <a:r>
              <a:rPr lang="en-US" altLang="en-US"/>
              <a:t>Two of them allow the value to be changed by dragging. Sadly, you can't drag a progress bar to make things run faster. But in other respects it's very similar to the slider in the scroll bars. </a:t>
            </a:r>
          </a:p>
          <a:p>
            <a:r>
              <a:rPr lang="en-US" altLang="en-US"/>
              <a:t>So they all share a </a:t>
            </a:r>
            <a:r>
              <a:rPr lang="en-US" altLang="en-US" b="1"/>
              <a:t>common base class (RangeBase) </a:t>
            </a:r>
            <a:r>
              <a:rPr lang="en-US" altLang="en-US"/>
              <a:t>so that they can provide a common set of properties.</a:t>
            </a:r>
            <a:endParaRPr lang="nl-BE" altLang="en-US"/>
          </a:p>
          <a:p>
            <a:endParaRPr lang="nl-BE" altLang="en-US"/>
          </a:p>
        </p:txBody>
      </p:sp>
      <p:sp>
        <p:nvSpPr>
          <p:cNvPr id="45060" name="Tijdelijke aanduiding voor dianummer 3">
            <a:extLst>
              <a:ext uri="{FF2B5EF4-FFF2-40B4-BE49-F238E27FC236}">
                <a16:creationId xmlns:a16="http://schemas.microsoft.com/office/drawing/2014/main" id="{231B5C27-3BF8-419B-B433-6CF2DF20491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A23B60E6-BC95-4DEE-B163-641574C969A2}" type="slidenum">
              <a:rPr lang="nl-BE" altLang="en-US" smtClean="0"/>
              <a:pPr/>
              <a:t>18</a:t>
            </a:fld>
            <a:endParaRPr lang="nl-BE"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jdelijke aanduiding voor dia-afbeelding 1">
            <a:extLst>
              <a:ext uri="{FF2B5EF4-FFF2-40B4-BE49-F238E27FC236}">
                <a16:creationId xmlns:a16="http://schemas.microsoft.com/office/drawing/2014/main" id="{96C7A4BA-8B1A-4886-9349-BF54CFE7AC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Tijdelijke aanduiding voor notities 2">
            <a:extLst>
              <a:ext uri="{FF2B5EF4-FFF2-40B4-BE49-F238E27FC236}">
                <a16:creationId xmlns:a16="http://schemas.microsoft.com/office/drawing/2014/main" id="{CD579DF5-83FF-4085-9FE4-6A08648EDC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Items Controls</a:t>
            </a:r>
          </a:p>
          <a:p>
            <a:endParaRPr lang="en-US" altLang="en-US"/>
          </a:p>
          <a:p>
            <a:r>
              <a:rPr lang="en-US" altLang="en-US"/>
              <a:t>Many controls in WPF can </a:t>
            </a:r>
            <a:r>
              <a:rPr lang="en-US" altLang="en-US" b="1"/>
              <a:t>display multiple items</a:t>
            </a:r>
            <a:r>
              <a:rPr lang="en-US" altLang="en-US"/>
              <a:t>. </a:t>
            </a:r>
          </a:p>
          <a:p>
            <a:r>
              <a:rPr lang="en-US" altLang="en-US"/>
              <a:t>For example, </a:t>
            </a:r>
            <a:r>
              <a:rPr lang="en-US" altLang="en-US" b="1"/>
              <a:t>ListBox</a:t>
            </a:r>
            <a:r>
              <a:rPr lang="en-US" altLang="en-US"/>
              <a:t>, </a:t>
            </a:r>
            <a:r>
              <a:rPr lang="en-US" altLang="en-US" b="1"/>
              <a:t>ListView</a:t>
            </a:r>
            <a:r>
              <a:rPr lang="en-US" altLang="en-US"/>
              <a:t>, </a:t>
            </a:r>
            <a:r>
              <a:rPr lang="en-US" altLang="en-US" b="1"/>
              <a:t>ComboBox</a:t>
            </a:r>
            <a:r>
              <a:rPr lang="en-US" altLang="en-US"/>
              <a:t> and </a:t>
            </a:r>
            <a:r>
              <a:rPr lang="en-US" altLang="en-US" b="1"/>
              <a:t>TreeView</a:t>
            </a:r>
            <a:r>
              <a:rPr lang="en-US" altLang="en-US"/>
              <a:t> all shown here. </a:t>
            </a:r>
          </a:p>
          <a:p>
            <a:endParaRPr lang="en-US" altLang="en-US"/>
          </a:p>
          <a:p>
            <a:r>
              <a:rPr lang="en-US" altLang="en-US"/>
              <a:t>They all derive from a </a:t>
            </a:r>
            <a:r>
              <a:rPr lang="en-US" altLang="en-US" b="1"/>
              <a:t>common base class</a:t>
            </a:r>
            <a:r>
              <a:rPr lang="en-US" altLang="en-US"/>
              <a:t>, </a:t>
            </a:r>
            <a:r>
              <a:rPr lang="en-US" altLang="en-US" b="1"/>
              <a:t>ItemsControl</a:t>
            </a:r>
            <a:r>
              <a:rPr lang="en-US" altLang="en-US"/>
              <a:t>. </a:t>
            </a:r>
          </a:p>
          <a:p>
            <a:r>
              <a:rPr lang="en-US" altLang="en-US"/>
              <a:t>This base class provides an </a:t>
            </a:r>
            <a:r>
              <a:rPr lang="en-US" altLang="en-US" b="1"/>
              <a:t>Items</a:t>
            </a:r>
            <a:r>
              <a:rPr lang="en-US" altLang="en-US"/>
              <a:t> </a:t>
            </a:r>
            <a:r>
              <a:rPr lang="en-US" altLang="en-US" b="1"/>
              <a:t>property</a:t>
            </a:r>
            <a:r>
              <a:rPr lang="en-US" altLang="en-US"/>
              <a:t> to hold the collection of child items along with a </a:t>
            </a:r>
            <a:r>
              <a:rPr lang="en-US" altLang="en-US" b="1"/>
              <a:t>common set of events </a:t>
            </a:r>
            <a:r>
              <a:rPr lang="en-US" altLang="en-US"/>
              <a:t>and also </a:t>
            </a:r>
            <a:r>
              <a:rPr lang="en-US" altLang="en-US" b="1"/>
              <a:t>data binding support</a:t>
            </a:r>
            <a:r>
              <a:rPr lang="en-US" altLang="en-US"/>
              <a:t>. </a:t>
            </a:r>
          </a:p>
          <a:p>
            <a:endParaRPr lang="en-US" altLang="en-US"/>
          </a:p>
          <a:p>
            <a:r>
              <a:rPr lang="en-US" altLang="en-US"/>
              <a:t>Derived from items control we have </a:t>
            </a:r>
            <a:r>
              <a:rPr lang="en-US" altLang="en-US" b="1"/>
              <a:t>Selector</a:t>
            </a:r>
            <a:r>
              <a:rPr lang="en-US" altLang="en-US"/>
              <a:t>. This adds properties to handle a selected item. </a:t>
            </a:r>
          </a:p>
          <a:p>
            <a:r>
              <a:rPr lang="en-US" altLang="en-US"/>
              <a:t>It may seem odd that tree view does not derive from this because you can select items in tree views as well. The explanation is the selector has a slightly misleading name. It would be more accurate to call it something like indexed selector. </a:t>
            </a:r>
          </a:p>
          <a:p>
            <a:r>
              <a:rPr lang="en-US" altLang="en-US"/>
              <a:t>It offers a </a:t>
            </a:r>
            <a:r>
              <a:rPr lang="en-US" altLang="en-US" b="1"/>
              <a:t>SelectedIndex property</a:t>
            </a:r>
            <a:r>
              <a:rPr lang="en-US" altLang="en-US"/>
              <a:t>, so its selection model only makes sense for linear lists of items. </a:t>
            </a:r>
          </a:p>
          <a:p>
            <a:r>
              <a:rPr lang="en-US" altLang="en-US"/>
              <a:t>With the tree view it's not necessarily clear what, say, the 23rd item in the tree is. There's more than one ordering for a tree of items. And in any case if some expandable nodes have not yet been expanded you don't necessarily even know how many nodes there are in total. So tree view implements its own selection model which does not depend on the idea of a numbered item. And this is why it's often its own path to class hierarchy. </a:t>
            </a:r>
          </a:p>
          <a:p>
            <a:endParaRPr lang="en-US" altLang="en-US"/>
          </a:p>
          <a:p>
            <a:r>
              <a:rPr lang="en-US" altLang="en-US"/>
              <a:t>Notice that </a:t>
            </a:r>
            <a:r>
              <a:rPr lang="en-US" altLang="en-US" b="1"/>
              <a:t>ListView derives from ListBox</a:t>
            </a:r>
            <a:r>
              <a:rPr lang="en-US" altLang="en-US"/>
              <a:t>. In WPF the difference between these two controls is much smaller than in win32. The list box can support most of the scenarios that the list view is originally designed for. </a:t>
            </a:r>
          </a:p>
          <a:p>
            <a:r>
              <a:rPr lang="en-US" altLang="en-US"/>
              <a:t>The only thing WPF ListViews adds that the basic ListBox cannot offer is support for </a:t>
            </a:r>
            <a:r>
              <a:rPr lang="en-US" altLang="en-US" b="1"/>
              <a:t>column headers</a:t>
            </a:r>
            <a:r>
              <a:rPr lang="en-US" altLang="en-US"/>
              <a:t>.</a:t>
            </a:r>
          </a:p>
          <a:p>
            <a:endParaRPr lang="en-US" altLang="en-US"/>
          </a:p>
          <a:p>
            <a:r>
              <a:rPr lang="en-US" altLang="en-US"/>
              <a:t>All items controls are for a </a:t>
            </a:r>
            <a:r>
              <a:rPr lang="en-US" altLang="en-US" b="1"/>
              <a:t>content model that's similar to </a:t>
            </a:r>
            <a:r>
              <a:rPr lang="en-US" altLang="en-US"/>
              <a:t>the one we saw for </a:t>
            </a:r>
            <a:r>
              <a:rPr lang="en-US" altLang="en-US" b="1"/>
              <a:t>button</a:t>
            </a:r>
            <a:r>
              <a:rPr lang="en-US" altLang="en-US"/>
              <a:t> but which works for any number of child items. </a:t>
            </a:r>
            <a:endParaRPr lang="nl-BE" altLang="en-US"/>
          </a:p>
        </p:txBody>
      </p:sp>
      <p:sp>
        <p:nvSpPr>
          <p:cNvPr id="48132" name="Tijdelijke aanduiding voor dianummer 3">
            <a:extLst>
              <a:ext uri="{FF2B5EF4-FFF2-40B4-BE49-F238E27FC236}">
                <a16:creationId xmlns:a16="http://schemas.microsoft.com/office/drawing/2014/main" id="{F26AF60C-E1D9-447C-B695-13EACE9B7B7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443AB3D5-8992-4544-BC5A-5C6BFD1AA613}" type="slidenum">
              <a:rPr lang="nl-BE" altLang="en-US" smtClean="0"/>
              <a:pPr/>
              <a:t>20</a:t>
            </a:fld>
            <a:endParaRPr lang="nl-BE"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jdelijke aanduiding voor dia-afbeelding 1">
            <a:extLst>
              <a:ext uri="{FF2B5EF4-FFF2-40B4-BE49-F238E27FC236}">
                <a16:creationId xmlns:a16="http://schemas.microsoft.com/office/drawing/2014/main" id="{A98EAD02-694E-437F-8B9D-E330C75180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Tijdelijke aanduiding voor notities 2">
            <a:extLst>
              <a:ext uri="{FF2B5EF4-FFF2-40B4-BE49-F238E27FC236}">
                <a16:creationId xmlns:a16="http://schemas.microsoft.com/office/drawing/2014/main" id="{D00382EB-56A3-41E1-8B11-101C71F7D9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More Item Controls</a:t>
            </a:r>
          </a:p>
          <a:p>
            <a:endParaRPr lang="en-US" altLang="en-US"/>
          </a:p>
          <a:p>
            <a:r>
              <a:rPr lang="en-US" altLang="en-US"/>
              <a:t>Some slightly less obvious controls also turn out to be items controls. </a:t>
            </a:r>
          </a:p>
          <a:p>
            <a:endParaRPr lang="en-US" altLang="en-US"/>
          </a:p>
          <a:p>
            <a:r>
              <a:rPr lang="en-US" altLang="en-US"/>
              <a:t>For example, </a:t>
            </a:r>
            <a:r>
              <a:rPr lang="en-US" altLang="en-US" b="1"/>
              <a:t>menus</a:t>
            </a:r>
            <a:r>
              <a:rPr lang="en-US" altLang="en-US"/>
              <a:t> share </a:t>
            </a:r>
            <a:r>
              <a:rPr lang="en-US" altLang="en-US" b="1"/>
              <a:t>a lot in common with tree views</a:t>
            </a:r>
            <a:r>
              <a:rPr lang="en-US" altLang="en-US"/>
              <a:t>. They both present trees and information. </a:t>
            </a:r>
          </a:p>
          <a:p>
            <a:r>
              <a:rPr lang="en-US" altLang="en-US"/>
              <a:t>So whereas a tree view has a series of nodes, each of which might have child modes, menus have a series of menu items, each of which could contain a submenu. </a:t>
            </a:r>
          </a:p>
          <a:p>
            <a:r>
              <a:rPr lang="en-US" altLang="en-US"/>
              <a:t>Although the visuals and interactions are quite different, structurally they are very similar. And so from a </a:t>
            </a:r>
            <a:r>
              <a:rPr lang="en-US" altLang="en-US" b="1"/>
              <a:t>developer's perspective </a:t>
            </a:r>
            <a:r>
              <a:rPr lang="en-US" altLang="en-US"/>
              <a:t>they're almost </a:t>
            </a:r>
            <a:r>
              <a:rPr lang="en-US" altLang="en-US" b="1"/>
              <a:t>identical</a:t>
            </a:r>
            <a:r>
              <a:rPr lang="en-US" altLang="en-US"/>
              <a:t>. </a:t>
            </a:r>
          </a:p>
          <a:p>
            <a:r>
              <a:rPr lang="en-US" altLang="en-US"/>
              <a:t>You can generate </a:t>
            </a:r>
            <a:r>
              <a:rPr lang="en-US" altLang="en-US" b="1"/>
              <a:t>menus</a:t>
            </a:r>
            <a:r>
              <a:rPr lang="en-US" altLang="en-US"/>
              <a:t> using </a:t>
            </a:r>
            <a:r>
              <a:rPr lang="en-US" altLang="en-US" b="1"/>
              <a:t>data binding </a:t>
            </a:r>
            <a:r>
              <a:rPr lang="en-US" altLang="en-US"/>
              <a:t>exactly the </a:t>
            </a:r>
            <a:r>
              <a:rPr lang="en-US" altLang="en-US" b="1"/>
              <a:t>same way </a:t>
            </a:r>
            <a:r>
              <a:rPr lang="en-US" altLang="en-US"/>
              <a:t>that you can with a </a:t>
            </a:r>
            <a:r>
              <a:rPr lang="en-US" altLang="en-US" b="1"/>
              <a:t>tree view</a:t>
            </a:r>
            <a:r>
              <a:rPr lang="en-US" altLang="en-US"/>
              <a:t>. </a:t>
            </a:r>
          </a:p>
          <a:p>
            <a:endParaRPr lang="en-US" altLang="en-US"/>
          </a:p>
          <a:p>
            <a:r>
              <a:rPr lang="en-US" altLang="en-US" b="1"/>
              <a:t>Tab</a:t>
            </a:r>
            <a:r>
              <a:rPr lang="en-US" altLang="en-US"/>
              <a:t> controls are also items controls. In fact, </a:t>
            </a:r>
            <a:r>
              <a:rPr lang="en-US" altLang="en-US" b="1"/>
              <a:t>tab</a:t>
            </a:r>
            <a:r>
              <a:rPr lang="en-US" altLang="en-US"/>
              <a:t> control </a:t>
            </a:r>
            <a:r>
              <a:rPr lang="en-US" altLang="en-US" b="1"/>
              <a:t>derives from selector</a:t>
            </a:r>
            <a:r>
              <a:rPr lang="en-US" altLang="en-US"/>
              <a:t>, the same base class as the list box and combo box. </a:t>
            </a:r>
          </a:p>
          <a:p>
            <a:r>
              <a:rPr lang="en-US" altLang="en-US"/>
              <a:t>The relationship may not be immediately obvious because the layout and behavior seem quite different. But if you think about it it's clear that a tab control presents a set of items and allows one to be selected at any one time. </a:t>
            </a:r>
          </a:p>
          <a:p>
            <a:r>
              <a:rPr lang="en-US" altLang="en-US"/>
              <a:t>So it makes sense for it to derive from the same base class as list box and combo box because those have the same selection model. </a:t>
            </a:r>
          </a:p>
          <a:p>
            <a:r>
              <a:rPr lang="en-US" altLang="en-US" b="1"/>
              <a:t>Toolbar</a:t>
            </a:r>
            <a:r>
              <a:rPr lang="en-US" altLang="en-US"/>
              <a:t> </a:t>
            </a:r>
            <a:r>
              <a:rPr lang="en-US" altLang="en-US" b="1"/>
              <a:t>also derives from ItemsControl</a:t>
            </a:r>
            <a:r>
              <a:rPr lang="en-US" altLang="en-US"/>
              <a:t>. So, again, you can generate tool bar content with data binding as well.</a:t>
            </a:r>
          </a:p>
          <a:p>
            <a:endParaRPr lang="en-US" altLang="en-US"/>
          </a:p>
        </p:txBody>
      </p:sp>
      <p:sp>
        <p:nvSpPr>
          <p:cNvPr id="51204" name="Tijdelijke aanduiding voor dianummer 3">
            <a:extLst>
              <a:ext uri="{FF2B5EF4-FFF2-40B4-BE49-F238E27FC236}">
                <a16:creationId xmlns:a16="http://schemas.microsoft.com/office/drawing/2014/main" id="{0751242B-BA18-4595-80EA-49FD7F9130D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CC6FA9B1-70A5-4CEC-8A04-A2315DBDC4CB}" type="slidenum">
              <a:rPr lang="nl-BE" altLang="en-US" smtClean="0"/>
              <a:pPr/>
              <a:t>22</a:t>
            </a:fld>
            <a:endParaRPr lang="nl-BE"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jdelijke aanduiding voor dia-afbeelding 1">
            <a:extLst>
              <a:ext uri="{FF2B5EF4-FFF2-40B4-BE49-F238E27FC236}">
                <a16:creationId xmlns:a16="http://schemas.microsoft.com/office/drawing/2014/main" id="{821ACC3F-60CE-4FD8-8BD7-E7007498C2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Tijdelijke aanduiding voor notities 2">
            <a:extLst>
              <a:ext uri="{FF2B5EF4-FFF2-40B4-BE49-F238E27FC236}">
                <a16:creationId xmlns:a16="http://schemas.microsoft.com/office/drawing/2014/main" id="{15386754-E6B2-4C19-A986-4DCBC5E5E836}"/>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nl-BE" altLang="en-US" u="sng" dirty="0"/>
              <a:t>Item Controls </a:t>
            </a:r>
            <a:r>
              <a:rPr lang="nl-BE" altLang="en-US" u="sng" dirty="0" err="1"/>
              <a:t>and</a:t>
            </a:r>
            <a:r>
              <a:rPr lang="nl-BE" altLang="en-US" u="sng" dirty="0"/>
              <a:t> Content </a:t>
            </a:r>
            <a:r>
              <a:rPr lang="nl-BE" altLang="en-US" u="sng" dirty="0" err="1"/>
              <a:t>Models</a:t>
            </a:r>
            <a:endParaRPr lang="nl-BE" altLang="en-US" u="sng" dirty="0"/>
          </a:p>
          <a:p>
            <a:pPr>
              <a:defRPr/>
            </a:pPr>
            <a:endParaRPr lang="en-US" altLang="en-US" dirty="0"/>
          </a:p>
          <a:p>
            <a:pPr>
              <a:defRPr/>
            </a:pPr>
            <a:r>
              <a:rPr lang="en-US" altLang="en-US" dirty="0"/>
              <a:t>We've seen a few variations on the content model idea. </a:t>
            </a:r>
          </a:p>
          <a:p>
            <a:pPr>
              <a:defRPr/>
            </a:pPr>
            <a:r>
              <a:rPr lang="en-US" altLang="en-US" dirty="0"/>
              <a:t>In fact, we've seen the four most common ones now. So let's review them. </a:t>
            </a:r>
          </a:p>
          <a:p>
            <a:pPr marL="171450" indent="-171450">
              <a:buFont typeface="Arial" panose="020B0604020202020204" pitchFamily="34" charset="0"/>
              <a:buChar char="•"/>
              <a:defRPr/>
            </a:pPr>
            <a:r>
              <a:rPr lang="en-US" altLang="en-US" dirty="0"/>
              <a:t>The simplest model is offered by the </a:t>
            </a:r>
            <a:r>
              <a:rPr lang="en-US" altLang="en-US" b="1" dirty="0" err="1"/>
              <a:t>ContentControl</a:t>
            </a:r>
            <a:r>
              <a:rPr lang="en-US" altLang="en-US" dirty="0"/>
              <a:t> base class. This provides a </a:t>
            </a:r>
            <a:r>
              <a:rPr lang="en-US" altLang="en-US" b="1" dirty="0"/>
              <a:t>single content property</a:t>
            </a:r>
            <a:r>
              <a:rPr lang="en-US" altLang="en-US" dirty="0"/>
              <a:t>. And this is the base class of </a:t>
            </a:r>
            <a:r>
              <a:rPr lang="en-US" altLang="en-US" b="1" dirty="0"/>
              <a:t>button</a:t>
            </a:r>
            <a:r>
              <a:rPr lang="en-US" altLang="en-US" dirty="0"/>
              <a:t> and </a:t>
            </a:r>
            <a:r>
              <a:rPr lang="en-US" altLang="en-US" b="1" dirty="0"/>
              <a:t>label</a:t>
            </a:r>
            <a:r>
              <a:rPr lang="en-US" altLang="en-US" dirty="0"/>
              <a:t>. </a:t>
            </a:r>
            <a:br>
              <a:rPr lang="en-US" altLang="en-US" dirty="0"/>
            </a:br>
            <a:r>
              <a:rPr lang="en-US" altLang="en-US" dirty="0"/>
              <a:t>And perhaps less obviously it's also the base class of window. After all, window is a visual element with some content. </a:t>
            </a:r>
          </a:p>
          <a:p>
            <a:pPr marL="171450" indent="-171450">
              <a:buFont typeface="Arial" panose="020B0604020202020204" pitchFamily="34" charset="0"/>
              <a:buChar char="•"/>
              <a:defRPr/>
            </a:pPr>
            <a:r>
              <a:rPr lang="en-US" altLang="en-US" dirty="0"/>
              <a:t>Then we have </a:t>
            </a:r>
            <a:r>
              <a:rPr lang="en-US" altLang="en-US" b="1" dirty="0" err="1"/>
              <a:t>HeaderedContentControl</a:t>
            </a:r>
            <a:r>
              <a:rPr lang="en-US" altLang="en-US" dirty="0"/>
              <a:t>, another base class. This </a:t>
            </a:r>
            <a:r>
              <a:rPr lang="en-US" altLang="en-US" b="1" dirty="0"/>
              <a:t>derives from </a:t>
            </a:r>
            <a:r>
              <a:rPr lang="en-US" altLang="en-US" b="1" dirty="0" err="1"/>
              <a:t>ContentControl</a:t>
            </a:r>
            <a:r>
              <a:rPr lang="en-US" altLang="en-US" b="1" dirty="0"/>
              <a:t> </a:t>
            </a:r>
            <a:r>
              <a:rPr lang="en-US" altLang="en-US" dirty="0"/>
              <a:t>and </a:t>
            </a:r>
            <a:r>
              <a:rPr lang="en-US" altLang="en-US" b="1" dirty="0"/>
              <a:t>adds a content property </a:t>
            </a:r>
            <a:r>
              <a:rPr lang="en-US" altLang="en-US" dirty="0"/>
              <a:t>providing a jewel content model. </a:t>
            </a:r>
            <a:br>
              <a:rPr lang="en-US" altLang="en-US" dirty="0"/>
            </a:br>
            <a:r>
              <a:rPr lang="en-US" altLang="en-US" dirty="0"/>
              <a:t>So this is the base of things like the expander and </a:t>
            </a:r>
            <a:r>
              <a:rPr lang="en-US" altLang="en-US" b="1" dirty="0"/>
              <a:t>group box </a:t>
            </a:r>
            <a:r>
              <a:rPr lang="en-US" altLang="en-US" dirty="0"/>
              <a:t>and also </a:t>
            </a:r>
            <a:r>
              <a:rPr lang="en-US" altLang="en-US" b="1" dirty="0"/>
              <a:t>tab item</a:t>
            </a:r>
            <a:r>
              <a:rPr lang="en-US" altLang="en-US" dirty="0"/>
              <a:t>. </a:t>
            </a:r>
          </a:p>
          <a:p>
            <a:pPr marL="171450" indent="-171450">
              <a:buFont typeface="Arial" panose="020B0604020202020204" pitchFamily="34" charset="0"/>
              <a:buChar char="•"/>
              <a:defRPr/>
            </a:pPr>
            <a:r>
              <a:rPr lang="en-US" altLang="en-US" dirty="0"/>
              <a:t>Then there's the </a:t>
            </a:r>
            <a:r>
              <a:rPr lang="en-US" altLang="en-US" b="1" dirty="0" err="1"/>
              <a:t>ItemsControl</a:t>
            </a:r>
            <a:r>
              <a:rPr lang="en-US" altLang="en-US" dirty="0"/>
              <a:t> base class which provides a </a:t>
            </a:r>
            <a:r>
              <a:rPr lang="en-US" altLang="en-US" b="1" dirty="0"/>
              <a:t>multi-content</a:t>
            </a:r>
            <a:r>
              <a:rPr lang="en-US" altLang="en-US" dirty="0"/>
              <a:t> model. Each item in the list gets its own instance of this content model idea. </a:t>
            </a:r>
          </a:p>
          <a:p>
            <a:pPr marL="171450" indent="-171450">
              <a:buFont typeface="Arial" panose="020B0604020202020204" pitchFamily="34" charset="0"/>
              <a:buChar char="•"/>
              <a:defRPr/>
            </a:pPr>
            <a:r>
              <a:rPr lang="en-US" altLang="en-US" dirty="0"/>
              <a:t>And then finally there’s </a:t>
            </a:r>
            <a:r>
              <a:rPr lang="en-US" altLang="en-US" b="1" dirty="0" err="1"/>
              <a:t>HeaderedItemsControl</a:t>
            </a:r>
            <a:r>
              <a:rPr lang="en-US" altLang="en-US" dirty="0"/>
              <a:t>. This </a:t>
            </a:r>
            <a:r>
              <a:rPr lang="en-US" altLang="en-US" b="1" dirty="0"/>
              <a:t>derives from </a:t>
            </a:r>
            <a:r>
              <a:rPr lang="en-US" altLang="en-US" b="1" dirty="0" err="1"/>
              <a:t>ItemsControl</a:t>
            </a:r>
            <a:r>
              <a:rPr lang="en-US" altLang="en-US" b="1" dirty="0"/>
              <a:t> </a:t>
            </a:r>
            <a:r>
              <a:rPr lang="en-US" altLang="en-US" dirty="0"/>
              <a:t>but then </a:t>
            </a:r>
            <a:r>
              <a:rPr lang="en-US" altLang="en-US" b="1" dirty="0"/>
              <a:t>adds in a header </a:t>
            </a:r>
            <a:r>
              <a:rPr lang="en-US" altLang="en-US" dirty="0"/>
              <a:t>just like headered content control does for the base content control. </a:t>
            </a:r>
            <a:br>
              <a:rPr lang="en-US" altLang="en-US" dirty="0"/>
            </a:br>
            <a:r>
              <a:rPr lang="en-US" altLang="en-US" dirty="0"/>
              <a:t>So headered items control is used by items that have children and also a distinct header. </a:t>
            </a:r>
            <a:br>
              <a:rPr lang="en-US" altLang="en-US" dirty="0"/>
            </a:br>
            <a:r>
              <a:rPr lang="en-US" altLang="en-US" b="1" dirty="0"/>
              <a:t>Tree view items </a:t>
            </a:r>
            <a:r>
              <a:rPr lang="en-US" altLang="en-US" dirty="0"/>
              <a:t>derive from this. Tree view items have a header which holds the caption for the node and children which is any child tree nodes. </a:t>
            </a:r>
            <a:br>
              <a:rPr lang="en-US" altLang="en-US" dirty="0"/>
            </a:br>
            <a:r>
              <a:rPr lang="en-US" altLang="en-US" dirty="0"/>
              <a:t>And </a:t>
            </a:r>
            <a:r>
              <a:rPr lang="en-US" altLang="en-US" b="1" dirty="0"/>
              <a:t>menu</a:t>
            </a:r>
            <a:r>
              <a:rPr lang="en-US" altLang="en-US" dirty="0"/>
              <a:t> item is the same. The header displays the text you see for the menu item. And then the children property contains the contents of the submenu. </a:t>
            </a:r>
          </a:p>
          <a:p>
            <a:pPr marL="171450" indent="-171450">
              <a:buFont typeface="Arial" panose="020B0604020202020204" pitchFamily="34" charset="0"/>
              <a:buChar char="•"/>
              <a:defRPr/>
            </a:pPr>
            <a:endParaRPr lang="en-US" altLang="en-US" dirty="0"/>
          </a:p>
          <a:p>
            <a:pPr>
              <a:buFont typeface="Arial" panose="020B0604020202020204" pitchFamily="34" charset="0"/>
              <a:buNone/>
              <a:defRPr/>
            </a:pPr>
            <a:r>
              <a:rPr lang="en-US" altLang="en-US" dirty="0"/>
              <a:t>It's technically possible to introduce new content models. All the hard work here is actually done by WPF’s </a:t>
            </a:r>
            <a:r>
              <a:rPr lang="en-US" altLang="en-US" b="1" dirty="0"/>
              <a:t>content presenter element</a:t>
            </a:r>
            <a:r>
              <a:rPr lang="en-US" altLang="en-US" dirty="0"/>
              <a:t> which ends up going inside the control template. </a:t>
            </a:r>
          </a:p>
          <a:p>
            <a:pPr>
              <a:buFont typeface="Arial" panose="020B0604020202020204" pitchFamily="34" charset="0"/>
              <a:buNone/>
              <a:defRPr/>
            </a:pPr>
            <a:r>
              <a:rPr lang="en-US" altLang="en-US" dirty="0"/>
              <a:t>You are free to use as many content presenters as you like. However, unless you have a particularly good reason to do something unusual it might be easier for your fellow developers to understand your code if you try to stick to one of these common content models instead of inventing new ones.</a:t>
            </a:r>
            <a:endParaRPr lang="nl-BE" altLang="en-US" dirty="0"/>
          </a:p>
          <a:p>
            <a:pPr>
              <a:defRPr/>
            </a:pPr>
            <a:endParaRPr lang="nl-BE" altLang="en-US" dirty="0"/>
          </a:p>
        </p:txBody>
      </p:sp>
      <p:sp>
        <p:nvSpPr>
          <p:cNvPr id="56324" name="Tijdelijke aanduiding voor dianummer 3">
            <a:extLst>
              <a:ext uri="{FF2B5EF4-FFF2-40B4-BE49-F238E27FC236}">
                <a16:creationId xmlns:a16="http://schemas.microsoft.com/office/drawing/2014/main" id="{B3250A4F-EFCF-4188-8A7F-7C89789919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970FD913-9536-49D9-8094-F533098D153C}" type="slidenum">
              <a:rPr lang="nl-BE" altLang="en-US" smtClean="0"/>
              <a:pPr/>
              <a:t>26</a:t>
            </a:fld>
            <a:endParaRPr lang="nl-BE"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jdelijke aanduiding voor dia-afbeelding 1">
            <a:extLst>
              <a:ext uri="{FF2B5EF4-FFF2-40B4-BE49-F238E27FC236}">
                <a16:creationId xmlns:a16="http://schemas.microsoft.com/office/drawing/2014/main" id="{0AA3B704-AC74-4E42-BA69-AB09015854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Tijdelijke aanduiding voor notities 2">
            <a:extLst>
              <a:ext uri="{FF2B5EF4-FFF2-40B4-BE49-F238E27FC236}">
                <a16:creationId xmlns:a16="http://schemas.microsoft.com/office/drawing/2014/main" id="{CE979185-5075-4D63-8937-B90F7BCCF5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Item Containers</a:t>
            </a:r>
          </a:p>
          <a:p>
            <a:endParaRPr lang="en-US" altLang="en-US"/>
          </a:p>
          <a:p>
            <a:r>
              <a:rPr lang="en-US" altLang="en-US"/>
              <a:t>It turns out that the way items controls offer the content model to each individual child is that </a:t>
            </a:r>
            <a:r>
              <a:rPr lang="en-US" altLang="en-US" b="1"/>
              <a:t>each child gets wrapped in its own nested control</a:t>
            </a:r>
            <a:r>
              <a:rPr lang="en-US" altLang="en-US"/>
              <a:t>. </a:t>
            </a:r>
          </a:p>
          <a:p>
            <a:r>
              <a:rPr lang="en-US" altLang="en-US"/>
              <a:t>So for every item you add to a list box the list box wraps it in a list box item control. </a:t>
            </a:r>
          </a:p>
          <a:p>
            <a:r>
              <a:rPr lang="en-US" altLang="en-US"/>
              <a:t>Likewise, the list view wraps children in a list view items control and so on. </a:t>
            </a:r>
          </a:p>
          <a:p>
            <a:r>
              <a:rPr lang="en-US" altLang="en-US"/>
              <a:t>These </a:t>
            </a:r>
            <a:r>
              <a:rPr lang="en-US" altLang="en-US" b="1"/>
              <a:t>wrappers are called item containers</a:t>
            </a:r>
            <a:r>
              <a:rPr lang="en-US" altLang="en-US"/>
              <a:t>, and they're always present. Each items control defines its own container type. </a:t>
            </a:r>
          </a:p>
          <a:p>
            <a:r>
              <a:rPr lang="en-US" altLang="en-US"/>
              <a:t>Now, while these are generated for you, you can supply your own, and this gives you control over the properties of the container. </a:t>
            </a:r>
          </a:p>
          <a:p>
            <a:r>
              <a:rPr lang="en-US" altLang="en-US"/>
              <a:t>One case where this can be important is the tree view. If you just add a bunch of child objects to a tree view they end up being the header property of the generated tree view item. </a:t>
            </a:r>
          </a:p>
          <a:p>
            <a:r>
              <a:rPr lang="en-US" altLang="en-US"/>
              <a:t>So none of the child items will have children of their own. Your tree view will be just one level deep which isn't much of a tree. </a:t>
            </a:r>
          </a:p>
          <a:p>
            <a:r>
              <a:rPr lang="en-US" altLang="en-US"/>
              <a:t>If you're populating the tree view manually you will normally want to bring your own container. If I add a text block to this tree view it appears as a node in the tree. If I've got a child inside the text block like this it's treated as just that, as a child of the text block itself. It does not appear as a child node. If I want to add a proper child in the tree view then I need to define the structure completely. I need to define the tree item myself so that I can take control. I have to build an explicit tree view item. I have to tell WPF which bit is the header. So, again, I'm using the property element syntax here to let it know that that text block is meant to be the header for this item. And then the children of the tree view item become further nodes in the tree beneath this node. So I can now say header equals child one, for example. And you can see that my tree view has grown the expander icon so I can expand that, and we can see child one there. And if I have a second child item we get two children. So I'm being explicit about which piece is the header for each item and which items are children. And I can only do this by bringing my own containers for the tree view.</a:t>
            </a:r>
            <a:endParaRPr lang="nl-BE" altLang="en-US"/>
          </a:p>
          <a:p>
            <a:endParaRPr lang="nl-BE" altLang="en-US"/>
          </a:p>
        </p:txBody>
      </p:sp>
      <p:sp>
        <p:nvSpPr>
          <p:cNvPr id="58372" name="Tijdelijke aanduiding voor dianummer 3">
            <a:extLst>
              <a:ext uri="{FF2B5EF4-FFF2-40B4-BE49-F238E27FC236}">
                <a16:creationId xmlns:a16="http://schemas.microsoft.com/office/drawing/2014/main" id="{FF603788-DF64-43CD-90EE-AD110D74A50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577F92D6-057C-4D67-BC83-E33588D1E35E}" type="slidenum">
              <a:rPr lang="nl-BE" altLang="en-US" smtClean="0"/>
              <a:pPr/>
              <a:t>27</a:t>
            </a:fld>
            <a:endParaRPr lang="nl-BE"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jdelijke aanduiding voor dia-afbeelding 1">
            <a:extLst>
              <a:ext uri="{FF2B5EF4-FFF2-40B4-BE49-F238E27FC236}">
                <a16:creationId xmlns:a16="http://schemas.microsoft.com/office/drawing/2014/main" id="{CB04C90C-8820-4275-B856-36C5B0BB8C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Tijdelijke aanduiding voor notities 2">
            <a:extLst>
              <a:ext uri="{FF2B5EF4-FFF2-40B4-BE49-F238E27FC236}">
                <a16:creationId xmlns:a16="http://schemas.microsoft.com/office/drawing/2014/main" id="{29C2BDB8-623F-4D42-ACAB-236FAC36606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Controls vs Elements</a:t>
            </a:r>
          </a:p>
          <a:p>
            <a:endParaRPr lang="en-US" altLang="en-US"/>
          </a:p>
          <a:p>
            <a:r>
              <a:rPr lang="en-US" altLang="en-US"/>
              <a:t>We've now looked at examples of the most common categories of controls in WPF. Just to recap, </a:t>
            </a:r>
            <a:r>
              <a:rPr lang="en-US" altLang="en-US" b="1"/>
              <a:t>most elements in WPF are not controls at all</a:t>
            </a:r>
            <a:r>
              <a:rPr lang="en-US" altLang="en-US"/>
              <a:t>. </a:t>
            </a:r>
          </a:p>
          <a:p>
            <a:r>
              <a:rPr lang="en-US" altLang="en-US"/>
              <a:t>Most elements derive directly from </a:t>
            </a:r>
            <a:r>
              <a:rPr lang="en-US" altLang="en-US" b="1"/>
              <a:t>FrameworkElement</a:t>
            </a:r>
            <a:r>
              <a:rPr lang="en-US" altLang="en-US"/>
              <a:t>. The only types that derive from </a:t>
            </a:r>
            <a:r>
              <a:rPr lang="en-US" altLang="en-US" b="1"/>
              <a:t>control</a:t>
            </a:r>
            <a:r>
              <a:rPr lang="en-US" altLang="en-US"/>
              <a:t> are those with some </a:t>
            </a:r>
            <a:r>
              <a:rPr lang="en-US" altLang="en-US" b="1"/>
              <a:t>specific interaction model</a:t>
            </a:r>
            <a:r>
              <a:rPr lang="en-US" altLang="en-US"/>
              <a:t>, things that we'll use, I can see and can do things to. </a:t>
            </a:r>
          </a:p>
          <a:p>
            <a:r>
              <a:rPr lang="en-US" altLang="en-US"/>
              <a:t>And as we saw earlier, </a:t>
            </a:r>
            <a:r>
              <a:rPr lang="en-US" altLang="en-US" b="1"/>
              <a:t>only controls have templates</a:t>
            </a:r>
            <a:r>
              <a:rPr lang="en-US" altLang="en-US"/>
              <a:t>. </a:t>
            </a:r>
          </a:p>
          <a:p>
            <a:r>
              <a:rPr lang="en-US" altLang="en-US"/>
              <a:t>So whereas a primitive element such as an ellipse can never look anything other than ellipse-like, controls support templates allowing us to replace their appearance while retaining their intrinsic behavior.</a:t>
            </a:r>
            <a:endParaRPr lang="nl-BE" altLang="en-US"/>
          </a:p>
          <a:p>
            <a:endParaRPr lang="nl-BE" altLang="en-US"/>
          </a:p>
        </p:txBody>
      </p:sp>
      <p:sp>
        <p:nvSpPr>
          <p:cNvPr id="62468" name="Tijdelijke aanduiding voor dianummer 3">
            <a:extLst>
              <a:ext uri="{FF2B5EF4-FFF2-40B4-BE49-F238E27FC236}">
                <a16:creationId xmlns:a16="http://schemas.microsoft.com/office/drawing/2014/main" id="{5347EF02-8DC0-4018-9046-832416AF65D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018FD925-723F-4695-A633-83D6EDDEC047}" type="slidenum">
              <a:rPr lang="nl-BE" altLang="en-US" smtClean="0"/>
              <a:pPr/>
              <a:t>30</a:t>
            </a:fld>
            <a:endParaRPr lang="nl-BE"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jdelijke aanduiding voor dia-afbeelding 1">
            <a:extLst>
              <a:ext uri="{FF2B5EF4-FFF2-40B4-BE49-F238E27FC236}">
                <a16:creationId xmlns:a16="http://schemas.microsoft.com/office/drawing/2014/main" id="{AA0A18E1-05CC-4B1C-9277-1D6D55D6D0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Tijdelijke aanduiding voor notities 2">
            <a:extLst>
              <a:ext uri="{FF2B5EF4-FFF2-40B4-BE49-F238E27FC236}">
                <a16:creationId xmlns:a16="http://schemas.microsoft.com/office/drawing/2014/main" id="{76AD6453-44D8-47C0-A408-4B3558FE92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Events and Commands</a:t>
            </a:r>
          </a:p>
          <a:p>
            <a:endParaRPr lang="en-US" altLang="en-US"/>
          </a:p>
          <a:p>
            <a:r>
              <a:rPr lang="en-US" altLang="en-US"/>
              <a:t>How do we make our code do things when the user interacts with elements for controls? </a:t>
            </a:r>
          </a:p>
          <a:p>
            <a:r>
              <a:rPr lang="en-US" altLang="en-US"/>
              <a:t>There are two mechanisms here, </a:t>
            </a:r>
            <a:r>
              <a:rPr lang="en-US" altLang="en-US" b="1"/>
              <a:t>events</a:t>
            </a:r>
            <a:r>
              <a:rPr lang="en-US" altLang="en-US"/>
              <a:t> and </a:t>
            </a:r>
            <a:r>
              <a:rPr lang="en-US" altLang="en-US" b="1"/>
              <a:t>commands</a:t>
            </a:r>
            <a:r>
              <a:rPr lang="en-US" altLang="en-US"/>
              <a:t>. </a:t>
            </a:r>
          </a:p>
          <a:p>
            <a:r>
              <a:rPr lang="en-US" altLang="en-US" b="1"/>
              <a:t>Events</a:t>
            </a:r>
            <a:r>
              <a:rPr lang="en-US" altLang="en-US"/>
              <a:t> tend to be used for </a:t>
            </a:r>
            <a:r>
              <a:rPr lang="en-US" altLang="en-US" b="1"/>
              <a:t>low level user actions </a:t>
            </a:r>
            <a:r>
              <a:rPr lang="en-US" altLang="en-US"/>
              <a:t>such as moving the mouse or pressing a key or bringing the stylus near the screen. </a:t>
            </a:r>
          </a:p>
          <a:p>
            <a:endParaRPr lang="en-US" altLang="en-US" b="1"/>
          </a:p>
          <a:p>
            <a:r>
              <a:rPr lang="en-US" altLang="en-US" b="1"/>
              <a:t>Commands</a:t>
            </a:r>
            <a:r>
              <a:rPr lang="en-US" altLang="en-US"/>
              <a:t> are for a </a:t>
            </a:r>
            <a:r>
              <a:rPr lang="en-US" altLang="en-US" b="1"/>
              <a:t>higher level of abstraction</a:t>
            </a:r>
            <a:r>
              <a:rPr lang="en-US" altLang="en-US"/>
              <a:t>. </a:t>
            </a:r>
          </a:p>
          <a:p>
            <a:r>
              <a:rPr lang="en-US" altLang="en-US"/>
              <a:t>A command represents an action such as copy or paste, print, open, save and so on, </a:t>
            </a:r>
            <a:r>
              <a:rPr lang="en-US" altLang="en-US" b="1"/>
              <a:t>operations that might be invoked through any number of different specific user interactions</a:t>
            </a:r>
            <a:r>
              <a:rPr lang="en-US" altLang="en-US"/>
              <a:t>.</a:t>
            </a:r>
          </a:p>
          <a:p>
            <a:r>
              <a:rPr lang="en-US" altLang="en-US"/>
              <a:t>We will not focus on commands in this course.</a:t>
            </a:r>
          </a:p>
        </p:txBody>
      </p:sp>
      <p:sp>
        <p:nvSpPr>
          <p:cNvPr id="65540" name="Tijdelijke aanduiding voor dianummer 3">
            <a:extLst>
              <a:ext uri="{FF2B5EF4-FFF2-40B4-BE49-F238E27FC236}">
                <a16:creationId xmlns:a16="http://schemas.microsoft.com/office/drawing/2014/main" id="{EAE2D3BE-8256-4844-8A62-D8A19E4CF51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253C54D9-9F88-4FC0-8897-05E1C54F237B}" type="slidenum">
              <a:rPr lang="nl-BE" altLang="en-US" smtClean="0"/>
              <a:pPr/>
              <a:t>32</a:t>
            </a:fld>
            <a:endParaRPr lang="nl-BE"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51649A6D-527F-4965-AABE-E6201FDBD6A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id="{F5D8AF6F-50BA-4FA3-91B9-A5984A310366}"/>
              </a:ext>
            </a:extLst>
          </p:cNvPr>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nl-BE" altLang="en-US" u="sng" dirty="0"/>
              <a:t>Event Routing</a:t>
            </a:r>
          </a:p>
          <a:p>
            <a:pPr>
              <a:defRPr/>
            </a:pPr>
            <a:endParaRPr lang="nl-BE" altLang="nl-BE" dirty="0">
              <a:sym typeface="Wingdings" panose="05000000000000000000" pitchFamily="2" charset="2"/>
            </a:endParaRPr>
          </a:p>
          <a:p>
            <a:pPr>
              <a:defRPr/>
            </a:pPr>
            <a:r>
              <a:rPr lang="en-US" altLang="nl-BE" dirty="0"/>
              <a:t>Your application will often need to respond to the user inputs to be of any use. </a:t>
            </a:r>
          </a:p>
          <a:p>
            <a:pPr>
              <a:defRPr/>
            </a:pPr>
            <a:r>
              <a:rPr lang="en-US" altLang="nl-BE" dirty="0"/>
              <a:t>As you’ve seen in the previous slide, WPF provides two abstractions for handling input, events and commands. </a:t>
            </a:r>
          </a:p>
          <a:p>
            <a:pPr>
              <a:defRPr/>
            </a:pPr>
            <a:endParaRPr lang="en-US" altLang="nl-BE" dirty="0"/>
          </a:p>
          <a:p>
            <a:pPr>
              <a:defRPr/>
            </a:pPr>
            <a:r>
              <a:rPr lang="en-US" altLang="nl-BE" dirty="0"/>
              <a:t>Events are closely tied into the visual tree. </a:t>
            </a:r>
          </a:p>
          <a:p>
            <a:pPr>
              <a:defRPr/>
            </a:pPr>
            <a:r>
              <a:rPr lang="en-US" altLang="nl-BE" dirty="0"/>
              <a:t>Mouse and keyboard input always originate from some particular user interface element. </a:t>
            </a:r>
          </a:p>
          <a:p>
            <a:pPr>
              <a:defRPr/>
            </a:pPr>
            <a:r>
              <a:rPr lang="en-US" altLang="nl-BE" dirty="0"/>
              <a:t>The one with the focus (for keyboard input) and the one that the mouse pointer is over for other input. </a:t>
            </a:r>
          </a:p>
          <a:p>
            <a:pPr>
              <a:defRPr/>
            </a:pPr>
            <a:r>
              <a:rPr lang="en-US" altLang="nl-BE" dirty="0"/>
              <a:t>The visual tree can get quite complicated and you </a:t>
            </a:r>
            <a:r>
              <a:rPr lang="en-US" altLang="nl-BE" b="1" dirty="0"/>
              <a:t>wouldn't want to have to attach a handler to every single element in the visual tree </a:t>
            </a:r>
            <a:r>
              <a:rPr lang="en-US" altLang="nl-BE" dirty="0"/>
              <a:t>for a control just to ensure that you receive input. </a:t>
            </a:r>
          </a:p>
          <a:p>
            <a:pPr>
              <a:defRPr/>
            </a:pPr>
            <a:r>
              <a:rPr lang="en-US" altLang="nl-BE" dirty="0"/>
              <a:t>So WPF offers </a:t>
            </a:r>
            <a:r>
              <a:rPr lang="en-US" altLang="nl-BE" b="1" dirty="0"/>
              <a:t>event routing to simplify input handling </a:t>
            </a:r>
            <a:r>
              <a:rPr lang="en-US" altLang="nl-BE" dirty="0"/>
              <a:t>in the face of visual complexity. </a:t>
            </a:r>
          </a:p>
          <a:p>
            <a:pPr>
              <a:defRPr/>
            </a:pPr>
            <a:r>
              <a:rPr lang="en-US" altLang="nl-BE" dirty="0"/>
              <a:t>Event routing </a:t>
            </a:r>
            <a:r>
              <a:rPr lang="en-US" altLang="nl-BE" b="1" dirty="0"/>
              <a:t>allows events to be handled by an ancestor of the element that originally raised the event</a:t>
            </a:r>
            <a:r>
              <a:rPr lang="en-US" altLang="nl-BE" dirty="0"/>
              <a:t>. </a:t>
            </a:r>
          </a:p>
          <a:p>
            <a:pPr>
              <a:defRPr/>
            </a:pPr>
            <a:endParaRPr lang="nl-BE" altLang="nl-BE" dirty="0">
              <a:sym typeface="Wingdings" panose="05000000000000000000" pitchFamily="2" charset="2"/>
            </a:endParaRPr>
          </a:p>
          <a:p>
            <a:pPr>
              <a:defRPr/>
            </a:pPr>
            <a:r>
              <a:rPr lang="en-US" altLang="nl-BE" dirty="0"/>
              <a:t>There are a couple of routine patterns, </a:t>
            </a:r>
            <a:r>
              <a:rPr lang="en-US" altLang="nl-BE" b="1" dirty="0"/>
              <a:t>tunneling</a:t>
            </a:r>
            <a:r>
              <a:rPr lang="en-US" altLang="nl-BE" dirty="0"/>
              <a:t> and </a:t>
            </a:r>
            <a:r>
              <a:rPr lang="en-US" altLang="nl-BE" b="1" dirty="0"/>
              <a:t>bubbling:</a:t>
            </a:r>
            <a:endParaRPr lang="en-US" altLang="nl-BE" dirty="0"/>
          </a:p>
          <a:p>
            <a:pPr marL="171450" indent="-171450">
              <a:buFont typeface="Arial" panose="020B0604020202020204" pitchFamily="34" charset="0"/>
              <a:buChar char="•"/>
              <a:defRPr/>
            </a:pPr>
            <a:r>
              <a:rPr lang="en-US" altLang="nl-BE" dirty="0"/>
              <a:t>A </a:t>
            </a:r>
            <a:r>
              <a:rPr lang="en-US" altLang="nl-BE" b="1" dirty="0"/>
              <a:t>tunneling event starts from the</a:t>
            </a:r>
            <a:r>
              <a:rPr lang="en-US" altLang="nl-BE" dirty="0"/>
              <a:t> very </a:t>
            </a:r>
            <a:r>
              <a:rPr lang="en-US" altLang="nl-BE" b="1" dirty="0"/>
              <a:t>root</a:t>
            </a:r>
            <a:r>
              <a:rPr lang="en-US" altLang="nl-BE" dirty="0"/>
              <a:t> of the visual tree and </a:t>
            </a:r>
            <a:r>
              <a:rPr lang="en-US" altLang="nl-BE" b="1" dirty="0"/>
              <a:t>works its way through the tree to the element</a:t>
            </a:r>
            <a:r>
              <a:rPr lang="en-US" altLang="nl-BE" dirty="0"/>
              <a:t> of which the event is already targeted. </a:t>
            </a:r>
            <a:br>
              <a:rPr lang="en-US" altLang="nl-BE" dirty="0"/>
            </a:br>
            <a:r>
              <a:rPr lang="en-US" altLang="nl-BE" dirty="0"/>
              <a:t>For example, a tunneling event representing a mouse button press would first be offered to the window and then to the child of the window and so on until it reaches the target element. </a:t>
            </a:r>
          </a:p>
          <a:p>
            <a:pPr marL="171450" indent="-171450">
              <a:buFont typeface="Arial" panose="020B0604020202020204" pitchFamily="34" charset="0"/>
              <a:buChar char="•"/>
              <a:defRPr/>
            </a:pPr>
            <a:r>
              <a:rPr lang="en-US" altLang="nl-BE" dirty="0"/>
              <a:t>Conversely a </a:t>
            </a:r>
            <a:r>
              <a:rPr lang="en-US" altLang="nl-BE" b="1" dirty="0"/>
              <a:t>bubbling event starts from the target </a:t>
            </a:r>
            <a:r>
              <a:rPr lang="en-US" altLang="nl-BE" dirty="0"/>
              <a:t>and then </a:t>
            </a:r>
            <a:r>
              <a:rPr lang="en-US" altLang="nl-BE" b="1" dirty="0"/>
              <a:t>bubbles up the tree until it finds an element that wants to handle the event</a:t>
            </a:r>
            <a:r>
              <a:rPr lang="en-US" altLang="nl-BE" dirty="0"/>
              <a:t>. </a:t>
            </a:r>
          </a:p>
          <a:p>
            <a:pPr>
              <a:defRPr/>
            </a:pPr>
            <a:endParaRPr lang="en-US" altLang="nl-BE" dirty="0"/>
          </a:p>
          <a:p>
            <a:pPr>
              <a:defRPr/>
            </a:pPr>
            <a:r>
              <a:rPr lang="en-US" altLang="nl-BE" dirty="0"/>
              <a:t>Events come in pairs. There's usually a </a:t>
            </a:r>
            <a:r>
              <a:rPr lang="en-US" altLang="nl-BE" b="1" dirty="0"/>
              <a:t>preview event that tunnels </a:t>
            </a:r>
            <a:r>
              <a:rPr lang="en-US" altLang="nl-BE" dirty="0"/>
              <a:t>followed by a </a:t>
            </a:r>
            <a:r>
              <a:rPr lang="en-US" altLang="nl-BE" b="1" dirty="0"/>
              <a:t>main event that bubbles</a:t>
            </a:r>
            <a:r>
              <a:rPr lang="en-US" altLang="nl-BE" dirty="0"/>
              <a:t>. </a:t>
            </a:r>
          </a:p>
          <a:p>
            <a:pPr>
              <a:defRPr/>
            </a:pPr>
            <a:r>
              <a:rPr lang="en-US" altLang="nl-BE" dirty="0"/>
              <a:t>The idea of the preview is to give containing elements the first opportunity to respond to an event. </a:t>
            </a:r>
          </a:p>
          <a:p>
            <a:pPr>
              <a:defRPr/>
            </a:pPr>
            <a:r>
              <a:rPr lang="en-US" altLang="nl-BE" dirty="0"/>
              <a:t>So if you've written the code for a particular window you might want the chance to do something when the mouse is clicked before the control being clicked responds itself. </a:t>
            </a:r>
          </a:p>
          <a:p>
            <a:pPr>
              <a:defRPr/>
            </a:pPr>
            <a:r>
              <a:rPr lang="en-US" altLang="nl-BE" dirty="0"/>
              <a:t>So you could handle the preview mouse down at the window level. </a:t>
            </a:r>
          </a:p>
          <a:p>
            <a:pPr>
              <a:defRPr/>
            </a:pPr>
            <a:r>
              <a:rPr lang="en-US" altLang="nl-BE" dirty="0"/>
              <a:t>And then the </a:t>
            </a:r>
            <a:r>
              <a:rPr lang="en-US" altLang="nl-BE" b="1" dirty="0"/>
              <a:t>bubbling event is usually the main one</a:t>
            </a:r>
            <a:r>
              <a:rPr lang="en-US" altLang="nl-BE" dirty="0"/>
              <a:t>. </a:t>
            </a:r>
          </a:p>
          <a:p>
            <a:pPr>
              <a:defRPr/>
            </a:pPr>
            <a:r>
              <a:rPr lang="en-US" altLang="nl-BE" dirty="0"/>
              <a:t>It has the </a:t>
            </a:r>
            <a:r>
              <a:rPr lang="en-US" altLang="nl-BE" b="1" dirty="0"/>
              <a:t>simpler name </a:t>
            </a:r>
            <a:r>
              <a:rPr lang="en-US" altLang="nl-BE" dirty="0"/>
              <a:t>like mouse down in this particular case. </a:t>
            </a:r>
          </a:p>
          <a:p>
            <a:pPr>
              <a:defRPr/>
            </a:pPr>
            <a:r>
              <a:rPr lang="en-US" altLang="nl-BE" dirty="0"/>
              <a:t>So when the mouse is pressed, once the preview's been raised, WPF just walks up the tree looking for the first element that has asked to handle this event. </a:t>
            </a:r>
          </a:p>
          <a:p>
            <a:pPr>
              <a:defRPr/>
            </a:pPr>
            <a:r>
              <a:rPr lang="en-US" altLang="nl-BE" dirty="0"/>
              <a:t>This means that if your control has very complex visuals, it can handle mouse activity with just one set of handlers, because all of the mouse events will eventually bubble out of those complex visuals and into the containing control. </a:t>
            </a:r>
          </a:p>
          <a:p>
            <a:pPr>
              <a:defRPr/>
            </a:pPr>
            <a:r>
              <a:rPr lang="en-US" altLang="nl-BE" dirty="0"/>
              <a:t>You can handle events using the usual C# events syntax.</a:t>
            </a:r>
          </a:p>
          <a:p>
            <a:pPr>
              <a:defRPr/>
            </a:pPr>
            <a:endParaRPr lang="en-US" altLang="nl-BE" dirty="0"/>
          </a:p>
          <a:p>
            <a:pPr>
              <a:defRPr/>
            </a:pPr>
            <a:r>
              <a:rPr lang="nl-BE" altLang="nl-BE" b="1" dirty="0">
                <a:sym typeface="Wingdings" panose="05000000000000000000" pitchFamily="2" charset="2"/>
              </a:rPr>
              <a:t>Direct event </a:t>
            </a:r>
            <a:r>
              <a:rPr lang="nl-BE" altLang="nl-BE" b="1" dirty="0" err="1">
                <a:sym typeface="Wingdings" panose="05000000000000000000" pitchFamily="2" charset="2"/>
              </a:rPr>
              <a:t>doesn’t</a:t>
            </a:r>
            <a:r>
              <a:rPr lang="nl-BE" altLang="nl-BE" b="1" dirty="0">
                <a:sym typeface="Wingdings" panose="05000000000000000000" pitchFamily="2" charset="2"/>
              </a:rPr>
              <a:t> route at </a:t>
            </a:r>
            <a:r>
              <a:rPr lang="nl-BE" altLang="nl-BE" b="1" dirty="0" err="1">
                <a:sym typeface="Wingdings" panose="05000000000000000000" pitchFamily="2" charset="2"/>
              </a:rPr>
              <a:t>all</a:t>
            </a:r>
            <a:r>
              <a:rPr lang="nl-BE" altLang="nl-BE" dirty="0">
                <a:sym typeface="Wingdings" panose="05000000000000000000" pitchFamily="2" charset="2"/>
              </a:rPr>
              <a:t>, </a:t>
            </a:r>
            <a:r>
              <a:rPr lang="nl-BE" altLang="nl-BE" dirty="0" err="1">
                <a:sym typeface="Wingdings" panose="05000000000000000000" pitchFamily="2" charset="2"/>
              </a:rPr>
              <a:t>it</a:t>
            </a:r>
            <a:r>
              <a:rPr lang="nl-BE" altLang="nl-BE" dirty="0">
                <a:sym typeface="Wingdings" panose="05000000000000000000" pitchFamily="2" charset="2"/>
              </a:rPr>
              <a:t> directs </a:t>
            </a:r>
            <a:r>
              <a:rPr lang="nl-BE" altLang="nl-BE" dirty="0" err="1">
                <a:sym typeface="Wingdings" panose="05000000000000000000" pitchFamily="2" charset="2"/>
              </a:rPr>
              <a:t>the</a:t>
            </a:r>
            <a:r>
              <a:rPr lang="nl-BE" altLang="nl-BE" dirty="0">
                <a:sym typeface="Wingdings" panose="05000000000000000000" pitchFamily="2" charset="2"/>
              </a:rPr>
              <a:t> event straight of </a:t>
            </a:r>
            <a:r>
              <a:rPr lang="nl-BE" altLang="nl-BE" dirty="0" err="1">
                <a:sym typeface="Wingdings" panose="05000000000000000000" pitchFamily="2" charset="2"/>
              </a:rPr>
              <a:t>the</a:t>
            </a:r>
            <a:r>
              <a:rPr lang="nl-BE" altLang="nl-BE" dirty="0">
                <a:sym typeface="Wingdings" panose="05000000000000000000" pitchFamily="2" charset="2"/>
              </a:rPr>
              <a:t> target </a:t>
            </a:r>
            <a:r>
              <a:rPr lang="nl-BE" altLang="nl-BE" dirty="0" err="1">
                <a:sym typeface="Wingdings" panose="05000000000000000000" pitchFamily="2" charset="2"/>
              </a:rPr>
              <a:t>and</a:t>
            </a:r>
            <a:r>
              <a:rPr lang="nl-BE" altLang="nl-BE" dirty="0">
                <a:sym typeface="Wingdings" panose="05000000000000000000" pitchFamily="2" charset="2"/>
              </a:rPr>
              <a:t> </a:t>
            </a:r>
            <a:r>
              <a:rPr lang="nl-BE" altLang="nl-BE" dirty="0" err="1">
                <a:sym typeface="Wingdings" panose="05000000000000000000" pitchFamily="2" charset="2"/>
              </a:rPr>
              <a:t>nowhere</a:t>
            </a:r>
            <a:r>
              <a:rPr lang="nl-BE" altLang="nl-BE" dirty="0">
                <a:sym typeface="Wingdings" panose="05000000000000000000" pitchFamily="2" charset="2"/>
              </a:rPr>
              <a:t> </a:t>
            </a:r>
            <a:r>
              <a:rPr lang="nl-BE" altLang="nl-BE" dirty="0" err="1">
                <a:sym typeface="Wingdings" panose="05000000000000000000" pitchFamily="2" charset="2"/>
              </a:rPr>
              <a:t>else</a:t>
            </a:r>
            <a:r>
              <a:rPr lang="nl-BE" altLang="nl-BE" dirty="0">
                <a:sym typeface="Wingdings" panose="05000000000000000000" pitchFamily="2" charset="2"/>
              </a:rPr>
              <a:t>. </a:t>
            </a:r>
          </a:p>
          <a:p>
            <a:pPr>
              <a:defRPr/>
            </a:pPr>
            <a:r>
              <a:rPr lang="nl-BE" altLang="nl-BE" dirty="0"/>
              <a:t>Direct routing events are </a:t>
            </a:r>
            <a:r>
              <a:rPr lang="nl-BE" altLang="nl-BE" dirty="0" err="1"/>
              <a:t>used</a:t>
            </a:r>
            <a:r>
              <a:rPr lang="nl-BE" altLang="nl-BE" dirty="0"/>
              <a:t> </a:t>
            </a:r>
            <a:r>
              <a:rPr lang="nl-BE" altLang="nl-BE" dirty="0" err="1"/>
              <a:t>for</a:t>
            </a:r>
            <a:r>
              <a:rPr lang="nl-BE" altLang="nl-BE" dirty="0"/>
              <a:t> special cases </a:t>
            </a:r>
            <a:r>
              <a:rPr lang="nl-BE" altLang="nl-BE" dirty="0" err="1"/>
              <a:t>where</a:t>
            </a:r>
            <a:r>
              <a:rPr lang="nl-BE" altLang="nl-BE" dirty="0"/>
              <a:t> </a:t>
            </a:r>
            <a:r>
              <a:rPr lang="nl-BE" altLang="nl-BE" dirty="0" err="1"/>
              <a:t>bubbling</a:t>
            </a:r>
            <a:r>
              <a:rPr lang="nl-BE" altLang="nl-BE" dirty="0"/>
              <a:t> </a:t>
            </a:r>
            <a:r>
              <a:rPr lang="nl-BE" altLang="nl-BE" dirty="0" err="1"/>
              <a:t>would</a:t>
            </a:r>
            <a:r>
              <a:rPr lang="nl-BE" altLang="nl-BE" dirty="0"/>
              <a:t> </a:t>
            </a:r>
            <a:r>
              <a:rPr lang="nl-BE" altLang="nl-BE" dirty="0" err="1"/>
              <a:t>not</a:t>
            </a:r>
            <a:r>
              <a:rPr lang="nl-BE" altLang="nl-BE" dirty="0"/>
              <a:t> make sense. </a:t>
            </a:r>
          </a:p>
          <a:p>
            <a:pPr>
              <a:defRPr/>
            </a:pPr>
            <a:r>
              <a:rPr lang="nl-BE" altLang="nl-BE" dirty="0"/>
              <a:t>For </a:t>
            </a:r>
            <a:r>
              <a:rPr lang="nl-BE" altLang="nl-BE" dirty="0" err="1"/>
              <a:t>example</a:t>
            </a:r>
            <a:r>
              <a:rPr lang="nl-BE" altLang="nl-BE" dirty="0"/>
              <a:t>, </a:t>
            </a:r>
            <a:r>
              <a:rPr lang="nl-BE" altLang="nl-BE" dirty="0" err="1"/>
              <a:t>consider</a:t>
            </a:r>
            <a:r>
              <a:rPr lang="nl-BE" altLang="nl-BE" dirty="0"/>
              <a:t> </a:t>
            </a:r>
            <a:r>
              <a:rPr lang="nl-BE" altLang="nl-BE" dirty="0" err="1"/>
              <a:t>the</a:t>
            </a:r>
            <a:r>
              <a:rPr lang="nl-BE" altLang="nl-BE" dirty="0"/>
              <a:t> </a:t>
            </a:r>
            <a:r>
              <a:rPr lang="nl-BE" altLang="nl-BE" b="1" dirty="0"/>
              <a:t>mouse enter </a:t>
            </a:r>
            <a:r>
              <a:rPr lang="nl-BE" altLang="nl-BE" dirty="0"/>
              <a:t>event. </a:t>
            </a:r>
            <a:r>
              <a:rPr lang="nl-BE" altLang="nl-BE" dirty="0" err="1"/>
              <a:t>If</a:t>
            </a:r>
            <a:r>
              <a:rPr lang="nl-BE" altLang="nl-BE" dirty="0"/>
              <a:t> </a:t>
            </a:r>
            <a:r>
              <a:rPr lang="nl-BE" altLang="nl-BE" dirty="0" err="1"/>
              <a:t>you</a:t>
            </a:r>
            <a:r>
              <a:rPr lang="nl-BE" altLang="nl-BE" dirty="0"/>
              <a:t> </a:t>
            </a:r>
            <a:r>
              <a:rPr lang="nl-BE" altLang="nl-BE" dirty="0" err="1"/>
              <a:t>attach</a:t>
            </a:r>
            <a:r>
              <a:rPr lang="nl-BE" altLang="nl-BE" dirty="0"/>
              <a:t> </a:t>
            </a:r>
            <a:r>
              <a:rPr lang="nl-BE" altLang="nl-BE" dirty="0" err="1"/>
              <a:t>that</a:t>
            </a:r>
            <a:r>
              <a:rPr lang="nl-BE" altLang="nl-BE" dirty="0"/>
              <a:t> </a:t>
            </a:r>
            <a:r>
              <a:rPr lang="nl-BE" altLang="nl-BE" dirty="0" err="1"/>
              <a:t>to</a:t>
            </a:r>
            <a:r>
              <a:rPr lang="nl-BE" altLang="nl-BE" dirty="0"/>
              <a:t> a </a:t>
            </a:r>
            <a:r>
              <a:rPr lang="nl-BE" altLang="nl-BE" dirty="0" err="1"/>
              <a:t>window</a:t>
            </a:r>
            <a:r>
              <a:rPr lang="nl-BE" altLang="nl-BE" dirty="0"/>
              <a:t> </a:t>
            </a:r>
            <a:r>
              <a:rPr lang="nl-BE" altLang="nl-BE" dirty="0" err="1"/>
              <a:t>you</a:t>
            </a:r>
            <a:r>
              <a:rPr lang="nl-BE" altLang="nl-BE" dirty="0"/>
              <a:t> </a:t>
            </a:r>
            <a:r>
              <a:rPr lang="nl-BE" altLang="nl-BE" dirty="0" err="1"/>
              <a:t>could</a:t>
            </a:r>
            <a:r>
              <a:rPr lang="nl-BE" altLang="nl-BE" dirty="0"/>
              <a:t> </a:t>
            </a:r>
            <a:r>
              <a:rPr lang="nl-BE" altLang="nl-BE" dirty="0" err="1"/>
              <a:t>reasonably</a:t>
            </a:r>
            <a:r>
              <a:rPr lang="nl-BE" altLang="nl-BE" dirty="0"/>
              <a:t> </a:t>
            </a:r>
            <a:r>
              <a:rPr lang="nl-BE" altLang="nl-BE" dirty="0" err="1"/>
              <a:t>expect</a:t>
            </a:r>
            <a:r>
              <a:rPr lang="nl-BE" altLang="nl-BE" dirty="0"/>
              <a:t> </a:t>
            </a:r>
            <a:r>
              <a:rPr lang="nl-BE" altLang="nl-BE" dirty="0" err="1"/>
              <a:t>to</a:t>
            </a:r>
            <a:r>
              <a:rPr lang="nl-BE" altLang="nl-BE" dirty="0"/>
              <a:t> get </a:t>
            </a:r>
            <a:r>
              <a:rPr lang="nl-BE" altLang="nl-BE" dirty="0" err="1"/>
              <a:t>that</a:t>
            </a:r>
            <a:r>
              <a:rPr lang="nl-BE" altLang="nl-BE" dirty="0"/>
              <a:t> event </a:t>
            </a:r>
            <a:r>
              <a:rPr lang="nl-BE" altLang="nl-BE" dirty="0" err="1"/>
              <a:t>each</a:t>
            </a:r>
            <a:r>
              <a:rPr lang="nl-BE" altLang="nl-BE" dirty="0"/>
              <a:t> time </a:t>
            </a:r>
            <a:r>
              <a:rPr lang="nl-BE" altLang="nl-BE" dirty="0" err="1"/>
              <a:t>the</a:t>
            </a:r>
            <a:r>
              <a:rPr lang="nl-BE" altLang="nl-BE" dirty="0"/>
              <a:t> mouse </a:t>
            </a:r>
            <a:r>
              <a:rPr lang="nl-BE" altLang="nl-BE" dirty="0" err="1"/>
              <a:t>moved</a:t>
            </a:r>
            <a:r>
              <a:rPr lang="nl-BE" altLang="nl-BE" dirty="0"/>
              <a:t> </a:t>
            </a:r>
            <a:r>
              <a:rPr lang="nl-BE" altLang="nl-BE" dirty="0" err="1"/>
              <a:t>into</a:t>
            </a:r>
            <a:r>
              <a:rPr lang="nl-BE" altLang="nl-BE" dirty="0"/>
              <a:t> </a:t>
            </a:r>
            <a:r>
              <a:rPr lang="nl-BE" altLang="nl-BE" dirty="0" err="1"/>
              <a:t>the</a:t>
            </a:r>
            <a:r>
              <a:rPr lang="nl-BE" altLang="nl-BE" dirty="0"/>
              <a:t> </a:t>
            </a:r>
            <a:r>
              <a:rPr lang="nl-BE" altLang="nl-BE" dirty="0" err="1"/>
              <a:t>window</a:t>
            </a:r>
            <a:r>
              <a:rPr lang="nl-BE" altLang="nl-BE" dirty="0"/>
              <a:t> </a:t>
            </a:r>
            <a:r>
              <a:rPr lang="nl-BE" altLang="nl-BE" dirty="0" err="1"/>
              <a:t>from</a:t>
            </a:r>
            <a:r>
              <a:rPr lang="nl-BE" altLang="nl-BE" dirty="0"/>
              <a:t> </a:t>
            </a:r>
            <a:r>
              <a:rPr lang="nl-BE" altLang="nl-BE" dirty="0" err="1"/>
              <a:t>outside</a:t>
            </a:r>
            <a:r>
              <a:rPr lang="nl-BE" altLang="nl-BE" dirty="0"/>
              <a:t>. </a:t>
            </a:r>
          </a:p>
          <a:p>
            <a:pPr>
              <a:defRPr/>
            </a:pPr>
            <a:r>
              <a:rPr lang="nl-BE" altLang="nl-BE" dirty="0" err="1"/>
              <a:t>And</a:t>
            </a:r>
            <a:r>
              <a:rPr lang="nl-BE" altLang="nl-BE" dirty="0"/>
              <a:t> </a:t>
            </a:r>
            <a:r>
              <a:rPr lang="nl-BE" altLang="nl-BE" dirty="0" err="1"/>
              <a:t>that's</a:t>
            </a:r>
            <a:r>
              <a:rPr lang="nl-BE" altLang="nl-BE" dirty="0"/>
              <a:t> </a:t>
            </a:r>
            <a:r>
              <a:rPr lang="nl-BE" altLang="nl-BE" dirty="0" err="1"/>
              <a:t>exactly</a:t>
            </a:r>
            <a:r>
              <a:rPr lang="nl-BE" altLang="nl-BE" dirty="0"/>
              <a:t> </a:t>
            </a:r>
            <a:r>
              <a:rPr lang="nl-BE" altLang="nl-BE" dirty="0" err="1"/>
              <a:t>what</a:t>
            </a:r>
            <a:r>
              <a:rPr lang="nl-BE" altLang="nl-BE" dirty="0"/>
              <a:t> does happen. But </a:t>
            </a:r>
            <a:r>
              <a:rPr lang="nl-BE" altLang="nl-BE" dirty="0" err="1"/>
              <a:t>imagine</a:t>
            </a:r>
            <a:r>
              <a:rPr lang="nl-BE" altLang="nl-BE" dirty="0"/>
              <a:t> </a:t>
            </a:r>
            <a:r>
              <a:rPr lang="nl-BE" altLang="nl-BE" dirty="0" err="1"/>
              <a:t>what</a:t>
            </a:r>
            <a:r>
              <a:rPr lang="nl-BE" altLang="nl-BE" dirty="0"/>
              <a:t> </a:t>
            </a:r>
            <a:r>
              <a:rPr lang="nl-BE" altLang="nl-BE" dirty="0" err="1"/>
              <a:t>would</a:t>
            </a:r>
            <a:r>
              <a:rPr lang="nl-BE" altLang="nl-BE" dirty="0"/>
              <a:t> happen </a:t>
            </a:r>
            <a:r>
              <a:rPr lang="nl-BE" altLang="nl-BE" dirty="0" err="1"/>
              <a:t>if</a:t>
            </a:r>
            <a:r>
              <a:rPr lang="nl-BE" altLang="nl-BE" dirty="0"/>
              <a:t> </a:t>
            </a:r>
            <a:r>
              <a:rPr lang="nl-BE" altLang="nl-BE" dirty="0" err="1"/>
              <a:t>the</a:t>
            </a:r>
            <a:r>
              <a:rPr lang="nl-BE" altLang="nl-BE" dirty="0"/>
              <a:t> mouse enter event </a:t>
            </a:r>
            <a:r>
              <a:rPr lang="nl-BE" altLang="nl-BE" dirty="0" err="1"/>
              <a:t>bubbled</a:t>
            </a:r>
            <a:r>
              <a:rPr lang="nl-BE" altLang="nl-BE" dirty="0"/>
              <a:t>. </a:t>
            </a:r>
          </a:p>
          <a:p>
            <a:pPr>
              <a:defRPr/>
            </a:pPr>
            <a:r>
              <a:rPr lang="nl-BE" altLang="nl-BE" dirty="0" err="1"/>
              <a:t>Each</a:t>
            </a:r>
            <a:r>
              <a:rPr lang="nl-BE" altLang="nl-BE" dirty="0"/>
              <a:t> time </a:t>
            </a:r>
            <a:r>
              <a:rPr lang="nl-BE" altLang="nl-BE" dirty="0" err="1"/>
              <a:t>you</a:t>
            </a:r>
            <a:r>
              <a:rPr lang="nl-BE" altLang="nl-BE" dirty="0"/>
              <a:t> move </a:t>
            </a:r>
            <a:r>
              <a:rPr lang="nl-BE" altLang="nl-BE" dirty="0" err="1"/>
              <a:t>the</a:t>
            </a:r>
            <a:r>
              <a:rPr lang="nl-BE" altLang="nl-BE" dirty="0"/>
              <a:t> mouse </a:t>
            </a:r>
            <a:r>
              <a:rPr lang="nl-BE" altLang="nl-BE" dirty="0" err="1"/>
              <a:t>from</a:t>
            </a:r>
            <a:r>
              <a:rPr lang="nl-BE" altLang="nl-BE" dirty="0"/>
              <a:t> </a:t>
            </a:r>
            <a:r>
              <a:rPr lang="nl-BE" altLang="nl-BE" dirty="0" err="1"/>
              <a:t>one</a:t>
            </a:r>
            <a:r>
              <a:rPr lang="nl-BE" altLang="nl-BE" dirty="0"/>
              <a:t> element </a:t>
            </a:r>
            <a:r>
              <a:rPr lang="nl-BE" altLang="nl-BE" dirty="0" err="1"/>
              <a:t>inside</a:t>
            </a:r>
            <a:r>
              <a:rPr lang="nl-BE" altLang="nl-BE" dirty="0"/>
              <a:t> </a:t>
            </a:r>
            <a:r>
              <a:rPr lang="nl-BE" altLang="nl-BE" dirty="0" err="1"/>
              <a:t>the</a:t>
            </a:r>
            <a:r>
              <a:rPr lang="nl-BE" altLang="nl-BE" dirty="0"/>
              <a:t> </a:t>
            </a:r>
            <a:r>
              <a:rPr lang="nl-BE" altLang="nl-BE" dirty="0" err="1"/>
              <a:t>window</a:t>
            </a:r>
            <a:r>
              <a:rPr lang="nl-BE" altLang="nl-BE" dirty="0"/>
              <a:t> </a:t>
            </a:r>
            <a:r>
              <a:rPr lang="nl-BE" altLang="nl-BE" dirty="0" err="1"/>
              <a:t>to</a:t>
            </a:r>
            <a:r>
              <a:rPr lang="nl-BE" altLang="nl-BE" dirty="0"/>
              <a:t> a different element in </a:t>
            </a:r>
            <a:r>
              <a:rPr lang="nl-BE" altLang="nl-BE" dirty="0" err="1"/>
              <a:t>the</a:t>
            </a:r>
            <a:r>
              <a:rPr lang="nl-BE" altLang="nl-BE" dirty="0"/>
              <a:t> </a:t>
            </a:r>
            <a:r>
              <a:rPr lang="nl-BE" altLang="nl-BE" dirty="0" err="1"/>
              <a:t>same</a:t>
            </a:r>
            <a:r>
              <a:rPr lang="nl-BE" altLang="nl-BE" dirty="0"/>
              <a:t> </a:t>
            </a:r>
            <a:r>
              <a:rPr lang="nl-BE" altLang="nl-BE" dirty="0" err="1"/>
              <a:t>window</a:t>
            </a:r>
            <a:r>
              <a:rPr lang="nl-BE" altLang="nl-BE" dirty="0"/>
              <a:t> </a:t>
            </a:r>
            <a:r>
              <a:rPr lang="nl-BE" altLang="nl-BE" dirty="0" err="1"/>
              <a:t>the</a:t>
            </a:r>
            <a:r>
              <a:rPr lang="nl-BE" altLang="nl-BE" dirty="0"/>
              <a:t> element </a:t>
            </a:r>
            <a:r>
              <a:rPr lang="nl-BE" altLang="nl-BE" dirty="0" err="1"/>
              <a:t>you</a:t>
            </a:r>
            <a:r>
              <a:rPr lang="nl-BE" altLang="nl-BE" dirty="0"/>
              <a:t> </a:t>
            </a:r>
            <a:r>
              <a:rPr lang="nl-BE" altLang="nl-BE" dirty="0" err="1"/>
              <a:t>just</a:t>
            </a:r>
            <a:r>
              <a:rPr lang="nl-BE" altLang="nl-BE" dirty="0"/>
              <a:t> </a:t>
            </a:r>
            <a:r>
              <a:rPr lang="nl-BE" altLang="nl-BE" dirty="0" err="1"/>
              <a:t>moved</a:t>
            </a:r>
            <a:r>
              <a:rPr lang="nl-BE" altLang="nl-BE" dirty="0"/>
              <a:t> </a:t>
            </a:r>
            <a:r>
              <a:rPr lang="nl-BE" altLang="nl-BE" dirty="0" err="1"/>
              <a:t>will</a:t>
            </a:r>
            <a:r>
              <a:rPr lang="nl-BE" altLang="nl-BE" dirty="0"/>
              <a:t> </a:t>
            </a:r>
            <a:r>
              <a:rPr lang="nl-BE" altLang="nl-BE" dirty="0" err="1"/>
              <a:t>also</a:t>
            </a:r>
            <a:r>
              <a:rPr lang="nl-BE" altLang="nl-BE" dirty="0"/>
              <a:t> </a:t>
            </a:r>
            <a:r>
              <a:rPr lang="nl-BE" altLang="nl-BE" dirty="0" err="1"/>
              <a:t>raise</a:t>
            </a:r>
            <a:r>
              <a:rPr lang="nl-BE" altLang="nl-BE" dirty="0"/>
              <a:t> a mouse enter event, </a:t>
            </a:r>
            <a:r>
              <a:rPr lang="nl-BE" altLang="nl-BE" dirty="0" err="1"/>
              <a:t>and</a:t>
            </a:r>
            <a:r>
              <a:rPr lang="nl-BE" altLang="nl-BE" dirty="0"/>
              <a:t> </a:t>
            </a:r>
            <a:r>
              <a:rPr lang="nl-BE" altLang="nl-BE" dirty="0" err="1"/>
              <a:t>if</a:t>
            </a:r>
            <a:r>
              <a:rPr lang="nl-BE" altLang="nl-BE" dirty="0"/>
              <a:t> </a:t>
            </a:r>
            <a:r>
              <a:rPr lang="nl-BE" altLang="nl-BE" dirty="0" err="1"/>
              <a:t>that</a:t>
            </a:r>
            <a:r>
              <a:rPr lang="nl-BE" altLang="nl-BE" dirty="0"/>
              <a:t> event </a:t>
            </a:r>
            <a:r>
              <a:rPr lang="nl-BE" altLang="nl-BE" dirty="0" err="1"/>
              <a:t>were</a:t>
            </a:r>
            <a:r>
              <a:rPr lang="nl-BE" altLang="nl-BE" dirty="0"/>
              <a:t> </a:t>
            </a:r>
            <a:r>
              <a:rPr lang="nl-BE" altLang="nl-BE" dirty="0" err="1"/>
              <a:t>to</a:t>
            </a:r>
            <a:r>
              <a:rPr lang="nl-BE" altLang="nl-BE" dirty="0"/>
              <a:t> </a:t>
            </a:r>
            <a:r>
              <a:rPr lang="nl-BE" altLang="nl-BE" dirty="0" err="1"/>
              <a:t>bubble</a:t>
            </a:r>
            <a:r>
              <a:rPr lang="nl-BE" altLang="nl-BE" dirty="0"/>
              <a:t> </a:t>
            </a:r>
            <a:r>
              <a:rPr lang="nl-BE" altLang="nl-BE" dirty="0" err="1"/>
              <a:t>it</a:t>
            </a:r>
            <a:r>
              <a:rPr lang="nl-BE" altLang="nl-BE" dirty="0"/>
              <a:t> </a:t>
            </a:r>
            <a:r>
              <a:rPr lang="nl-BE" altLang="nl-BE" dirty="0" err="1"/>
              <a:t>would</a:t>
            </a:r>
            <a:r>
              <a:rPr lang="nl-BE" altLang="nl-BE" dirty="0"/>
              <a:t> go </a:t>
            </a:r>
            <a:r>
              <a:rPr lang="nl-BE" altLang="nl-BE" dirty="0" err="1"/>
              <a:t>all</a:t>
            </a:r>
            <a:r>
              <a:rPr lang="nl-BE" altLang="nl-BE" dirty="0"/>
              <a:t> </a:t>
            </a:r>
            <a:r>
              <a:rPr lang="nl-BE" altLang="nl-BE" dirty="0" err="1"/>
              <a:t>the</a:t>
            </a:r>
            <a:r>
              <a:rPr lang="nl-BE" altLang="nl-BE" dirty="0"/>
              <a:t> way up </a:t>
            </a:r>
            <a:r>
              <a:rPr lang="nl-BE" altLang="nl-BE" dirty="0" err="1"/>
              <a:t>to</a:t>
            </a:r>
            <a:r>
              <a:rPr lang="nl-BE" altLang="nl-BE" dirty="0"/>
              <a:t> </a:t>
            </a:r>
            <a:r>
              <a:rPr lang="nl-BE" altLang="nl-BE" dirty="0" err="1"/>
              <a:t>the</a:t>
            </a:r>
            <a:r>
              <a:rPr lang="nl-BE" altLang="nl-BE" dirty="0"/>
              <a:t>  root </a:t>
            </a:r>
            <a:r>
              <a:rPr lang="nl-BE" altLang="nl-BE" dirty="0" err="1"/>
              <a:t>window</a:t>
            </a:r>
            <a:r>
              <a:rPr lang="nl-BE" altLang="nl-BE" dirty="0"/>
              <a:t> element </a:t>
            </a:r>
            <a:r>
              <a:rPr lang="nl-BE" altLang="nl-BE" dirty="0" err="1"/>
              <a:t>unless</a:t>
            </a:r>
            <a:r>
              <a:rPr lang="nl-BE" altLang="nl-BE" dirty="0"/>
              <a:t> </a:t>
            </a:r>
            <a:r>
              <a:rPr lang="nl-BE" altLang="nl-BE" dirty="0" err="1"/>
              <a:t>something</a:t>
            </a:r>
            <a:r>
              <a:rPr lang="nl-BE" altLang="nl-BE" dirty="0"/>
              <a:t> </a:t>
            </a:r>
            <a:r>
              <a:rPr lang="nl-BE" altLang="nl-BE" dirty="0" err="1"/>
              <a:t>happened</a:t>
            </a:r>
            <a:r>
              <a:rPr lang="nl-BE" altLang="nl-BE" dirty="0"/>
              <a:t> </a:t>
            </a:r>
            <a:r>
              <a:rPr lang="nl-BE" altLang="nl-BE" dirty="0" err="1"/>
              <a:t>to</a:t>
            </a:r>
            <a:r>
              <a:rPr lang="nl-BE" altLang="nl-BE" dirty="0"/>
              <a:t> handle </a:t>
            </a:r>
            <a:r>
              <a:rPr lang="nl-BE" altLang="nl-BE" dirty="0" err="1"/>
              <a:t>it</a:t>
            </a:r>
            <a:r>
              <a:rPr lang="nl-BE" altLang="nl-BE" dirty="0"/>
              <a:t> first. </a:t>
            </a:r>
          </a:p>
          <a:p>
            <a:pPr>
              <a:defRPr/>
            </a:pPr>
            <a:r>
              <a:rPr lang="nl-BE" altLang="nl-BE" dirty="0" err="1"/>
              <a:t>So</a:t>
            </a:r>
            <a:r>
              <a:rPr lang="nl-BE" altLang="nl-BE" dirty="0"/>
              <a:t> </a:t>
            </a:r>
            <a:r>
              <a:rPr lang="nl-BE" altLang="nl-BE" dirty="0" err="1"/>
              <a:t>by</a:t>
            </a:r>
            <a:r>
              <a:rPr lang="nl-BE" altLang="nl-BE" dirty="0"/>
              <a:t> default </a:t>
            </a:r>
            <a:r>
              <a:rPr lang="nl-BE" altLang="nl-BE" dirty="0" err="1"/>
              <a:t>the</a:t>
            </a:r>
            <a:r>
              <a:rPr lang="nl-BE" altLang="nl-BE" dirty="0"/>
              <a:t> </a:t>
            </a:r>
            <a:r>
              <a:rPr lang="nl-BE" altLang="nl-BE" dirty="0" err="1"/>
              <a:t>window</a:t>
            </a:r>
            <a:r>
              <a:rPr lang="nl-BE" altLang="nl-BE" dirty="0"/>
              <a:t> </a:t>
            </a:r>
            <a:r>
              <a:rPr lang="nl-BE" altLang="nl-BE" dirty="0" err="1"/>
              <a:t>would</a:t>
            </a:r>
            <a:r>
              <a:rPr lang="nl-BE" altLang="nl-BE" dirty="0"/>
              <a:t> </a:t>
            </a:r>
            <a:r>
              <a:rPr lang="nl-BE" altLang="nl-BE" dirty="0" err="1"/>
              <a:t>receive</a:t>
            </a:r>
            <a:r>
              <a:rPr lang="nl-BE" altLang="nl-BE" dirty="0"/>
              <a:t> a mouse enter event </a:t>
            </a:r>
            <a:r>
              <a:rPr lang="nl-BE" altLang="nl-BE" dirty="0" err="1"/>
              <a:t>any</a:t>
            </a:r>
            <a:r>
              <a:rPr lang="nl-BE" altLang="nl-BE" dirty="0"/>
              <a:t> time </a:t>
            </a:r>
            <a:r>
              <a:rPr lang="nl-BE" altLang="nl-BE" dirty="0" err="1"/>
              <a:t>the</a:t>
            </a:r>
            <a:r>
              <a:rPr lang="nl-BE" altLang="nl-BE" dirty="0"/>
              <a:t> mouse cursor </a:t>
            </a:r>
            <a:r>
              <a:rPr lang="nl-BE" altLang="nl-BE" dirty="0" err="1"/>
              <a:t>moved</a:t>
            </a:r>
            <a:r>
              <a:rPr lang="nl-BE" altLang="nl-BE" dirty="0"/>
              <a:t> </a:t>
            </a:r>
            <a:r>
              <a:rPr lang="nl-BE" altLang="nl-BE" dirty="0" err="1"/>
              <a:t>from</a:t>
            </a:r>
            <a:r>
              <a:rPr lang="nl-BE" altLang="nl-BE" dirty="0"/>
              <a:t> </a:t>
            </a:r>
            <a:r>
              <a:rPr lang="nl-BE" altLang="nl-BE" dirty="0" err="1"/>
              <a:t>one</a:t>
            </a:r>
            <a:r>
              <a:rPr lang="nl-BE" altLang="nl-BE" dirty="0"/>
              <a:t> element </a:t>
            </a:r>
            <a:r>
              <a:rPr lang="nl-BE" altLang="nl-BE" dirty="0" err="1"/>
              <a:t>to</a:t>
            </a:r>
            <a:r>
              <a:rPr lang="nl-BE" altLang="nl-BE" dirty="0"/>
              <a:t> </a:t>
            </a:r>
            <a:r>
              <a:rPr lang="nl-BE" altLang="nl-BE" dirty="0" err="1"/>
              <a:t>another</a:t>
            </a:r>
            <a:r>
              <a:rPr lang="nl-BE" altLang="nl-BE" dirty="0"/>
              <a:t> </a:t>
            </a:r>
            <a:r>
              <a:rPr lang="nl-BE" altLang="nl-BE" dirty="0" err="1"/>
              <a:t>anywhere</a:t>
            </a:r>
            <a:r>
              <a:rPr lang="nl-BE" altLang="nl-BE" dirty="0"/>
              <a:t> </a:t>
            </a:r>
            <a:r>
              <a:rPr lang="nl-BE" altLang="nl-BE" dirty="0" err="1"/>
              <a:t>inside</a:t>
            </a:r>
            <a:r>
              <a:rPr lang="nl-BE" altLang="nl-BE" dirty="0"/>
              <a:t> </a:t>
            </a:r>
            <a:r>
              <a:rPr lang="nl-BE" altLang="nl-BE" dirty="0" err="1"/>
              <a:t>the</a:t>
            </a:r>
            <a:r>
              <a:rPr lang="nl-BE" altLang="nl-BE" dirty="0"/>
              <a:t> </a:t>
            </a:r>
            <a:r>
              <a:rPr lang="nl-BE" altLang="nl-BE" dirty="0" err="1"/>
              <a:t>window</a:t>
            </a:r>
            <a:r>
              <a:rPr lang="nl-BE" altLang="nl-BE" dirty="0"/>
              <a:t> </a:t>
            </a:r>
            <a:r>
              <a:rPr lang="nl-BE" altLang="nl-BE" dirty="0" err="1"/>
              <a:t>which</a:t>
            </a:r>
            <a:r>
              <a:rPr lang="nl-BE" altLang="nl-BE" dirty="0"/>
              <a:t> is </a:t>
            </a:r>
            <a:r>
              <a:rPr lang="nl-BE" altLang="nl-BE" dirty="0" err="1"/>
              <a:t>probably</a:t>
            </a:r>
            <a:r>
              <a:rPr lang="nl-BE" altLang="nl-BE" dirty="0"/>
              <a:t> </a:t>
            </a:r>
            <a:r>
              <a:rPr lang="nl-BE" altLang="nl-BE" dirty="0" err="1"/>
              <a:t>not</a:t>
            </a:r>
            <a:r>
              <a:rPr lang="nl-BE" altLang="nl-BE" dirty="0"/>
              <a:t> </a:t>
            </a:r>
            <a:r>
              <a:rPr lang="nl-BE" altLang="nl-BE" dirty="0" err="1"/>
              <a:t>what</a:t>
            </a:r>
            <a:r>
              <a:rPr lang="nl-BE" altLang="nl-BE" dirty="0"/>
              <a:t> most </a:t>
            </a:r>
            <a:r>
              <a:rPr lang="nl-BE" altLang="nl-BE" dirty="0" err="1"/>
              <a:t>people</a:t>
            </a:r>
            <a:r>
              <a:rPr lang="nl-BE" altLang="nl-BE" dirty="0"/>
              <a:t> </a:t>
            </a:r>
            <a:r>
              <a:rPr lang="nl-BE" altLang="nl-BE" dirty="0" err="1"/>
              <a:t>would</a:t>
            </a:r>
            <a:r>
              <a:rPr lang="nl-BE" altLang="nl-BE" dirty="0"/>
              <a:t> </a:t>
            </a:r>
            <a:r>
              <a:rPr lang="nl-BE" altLang="nl-BE" dirty="0" err="1"/>
              <a:t>expect</a:t>
            </a:r>
            <a:r>
              <a:rPr lang="nl-BE" altLang="nl-BE" dirty="0"/>
              <a:t> in </a:t>
            </a:r>
            <a:r>
              <a:rPr lang="nl-BE" altLang="nl-BE" dirty="0" err="1"/>
              <a:t>that</a:t>
            </a:r>
            <a:r>
              <a:rPr lang="nl-BE" altLang="nl-BE" dirty="0"/>
              <a:t> event. </a:t>
            </a:r>
          </a:p>
          <a:p>
            <a:pPr>
              <a:defRPr/>
            </a:pPr>
            <a:r>
              <a:rPr lang="nl-BE" altLang="nl-BE" dirty="0" err="1"/>
              <a:t>So</a:t>
            </a:r>
            <a:r>
              <a:rPr lang="nl-BE" altLang="nl-BE" dirty="0"/>
              <a:t> </a:t>
            </a:r>
            <a:r>
              <a:rPr lang="nl-BE" altLang="nl-BE" dirty="0" err="1"/>
              <a:t>that's</a:t>
            </a:r>
            <a:r>
              <a:rPr lang="nl-BE" altLang="nl-BE" dirty="0"/>
              <a:t> </a:t>
            </a:r>
            <a:r>
              <a:rPr lang="nl-BE" altLang="nl-BE" dirty="0" err="1"/>
              <a:t>why</a:t>
            </a:r>
            <a:r>
              <a:rPr lang="nl-BE" altLang="nl-BE" dirty="0"/>
              <a:t> mouse enter </a:t>
            </a:r>
            <a:r>
              <a:rPr lang="nl-BE" altLang="nl-BE" dirty="0" err="1"/>
              <a:t>uses</a:t>
            </a:r>
            <a:r>
              <a:rPr lang="nl-BE" altLang="nl-BE" dirty="0"/>
              <a:t> direct rooting. It's </a:t>
            </a:r>
            <a:r>
              <a:rPr lang="nl-BE" altLang="nl-BE" dirty="0" err="1"/>
              <a:t>only</a:t>
            </a:r>
            <a:r>
              <a:rPr lang="nl-BE" altLang="nl-BE" dirty="0"/>
              <a:t> </a:t>
            </a:r>
            <a:r>
              <a:rPr lang="nl-BE" altLang="nl-BE" dirty="0" err="1"/>
              <a:t>raised</a:t>
            </a:r>
            <a:r>
              <a:rPr lang="nl-BE" altLang="nl-BE" dirty="0"/>
              <a:t> </a:t>
            </a:r>
            <a:r>
              <a:rPr lang="nl-BE" altLang="nl-BE" dirty="0" err="1"/>
              <a:t>for</a:t>
            </a:r>
            <a:r>
              <a:rPr lang="nl-BE" altLang="nl-BE" dirty="0"/>
              <a:t> </a:t>
            </a:r>
            <a:r>
              <a:rPr lang="nl-BE" altLang="nl-BE" dirty="0" err="1"/>
              <a:t>the</a:t>
            </a:r>
            <a:r>
              <a:rPr lang="nl-BE" altLang="nl-BE" dirty="0"/>
              <a:t> target </a:t>
            </a:r>
            <a:r>
              <a:rPr lang="nl-BE" altLang="nl-BE" dirty="0" err="1"/>
              <a:t>elements</a:t>
            </a:r>
            <a:r>
              <a:rPr lang="nl-BE" altLang="nl-BE" dirty="0"/>
              <a:t> </a:t>
            </a:r>
            <a:r>
              <a:rPr lang="nl-BE" altLang="nl-BE" dirty="0" err="1"/>
              <a:t>because</a:t>
            </a:r>
            <a:r>
              <a:rPr lang="nl-BE" altLang="nl-BE" dirty="0"/>
              <a:t> </a:t>
            </a:r>
            <a:r>
              <a:rPr lang="nl-BE" altLang="nl-BE" dirty="0" err="1"/>
              <a:t>bubbling</a:t>
            </a:r>
            <a:r>
              <a:rPr lang="nl-BE" altLang="nl-BE" dirty="0"/>
              <a:t> </a:t>
            </a:r>
            <a:r>
              <a:rPr lang="nl-BE" altLang="nl-BE" dirty="0" err="1"/>
              <a:t>would</a:t>
            </a:r>
            <a:r>
              <a:rPr lang="nl-BE" altLang="nl-BE" dirty="0"/>
              <a:t> </a:t>
            </a:r>
            <a:r>
              <a:rPr lang="nl-BE" altLang="nl-BE" dirty="0" err="1"/>
              <a:t>be</a:t>
            </a:r>
            <a:r>
              <a:rPr lang="nl-BE" altLang="nl-BE" dirty="0"/>
              <a:t> </a:t>
            </a:r>
            <a:r>
              <a:rPr lang="nl-BE" altLang="nl-BE" dirty="0" err="1"/>
              <a:t>actively</a:t>
            </a:r>
            <a:r>
              <a:rPr lang="nl-BE" altLang="nl-BE" dirty="0"/>
              <a:t> </a:t>
            </a:r>
            <a:r>
              <a:rPr lang="nl-BE" altLang="nl-BE" dirty="0" err="1"/>
              <a:t>confusing</a:t>
            </a:r>
            <a:r>
              <a:rPr lang="nl-BE" altLang="nl-BE" dirty="0"/>
              <a:t>. </a:t>
            </a:r>
            <a:r>
              <a:rPr lang="nl-BE" altLang="nl-BE" dirty="0" err="1"/>
              <a:t>And</a:t>
            </a:r>
            <a:r>
              <a:rPr lang="nl-BE" altLang="nl-BE" dirty="0"/>
              <a:t> </a:t>
            </a:r>
            <a:r>
              <a:rPr lang="nl-BE" altLang="nl-BE" dirty="0" err="1"/>
              <a:t>that's</a:t>
            </a:r>
            <a:r>
              <a:rPr lang="nl-BE" altLang="nl-BE" dirty="0"/>
              <a:t> </a:t>
            </a:r>
            <a:r>
              <a:rPr lang="nl-BE" altLang="nl-BE" dirty="0" err="1"/>
              <a:t>what</a:t>
            </a:r>
            <a:r>
              <a:rPr lang="nl-BE" altLang="nl-BE" dirty="0"/>
              <a:t> direct </a:t>
            </a:r>
            <a:r>
              <a:rPr lang="nl-BE" altLang="nl-BE" dirty="0" err="1"/>
              <a:t>rooting</a:t>
            </a:r>
            <a:r>
              <a:rPr lang="nl-BE" altLang="nl-BE" dirty="0"/>
              <a:t> </a:t>
            </a:r>
            <a:r>
              <a:rPr lang="nl-BE" altLang="nl-BE" dirty="0" err="1"/>
              <a:t>gets</a:t>
            </a:r>
            <a:r>
              <a:rPr lang="nl-BE" altLang="nl-BE" dirty="0"/>
              <a:t> </a:t>
            </a:r>
            <a:r>
              <a:rPr lang="nl-BE" altLang="nl-BE" dirty="0" err="1"/>
              <a:t>used</a:t>
            </a:r>
            <a:r>
              <a:rPr lang="nl-BE" altLang="nl-BE" dirty="0"/>
              <a:t> </a:t>
            </a:r>
            <a:r>
              <a:rPr lang="nl-BE" altLang="nl-BE" dirty="0" err="1"/>
              <a:t>for</a:t>
            </a:r>
            <a:r>
              <a:rPr lang="nl-BE" altLang="nl-BE" dirty="0"/>
              <a:t>.</a:t>
            </a:r>
            <a:endParaRPr lang="en-US" altLang="nl-BE" dirty="0"/>
          </a:p>
          <a:p>
            <a:pPr>
              <a:defRPr/>
            </a:pPr>
            <a:endParaRPr lang="en-US" altLang="nl-BE" dirty="0"/>
          </a:p>
          <a:p>
            <a:pPr>
              <a:defRPr/>
            </a:pPr>
            <a:endParaRPr lang="nl-BE" altLang="nl-BE" dirty="0"/>
          </a:p>
        </p:txBody>
      </p:sp>
      <p:sp>
        <p:nvSpPr>
          <p:cNvPr id="67588" name="Slide Number Placeholder 3">
            <a:extLst>
              <a:ext uri="{FF2B5EF4-FFF2-40B4-BE49-F238E27FC236}">
                <a16:creationId xmlns:a16="http://schemas.microsoft.com/office/drawing/2014/main" id="{CC7779EF-CFE8-404B-810A-68400397E6B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DFAE212F-184B-4941-B7AA-849E4DF06CF5}" type="slidenum">
              <a:rPr lang="nl-BE" altLang="nl-BE" smtClean="0"/>
              <a:pPr/>
              <a:t>33</a:t>
            </a:fld>
            <a:endParaRPr lang="nl-BE" altLang="nl-B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jdelijke aanduiding voor dia-afbeelding 1">
            <a:extLst>
              <a:ext uri="{FF2B5EF4-FFF2-40B4-BE49-F238E27FC236}">
                <a16:creationId xmlns:a16="http://schemas.microsoft.com/office/drawing/2014/main" id="{4D5B5CBF-9924-41B2-982B-DBDCFA27595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Tijdelijke aanduiding voor notities 2">
            <a:extLst>
              <a:ext uri="{FF2B5EF4-FFF2-40B4-BE49-F238E27FC236}">
                <a16:creationId xmlns:a16="http://schemas.microsoft.com/office/drawing/2014/main" id="{04A583A2-2903-431A-A4A7-E017F3B8520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nl-BE" altLang="nl-BE"/>
          </a:p>
          <a:p>
            <a:r>
              <a:rPr lang="nl-BE" altLang="nl-BE" b="1"/>
              <a:t>Intro</a:t>
            </a:r>
            <a:r>
              <a:rPr lang="nl-BE" altLang="nl-BE"/>
              <a:t>: https://app.pluralsight.com/player?author=ian-griffiths&amp;name=wpf-controls&amp;clip=12&amp;course=wpf-fundamentals</a:t>
            </a:r>
          </a:p>
          <a:p>
            <a:r>
              <a:rPr lang="nl-BE" altLang="nl-BE" b="1"/>
              <a:t>Event Routing</a:t>
            </a:r>
            <a:r>
              <a:rPr lang="nl-BE" altLang="nl-BE"/>
              <a:t>: https://app.pluralsight.com/player?author=ian-griffiths&amp;name=wpf-controls&amp;clip=13&amp;course=wpf-fundamentals</a:t>
            </a:r>
          </a:p>
        </p:txBody>
      </p:sp>
      <p:sp>
        <p:nvSpPr>
          <p:cNvPr id="69636" name="Tijdelijke aanduiding voor dianummer 3">
            <a:extLst>
              <a:ext uri="{FF2B5EF4-FFF2-40B4-BE49-F238E27FC236}">
                <a16:creationId xmlns:a16="http://schemas.microsoft.com/office/drawing/2014/main" id="{ED3661B1-C749-4B21-A164-811E8C6EC73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5D0BD598-F443-4137-A93B-9064A157FCC1}" type="slidenum">
              <a:rPr lang="nl-BE" altLang="nl-BE" smtClean="0"/>
              <a:pPr/>
              <a:t>34</a:t>
            </a:fld>
            <a:endParaRPr lang="nl-BE" altLang="nl-B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FDFB09BC-99C1-4AEB-8ED6-507B55F0E17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A6F31C43-087A-4CF2-9065-7454D381FA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nl-BE"/>
          </a:p>
        </p:txBody>
      </p:sp>
      <p:sp>
        <p:nvSpPr>
          <p:cNvPr id="19460" name="Slide Number Placeholder 3">
            <a:extLst>
              <a:ext uri="{FF2B5EF4-FFF2-40B4-BE49-F238E27FC236}">
                <a16:creationId xmlns:a16="http://schemas.microsoft.com/office/drawing/2014/main" id="{6F5E534F-AF38-445A-97E0-D4DB8F2D4F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B9EF2432-F4C4-46A7-8D91-9FF774EFECFE}" type="slidenum">
              <a:rPr lang="nl-BE" altLang="nl-BE" smtClean="0"/>
              <a:pPr/>
              <a:t>2</a:t>
            </a:fld>
            <a:endParaRPr lang="nl-BE" altLang="nl-B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jdelijke aanduiding voor dia-afbeelding 1">
            <a:extLst>
              <a:ext uri="{FF2B5EF4-FFF2-40B4-BE49-F238E27FC236}">
                <a16:creationId xmlns:a16="http://schemas.microsoft.com/office/drawing/2014/main" id="{73CE540C-6888-46AE-A8C7-65D01EF0E9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Tijdelijke aanduiding voor notities 2">
            <a:extLst>
              <a:ext uri="{FF2B5EF4-FFF2-40B4-BE49-F238E27FC236}">
                <a16:creationId xmlns:a16="http://schemas.microsoft.com/office/drawing/2014/main" id="{4D68E96B-A376-44ED-A167-1F7A4ECBFB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en-US" u="sng"/>
              <a:t>Menus</a:t>
            </a:r>
          </a:p>
          <a:p>
            <a:endParaRPr lang="en-US" altLang="en-US"/>
          </a:p>
          <a:p>
            <a:r>
              <a:rPr lang="en-US" altLang="en-US"/>
              <a:t>Menu items are for a click event, and you can handle selections that way if you prefer. </a:t>
            </a:r>
          </a:p>
          <a:p>
            <a:r>
              <a:rPr lang="en-US" altLang="en-US"/>
              <a:t>And if you want to make a keyboard shortcut show up even though you're not using the command system, you can do this by setting the input gesture text property of the menu item, and that lets you control what shows up in the column of the keyboard shortcut.</a:t>
            </a:r>
            <a:endParaRPr lang="nl-BE" altLang="en-US"/>
          </a:p>
          <a:p>
            <a:endParaRPr lang="nl-BE" altLang="en-US"/>
          </a:p>
        </p:txBody>
      </p:sp>
      <p:sp>
        <p:nvSpPr>
          <p:cNvPr id="71684" name="Tijdelijke aanduiding voor dianummer 3">
            <a:extLst>
              <a:ext uri="{FF2B5EF4-FFF2-40B4-BE49-F238E27FC236}">
                <a16:creationId xmlns:a16="http://schemas.microsoft.com/office/drawing/2014/main" id="{55780487-F3BF-436D-9A0D-F7D02D6E082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40696D99-FEF0-4652-AF16-9693417D46B9}" type="slidenum">
              <a:rPr lang="nl-BE" altLang="en-US" smtClean="0"/>
              <a:pPr/>
              <a:t>36</a:t>
            </a:fld>
            <a:endParaRPr lang="nl-BE"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jdelijke aanduiding voor dia-afbeelding 1">
            <a:extLst>
              <a:ext uri="{FF2B5EF4-FFF2-40B4-BE49-F238E27FC236}">
                <a16:creationId xmlns:a16="http://schemas.microsoft.com/office/drawing/2014/main" id="{EE5F3254-3744-47FD-8630-605B5F284C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Tijdelijke aanduiding voor notities 2">
            <a:extLst>
              <a:ext uri="{FF2B5EF4-FFF2-40B4-BE49-F238E27FC236}">
                <a16:creationId xmlns:a16="http://schemas.microsoft.com/office/drawing/2014/main" id="{03D4A091-C226-4152-BEA0-608406B2F9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nl-BE" dirty="0">
                <a:hlinkClick r:id="rId3"/>
              </a:rPr>
              <a:t>https://docs.microsoft.com/dotnet/api/system.windows</a:t>
            </a:r>
            <a:r>
              <a:rPr lang="nl-BE">
                <a:hlinkClick r:id="rId3"/>
              </a:rPr>
              <a:t>.style</a:t>
            </a:r>
            <a:endParaRPr lang="en-US" altLang="nl-BE"/>
          </a:p>
        </p:txBody>
      </p:sp>
      <p:sp>
        <p:nvSpPr>
          <p:cNvPr id="74756" name="Tijdelijke aanduiding voor dianummer 3">
            <a:extLst>
              <a:ext uri="{FF2B5EF4-FFF2-40B4-BE49-F238E27FC236}">
                <a16:creationId xmlns:a16="http://schemas.microsoft.com/office/drawing/2014/main" id="{ED7E219C-A2CF-4E15-81A2-835B6FA3A6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B92ACC19-5065-4673-8604-470CFCE5C6F8}" type="slidenum">
              <a:rPr lang="nl-BE" altLang="nl-BE" smtClean="0"/>
              <a:pPr/>
              <a:t>38</a:t>
            </a:fld>
            <a:endParaRPr lang="nl-BE" altLang="nl-B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jdelijke aanduiding voor dia-afbeelding 1">
            <a:extLst>
              <a:ext uri="{FF2B5EF4-FFF2-40B4-BE49-F238E27FC236}">
                <a16:creationId xmlns:a16="http://schemas.microsoft.com/office/drawing/2014/main" id="{531E7BA4-88F9-402B-9A4A-590CDA9251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Tijdelijke aanduiding voor notities 2">
            <a:extLst>
              <a:ext uri="{FF2B5EF4-FFF2-40B4-BE49-F238E27FC236}">
                <a16:creationId xmlns:a16="http://schemas.microsoft.com/office/drawing/2014/main" id="{F5B32048-1938-4FD9-8551-5E379C55BD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nl-BE" dirty="0"/>
          </a:p>
        </p:txBody>
      </p:sp>
      <p:sp>
        <p:nvSpPr>
          <p:cNvPr id="77828" name="Tijdelijke aanduiding voor dianummer 3">
            <a:extLst>
              <a:ext uri="{FF2B5EF4-FFF2-40B4-BE49-F238E27FC236}">
                <a16:creationId xmlns:a16="http://schemas.microsoft.com/office/drawing/2014/main" id="{1AE73028-1BCD-4962-A759-C06081854D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D2EC62EF-174E-46F7-8AA7-77E15D6FFB30}" type="slidenum">
              <a:rPr lang="nl-BE" altLang="nl-BE" smtClean="0"/>
              <a:pPr/>
              <a:t>40</a:t>
            </a:fld>
            <a:endParaRPr lang="nl-BE" altLang="nl-B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jdelijke aanduiding voor dia-afbeelding 1">
            <a:extLst>
              <a:ext uri="{FF2B5EF4-FFF2-40B4-BE49-F238E27FC236}">
                <a16:creationId xmlns:a16="http://schemas.microsoft.com/office/drawing/2014/main" id="{96687D14-A13A-4B76-A41C-59612E1925C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Tijdelijke aanduiding voor notities 2">
            <a:extLst>
              <a:ext uri="{FF2B5EF4-FFF2-40B4-BE49-F238E27FC236}">
                <a16:creationId xmlns:a16="http://schemas.microsoft.com/office/drawing/2014/main" id="{D10C77CE-59B4-464F-94BD-7E1E09367952}"/>
              </a:ext>
            </a:extLst>
          </p:cNvPr>
          <p:cNvSpPr>
            <a:spLocks noGrp="1"/>
          </p:cNvSpPr>
          <p:nvPr>
            <p:ph type="body" idx="1"/>
          </p:nvPr>
        </p:nvSpPr>
        <p:spPr/>
        <p:txBody>
          <a:bodyPr/>
          <a:lstStyle/>
          <a:p>
            <a:pPr>
              <a:defRPr/>
            </a:pPr>
            <a:r>
              <a:rPr lang="en-US" dirty="0"/>
              <a:t>See </a:t>
            </a:r>
          </a:p>
          <a:p>
            <a:pPr marL="171450" indent="-171450">
              <a:buFont typeface="Arial" panose="020B0604020202020204" pitchFamily="34" charset="0"/>
              <a:buChar char="•"/>
              <a:defRPr/>
            </a:pPr>
            <a:r>
              <a:rPr lang="en-US" dirty="0"/>
              <a:t>https://app.pluralsight.com/player?course=wpf-fundamentals&amp;author=ian-griffiths&amp;name=wpf-introduction&amp;clip=8</a:t>
            </a:r>
          </a:p>
          <a:p>
            <a:pPr marL="171450" indent="-171450">
              <a:buFont typeface="Arial" panose="020B0604020202020204" pitchFamily="34" charset="0"/>
              <a:buChar char="•"/>
              <a:defRPr/>
            </a:pPr>
            <a:r>
              <a:rPr lang="en-US" dirty="0"/>
              <a:t>https://app.pluralsight.com/player?course=wpf-fundamentals&amp;author=ian-griffiths&amp;name=wpf-templates</a:t>
            </a:r>
          </a:p>
          <a:p>
            <a:pPr marL="628650" lvl="1" indent="-171450">
              <a:buFont typeface="Arial" panose="020B0604020202020204" pitchFamily="34" charset="0"/>
              <a:buChar char="•"/>
              <a:defRPr/>
            </a:pPr>
            <a:r>
              <a:rPr lang="en-US" dirty="0"/>
              <a:t>Clip 0: Control Templates</a:t>
            </a:r>
          </a:p>
          <a:p>
            <a:pPr marL="628650" lvl="1" indent="-171450">
              <a:buFont typeface="Arial" panose="020B0604020202020204" pitchFamily="34" charset="0"/>
              <a:buChar char="•"/>
              <a:defRPr/>
            </a:pPr>
            <a:r>
              <a:rPr lang="en-US" dirty="0"/>
              <a:t>Clip 1: Customization Continuum</a:t>
            </a:r>
          </a:p>
          <a:p>
            <a:pPr marL="628650" lvl="1" indent="-171450">
              <a:buFont typeface="Arial" panose="020B0604020202020204" pitchFamily="34" charset="0"/>
              <a:buChar char="•"/>
              <a:defRPr/>
            </a:pPr>
            <a:r>
              <a:rPr lang="en-US" dirty="0"/>
              <a:t>Clip 2: </a:t>
            </a:r>
            <a:r>
              <a:rPr lang="en-US" dirty="0" err="1"/>
              <a:t>Lookless</a:t>
            </a:r>
            <a:r>
              <a:rPr lang="en-US" dirty="0"/>
              <a:t> Controls</a:t>
            </a:r>
          </a:p>
          <a:p>
            <a:pPr marL="628650" lvl="1" indent="-171450">
              <a:buFont typeface="Arial" panose="020B0604020202020204" pitchFamily="34" charset="0"/>
              <a:buChar char="•"/>
              <a:defRPr/>
            </a:pPr>
            <a:r>
              <a:rPr lang="en-US" dirty="0"/>
              <a:t>Clip 3: </a:t>
            </a:r>
            <a:r>
              <a:rPr lang="en-US" dirty="0" err="1"/>
              <a:t>Controll</a:t>
            </a:r>
            <a:r>
              <a:rPr lang="en-US" dirty="0"/>
              <a:t> Templates</a:t>
            </a:r>
          </a:p>
          <a:p>
            <a:pPr marL="628650" lvl="1" indent="-171450">
              <a:buFont typeface="Arial" panose="020B0604020202020204" pitchFamily="34" charset="0"/>
              <a:buChar char="•"/>
              <a:defRPr/>
            </a:pPr>
            <a:r>
              <a:rPr lang="en-US" dirty="0"/>
              <a:t>Clip 4: </a:t>
            </a:r>
            <a:r>
              <a:rPr lang="en-US" dirty="0" err="1"/>
              <a:t>TemplateBinding</a:t>
            </a:r>
            <a:endParaRPr lang="en-US" dirty="0"/>
          </a:p>
          <a:p>
            <a:pPr marL="628650" lvl="1" indent="-171450">
              <a:buFont typeface="Arial" panose="020B0604020202020204" pitchFamily="34" charset="0"/>
              <a:buChar char="•"/>
              <a:defRPr/>
            </a:pPr>
            <a:r>
              <a:rPr lang="en-US" dirty="0"/>
              <a:t>Clip 10: </a:t>
            </a:r>
            <a:r>
              <a:rPr lang="en-US" dirty="0" err="1"/>
              <a:t>ContentPresenter</a:t>
            </a:r>
            <a:endParaRPr lang="en-US" dirty="0"/>
          </a:p>
          <a:p>
            <a:pPr marL="628650" lvl="1" indent="-171450">
              <a:buFont typeface="Arial" panose="020B0604020202020204" pitchFamily="34" charset="0"/>
              <a:buChar char="•"/>
              <a:defRPr/>
            </a:pPr>
            <a:endParaRPr lang="en-US" dirty="0"/>
          </a:p>
        </p:txBody>
      </p:sp>
      <p:sp>
        <p:nvSpPr>
          <p:cNvPr id="79876" name="Tijdelijke aanduiding voor dianummer 3">
            <a:extLst>
              <a:ext uri="{FF2B5EF4-FFF2-40B4-BE49-F238E27FC236}">
                <a16:creationId xmlns:a16="http://schemas.microsoft.com/office/drawing/2014/main" id="{A200877B-F2F3-4FB8-A5C3-44741B447D8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002398BB-6ED1-49DA-9EE5-EA87159557DD}" type="slidenum">
              <a:rPr lang="nl-BE" altLang="nl-BE" smtClean="0"/>
              <a:pPr/>
              <a:t>41</a:t>
            </a:fld>
            <a:endParaRPr lang="nl-BE" altLang="nl-B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0C0F8245-3635-4DEA-A54F-F30C70E863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34E6FBAA-110B-4004-84FC-1946B1CE07F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u="sng"/>
              <a:t>Buttons</a:t>
            </a:r>
          </a:p>
          <a:p>
            <a:endParaRPr lang="en-US" altLang="nl-BE"/>
          </a:p>
          <a:p>
            <a:r>
              <a:rPr lang="en-US" altLang="nl-BE"/>
              <a:t>As you've already seen, WPF offers the usual push </a:t>
            </a:r>
            <a:r>
              <a:rPr lang="en-US" altLang="nl-BE" b="1"/>
              <a:t>button</a:t>
            </a:r>
            <a:r>
              <a:rPr lang="en-US" altLang="nl-BE"/>
              <a:t>. </a:t>
            </a:r>
          </a:p>
          <a:p>
            <a:r>
              <a:rPr lang="en-US" altLang="nl-BE"/>
              <a:t>It also offers </a:t>
            </a:r>
            <a:r>
              <a:rPr lang="en-US" altLang="nl-BE" b="1"/>
              <a:t>checkbox</a:t>
            </a:r>
            <a:r>
              <a:rPr lang="en-US" altLang="nl-BE"/>
              <a:t> and </a:t>
            </a:r>
            <a:r>
              <a:rPr lang="en-US" altLang="nl-BE" b="1"/>
              <a:t>radio button </a:t>
            </a:r>
            <a:r>
              <a:rPr lang="en-US" altLang="nl-BE"/>
              <a:t>controls. And these all work much as you'd expect. </a:t>
            </a:r>
          </a:p>
          <a:p>
            <a:endParaRPr lang="en-US" altLang="nl-BE"/>
          </a:p>
          <a:p>
            <a:r>
              <a:rPr lang="en-US" altLang="nl-BE"/>
              <a:t>The most interesting things to see here are actually the other classes. </a:t>
            </a:r>
          </a:p>
          <a:p>
            <a:r>
              <a:rPr lang="en-US" altLang="nl-BE" b="1"/>
              <a:t>ButtonBase</a:t>
            </a:r>
            <a:r>
              <a:rPr lang="en-US" altLang="nl-BE"/>
              <a:t> is the </a:t>
            </a:r>
            <a:r>
              <a:rPr lang="en-US" altLang="nl-BE" b="1"/>
              <a:t>base class of all the buttons</a:t>
            </a:r>
            <a:r>
              <a:rPr lang="en-US" altLang="nl-BE"/>
              <a:t>, and </a:t>
            </a:r>
            <a:r>
              <a:rPr lang="en-US" altLang="nl-BE" b="1"/>
              <a:t>ToggleButton</a:t>
            </a:r>
            <a:r>
              <a:rPr lang="en-US" altLang="nl-BE"/>
              <a:t> is the </a:t>
            </a:r>
            <a:r>
              <a:rPr lang="en-US" altLang="nl-BE" b="1"/>
              <a:t>base class of buttons that provide a checked property</a:t>
            </a:r>
            <a:r>
              <a:rPr lang="en-US" altLang="nl-BE"/>
              <a:t>. </a:t>
            </a:r>
          </a:p>
        </p:txBody>
      </p:sp>
      <p:sp>
        <p:nvSpPr>
          <p:cNvPr id="22532" name="Slide Number Placeholder 3">
            <a:extLst>
              <a:ext uri="{FF2B5EF4-FFF2-40B4-BE49-F238E27FC236}">
                <a16:creationId xmlns:a16="http://schemas.microsoft.com/office/drawing/2014/main" id="{B00D1617-2407-49DC-9F85-FD74F135368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7E080546-57AA-455C-8C52-B20EDB116DDF}" type="slidenum">
              <a:rPr lang="nl-BE" altLang="nl-BE" smtClean="0"/>
              <a:pPr/>
              <a:t>4</a:t>
            </a:fld>
            <a:endParaRPr lang="nl-BE" altLang="nl-B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1C9558F7-E572-450A-B269-B11CD78A46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9142DD49-5D2F-4F1E-82BA-E6839B14DD83}"/>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nl-BE" altLang="nl-BE" u="sng" dirty="0"/>
              <a:t>WPF Controls</a:t>
            </a:r>
          </a:p>
          <a:p>
            <a:pPr>
              <a:defRPr/>
            </a:pPr>
            <a:endParaRPr lang="en-US" altLang="nl-BE" dirty="0"/>
          </a:p>
          <a:p>
            <a:pPr>
              <a:defRPr/>
            </a:pPr>
            <a:r>
              <a:rPr lang="en-US" altLang="nl-BE" dirty="0"/>
              <a:t>Controls in WPF are divided into two groups / namespaces: </a:t>
            </a:r>
          </a:p>
          <a:p>
            <a:pPr marL="171450" indent="-171450">
              <a:buFont typeface="Arial" panose="020B0604020202020204" pitchFamily="34" charset="0"/>
              <a:buChar char="•"/>
              <a:defRPr/>
            </a:pPr>
            <a:r>
              <a:rPr lang="en-US" altLang="nl-BE" b="1" dirty="0"/>
              <a:t>normal controls </a:t>
            </a:r>
            <a:r>
              <a:rPr lang="en-US" altLang="nl-BE" dirty="0"/>
              <a:t>(</a:t>
            </a:r>
            <a:r>
              <a:rPr lang="en-US" altLang="nl-BE" dirty="0" err="1"/>
              <a:t>System.Windows.Controls</a:t>
            </a:r>
            <a:r>
              <a:rPr lang="en-US" altLang="nl-BE" dirty="0"/>
              <a:t>)</a:t>
            </a:r>
          </a:p>
          <a:p>
            <a:pPr marL="171450" indent="-171450">
              <a:buFont typeface="Arial" panose="020B0604020202020204" pitchFamily="34" charset="0"/>
              <a:buChar char="•"/>
              <a:defRPr/>
            </a:pPr>
            <a:r>
              <a:rPr lang="en-US" altLang="nl-BE" b="1" dirty="0"/>
              <a:t>primitive controls </a:t>
            </a:r>
            <a:r>
              <a:rPr lang="en-US" altLang="nl-BE" dirty="0"/>
              <a:t>(</a:t>
            </a:r>
            <a:r>
              <a:rPr lang="en-US" altLang="nl-BE" dirty="0" err="1"/>
              <a:t>System.Windows.Controls.Primitives</a:t>
            </a:r>
            <a:r>
              <a:rPr lang="en-US" altLang="nl-BE" dirty="0"/>
              <a:t>)</a:t>
            </a:r>
          </a:p>
          <a:p>
            <a:pPr>
              <a:buFont typeface="Arial" panose="020B0604020202020204" pitchFamily="34" charset="0"/>
              <a:buNone/>
              <a:defRPr/>
            </a:pPr>
            <a:endParaRPr lang="en-US" altLang="nl-BE" dirty="0"/>
          </a:p>
          <a:p>
            <a:pPr>
              <a:defRPr/>
            </a:pPr>
            <a:r>
              <a:rPr lang="en-US" altLang="nl-BE" b="1" dirty="0"/>
              <a:t>Normal controls </a:t>
            </a:r>
            <a:r>
              <a:rPr lang="en-US" altLang="nl-BE" dirty="0"/>
              <a:t>are found in the </a:t>
            </a:r>
            <a:r>
              <a:rPr lang="en-US" altLang="nl-BE" b="1" dirty="0" err="1"/>
              <a:t>System.Windows.Controls</a:t>
            </a:r>
            <a:r>
              <a:rPr lang="en-US" altLang="nl-BE" b="1" dirty="0"/>
              <a:t> </a:t>
            </a:r>
            <a:r>
              <a:rPr lang="en-US" altLang="nl-BE" dirty="0"/>
              <a:t>name space, and this is where you'll find the </a:t>
            </a:r>
            <a:r>
              <a:rPr lang="en-US" altLang="nl-BE" b="1" dirty="0"/>
              <a:t>button</a:t>
            </a:r>
            <a:r>
              <a:rPr lang="en-US" altLang="nl-BE" dirty="0"/>
              <a:t>, the </a:t>
            </a:r>
            <a:r>
              <a:rPr lang="en-US" altLang="nl-BE" b="1" dirty="0"/>
              <a:t>checkbox</a:t>
            </a:r>
            <a:r>
              <a:rPr lang="en-US" altLang="nl-BE" dirty="0"/>
              <a:t> and the </a:t>
            </a:r>
            <a:r>
              <a:rPr lang="en-US" altLang="nl-BE" b="1" dirty="0"/>
              <a:t>radio button</a:t>
            </a:r>
            <a:r>
              <a:rPr lang="en-US" altLang="nl-BE" dirty="0"/>
              <a:t>. </a:t>
            </a:r>
          </a:p>
          <a:p>
            <a:pPr>
              <a:defRPr/>
            </a:pPr>
            <a:endParaRPr lang="en-US" altLang="nl-BE" dirty="0"/>
          </a:p>
          <a:p>
            <a:pPr>
              <a:defRPr/>
            </a:pPr>
            <a:r>
              <a:rPr lang="en-US" altLang="nl-BE" dirty="0"/>
              <a:t>But there's also a </a:t>
            </a:r>
            <a:r>
              <a:rPr lang="en-US" altLang="nl-BE" b="1" dirty="0" err="1"/>
              <a:t>System.Windows.Controls.Primitives</a:t>
            </a:r>
            <a:r>
              <a:rPr lang="en-US" altLang="nl-BE" b="1" dirty="0"/>
              <a:t> </a:t>
            </a:r>
            <a:r>
              <a:rPr lang="en-US" altLang="nl-BE" dirty="0"/>
              <a:t>name space which is where </a:t>
            </a:r>
            <a:r>
              <a:rPr lang="en-US" altLang="nl-BE" b="1" dirty="0" err="1"/>
              <a:t>ButtonBase</a:t>
            </a:r>
            <a:r>
              <a:rPr lang="en-US" altLang="nl-BE" dirty="0"/>
              <a:t>, </a:t>
            </a:r>
            <a:r>
              <a:rPr lang="en-US" altLang="nl-BE" b="1" dirty="0" err="1"/>
              <a:t>ToggleButton</a:t>
            </a:r>
            <a:r>
              <a:rPr lang="en-US" altLang="nl-BE" dirty="0"/>
              <a:t> and </a:t>
            </a:r>
            <a:r>
              <a:rPr lang="en-US" altLang="nl-BE" b="1" dirty="0" err="1"/>
              <a:t>RepeatButton</a:t>
            </a:r>
            <a:r>
              <a:rPr lang="en-US" altLang="nl-BE" dirty="0"/>
              <a:t> live. </a:t>
            </a:r>
          </a:p>
          <a:p>
            <a:pPr>
              <a:defRPr/>
            </a:pPr>
            <a:r>
              <a:rPr lang="en-US" altLang="nl-BE" b="1" dirty="0"/>
              <a:t>Primitive controls are designed not to be used in their own, </a:t>
            </a:r>
            <a:r>
              <a:rPr lang="en-US" altLang="nl-BE" dirty="0"/>
              <a:t>but as </a:t>
            </a:r>
            <a:r>
              <a:rPr lang="en-US" altLang="nl-BE" b="1" dirty="0"/>
              <a:t>part of some other control</a:t>
            </a:r>
            <a:r>
              <a:rPr lang="en-US" altLang="nl-BE" dirty="0"/>
              <a:t>. </a:t>
            </a:r>
          </a:p>
          <a:p>
            <a:pPr>
              <a:defRPr/>
            </a:pPr>
            <a:r>
              <a:rPr lang="en-US" altLang="nl-BE" dirty="0"/>
              <a:t>For example, </a:t>
            </a:r>
            <a:r>
              <a:rPr lang="en-US" altLang="nl-BE" b="1" dirty="0" err="1"/>
              <a:t>ButtonBase</a:t>
            </a:r>
            <a:r>
              <a:rPr lang="en-US" altLang="nl-BE" dirty="0"/>
              <a:t> and </a:t>
            </a:r>
            <a:r>
              <a:rPr lang="en-US" altLang="nl-BE" b="1" dirty="0" err="1"/>
              <a:t>ToggleButton</a:t>
            </a:r>
            <a:r>
              <a:rPr lang="en-US" altLang="nl-BE" dirty="0"/>
              <a:t> are base classes of other controls. </a:t>
            </a:r>
          </a:p>
          <a:p>
            <a:pPr>
              <a:defRPr/>
            </a:pPr>
            <a:r>
              <a:rPr lang="en-US" altLang="nl-BE" dirty="0"/>
              <a:t>And while </a:t>
            </a:r>
            <a:r>
              <a:rPr lang="en-US" altLang="nl-BE" b="1" dirty="0" err="1"/>
              <a:t>RepeatButton</a:t>
            </a:r>
            <a:r>
              <a:rPr lang="en-US" altLang="nl-BE" dirty="0"/>
              <a:t> is also a primitive, it's a little different. It's not a base class. It's a button that repeatedly raises its click event if you hold down the mouse button. </a:t>
            </a:r>
          </a:p>
          <a:p>
            <a:pPr>
              <a:defRPr/>
            </a:pPr>
            <a:r>
              <a:rPr lang="en-US" altLang="nl-BE" dirty="0"/>
              <a:t>The reason it's in the primitives name space is that this is not a standard type of Windows control. The repeat button is used inside other controls such as a scroll bar. </a:t>
            </a:r>
          </a:p>
          <a:p>
            <a:pPr>
              <a:defRPr/>
            </a:pPr>
            <a:r>
              <a:rPr lang="en-US" altLang="nl-BE" dirty="0"/>
              <a:t>You're free to use it as a standalone control if you want, it's merely in the primitives name space to indicate that its main reason for existing is to be a part of something else.</a:t>
            </a:r>
          </a:p>
        </p:txBody>
      </p:sp>
      <p:sp>
        <p:nvSpPr>
          <p:cNvPr id="24580" name="Slide Number Placeholder 3">
            <a:extLst>
              <a:ext uri="{FF2B5EF4-FFF2-40B4-BE49-F238E27FC236}">
                <a16:creationId xmlns:a16="http://schemas.microsoft.com/office/drawing/2014/main" id="{5355907E-FF14-44C4-B69A-2F9F0B4FF5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97A9C9DA-C38B-4661-B1EE-FB9E121CA75E}" type="slidenum">
              <a:rPr lang="nl-BE" altLang="nl-BE" smtClean="0"/>
              <a:pPr/>
              <a:t>5</a:t>
            </a:fld>
            <a:endParaRPr lang="nl-BE" altLang="nl-B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6382DAD1-B29B-4A58-A5A1-7B1EC0A605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9FBB896D-9222-42B1-A2AD-B8E8115D1F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u="sng"/>
              <a:t>RadioButton Example </a:t>
            </a:r>
          </a:p>
          <a:p>
            <a:endParaRPr lang="en-US" altLang="nl-BE"/>
          </a:p>
          <a:p>
            <a:r>
              <a:rPr lang="en-US" altLang="nl-BE"/>
              <a:t>Radio buttons are designed to be used in groups where only one button in the group can be selected. </a:t>
            </a:r>
          </a:p>
          <a:p>
            <a:endParaRPr lang="en-US" altLang="nl-BE"/>
          </a:p>
          <a:p>
            <a:r>
              <a:rPr lang="en-US" altLang="nl-BE"/>
              <a:t>By default grouping is determined by containment. For example, I've got six radio buttons here in two group boxes. And as you'd expect they form two groups. I can select just one from the group on the left and just one from the group on the right. They form two distinct groups for mutual exclusion here. And I didn't have to do anything special to make this happen. It works because </a:t>
            </a:r>
            <a:r>
              <a:rPr lang="en-US" altLang="nl-BE" b="1"/>
              <a:t>each group has got a different parent</a:t>
            </a:r>
            <a:r>
              <a:rPr lang="en-US" altLang="nl-BE"/>
              <a:t>. </a:t>
            </a:r>
          </a:p>
          <a:p>
            <a:r>
              <a:rPr lang="en-US" altLang="nl-BE"/>
              <a:t>The buttons on the left here are </a:t>
            </a:r>
            <a:r>
              <a:rPr lang="en-US" altLang="nl-BE" b="1"/>
              <a:t>all contained in</a:t>
            </a:r>
            <a:r>
              <a:rPr lang="en-US" altLang="nl-BE"/>
              <a:t> this </a:t>
            </a:r>
            <a:r>
              <a:rPr lang="en-US" altLang="nl-BE" b="1"/>
              <a:t>stack panel </a:t>
            </a:r>
            <a:r>
              <a:rPr lang="en-US" altLang="nl-BE"/>
              <a:t>which is the child of the group box, it's the group box's content. And the other three are in a separate stack panel. </a:t>
            </a:r>
          </a:p>
          <a:p>
            <a:r>
              <a:rPr lang="en-US" altLang="nl-BE"/>
              <a:t>It's that </a:t>
            </a:r>
            <a:r>
              <a:rPr lang="en-US" altLang="nl-BE" b="1"/>
              <a:t>parenting</a:t>
            </a:r>
            <a:r>
              <a:rPr lang="en-US" altLang="nl-BE"/>
              <a:t> that </a:t>
            </a:r>
            <a:r>
              <a:rPr lang="en-US" altLang="nl-BE" b="1"/>
              <a:t>decides that these things are in the same group </a:t>
            </a:r>
            <a:r>
              <a:rPr lang="en-US" altLang="nl-BE"/>
              <a:t>as one another but not the same group from left to right.</a:t>
            </a:r>
          </a:p>
        </p:txBody>
      </p:sp>
      <p:sp>
        <p:nvSpPr>
          <p:cNvPr id="26628" name="Slide Number Placeholder 3">
            <a:extLst>
              <a:ext uri="{FF2B5EF4-FFF2-40B4-BE49-F238E27FC236}">
                <a16:creationId xmlns:a16="http://schemas.microsoft.com/office/drawing/2014/main" id="{130D129B-E344-4C12-93CE-4B44DE53C2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5C0A79CB-7AD8-4AC0-AA5F-2227B3609898}" type="slidenum">
              <a:rPr lang="nl-BE" altLang="nl-BE" smtClean="0"/>
              <a:pPr/>
              <a:t>6</a:t>
            </a:fld>
            <a:endParaRPr lang="nl-BE" altLang="nl-B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F7104FC8-4C34-4307-8BF9-E88B04A6C97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796A12D7-4AF9-40D5-B14F-1DC277FB7D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u="sng"/>
              <a:t>RadioButton Example</a:t>
            </a:r>
          </a:p>
          <a:p>
            <a:endParaRPr lang="en-US" altLang="nl-BE"/>
          </a:p>
          <a:p>
            <a:r>
              <a:rPr lang="en-US" altLang="nl-BE"/>
              <a:t>You can override the grouping if you wish. </a:t>
            </a:r>
          </a:p>
          <a:p>
            <a:r>
              <a:rPr lang="en-US" altLang="nl-BE"/>
              <a:t>You can specify a </a:t>
            </a:r>
            <a:r>
              <a:rPr lang="en-US" altLang="nl-BE" b="1"/>
              <a:t>GroupName </a:t>
            </a:r>
            <a:r>
              <a:rPr lang="en-US" altLang="nl-BE"/>
              <a:t>property. </a:t>
            </a:r>
          </a:p>
          <a:p>
            <a:r>
              <a:rPr lang="en-US" altLang="nl-BE"/>
              <a:t>If I set the group name here to be called MyButtons and set that across all of the radio buttons in both sets I now find that they act as a single group across the entire page. </a:t>
            </a:r>
          </a:p>
          <a:p>
            <a:r>
              <a:rPr lang="en-US" altLang="nl-BE"/>
              <a:t>So any radio </a:t>
            </a:r>
            <a:r>
              <a:rPr lang="en-US" altLang="nl-BE" b="1"/>
              <a:t>buttons with the same group name will ignore their parenting </a:t>
            </a:r>
            <a:r>
              <a:rPr lang="en-US" altLang="nl-BE"/>
              <a:t>and will act as one group.</a:t>
            </a:r>
          </a:p>
        </p:txBody>
      </p:sp>
      <p:sp>
        <p:nvSpPr>
          <p:cNvPr id="28676" name="Slide Number Placeholder 3">
            <a:extLst>
              <a:ext uri="{FF2B5EF4-FFF2-40B4-BE49-F238E27FC236}">
                <a16:creationId xmlns:a16="http://schemas.microsoft.com/office/drawing/2014/main" id="{BB106E3D-E9A9-49B9-A3B1-CF794E49A4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8AE5C44-3241-4865-8B15-01EB71389A9F}" type="slidenum">
              <a:rPr lang="nl-BE" altLang="nl-BE" smtClean="0"/>
              <a:pPr/>
              <a:t>7</a:t>
            </a:fld>
            <a:endParaRPr lang="nl-BE" altLang="nl-B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9C668232-0842-419F-AA6A-6BD45471F9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69B8213B-8651-445B-B967-7F4007CE09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724" name="Slide Number Placeholder 3">
            <a:extLst>
              <a:ext uri="{FF2B5EF4-FFF2-40B4-BE49-F238E27FC236}">
                <a16:creationId xmlns:a16="http://schemas.microsoft.com/office/drawing/2014/main" id="{0D49235D-FF00-42AB-AEFC-CDF0D2A3054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BE4EA1EC-10E3-467E-B01B-4722E5B2C97A}" type="slidenum">
              <a:rPr lang="nl-BE" altLang="en-US" smtClean="0"/>
              <a:pPr/>
              <a:t>8</a:t>
            </a:fld>
            <a:endParaRPr lang="nl-BE"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3FBCD972-1186-4617-B85D-CA4744B8D8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60E211BF-7FDA-4ABC-AD72-65F01EB4B60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u="sng"/>
              <a:t>Buttons – Content Model </a:t>
            </a:r>
          </a:p>
          <a:p>
            <a:endParaRPr lang="en-US" altLang="nl-BE"/>
          </a:p>
          <a:p>
            <a:r>
              <a:rPr lang="en-US" altLang="nl-BE"/>
              <a:t>As you saw in the introduction, buttons have a </a:t>
            </a:r>
            <a:r>
              <a:rPr lang="en-US" altLang="nl-BE" b="1"/>
              <a:t>content model </a:t>
            </a:r>
            <a:r>
              <a:rPr lang="en-US" altLang="nl-BE"/>
              <a:t>that </a:t>
            </a:r>
            <a:r>
              <a:rPr lang="en-US" altLang="nl-BE" b="1"/>
              <a:t>allows anything to be used as the caption</a:t>
            </a:r>
            <a:r>
              <a:rPr lang="en-US" altLang="nl-BE"/>
              <a:t>. </a:t>
            </a:r>
          </a:p>
          <a:p>
            <a:r>
              <a:rPr lang="en-US" altLang="nl-BE"/>
              <a:t>It might be plain text, or it could be graphics, or it could even be data. </a:t>
            </a:r>
          </a:p>
          <a:p>
            <a:r>
              <a:rPr lang="en-US" altLang="nl-BE"/>
              <a:t>As we'll see in the data binding chapter, you can put any object you like into control to support the content model. </a:t>
            </a:r>
          </a:p>
          <a:p>
            <a:r>
              <a:rPr lang="en-US" altLang="nl-BE"/>
              <a:t>The content model even lets you put in really bizarre combinations of content. For example, you can have a button that contains a stack panel which contains some text and some graphics, but this also contains a nested button, and inside the button as well as some text we have a menu. And the menu items themselves contain some further text but also an editable field. And just for good measure yet another button. </a:t>
            </a:r>
          </a:p>
          <a:p>
            <a:r>
              <a:rPr lang="en-US" altLang="nl-BE"/>
              <a:t>Of course, you should never build a user interface that looks like that. It's a crime against usability. But the important point here is that the button does not impose any arbitrary limits on its content. </a:t>
            </a:r>
          </a:p>
          <a:p>
            <a:r>
              <a:rPr lang="en-US" altLang="nl-BE" b="1"/>
              <a:t>You can put anything you like inside the button </a:t>
            </a:r>
            <a:r>
              <a:rPr lang="en-US" altLang="nl-BE"/>
              <a:t>including things that make no kind of sense. </a:t>
            </a:r>
          </a:p>
          <a:p>
            <a:r>
              <a:rPr lang="en-US" altLang="nl-BE"/>
              <a:t>It's </a:t>
            </a:r>
            <a:r>
              <a:rPr lang="en-US" altLang="nl-BE" b="1"/>
              <a:t>not just the button </a:t>
            </a:r>
            <a:r>
              <a:rPr lang="en-US" altLang="nl-BE"/>
              <a:t>that offers this model. This </a:t>
            </a:r>
            <a:r>
              <a:rPr lang="en-US" altLang="nl-BE" b="1"/>
              <a:t>content model is a ubiquitous pattern </a:t>
            </a:r>
            <a:r>
              <a:rPr lang="en-US" altLang="nl-BE"/>
              <a:t>in WPF. </a:t>
            </a:r>
          </a:p>
          <a:p>
            <a:r>
              <a:rPr lang="en-US" altLang="nl-BE"/>
              <a:t>Not only do you need a lot of built in control support it, it's also easy to build to custom controls that work the same way. </a:t>
            </a:r>
          </a:p>
          <a:p>
            <a:r>
              <a:rPr lang="en-US" altLang="nl-BE"/>
              <a:t>One bonus feature of the content model that's worth remembering is that </a:t>
            </a:r>
            <a:r>
              <a:rPr lang="en-US" altLang="nl-BE" b="1"/>
              <a:t>if you put plain text into the content </a:t>
            </a:r>
            <a:r>
              <a:rPr lang="en-US" altLang="nl-BE"/>
              <a:t>you can stick an </a:t>
            </a:r>
            <a:r>
              <a:rPr lang="en-US" altLang="nl-BE" b="1"/>
              <a:t>underscore in front of a letter </a:t>
            </a:r>
            <a:r>
              <a:rPr lang="en-US" altLang="nl-BE"/>
              <a:t>to designate that as the </a:t>
            </a:r>
            <a:r>
              <a:rPr lang="en-US" altLang="nl-BE" b="1"/>
              <a:t>accelerator key </a:t>
            </a:r>
            <a:r>
              <a:rPr lang="en-US" altLang="nl-BE"/>
              <a:t>for this control.</a:t>
            </a:r>
          </a:p>
          <a:p>
            <a:endParaRPr lang="en-US" altLang="nl-BE"/>
          </a:p>
        </p:txBody>
      </p:sp>
      <p:sp>
        <p:nvSpPr>
          <p:cNvPr id="32772" name="Slide Number Placeholder 3">
            <a:extLst>
              <a:ext uri="{FF2B5EF4-FFF2-40B4-BE49-F238E27FC236}">
                <a16:creationId xmlns:a16="http://schemas.microsoft.com/office/drawing/2014/main" id="{2057C743-AFEC-40EE-BDBD-0CD28CA06B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0DA9310-EEDF-4638-B950-4842D21B3EBC}" type="slidenum">
              <a:rPr lang="nl-BE" altLang="nl-BE" smtClean="0"/>
              <a:pPr/>
              <a:t>9</a:t>
            </a:fld>
            <a:endParaRPr lang="nl-BE" altLang="nl-B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AF4A5C25-C68B-468F-9376-2BC826A5251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BD8AFB6C-8376-455A-A424-A466082BEE4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nl-BE" altLang="nl-BE" u="sng"/>
              <a:t>Grouping Controls</a:t>
            </a:r>
          </a:p>
          <a:p>
            <a:endParaRPr lang="en-US" altLang="nl-BE"/>
          </a:p>
          <a:p>
            <a:r>
              <a:rPr lang="en-US" altLang="nl-BE"/>
              <a:t>Controls don't have to be limited to a single piece of content. Some controls have two. </a:t>
            </a:r>
          </a:p>
          <a:p>
            <a:r>
              <a:rPr lang="en-US" altLang="nl-BE"/>
              <a:t>There's a base class called </a:t>
            </a:r>
            <a:r>
              <a:rPr lang="en-US" altLang="nl-BE" b="1"/>
              <a:t>HeaderedContentControl</a:t>
            </a:r>
            <a:r>
              <a:rPr lang="en-US" altLang="nl-BE"/>
              <a:t> which offers </a:t>
            </a:r>
            <a:r>
              <a:rPr lang="en-US" altLang="nl-BE" b="1"/>
              <a:t>both</a:t>
            </a:r>
            <a:r>
              <a:rPr lang="en-US" altLang="nl-BE"/>
              <a:t> a </a:t>
            </a:r>
            <a:r>
              <a:rPr lang="en-US" altLang="nl-BE" b="1"/>
              <a:t>content</a:t>
            </a:r>
            <a:r>
              <a:rPr lang="en-US" altLang="nl-BE"/>
              <a:t> </a:t>
            </a:r>
            <a:r>
              <a:rPr lang="en-US" altLang="nl-BE" b="1"/>
              <a:t>and</a:t>
            </a:r>
            <a:r>
              <a:rPr lang="en-US" altLang="nl-BE"/>
              <a:t> a </a:t>
            </a:r>
            <a:r>
              <a:rPr lang="en-US" altLang="nl-BE" b="1"/>
              <a:t>header</a:t>
            </a:r>
            <a:r>
              <a:rPr lang="en-US" altLang="nl-BE"/>
              <a:t> </a:t>
            </a:r>
            <a:r>
              <a:rPr lang="en-US" altLang="nl-BE" b="1"/>
              <a:t>property</a:t>
            </a:r>
            <a:r>
              <a:rPr lang="en-US" altLang="nl-BE"/>
              <a:t>. </a:t>
            </a:r>
          </a:p>
          <a:p>
            <a:r>
              <a:rPr lang="en-US" altLang="nl-BE"/>
              <a:t>The </a:t>
            </a:r>
            <a:r>
              <a:rPr lang="en-US" altLang="nl-BE" b="1"/>
              <a:t>Expander</a:t>
            </a:r>
            <a:r>
              <a:rPr lang="en-US" altLang="nl-BE"/>
              <a:t> and </a:t>
            </a:r>
            <a:r>
              <a:rPr lang="en-US" altLang="nl-BE" b="1"/>
              <a:t>GroupBox</a:t>
            </a:r>
            <a:r>
              <a:rPr lang="en-US" altLang="nl-BE"/>
              <a:t> controls both derive from this class. </a:t>
            </a:r>
          </a:p>
          <a:p>
            <a:r>
              <a:rPr lang="en-US" altLang="nl-BE"/>
              <a:t>This means that as well as being able to put </a:t>
            </a:r>
            <a:r>
              <a:rPr lang="en-US" altLang="nl-BE" b="1"/>
              <a:t>anything</a:t>
            </a:r>
            <a:r>
              <a:rPr lang="en-US" altLang="nl-BE"/>
              <a:t> you'd </a:t>
            </a:r>
            <a:r>
              <a:rPr lang="en-US" altLang="nl-BE" b="1"/>
              <a:t>like in the body </a:t>
            </a:r>
            <a:r>
              <a:rPr lang="en-US" altLang="nl-BE"/>
              <a:t>of one of these controls, you can also use </a:t>
            </a:r>
            <a:r>
              <a:rPr lang="en-US" altLang="nl-BE" b="1"/>
              <a:t>anything as the header</a:t>
            </a:r>
            <a:r>
              <a:rPr lang="en-US" altLang="nl-BE"/>
              <a:t>. It doesn't just have to be plain text. </a:t>
            </a:r>
          </a:p>
          <a:p>
            <a:r>
              <a:rPr lang="en-US" altLang="nl-BE"/>
              <a:t>Now, to provide something more complex as the header, I'll need to use XAML's </a:t>
            </a:r>
            <a:r>
              <a:rPr lang="en-US" altLang="nl-BE" b="1"/>
              <a:t>property element syntax</a:t>
            </a:r>
            <a:r>
              <a:rPr lang="en-US" altLang="nl-BE"/>
              <a:t>. Remember, property element syntax lets me specify a tree of objects as the value of a property. </a:t>
            </a:r>
          </a:p>
          <a:p>
            <a:r>
              <a:rPr lang="en-US" altLang="nl-BE"/>
              <a:t>So I'm going to set the group box as header as more than just a string. I'll set it as in this case a stack panel oriented horizontally. And then inside the stack panel let's add some content. </a:t>
            </a:r>
          </a:p>
          <a:p>
            <a:r>
              <a:rPr lang="en-US" altLang="nl-BE"/>
              <a:t>Let's add a text block to put some text in there.  Let's have an ellipse as well so we can have some graphics.  And then a bit more text. </a:t>
            </a:r>
          </a:p>
          <a:p>
            <a:r>
              <a:rPr lang="en-US" altLang="nl-BE"/>
              <a:t>So there you see I can use exactly the same approach of putting arbitrary content into the header as I can use for the body itself. It's the same model, just in two different places.</a:t>
            </a:r>
          </a:p>
          <a:p>
            <a:endParaRPr lang="en-US" altLang="nl-BE"/>
          </a:p>
        </p:txBody>
      </p:sp>
      <p:sp>
        <p:nvSpPr>
          <p:cNvPr id="36868" name="Slide Number Placeholder 3">
            <a:extLst>
              <a:ext uri="{FF2B5EF4-FFF2-40B4-BE49-F238E27FC236}">
                <a16:creationId xmlns:a16="http://schemas.microsoft.com/office/drawing/2014/main" id="{20D8BAD2-AD78-4C4F-9F0F-3B30FA9811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AA38661-B6B8-476E-8B00-94C63CC331A9}" type="slidenum">
              <a:rPr lang="nl-BE" altLang="nl-BE" smtClean="0"/>
              <a:pPr/>
              <a:t>12</a:t>
            </a:fld>
            <a:endParaRPr lang="nl-BE" altLang="nl-BE"/>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A84CE122-5605-4D0F-A471-FA03DA03BAE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49875" y="3373438"/>
            <a:ext cx="3838575"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Afbeelding 8">
            <a:extLst>
              <a:ext uri="{FF2B5EF4-FFF2-40B4-BE49-F238E27FC236}">
                <a16:creationId xmlns:a16="http://schemas.microsoft.com/office/drawing/2014/main" id="{AD1ECFA5-69FD-434A-9410-F930176445E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4675" y="390525"/>
            <a:ext cx="1420813"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kstvak 5">
            <a:extLst>
              <a:ext uri="{FF2B5EF4-FFF2-40B4-BE49-F238E27FC236}">
                <a16:creationId xmlns:a16="http://schemas.microsoft.com/office/drawing/2014/main" id="{734E68BF-BBC5-4CE9-AC0A-DAD0AB22A760}"/>
              </a:ext>
            </a:extLst>
          </p:cNvPr>
          <p:cNvSpPr txBox="1">
            <a:spLocks noChangeArrowheads="1"/>
          </p:cNvSpPr>
          <p:nvPr userDrawn="1"/>
        </p:nvSpPr>
        <p:spPr bwMode="auto">
          <a:xfrm>
            <a:off x="542925" y="6057900"/>
            <a:ext cx="519588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defRPr/>
            </a:pPr>
            <a:r>
              <a:rPr lang="nl-NL" sz="1200"/>
              <a:t>Hogeschool PXL – Elfde-Liniestraat 24 – B-3500 Hasselt</a:t>
            </a:r>
          </a:p>
          <a:p>
            <a:pPr eaLnBrk="1" hangingPunct="1">
              <a:defRPr/>
            </a:pPr>
            <a:r>
              <a:rPr lang="nl-NL" sz="1200"/>
              <a:t>www.pxl.be - www.pxl.be/facebook</a:t>
            </a:r>
          </a:p>
          <a:p>
            <a:pPr eaLnBrk="1" hangingPunct="1">
              <a:defRPr/>
            </a:pPr>
            <a:endParaRPr lang="nl-NL"/>
          </a:p>
        </p:txBody>
      </p:sp>
      <p:pic>
        <p:nvPicPr>
          <p:cNvPr id="7" name="Afbeelding 10">
            <a:extLst>
              <a:ext uri="{FF2B5EF4-FFF2-40B4-BE49-F238E27FC236}">
                <a16:creationId xmlns:a16="http://schemas.microsoft.com/office/drawing/2014/main" id="{F492EF32-5769-4098-8840-394451D1277F}"/>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9763" y="5543550"/>
            <a:ext cx="29749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531198" y="1903517"/>
            <a:ext cx="7772400" cy="1470025"/>
          </a:xfrm>
        </p:spPr>
        <p:txBody>
          <a:bodyPr/>
          <a:lstStyle>
            <a:lvl1pPr algn="l">
              <a:defRPr b="1">
                <a:solidFill>
                  <a:schemeClr val="tx1"/>
                </a:solidFill>
              </a:defRPr>
            </a:lvl1pPr>
          </a:lstStyle>
          <a:p>
            <a:r>
              <a:rPr lang="nl-NL"/>
              <a:t>Klik om de stijl te bewerken</a:t>
            </a:r>
            <a:endParaRPr lang="nl-NL" dirty="0"/>
          </a:p>
        </p:txBody>
      </p:sp>
      <p:sp>
        <p:nvSpPr>
          <p:cNvPr id="3" name="Subtitel 2"/>
          <p:cNvSpPr>
            <a:spLocks noGrp="1"/>
          </p:cNvSpPr>
          <p:nvPr>
            <p:ph type="subTitle" idx="1"/>
          </p:nvPr>
        </p:nvSpPr>
        <p:spPr>
          <a:xfrm>
            <a:off x="542241" y="3876249"/>
            <a:ext cx="4807127" cy="1137302"/>
          </a:xfrm>
        </p:spPr>
        <p:txBody>
          <a:bodyPr/>
          <a:lstStyle>
            <a:lvl1pPr marL="0" indent="0" algn="l">
              <a:buNone/>
              <a:defRPr b="1">
                <a:solidFill>
                  <a:srgbClr val="58A6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NL" dirty="0"/>
          </a:p>
        </p:txBody>
      </p:sp>
      <p:sp>
        <p:nvSpPr>
          <p:cNvPr id="8" name="Tijdelijke aanduiding voor datum 3">
            <a:extLst>
              <a:ext uri="{FF2B5EF4-FFF2-40B4-BE49-F238E27FC236}">
                <a16:creationId xmlns:a16="http://schemas.microsoft.com/office/drawing/2014/main" id="{FA1036B5-490D-42BC-9866-10D25A7AB04C}"/>
              </a:ext>
            </a:extLst>
          </p:cNvPr>
          <p:cNvSpPr>
            <a:spLocks noGrp="1"/>
          </p:cNvSpPr>
          <p:nvPr>
            <p:ph type="dt" sz="half" idx="10"/>
          </p:nvPr>
        </p:nvSpPr>
        <p:spPr>
          <a:xfrm>
            <a:off x="536575" y="6399213"/>
            <a:ext cx="1265238" cy="365125"/>
          </a:xfrm>
        </p:spPr>
        <p:txBody>
          <a:bodyPr/>
          <a:lstStyle>
            <a:lvl1pPr>
              <a:defRPr>
                <a:solidFill>
                  <a:schemeClr val="tx1"/>
                </a:solidFill>
              </a:defRPr>
            </a:lvl1pPr>
          </a:lstStyle>
          <a:p>
            <a:pPr>
              <a:defRPr/>
            </a:pPr>
            <a:fld id="{A490BB04-96F4-4DFE-B394-4B4CA3EDA81F}" type="datetimeFigureOut">
              <a:rPr lang="nl-NL"/>
              <a:pPr>
                <a:defRPr/>
              </a:pPr>
              <a:t>23-9-2021</a:t>
            </a:fld>
            <a:endParaRPr lang="nl-NL" dirty="0"/>
          </a:p>
        </p:txBody>
      </p:sp>
      <p:sp>
        <p:nvSpPr>
          <p:cNvPr id="9" name="Tijdelijke aanduiding voor dianummer 5">
            <a:extLst>
              <a:ext uri="{FF2B5EF4-FFF2-40B4-BE49-F238E27FC236}">
                <a16:creationId xmlns:a16="http://schemas.microsoft.com/office/drawing/2014/main" id="{ED52BD04-C6A0-4C3F-BB49-3ADFC5D5A7E6}"/>
              </a:ext>
            </a:extLst>
          </p:cNvPr>
          <p:cNvSpPr>
            <a:spLocks noGrp="1"/>
          </p:cNvSpPr>
          <p:nvPr>
            <p:ph type="sldNum" sz="quarter" idx="11"/>
          </p:nvPr>
        </p:nvSpPr>
        <p:spPr>
          <a:xfrm>
            <a:off x="3232150" y="6399213"/>
            <a:ext cx="2133600" cy="365125"/>
          </a:xfrm>
        </p:spPr>
        <p:txBody>
          <a:bodyPr/>
          <a:lstStyle>
            <a:lvl1pPr>
              <a:defRPr>
                <a:solidFill>
                  <a:schemeClr val="tx1"/>
                </a:solidFill>
              </a:defRPr>
            </a:lvl1pPr>
          </a:lstStyle>
          <a:p>
            <a:pPr>
              <a:defRPr/>
            </a:pPr>
            <a:fld id="{04216FFA-DD31-4986-8F6A-687B4AFBA280}" type="slidenum">
              <a:rPr lang="nl-NL"/>
              <a:pPr>
                <a:defRPr/>
              </a:pPr>
              <a:t>‹nr.›</a:t>
            </a:fld>
            <a:endParaRPr lang="nl-NL"/>
          </a:p>
        </p:txBody>
      </p:sp>
    </p:spTree>
    <p:extLst>
      <p:ext uri="{BB962C8B-B14F-4D97-AF65-F5344CB8AC3E}">
        <p14:creationId xmlns:p14="http://schemas.microsoft.com/office/powerpoint/2010/main" val="1152679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rgbClr val="58A618"/>
        </a:solidFill>
        <a:effectLst/>
      </p:bgPr>
    </p:bg>
    <p:spTree>
      <p:nvGrpSpPr>
        <p:cNvPr id="1" name=""/>
        <p:cNvGrpSpPr/>
        <p:nvPr/>
      </p:nvGrpSpPr>
      <p:grpSpPr>
        <a:xfrm>
          <a:off x="0" y="0"/>
          <a:ext cx="0" cy="0"/>
          <a:chOff x="0" y="0"/>
          <a:chExt cx="0" cy="0"/>
        </a:xfrm>
      </p:grpSpPr>
      <p:pic>
        <p:nvPicPr>
          <p:cNvPr id="5" name="Afbeelding 7">
            <a:extLst>
              <a:ext uri="{FF2B5EF4-FFF2-40B4-BE49-F238E27FC236}">
                <a16:creationId xmlns:a16="http://schemas.microsoft.com/office/drawing/2014/main" id="{A69E4FF5-1BFB-41AF-A76B-5C48C195CFD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nl-NL"/>
              <a:t>Klik om de stijl te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6" name="Tijdelijke aanduiding voor datum 4">
            <a:extLst>
              <a:ext uri="{FF2B5EF4-FFF2-40B4-BE49-F238E27FC236}">
                <a16:creationId xmlns:a16="http://schemas.microsoft.com/office/drawing/2014/main" id="{9F508790-50D2-4D88-AE58-BD8E9BC11C7A}"/>
              </a:ext>
            </a:extLst>
          </p:cNvPr>
          <p:cNvSpPr>
            <a:spLocks noGrp="1"/>
          </p:cNvSpPr>
          <p:nvPr>
            <p:ph type="dt" sz="half" idx="10"/>
          </p:nvPr>
        </p:nvSpPr>
        <p:spPr/>
        <p:txBody>
          <a:bodyPr/>
          <a:lstStyle>
            <a:lvl1pPr>
              <a:defRPr>
                <a:solidFill>
                  <a:srgbClr val="FFFFFF"/>
                </a:solidFill>
              </a:defRPr>
            </a:lvl1pPr>
          </a:lstStyle>
          <a:p>
            <a:pPr>
              <a:defRPr/>
            </a:pPr>
            <a:fld id="{E10CD85B-41F1-478A-B6E0-CF95D8009797}" type="datetimeFigureOut">
              <a:rPr lang="nl-NL"/>
              <a:pPr>
                <a:defRPr/>
              </a:pPr>
              <a:t>23-9-2021</a:t>
            </a:fld>
            <a:endParaRPr lang="nl-NL" dirty="0"/>
          </a:p>
        </p:txBody>
      </p:sp>
      <p:sp>
        <p:nvSpPr>
          <p:cNvPr id="7" name="Tijdelijke aanduiding voor voettekst 5">
            <a:extLst>
              <a:ext uri="{FF2B5EF4-FFF2-40B4-BE49-F238E27FC236}">
                <a16:creationId xmlns:a16="http://schemas.microsoft.com/office/drawing/2014/main" id="{0F8D2B8F-C60B-48FC-A4B6-1EB18B33D9E9}"/>
              </a:ext>
            </a:extLst>
          </p:cNvPr>
          <p:cNvSpPr>
            <a:spLocks noGrp="1"/>
          </p:cNvSpPr>
          <p:nvPr>
            <p:ph type="ftr" sz="quarter" idx="11"/>
          </p:nvPr>
        </p:nvSpPr>
        <p:spPr/>
        <p:txBody>
          <a:bodyPr/>
          <a:lstStyle>
            <a:lvl1pPr>
              <a:defRPr>
                <a:solidFill>
                  <a:srgbClr val="FFFFFF"/>
                </a:solidFill>
              </a:defRPr>
            </a:lvl1pPr>
          </a:lstStyle>
          <a:p>
            <a:pPr>
              <a:defRPr/>
            </a:pPr>
            <a:endParaRPr lang="nl-NL"/>
          </a:p>
        </p:txBody>
      </p:sp>
      <p:sp>
        <p:nvSpPr>
          <p:cNvPr id="8" name="Tijdelijke aanduiding voor dianummer 6">
            <a:extLst>
              <a:ext uri="{FF2B5EF4-FFF2-40B4-BE49-F238E27FC236}">
                <a16:creationId xmlns:a16="http://schemas.microsoft.com/office/drawing/2014/main" id="{FC7E446C-C796-46EC-A7A6-C46786889E0D}"/>
              </a:ext>
            </a:extLst>
          </p:cNvPr>
          <p:cNvSpPr>
            <a:spLocks noGrp="1"/>
          </p:cNvSpPr>
          <p:nvPr>
            <p:ph type="sldNum" sz="quarter" idx="12"/>
          </p:nvPr>
        </p:nvSpPr>
        <p:spPr/>
        <p:txBody>
          <a:bodyPr/>
          <a:lstStyle>
            <a:lvl1pPr>
              <a:defRPr>
                <a:solidFill>
                  <a:srgbClr val="FFFFFF"/>
                </a:solidFill>
              </a:defRPr>
            </a:lvl1pPr>
          </a:lstStyle>
          <a:p>
            <a:pPr>
              <a:defRPr/>
            </a:pPr>
            <a:fld id="{AD3C3A06-10F7-4C62-ADB1-924F19DC45E0}" type="slidenum">
              <a:rPr lang="nl-NL"/>
              <a:pPr>
                <a:defRPr/>
              </a:pPr>
              <a:t>‹nr.›</a:t>
            </a:fld>
            <a:endParaRPr lang="nl-NL"/>
          </a:p>
        </p:txBody>
      </p:sp>
    </p:spTree>
    <p:extLst>
      <p:ext uri="{BB962C8B-B14F-4D97-AF65-F5344CB8AC3E}">
        <p14:creationId xmlns:p14="http://schemas.microsoft.com/office/powerpoint/2010/main" val="3871833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4613D268-09B3-4FD2-8F3C-5D131FF128D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3">
            <a:extLst>
              <a:ext uri="{FF2B5EF4-FFF2-40B4-BE49-F238E27FC236}">
                <a16:creationId xmlns:a16="http://schemas.microsoft.com/office/drawing/2014/main" id="{CD0213D2-7946-4D6E-99DB-DF3C38456FFC}"/>
              </a:ext>
            </a:extLst>
          </p:cNvPr>
          <p:cNvSpPr>
            <a:spLocks noGrp="1"/>
          </p:cNvSpPr>
          <p:nvPr>
            <p:ph type="dt" sz="half" idx="10"/>
          </p:nvPr>
        </p:nvSpPr>
        <p:spPr/>
        <p:txBody>
          <a:bodyPr/>
          <a:lstStyle>
            <a:lvl1pPr>
              <a:defRPr/>
            </a:lvl1pPr>
          </a:lstStyle>
          <a:p>
            <a:pPr>
              <a:defRPr/>
            </a:pPr>
            <a:fld id="{1D4097A4-95FF-49D5-9341-A1253FB2D24F}" type="datetimeFigureOut">
              <a:rPr lang="nl-NL"/>
              <a:pPr>
                <a:defRPr/>
              </a:pPr>
              <a:t>23-9-2021</a:t>
            </a:fld>
            <a:endParaRPr lang="nl-NL"/>
          </a:p>
        </p:txBody>
      </p:sp>
      <p:sp>
        <p:nvSpPr>
          <p:cNvPr id="6" name="Tijdelijke aanduiding voor voettekst 4">
            <a:extLst>
              <a:ext uri="{FF2B5EF4-FFF2-40B4-BE49-F238E27FC236}">
                <a16:creationId xmlns:a16="http://schemas.microsoft.com/office/drawing/2014/main" id="{C65EDEC8-78F5-4370-87E6-572366EA581A}"/>
              </a:ext>
            </a:extLst>
          </p:cNvPr>
          <p:cNvSpPr>
            <a:spLocks noGrp="1"/>
          </p:cNvSpPr>
          <p:nvPr>
            <p:ph type="ftr" sz="quarter" idx="11"/>
          </p:nvPr>
        </p:nvSpPr>
        <p:spPr/>
        <p:txBody>
          <a:bodyPr/>
          <a:lstStyle>
            <a:lvl1pPr>
              <a:defRPr/>
            </a:lvl1pPr>
          </a:lstStyle>
          <a:p>
            <a:pPr>
              <a:defRPr/>
            </a:pPr>
            <a:endParaRPr lang="nl-NL"/>
          </a:p>
        </p:txBody>
      </p:sp>
      <p:sp>
        <p:nvSpPr>
          <p:cNvPr id="7" name="Tijdelijke aanduiding voor dianummer 5">
            <a:extLst>
              <a:ext uri="{FF2B5EF4-FFF2-40B4-BE49-F238E27FC236}">
                <a16:creationId xmlns:a16="http://schemas.microsoft.com/office/drawing/2014/main" id="{0D03A64D-06C9-40BA-A928-CA84346B6C95}"/>
              </a:ext>
            </a:extLst>
          </p:cNvPr>
          <p:cNvSpPr>
            <a:spLocks noGrp="1"/>
          </p:cNvSpPr>
          <p:nvPr>
            <p:ph type="sldNum" sz="quarter" idx="12"/>
          </p:nvPr>
        </p:nvSpPr>
        <p:spPr/>
        <p:txBody>
          <a:bodyPr/>
          <a:lstStyle>
            <a:lvl1pPr>
              <a:defRPr/>
            </a:lvl1pPr>
          </a:lstStyle>
          <a:p>
            <a:pPr>
              <a:defRPr/>
            </a:pPr>
            <a:fld id="{B07C4AB1-F441-41C4-8E9B-C8849E92558B}" type="slidenum">
              <a:rPr lang="nl-NL"/>
              <a:pPr>
                <a:defRPr/>
              </a:pPr>
              <a:t>‹nr.›</a:t>
            </a:fld>
            <a:endParaRPr lang="nl-NL"/>
          </a:p>
        </p:txBody>
      </p:sp>
    </p:spTree>
    <p:extLst>
      <p:ext uri="{BB962C8B-B14F-4D97-AF65-F5344CB8AC3E}">
        <p14:creationId xmlns:p14="http://schemas.microsoft.com/office/powerpoint/2010/main" val="3466336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AB5312EE-9C57-49D0-9EE8-678B8336C6F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e titel 1"/>
          <p:cNvSpPr>
            <a:spLocks noGrp="1"/>
          </p:cNvSpPr>
          <p:nvPr>
            <p:ph type="title" orient="vert"/>
          </p:nvPr>
        </p:nvSpPr>
        <p:spPr>
          <a:xfrm>
            <a:off x="6629400" y="274638"/>
            <a:ext cx="2057400" cy="58515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3">
            <a:extLst>
              <a:ext uri="{FF2B5EF4-FFF2-40B4-BE49-F238E27FC236}">
                <a16:creationId xmlns:a16="http://schemas.microsoft.com/office/drawing/2014/main" id="{2982BE05-1D24-4EAB-A820-9AC11AF61A9B}"/>
              </a:ext>
            </a:extLst>
          </p:cNvPr>
          <p:cNvSpPr>
            <a:spLocks noGrp="1"/>
          </p:cNvSpPr>
          <p:nvPr>
            <p:ph type="dt" sz="half" idx="10"/>
          </p:nvPr>
        </p:nvSpPr>
        <p:spPr/>
        <p:txBody>
          <a:bodyPr/>
          <a:lstStyle>
            <a:lvl1pPr>
              <a:defRPr/>
            </a:lvl1pPr>
          </a:lstStyle>
          <a:p>
            <a:pPr>
              <a:defRPr/>
            </a:pPr>
            <a:fld id="{1ED38304-A721-4D41-B22F-E3CC1AF044D5}" type="datetimeFigureOut">
              <a:rPr lang="nl-NL"/>
              <a:pPr>
                <a:defRPr/>
              </a:pPr>
              <a:t>23-9-2021</a:t>
            </a:fld>
            <a:endParaRPr lang="nl-NL"/>
          </a:p>
        </p:txBody>
      </p:sp>
      <p:sp>
        <p:nvSpPr>
          <p:cNvPr id="6" name="Tijdelijke aanduiding voor voettekst 4">
            <a:extLst>
              <a:ext uri="{FF2B5EF4-FFF2-40B4-BE49-F238E27FC236}">
                <a16:creationId xmlns:a16="http://schemas.microsoft.com/office/drawing/2014/main" id="{3C3A9721-0ED5-4D77-B673-AC13135F49F0}"/>
              </a:ext>
            </a:extLst>
          </p:cNvPr>
          <p:cNvSpPr>
            <a:spLocks noGrp="1"/>
          </p:cNvSpPr>
          <p:nvPr>
            <p:ph type="ftr" sz="quarter" idx="11"/>
          </p:nvPr>
        </p:nvSpPr>
        <p:spPr/>
        <p:txBody>
          <a:bodyPr/>
          <a:lstStyle>
            <a:lvl1pPr>
              <a:defRPr/>
            </a:lvl1pPr>
          </a:lstStyle>
          <a:p>
            <a:pPr>
              <a:defRPr/>
            </a:pPr>
            <a:endParaRPr lang="nl-NL"/>
          </a:p>
        </p:txBody>
      </p:sp>
      <p:sp>
        <p:nvSpPr>
          <p:cNvPr id="7" name="Tijdelijke aanduiding voor dianummer 5">
            <a:extLst>
              <a:ext uri="{FF2B5EF4-FFF2-40B4-BE49-F238E27FC236}">
                <a16:creationId xmlns:a16="http://schemas.microsoft.com/office/drawing/2014/main" id="{3C14EFB9-FED1-48DA-8015-79CDE4C9C52C}"/>
              </a:ext>
            </a:extLst>
          </p:cNvPr>
          <p:cNvSpPr>
            <a:spLocks noGrp="1"/>
          </p:cNvSpPr>
          <p:nvPr>
            <p:ph type="sldNum" sz="quarter" idx="12"/>
          </p:nvPr>
        </p:nvSpPr>
        <p:spPr/>
        <p:txBody>
          <a:bodyPr/>
          <a:lstStyle>
            <a:lvl1pPr>
              <a:defRPr/>
            </a:lvl1pPr>
          </a:lstStyle>
          <a:p>
            <a:pPr>
              <a:defRPr/>
            </a:pPr>
            <a:fld id="{AB0972ED-3E32-434B-8318-7F979319EAB2}" type="slidenum">
              <a:rPr lang="nl-NL"/>
              <a:pPr>
                <a:defRPr/>
              </a:pPr>
              <a:t>‹nr.›</a:t>
            </a:fld>
            <a:endParaRPr lang="nl-NL"/>
          </a:p>
        </p:txBody>
      </p:sp>
    </p:spTree>
    <p:extLst>
      <p:ext uri="{BB962C8B-B14F-4D97-AF65-F5344CB8AC3E}">
        <p14:creationId xmlns:p14="http://schemas.microsoft.com/office/powerpoint/2010/main" val="2693279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A67825C9-DF76-4763-ABA1-BF95CD90623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Tijdelijke aanduiding voor datum 3">
            <a:extLst>
              <a:ext uri="{FF2B5EF4-FFF2-40B4-BE49-F238E27FC236}">
                <a16:creationId xmlns:a16="http://schemas.microsoft.com/office/drawing/2014/main" id="{0024B26D-4B1C-4686-A431-4AD33754CD80}"/>
              </a:ext>
            </a:extLst>
          </p:cNvPr>
          <p:cNvSpPr>
            <a:spLocks noGrp="1"/>
          </p:cNvSpPr>
          <p:nvPr>
            <p:ph type="dt" sz="half" idx="10"/>
          </p:nvPr>
        </p:nvSpPr>
        <p:spPr/>
        <p:txBody>
          <a:bodyPr/>
          <a:lstStyle>
            <a:lvl1pPr>
              <a:defRPr/>
            </a:lvl1pPr>
          </a:lstStyle>
          <a:p>
            <a:pPr>
              <a:defRPr/>
            </a:pPr>
            <a:fld id="{2B075420-CC14-4CC4-855A-8FC44E71AD5B}" type="datetimeFigureOut">
              <a:rPr lang="nl-NL"/>
              <a:pPr>
                <a:defRPr/>
              </a:pPr>
              <a:t>23-9-2021</a:t>
            </a:fld>
            <a:endParaRPr lang="nl-NL"/>
          </a:p>
        </p:txBody>
      </p:sp>
      <p:sp>
        <p:nvSpPr>
          <p:cNvPr id="6" name="Tijdelijke aanduiding voor voettekst 4">
            <a:extLst>
              <a:ext uri="{FF2B5EF4-FFF2-40B4-BE49-F238E27FC236}">
                <a16:creationId xmlns:a16="http://schemas.microsoft.com/office/drawing/2014/main" id="{C7A2C5D3-4B40-458D-9A9E-6DEBC802B43B}"/>
              </a:ext>
            </a:extLst>
          </p:cNvPr>
          <p:cNvSpPr>
            <a:spLocks noGrp="1"/>
          </p:cNvSpPr>
          <p:nvPr>
            <p:ph type="ftr" sz="quarter" idx="11"/>
          </p:nvPr>
        </p:nvSpPr>
        <p:spPr/>
        <p:txBody>
          <a:bodyPr/>
          <a:lstStyle>
            <a:lvl1pPr>
              <a:defRPr/>
            </a:lvl1pPr>
          </a:lstStyle>
          <a:p>
            <a:pPr>
              <a:defRPr/>
            </a:pPr>
            <a:endParaRPr lang="nl-NL"/>
          </a:p>
        </p:txBody>
      </p:sp>
      <p:sp>
        <p:nvSpPr>
          <p:cNvPr id="7" name="Tijdelijke aanduiding voor dianummer 5">
            <a:extLst>
              <a:ext uri="{FF2B5EF4-FFF2-40B4-BE49-F238E27FC236}">
                <a16:creationId xmlns:a16="http://schemas.microsoft.com/office/drawing/2014/main" id="{F7EC2F80-158E-4409-BE73-79563029AD6F}"/>
              </a:ext>
            </a:extLst>
          </p:cNvPr>
          <p:cNvSpPr>
            <a:spLocks noGrp="1"/>
          </p:cNvSpPr>
          <p:nvPr>
            <p:ph type="sldNum" sz="quarter" idx="12"/>
          </p:nvPr>
        </p:nvSpPr>
        <p:spPr/>
        <p:txBody>
          <a:bodyPr/>
          <a:lstStyle>
            <a:lvl1pPr>
              <a:defRPr/>
            </a:lvl1pPr>
          </a:lstStyle>
          <a:p>
            <a:pPr>
              <a:defRPr/>
            </a:pPr>
            <a:fld id="{81527088-688F-4BD1-B1D5-8E3A2BE2BA7F}" type="slidenum">
              <a:rPr lang="nl-NL"/>
              <a:pPr>
                <a:defRPr/>
              </a:pPr>
              <a:t>‹nr.›</a:t>
            </a:fld>
            <a:endParaRPr lang="nl-NL"/>
          </a:p>
        </p:txBody>
      </p:sp>
    </p:spTree>
    <p:extLst>
      <p:ext uri="{BB962C8B-B14F-4D97-AF65-F5344CB8AC3E}">
        <p14:creationId xmlns:p14="http://schemas.microsoft.com/office/powerpoint/2010/main" val="2344211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dia">
    <p:spTree>
      <p:nvGrpSpPr>
        <p:cNvPr id="1" name=""/>
        <p:cNvGrpSpPr/>
        <p:nvPr/>
      </p:nvGrpSpPr>
      <p:grpSpPr>
        <a:xfrm>
          <a:off x="0" y="0"/>
          <a:ext cx="0" cy="0"/>
          <a:chOff x="0" y="0"/>
          <a:chExt cx="0" cy="0"/>
        </a:xfrm>
      </p:grpSpPr>
      <p:pic>
        <p:nvPicPr>
          <p:cNvPr id="2" name="Afbeelding 7">
            <a:extLst>
              <a:ext uri="{FF2B5EF4-FFF2-40B4-BE49-F238E27FC236}">
                <a16:creationId xmlns:a16="http://schemas.microsoft.com/office/drawing/2014/main" id="{ECF5A097-DF76-4C94-8EAB-5BB90D760FD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58963" y="0"/>
            <a:ext cx="5410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1236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nl-NL"/>
              <a:t>Klik om de stijl te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Tijdelijke aanduiding voor datum 3">
            <a:extLst>
              <a:ext uri="{FF2B5EF4-FFF2-40B4-BE49-F238E27FC236}">
                <a16:creationId xmlns:a16="http://schemas.microsoft.com/office/drawing/2014/main" id="{EA6DD884-D971-4264-A836-DD843FE13AA2}"/>
              </a:ext>
            </a:extLst>
          </p:cNvPr>
          <p:cNvSpPr>
            <a:spLocks noGrp="1"/>
          </p:cNvSpPr>
          <p:nvPr>
            <p:ph type="dt" sz="half" idx="10"/>
          </p:nvPr>
        </p:nvSpPr>
        <p:spPr/>
        <p:txBody>
          <a:bodyPr/>
          <a:lstStyle>
            <a:lvl1pPr>
              <a:defRPr>
                <a:solidFill>
                  <a:srgbClr val="FFFFFF"/>
                </a:solidFill>
              </a:defRPr>
            </a:lvl1pPr>
          </a:lstStyle>
          <a:p>
            <a:pPr>
              <a:defRPr/>
            </a:pPr>
            <a:fld id="{6D92EED7-6747-4626-A7CC-1FA9C96A0CCB}" type="datetimeFigureOut">
              <a:rPr lang="nl-NL"/>
              <a:pPr>
                <a:defRPr/>
              </a:pPr>
              <a:t>23-9-2021</a:t>
            </a:fld>
            <a:endParaRPr lang="nl-NL" dirty="0"/>
          </a:p>
        </p:txBody>
      </p:sp>
      <p:sp>
        <p:nvSpPr>
          <p:cNvPr id="5" name="Tijdelijke aanduiding voor voettekst 4">
            <a:extLst>
              <a:ext uri="{FF2B5EF4-FFF2-40B4-BE49-F238E27FC236}">
                <a16:creationId xmlns:a16="http://schemas.microsoft.com/office/drawing/2014/main" id="{E0738F83-7BC5-41B9-90E2-DB1B34CE7E4E}"/>
              </a:ext>
            </a:extLst>
          </p:cNvPr>
          <p:cNvSpPr>
            <a:spLocks noGrp="1"/>
          </p:cNvSpPr>
          <p:nvPr>
            <p:ph type="ftr" sz="quarter" idx="11"/>
          </p:nvPr>
        </p:nvSpPr>
        <p:spPr/>
        <p:txBody>
          <a:bodyPr/>
          <a:lstStyle>
            <a:lvl1pPr>
              <a:defRPr>
                <a:solidFill>
                  <a:srgbClr val="FFFFFF"/>
                </a:solidFill>
              </a:defRPr>
            </a:lvl1pPr>
          </a:lstStyle>
          <a:p>
            <a:pPr>
              <a:defRPr/>
            </a:pPr>
            <a:endParaRPr lang="nl-NL"/>
          </a:p>
        </p:txBody>
      </p:sp>
      <p:sp>
        <p:nvSpPr>
          <p:cNvPr id="6" name="Tijdelijke aanduiding voor dianummer 5">
            <a:extLst>
              <a:ext uri="{FF2B5EF4-FFF2-40B4-BE49-F238E27FC236}">
                <a16:creationId xmlns:a16="http://schemas.microsoft.com/office/drawing/2014/main" id="{ED1F8DC7-40DA-40A9-AAAB-3B6CD2DCB738}"/>
              </a:ext>
            </a:extLst>
          </p:cNvPr>
          <p:cNvSpPr>
            <a:spLocks noGrp="1"/>
          </p:cNvSpPr>
          <p:nvPr>
            <p:ph type="sldNum" sz="quarter" idx="12"/>
          </p:nvPr>
        </p:nvSpPr>
        <p:spPr/>
        <p:txBody>
          <a:bodyPr/>
          <a:lstStyle>
            <a:lvl1pPr>
              <a:defRPr>
                <a:solidFill>
                  <a:srgbClr val="FFFFFF"/>
                </a:solidFill>
              </a:defRPr>
            </a:lvl1pPr>
          </a:lstStyle>
          <a:p>
            <a:pPr>
              <a:defRPr/>
            </a:pPr>
            <a:fld id="{B6E0B769-6296-4D5A-8C73-82E9CB8847E3}" type="slidenum">
              <a:rPr lang="nl-NL"/>
              <a:pPr>
                <a:defRPr/>
              </a:pPr>
              <a:t>‹nr.›</a:t>
            </a:fld>
            <a:endParaRPr lang="nl-NL"/>
          </a:p>
        </p:txBody>
      </p:sp>
    </p:spTree>
    <p:extLst>
      <p:ext uri="{BB962C8B-B14F-4D97-AF65-F5344CB8AC3E}">
        <p14:creationId xmlns:p14="http://schemas.microsoft.com/office/powerpoint/2010/main" val="3311792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pic>
        <p:nvPicPr>
          <p:cNvPr id="5" name="Afbeelding 7">
            <a:extLst>
              <a:ext uri="{FF2B5EF4-FFF2-40B4-BE49-F238E27FC236}">
                <a16:creationId xmlns:a16="http://schemas.microsoft.com/office/drawing/2014/main" id="{9E8B2D1F-6D27-4211-B23D-CFB661F66D3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datum 4">
            <a:extLst>
              <a:ext uri="{FF2B5EF4-FFF2-40B4-BE49-F238E27FC236}">
                <a16:creationId xmlns:a16="http://schemas.microsoft.com/office/drawing/2014/main" id="{FC40A396-EB8F-4D71-A98D-6A493D256BCA}"/>
              </a:ext>
            </a:extLst>
          </p:cNvPr>
          <p:cNvSpPr>
            <a:spLocks noGrp="1"/>
          </p:cNvSpPr>
          <p:nvPr>
            <p:ph type="dt" sz="half" idx="10"/>
          </p:nvPr>
        </p:nvSpPr>
        <p:spPr/>
        <p:txBody>
          <a:bodyPr/>
          <a:lstStyle>
            <a:lvl1pPr>
              <a:defRPr/>
            </a:lvl1pPr>
          </a:lstStyle>
          <a:p>
            <a:pPr>
              <a:defRPr/>
            </a:pPr>
            <a:fld id="{6CFDB592-7C47-4B28-AB65-4F041D834003}" type="datetimeFigureOut">
              <a:rPr lang="nl-NL"/>
              <a:pPr>
                <a:defRPr/>
              </a:pPr>
              <a:t>23-9-2021</a:t>
            </a:fld>
            <a:endParaRPr lang="nl-NL"/>
          </a:p>
        </p:txBody>
      </p:sp>
      <p:sp>
        <p:nvSpPr>
          <p:cNvPr id="7" name="Tijdelijke aanduiding voor voettekst 5">
            <a:extLst>
              <a:ext uri="{FF2B5EF4-FFF2-40B4-BE49-F238E27FC236}">
                <a16:creationId xmlns:a16="http://schemas.microsoft.com/office/drawing/2014/main" id="{AE361ADD-64B7-448B-9C9C-98A587C82441}"/>
              </a:ext>
            </a:extLst>
          </p:cNvPr>
          <p:cNvSpPr>
            <a:spLocks noGrp="1"/>
          </p:cNvSpPr>
          <p:nvPr>
            <p:ph type="ftr" sz="quarter" idx="11"/>
          </p:nvPr>
        </p:nvSpPr>
        <p:spPr/>
        <p:txBody>
          <a:bodyPr/>
          <a:lstStyle>
            <a:lvl1pPr>
              <a:defRPr/>
            </a:lvl1pPr>
          </a:lstStyle>
          <a:p>
            <a:pPr>
              <a:defRPr/>
            </a:pPr>
            <a:endParaRPr lang="nl-NL"/>
          </a:p>
        </p:txBody>
      </p:sp>
      <p:sp>
        <p:nvSpPr>
          <p:cNvPr id="8" name="Tijdelijke aanduiding voor dianummer 6">
            <a:extLst>
              <a:ext uri="{FF2B5EF4-FFF2-40B4-BE49-F238E27FC236}">
                <a16:creationId xmlns:a16="http://schemas.microsoft.com/office/drawing/2014/main" id="{0D363D13-80DB-45BD-A27A-CBCD8C12BB1B}"/>
              </a:ext>
            </a:extLst>
          </p:cNvPr>
          <p:cNvSpPr>
            <a:spLocks noGrp="1"/>
          </p:cNvSpPr>
          <p:nvPr>
            <p:ph type="sldNum" sz="quarter" idx="12"/>
          </p:nvPr>
        </p:nvSpPr>
        <p:spPr/>
        <p:txBody>
          <a:bodyPr/>
          <a:lstStyle>
            <a:lvl1pPr>
              <a:defRPr/>
            </a:lvl1pPr>
          </a:lstStyle>
          <a:p>
            <a:pPr>
              <a:defRPr/>
            </a:pPr>
            <a:fld id="{9BB4FDA4-900D-4495-8C56-565D22F3D2C7}" type="slidenum">
              <a:rPr lang="nl-NL"/>
              <a:pPr>
                <a:defRPr/>
              </a:pPr>
              <a:t>‹nr.›</a:t>
            </a:fld>
            <a:endParaRPr lang="nl-NL"/>
          </a:p>
        </p:txBody>
      </p:sp>
    </p:spTree>
    <p:extLst>
      <p:ext uri="{BB962C8B-B14F-4D97-AF65-F5344CB8AC3E}">
        <p14:creationId xmlns:p14="http://schemas.microsoft.com/office/powerpoint/2010/main" val="4006927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7" name="Afbeelding 7">
            <a:extLst>
              <a:ext uri="{FF2B5EF4-FFF2-40B4-BE49-F238E27FC236}">
                <a16:creationId xmlns:a16="http://schemas.microsoft.com/office/drawing/2014/main" id="{6FA06395-DAC8-4897-A663-EA0E12C06A2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8" name="Tijdelijke aanduiding voor datum 6">
            <a:extLst>
              <a:ext uri="{FF2B5EF4-FFF2-40B4-BE49-F238E27FC236}">
                <a16:creationId xmlns:a16="http://schemas.microsoft.com/office/drawing/2014/main" id="{867F606C-7C4F-4B5B-973D-748560CD200C}"/>
              </a:ext>
            </a:extLst>
          </p:cNvPr>
          <p:cNvSpPr>
            <a:spLocks noGrp="1"/>
          </p:cNvSpPr>
          <p:nvPr>
            <p:ph type="dt" sz="half" idx="10"/>
          </p:nvPr>
        </p:nvSpPr>
        <p:spPr/>
        <p:txBody>
          <a:bodyPr/>
          <a:lstStyle>
            <a:lvl1pPr>
              <a:defRPr/>
            </a:lvl1pPr>
          </a:lstStyle>
          <a:p>
            <a:pPr>
              <a:defRPr/>
            </a:pPr>
            <a:fld id="{9A1D403B-2A2E-4033-A268-2080A505E118}" type="datetimeFigureOut">
              <a:rPr lang="nl-NL"/>
              <a:pPr>
                <a:defRPr/>
              </a:pPr>
              <a:t>23-9-2021</a:t>
            </a:fld>
            <a:endParaRPr lang="nl-NL"/>
          </a:p>
        </p:txBody>
      </p:sp>
      <p:sp>
        <p:nvSpPr>
          <p:cNvPr id="9" name="Tijdelijke aanduiding voor voettekst 7">
            <a:extLst>
              <a:ext uri="{FF2B5EF4-FFF2-40B4-BE49-F238E27FC236}">
                <a16:creationId xmlns:a16="http://schemas.microsoft.com/office/drawing/2014/main" id="{D23829F9-5CC7-4DBD-B82A-4875F7F5F5B3}"/>
              </a:ext>
            </a:extLst>
          </p:cNvPr>
          <p:cNvSpPr>
            <a:spLocks noGrp="1"/>
          </p:cNvSpPr>
          <p:nvPr>
            <p:ph type="ftr" sz="quarter" idx="11"/>
          </p:nvPr>
        </p:nvSpPr>
        <p:spPr/>
        <p:txBody>
          <a:bodyPr/>
          <a:lstStyle>
            <a:lvl1pPr>
              <a:defRPr/>
            </a:lvl1pPr>
          </a:lstStyle>
          <a:p>
            <a:pPr>
              <a:defRPr/>
            </a:pPr>
            <a:endParaRPr lang="nl-NL"/>
          </a:p>
        </p:txBody>
      </p:sp>
      <p:sp>
        <p:nvSpPr>
          <p:cNvPr id="10" name="Tijdelijke aanduiding voor dianummer 8">
            <a:extLst>
              <a:ext uri="{FF2B5EF4-FFF2-40B4-BE49-F238E27FC236}">
                <a16:creationId xmlns:a16="http://schemas.microsoft.com/office/drawing/2014/main" id="{A53FBBE3-258E-4549-90BA-8BD3C7FD9EC5}"/>
              </a:ext>
            </a:extLst>
          </p:cNvPr>
          <p:cNvSpPr>
            <a:spLocks noGrp="1"/>
          </p:cNvSpPr>
          <p:nvPr>
            <p:ph type="sldNum" sz="quarter" idx="12"/>
          </p:nvPr>
        </p:nvSpPr>
        <p:spPr/>
        <p:txBody>
          <a:bodyPr/>
          <a:lstStyle>
            <a:lvl1pPr>
              <a:defRPr/>
            </a:lvl1pPr>
          </a:lstStyle>
          <a:p>
            <a:pPr>
              <a:defRPr/>
            </a:pPr>
            <a:fld id="{8F2D8D16-311A-4889-958D-1063EEB53755}" type="slidenum">
              <a:rPr lang="nl-NL"/>
              <a:pPr>
                <a:defRPr/>
              </a:pPr>
              <a:t>‹nr.›</a:t>
            </a:fld>
            <a:endParaRPr lang="nl-NL"/>
          </a:p>
        </p:txBody>
      </p:sp>
    </p:spTree>
    <p:extLst>
      <p:ext uri="{BB962C8B-B14F-4D97-AF65-F5344CB8AC3E}">
        <p14:creationId xmlns:p14="http://schemas.microsoft.com/office/powerpoint/2010/main" val="2848104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pic>
        <p:nvPicPr>
          <p:cNvPr id="3" name="Afbeelding 7">
            <a:extLst>
              <a:ext uri="{FF2B5EF4-FFF2-40B4-BE49-F238E27FC236}">
                <a16:creationId xmlns:a16="http://schemas.microsoft.com/office/drawing/2014/main" id="{2DD08BAD-4510-4F16-8672-E844BFF5F5A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4" name="Tijdelijke aanduiding voor datum 2">
            <a:extLst>
              <a:ext uri="{FF2B5EF4-FFF2-40B4-BE49-F238E27FC236}">
                <a16:creationId xmlns:a16="http://schemas.microsoft.com/office/drawing/2014/main" id="{043477EA-B293-47FE-B2DF-F99617468322}"/>
              </a:ext>
            </a:extLst>
          </p:cNvPr>
          <p:cNvSpPr>
            <a:spLocks noGrp="1"/>
          </p:cNvSpPr>
          <p:nvPr>
            <p:ph type="dt" sz="half" idx="10"/>
          </p:nvPr>
        </p:nvSpPr>
        <p:spPr/>
        <p:txBody>
          <a:bodyPr/>
          <a:lstStyle>
            <a:lvl1pPr>
              <a:defRPr/>
            </a:lvl1pPr>
          </a:lstStyle>
          <a:p>
            <a:pPr>
              <a:defRPr/>
            </a:pPr>
            <a:fld id="{1FDB9096-CEBB-4DCE-8D77-6164C24F0B64}" type="datetimeFigureOut">
              <a:rPr lang="nl-NL"/>
              <a:pPr>
                <a:defRPr/>
              </a:pPr>
              <a:t>23-9-2021</a:t>
            </a:fld>
            <a:endParaRPr lang="nl-NL"/>
          </a:p>
        </p:txBody>
      </p:sp>
      <p:sp>
        <p:nvSpPr>
          <p:cNvPr id="5" name="Tijdelijke aanduiding voor voettekst 3">
            <a:extLst>
              <a:ext uri="{FF2B5EF4-FFF2-40B4-BE49-F238E27FC236}">
                <a16:creationId xmlns:a16="http://schemas.microsoft.com/office/drawing/2014/main" id="{485FED17-E628-44A7-B6A3-CB0E6B626C74}"/>
              </a:ext>
            </a:extLst>
          </p:cNvPr>
          <p:cNvSpPr>
            <a:spLocks noGrp="1"/>
          </p:cNvSpPr>
          <p:nvPr>
            <p:ph type="ftr" sz="quarter" idx="11"/>
          </p:nvPr>
        </p:nvSpPr>
        <p:spPr/>
        <p:txBody>
          <a:bodyPr/>
          <a:lstStyle>
            <a:lvl1pPr>
              <a:defRPr/>
            </a:lvl1pPr>
          </a:lstStyle>
          <a:p>
            <a:pPr>
              <a:defRPr/>
            </a:pPr>
            <a:endParaRPr lang="nl-NL"/>
          </a:p>
        </p:txBody>
      </p:sp>
      <p:sp>
        <p:nvSpPr>
          <p:cNvPr id="6" name="Tijdelijke aanduiding voor dianummer 4">
            <a:extLst>
              <a:ext uri="{FF2B5EF4-FFF2-40B4-BE49-F238E27FC236}">
                <a16:creationId xmlns:a16="http://schemas.microsoft.com/office/drawing/2014/main" id="{EBBF7DE4-9E31-4824-BE75-96CAD5B9490A}"/>
              </a:ext>
            </a:extLst>
          </p:cNvPr>
          <p:cNvSpPr>
            <a:spLocks noGrp="1"/>
          </p:cNvSpPr>
          <p:nvPr>
            <p:ph type="sldNum" sz="quarter" idx="12"/>
          </p:nvPr>
        </p:nvSpPr>
        <p:spPr/>
        <p:txBody>
          <a:bodyPr/>
          <a:lstStyle>
            <a:lvl1pPr>
              <a:defRPr/>
            </a:lvl1pPr>
          </a:lstStyle>
          <a:p>
            <a:pPr>
              <a:defRPr/>
            </a:pPr>
            <a:fld id="{5E735BD1-D6C5-41E0-B09F-BA35AAAA2283}" type="slidenum">
              <a:rPr lang="nl-NL"/>
              <a:pPr>
                <a:defRPr/>
              </a:pPr>
              <a:t>‹nr.›</a:t>
            </a:fld>
            <a:endParaRPr lang="nl-NL"/>
          </a:p>
        </p:txBody>
      </p:sp>
    </p:spTree>
    <p:extLst>
      <p:ext uri="{BB962C8B-B14F-4D97-AF65-F5344CB8AC3E}">
        <p14:creationId xmlns:p14="http://schemas.microsoft.com/office/powerpoint/2010/main" val="11404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2" name="Afbeelding 7">
            <a:extLst>
              <a:ext uri="{FF2B5EF4-FFF2-40B4-BE49-F238E27FC236}">
                <a16:creationId xmlns:a16="http://schemas.microsoft.com/office/drawing/2014/main" id="{F82EF64B-E0F1-4211-9C4D-E4ED42FAE89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jdelijke aanduiding voor datum 1">
            <a:extLst>
              <a:ext uri="{FF2B5EF4-FFF2-40B4-BE49-F238E27FC236}">
                <a16:creationId xmlns:a16="http://schemas.microsoft.com/office/drawing/2014/main" id="{8F9B6ADD-D5E7-47FD-9BDE-EB1C846CAE2B}"/>
              </a:ext>
            </a:extLst>
          </p:cNvPr>
          <p:cNvSpPr>
            <a:spLocks noGrp="1"/>
          </p:cNvSpPr>
          <p:nvPr>
            <p:ph type="dt" sz="half" idx="10"/>
          </p:nvPr>
        </p:nvSpPr>
        <p:spPr/>
        <p:txBody>
          <a:bodyPr/>
          <a:lstStyle>
            <a:lvl1pPr>
              <a:defRPr/>
            </a:lvl1pPr>
          </a:lstStyle>
          <a:p>
            <a:pPr>
              <a:defRPr/>
            </a:pPr>
            <a:fld id="{F6F0BA2E-1017-43E5-93FF-4E7343CAE60A}" type="datetimeFigureOut">
              <a:rPr lang="nl-NL"/>
              <a:pPr>
                <a:defRPr/>
              </a:pPr>
              <a:t>23-9-2021</a:t>
            </a:fld>
            <a:endParaRPr lang="nl-NL"/>
          </a:p>
        </p:txBody>
      </p:sp>
      <p:sp>
        <p:nvSpPr>
          <p:cNvPr id="4" name="Tijdelijke aanduiding voor voettekst 2">
            <a:extLst>
              <a:ext uri="{FF2B5EF4-FFF2-40B4-BE49-F238E27FC236}">
                <a16:creationId xmlns:a16="http://schemas.microsoft.com/office/drawing/2014/main" id="{481C956E-7691-49B4-B962-0B1B5EDBE4E3}"/>
              </a:ext>
            </a:extLst>
          </p:cNvPr>
          <p:cNvSpPr>
            <a:spLocks noGrp="1"/>
          </p:cNvSpPr>
          <p:nvPr>
            <p:ph type="ftr" sz="quarter" idx="11"/>
          </p:nvPr>
        </p:nvSpPr>
        <p:spPr/>
        <p:txBody>
          <a:bodyPr/>
          <a:lstStyle>
            <a:lvl1pPr>
              <a:defRPr/>
            </a:lvl1pPr>
          </a:lstStyle>
          <a:p>
            <a:pPr>
              <a:defRPr/>
            </a:pPr>
            <a:endParaRPr lang="nl-NL"/>
          </a:p>
        </p:txBody>
      </p:sp>
      <p:sp>
        <p:nvSpPr>
          <p:cNvPr id="5" name="Tijdelijke aanduiding voor dianummer 3">
            <a:extLst>
              <a:ext uri="{FF2B5EF4-FFF2-40B4-BE49-F238E27FC236}">
                <a16:creationId xmlns:a16="http://schemas.microsoft.com/office/drawing/2014/main" id="{63299BE3-1001-4FE2-8A22-BE56F4621E8C}"/>
              </a:ext>
            </a:extLst>
          </p:cNvPr>
          <p:cNvSpPr>
            <a:spLocks noGrp="1"/>
          </p:cNvSpPr>
          <p:nvPr>
            <p:ph type="sldNum" sz="quarter" idx="12"/>
          </p:nvPr>
        </p:nvSpPr>
        <p:spPr/>
        <p:txBody>
          <a:bodyPr/>
          <a:lstStyle>
            <a:lvl1pPr>
              <a:defRPr/>
            </a:lvl1pPr>
          </a:lstStyle>
          <a:p>
            <a:pPr>
              <a:defRPr/>
            </a:pPr>
            <a:fld id="{AB0F9206-CD0B-47C8-82E2-3AB0E124913D}" type="slidenum">
              <a:rPr lang="nl-NL"/>
              <a:pPr>
                <a:defRPr/>
              </a:pPr>
              <a:t>‹nr.›</a:t>
            </a:fld>
            <a:endParaRPr lang="nl-NL"/>
          </a:p>
        </p:txBody>
      </p:sp>
    </p:spTree>
    <p:extLst>
      <p:ext uri="{BB962C8B-B14F-4D97-AF65-F5344CB8AC3E}">
        <p14:creationId xmlns:p14="http://schemas.microsoft.com/office/powerpoint/2010/main" val="1403389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pic>
        <p:nvPicPr>
          <p:cNvPr id="5" name="Afbeelding 7">
            <a:extLst>
              <a:ext uri="{FF2B5EF4-FFF2-40B4-BE49-F238E27FC236}">
                <a16:creationId xmlns:a16="http://schemas.microsoft.com/office/drawing/2014/main" id="{63360E35-CC7A-4325-89CF-F485B68F17D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6" name="Tijdelijke aanduiding voor datum 4">
            <a:extLst>
              <a:ext uri="{FF2B5EF4-FFF2-40B4-BE49-F238E27FC236}">
                <a16:creationId xmlns:a16="http://schemas.microsoft.com/office/drawing/2014/main" id="{75D40569-84BB-4979-9E34-C1C3E74E7A93}"/>
              </a:ext>
            </a:extLst>
          </p:cNvPr>
          <p:cNvSpPr>
            <a:spLocks noGrp="1"/>
          </p:cNvSpPr>
          <p:nvPr>
            <p:ph type="dt" sz="half" idx="10"/>
          </p:nvPr>
        </p:nvSpPr>
        <p:spPr/>
        <p:txBody>
          <a:bodyPr/>
          <a:lstStyle>
            <a:lvl1pPr>
              <a:defRPr/>
            </a:lvl1pPr>
          </a:lstStyle>
          <a:p>
            <a:pPr>
              <a:defRPr/>
            </a:pPr>
            <a:fld id="{9755A836-11E6-478E-BFE1-0ACACD26E571}" type="datetimeFigureOut">
              <a:rPr lang="nl-NL"/>
              <a:pPr>
                <a:defRPr/>
              </a:pPr>
              <a:t>23-9-2021</a:t>
            </a:fld>
            <a:endParaRPr lang="nl-NL"/>
          </a:p>
        </p:txBody>
      </p:sp>
      <p:sp>
        <p:nvSpPr>
          <p:cNvPr id="7" name="Tijdelijke aanduiding voor voettekst 5">
            <a:extLst>
              <a:ext uri="{FF2B5EF4-FFF2-40B4-BE49-F238E27FC236}">
                <a16:creationId xmlns:a16="http://schemas.microsoft.com/office/drawing/2014/main" id="{C6ABD148-F5C7-4055-827D-E52CBF0E1E47}"/>
              </a:ext>
            </a:extLst>
          </p:cNvPr>
          <p:cNvSpPr>
            <a:spLocks noGrp="1"/>
          </p:cNvSpPr>
          <p:nvPr>
            <p:ph type="ftr" sz="quarter" idx="11"/>
          </p:nvPr>
        </p:nvSpPr>
        <p:spPr/>
        <p:txBody>
          <a:bodyPr/>
          <a:lstStyle>
            <a:lvl1pPr>
              <a:defRPr/>
            </a:lvl1pPr>
          </a:lstStyle>
          <a:p>
            <a:pPr>
              <a:defRPr/>
            </a:pPr>
            <a:endParaRPr lang="nl-NL"/>
          </a:p>
        </p:txBody>
      </p:sp>
      <p:sp>
        <p:nvSpPr>
          <p:cNvPr id="8" name="Tijdelijke aanduiding voor dianummer 6">
            <a:extLst>
              <a:ext uri="{FF2B5EF4-FFF2-40B4-BE49-F238E27FC236}">
                <a16:creationId xmlns:a16="http://schemas.microsoft.com/office/drawing/2014/main" id="{7536AC46-C2EB-4968-881D-AC2E055ED2D9}"/>
              </a:ext>
            </a:extLst>
          </p:cNvPr>
          <p:cNvSpPr>
            <a:spLocks noGrp="1"/>
          </p:cNvSpPr>
          <p:nvPr>
            <p:ph type="sldNum" sz="quarter" idx="12"/>
          </p:nvPr>
        </p:nvSpPr>
        <p:spPr/>
        <p:txBody>
          <a:bodyPr/>
          <a:lstStyle>
            <a:lvl1pPr>
              <a:defRPr/>
            </a:lvl1pPr>
          </a:lstStyle>
          <a:p>
            <a:pPr>
              <a:defRPr/>
            </a:pPr>
            <a:fld id="{FAC0CB91-503F-4D04-92C7-354701CFD823}" type="slidenum">
              <a:rPr lang="nl-NL"/>
              <a:pPr>
                <a:defRPr/>
              </a:pPr>
              <a:t>‹nr.›</a:t>
            </a:fld>
            <a:endParaRPr lang="nl-NL"/>
          </a:p>
        </p:txBody>
      </p:sp>
    </p:spTree>
    <p:extLst>
      <p:ext uri="{BB962C8B-B14F-4D97-AF65-F5344CB8AC3E}">
        <p14:creationId xmlns:p14="http://schemas.microsoft.com/office/powerpoint/2010/main" val="3836120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jdelijke aanduiding voor titel 1">
            <a:extLst>
              <a:ext uri="{FF2B5EF4-FFF2-40B4-BE49-F238E27FC236}">
                <a16:creationId xmlns:a16="http://schemas.microsoft.com/office/drawing/2014/main" id="{41E0E591-84AF-4233-AFAB-D35658C05C64}"/>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nl-BE"/>
              <a:t>Titelstijl van model bewerken</a:t>
            </a:r>
            <a:endParaRPr lang="nl-NL" altLang="nl-BE"/>
          </a:p>
        </p:txBody>
      </p:sp>
      <p:sp>
        <p:nvSpPr>
          <p:cNvPr id="1027" name="Tijdelijke aanduiding voor tekst 2">
            <a:extLst>
              <a:ext uri="{FF2B5EF4-FFF2-40B4-BE49-F238E27FC236}">
                <a16:creationId xmlns:a16="http://schemas.microsoft.com/office/drawing/2014/main" id="{F5708754-222C-4258-B1FC-FC44F3BC1393}"/>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nl-BE"/>
              <a:t>Klik om de tekststijl van het model te bewerken</a:t>
            </a:r>
          </a:p>
          <a:p>
            <a:pPr lvl="1"/>
            <a:r>
              <a:rPr lang="en-US" altLang="nl-BE"/>
              <a:t>Tweede niveau</a:t>
            </a:r>
          </a:p>
          <a:p>
            <a:pPr lvl="2"/>
            <a:r>
              <a:rPr lang="en-US" altLang="nl-BE"/>
              <a:t>Derde niveau</a:t>
            </a:r>
          </a:p>
          <a:p>
            <a:pPr lvl="3"/>
            <a:r>
              <a:rPr lang="en-US" altLang="nl-BE"/>
              <a:t>Vierde niveau</a:t>
            </a:r>
          </a:p>
          <a:p>
            <a:pPr lvl="4"/>
            <a:r>
              <a:rPr lang="en-US" altLang="nl-BE"/>
              <a:t>Vijfde niveau</a:t>
            </a:r>
            <a:endParaRPr lang="nl-NL" altLang="nl-BE"/>
          </a:p>
        </p:txBody>
      </p:sp>
      <p:sp>
        <p:nvSpPr>
          <p:cNvPr id="4" name="Tijdelijke aanduiding voor datum 3">
            <a:extLst>
              <a:ext uri="{FF2B5EF4-FFF2-40B4-BE49-F238E27FC236}">
                <a16:creationId xmlns:a16="http://schemas.microsoft.com/office/drawing/2014/main" id="{A62680A7-8AF0-4CF4-8038-91E4CC8D4BE8}"/>
              </a:ext>
            </a:extLst>
          </p:cNvPr>
          <p:cNvSpPr>
            <a:spLocks noGrp="1"/>
          </p:cNvSpPr>
          <p:nvPr>
            <p:ph type="dt" sz="half" idx="2"/>
          </p:nvPr>
        </p:nvSpPr>
        <p:spPr>
          <a:xfrm>
            <a:off x="1325563" y="6356350"/>
            <a:ext cx="126523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104FEB56-1619-40E2-B996-9CDB9B8C05C5}" type="datetimeFigureOut">
              <a:rPr lang="nl-NL"/>
              <a:pPr>
                <a:defRPr/>
              </a:pPr>
              <a:t>23-9-2021</a:t>
            </a:fld>
            <a:endParaRPr lang="nl-NL"/>
          </a:p>
        </p:txBody>
      </p:sp>
      <p:sp>
        <p:nvSpPr>
          <p:cNvPr id="5" name="Tijdelijke aanduiding voor voettekst 4">
            <a:extLst>
              <a:ext uri="{FF2B5EF4-FFF2-40B4-BE49-F238E27FC236}">
                <a16:creationId xmlns:a16="http://schemas.microsoft.com/office/drawing/2014/main" id="{B95753E0-DECD-4CE8-BD8E-A2BE84983B0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nl-NL"/>
          </a:p>
        </p:txBody>
      </p:sp>
      <p:sp>
        <p:nvSpPr>
          <p:cNvPr id="6" name="Tijdelijke aanduiding voor dianummer 5">
            <a:extLst>
              <a:ext uri="{FF2B5EF4-FFF2-40B4-BE49-F238E27FC236}">
                <a16:creationId xmlns:a16="http://schemas.microsoft.com/office/drawing/2014/main" id="{56C8A6DE-B07B-44F4-BE71-805899EA9C5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7A653C52-9256-4C90-BE9D-A3587DD57E88}" type="slidenum">
              <a:rPr lang="nl-NL"/>
              <a:pPr>
                <a:defRPr/>
              </a:pPr>
              <a:t>‹nr.›</a:t>
            </a:fld>
            <a:endParaRPr lang="nl-NL"/>
          </a:p>
        </p:txBody>
      </p:sp>
      <p:sp>
        <p:nvSpPr>
          <p:cNvPr id="7" name="Rechthoek 6">
            <a:extLst>
              <a:ext uri="{FF2B5EF4-FFF2-40B4-BE49-F238E27FC236}">
                <a16:creationId xmlns:a16="http://schemas.microsoft.com/office/drawing/2014/main" id="{0E7E6B27-6D9B-49EE-9096-F43744E1253A}"/>
              </a:ext>
            </a:extLst>
          </p:cNvPr>
          <p:cNvSpPr/>
          <p:nvPr/>
        </p:nvSpPr>
        <p:spPr>
          <a:xfrm>
            <a:off x="0" y="6681788"/>
            <a:ext cx="9144000" cy="180975"/>
          </a:xfrm>
          <a:prstGeom prst="rect">
            <a:avLst/>
          </a:prstGeom>
          <a:solidFill>
            <a:srgbClr val="58A61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nl-NL"/>
          </a:p>
        </p:txBody>
      </p:sp>
    </p:spTree>
  </p:cSld>
  <p:clrMap bg1="lt1" tx1="dk1" bg2="lt2" tx2="dk2" accent1="accent1" accent2="accent2" accent3="accent3" accent4="accent4" accent5="accent5" accent6="accent6" hlink="hlink" folHlink="folHlink"/>
  <p:sldLayoutIdLst>
    <p:sldLayoutId id="2147484513" r:id="rId1"/>
    <p:sldLayoutId id="2147484514" r:id="rId2"/>
    <p:sldLayoutId id="2147484515" r:id="rId3"/>
    <p:sldLayoutId id="2147484516" r:id="rId4"/>
    <p:sldLayoutId id="2147484517" r:id="rId5"/>
    <p:sldLayoutId id="2147484518" r:id="rId6"/>
    <p:sldLayoutId id="2147484519" r:id="rId7"/>
    <p:sldLayoutId id="2147484520" r:id="rId8"/>
    <p:sldLayoutId id="2147484521" r:id="rId9"/>
    <p:sldLayoutId id="2147484522" r:id="rId10"/>
    <p:sldLayoutId id="2147484523" r:id="rId11"/>
    <p:sldLayoutId id="2147484524" r:id="rId12"/>
  </p:sldLayoutIdLst>
  <p:txStyles>
    <p:titleStyle>
      <a:lvl1pPr algn="ctr" defTabSz="457200" rtl="0" eaLnBrk="0" fontAlgn="base" hangingPunct="0">
        <a:spcBef>
          <a:spcPct val="0"/>
        </a:spcBef>
        <a:spcAft>
          <a:spcPct val="0"/>
        </a:spcAft>
        <a:defRPr sz="4400" b="1" kern="1200">
          <a:solidFill>
            <a:srgbClr val="58A618"/>
          </a:solidFill>
          <a:latin typeface="+mj-lt"/>
          <a:ea typeface="+mj-ea"/>
          <a:cs typeface="+mj-cs"/>
        </a:defRPr>
      </a:lvl1pPr>
      <a:lvl2pPr algn="ctr" defTabSz="457200" rtl="0" eaLnBrk="0" fontAlgn="base" hangingPunct="0">
        <a:spcBef>
          <a:spcPct val="0"/>
        </a:spcBef>
        <a:spcAft>
          <a:spcPct val="0"/>
        </a:spcAft>
        <a:defRPr sz="4400" b="1">
          <a:solidFill>
            <a:srgbClr val="58A618"/>
          </a:solidFill>
          <a:latin typeface="Calibri" panose="020F0502020204030204" pitchFamily="34" charset="0"/>
        </a:defRPr>
      </a:lvl2pPr>
      <a:lvl3pPr algn="ctr" defTabSz="457200" rtl="0" eaLnBrk="0" fontAlgn="base" hangingPunct="0">
        <a:spcBef>
          <a:spcPct val="0"/>
        </a:spcBef>
        <a:spcAft>
          <a:spcPct val="0"/>
        </a:spcAft>
        <a:defRPr sz="4400" b="1">
          <a:solidFill>
            <a:srgbClr val="58A618"/>
          </a:solidFill>
          <a:latin typeface="Calibri" panose="020F0502020204030204" pitchFamily="34" charset="0"/>
        </a:defRPr>
      </a:lvl3pPr>
      <a:lvl4pPr algn="ctr" defTabSz="457200" rtl="0" eaLnBrk="0" fontAlgn="base" hangingPunct="0">
        <a:spcBef>
          <a:spcPct val="0"/>
        </a:spcBef>
        <a:spcAft>
          <a:spcPct val="0"/>
        </a:spcAft>
        <a:defRPr sz="4400" b="1">
          <a:solidFill>
            <a:srgbClr val="58A618"/>
          </a:solidFill>
          <a:latin typeface="Calibri" panose="020F0502020204030204" pitchFamily="34" charset="0"/>
        </a:defRPr>
      </a:lvl4pPr>
      <a:lvl5pPr algn="ctr" defTabSz="457200" rtl="0" eaLnBrk="0" fontAlgn="base" hangingPunct="0">
        <a:spcBef>
          <a:spcPct val="0"/>
        </a:spcBef>
        <a:spcAft>
          <a:spcPct val="0"/>
        </a:spcAft>
        <a:defRPr sz="4400" b="1">
          <a:solidFill>
            <a:srgbClr val="58A618"/>
          </a:solidFill>
          <a:latin typeface="Calibri" panose="020F0502020204030204" pitchFamily="34" charset="0"/>
        </a:defRPr>
      </a:lvl5pPr>
      <a:lvl6pPr marL="457200" algn="ctr" defTabSz="457200" rtl="0" fontAlgn="base">
        <a:spcBef>
          <a:spcPct val="0"/>
        </a:spcBef>
        <a:spcAft>
          <a:spcPct val="0"/>
        </a:spcAft>
        <a:defRPr sz="4400" b="1">
          <a:solidFill>
            <a:srgbClr val="58A618"/>
          </a:solidFill>
          <a:latin typeface="Calibri" panose="020F0502020204030204" pitchFamily="34" charset="0"/>
        </a:defRPr>
      </a:lvl6pPr>
      <a:lvl7pPr marL="914400" algn="ctr" defTabSz="457200" rtl="0" fontAlgn="base">
        <a:spcBef>
          <a:spcPct val="0"/>
        </a:spcBef>
        <a:spcAft>
          <a:spcPct val="0"/>
        </a:spcAft>
        <a:defRPr sz="4400" b="1">
          <a:solidFill>
            <a:srgbClr val="58A618"/>
          </a:solidFill>
          <a:latin typeface="Calibri" panose="020F0502020204030204" pitchFamily="34" charset="0"/>
        </a:defRPr>
      </a:lvl7pPr>
      <a:lvl8pPr marL="1371600" algn="ctr" defTabSz="457200" rtl="0" fontAlgn="base">
        <a:spcBef>
          <a:spcPct val="0"/>
        </a:spcBef>
        <a:spcAft>
          <a:spcPct val="0"/>
        </a:spcAft>
        <a:defRPr sz="4400" b="1">
          <a:solidFill>
            <a:srgbClr val="58A618"/>
          </a:solidFill>
          <a:latin typeface="Calibri" panose="020F0502020204030204" pitchFamily="34" charset="0"/>
        </a:defRPr>
      </a:lvl8pPr>
      <a:lvl9pPr marL="1828800" algn="ctr" defTabSz="457200" rtl="0" fontAlgn="base">
        <a:spcBef>
          <a:spcPct val="0"/>
        </a:spcBef>
        <a:spcAft>
          <a:spcPct val="0"/>
        </a:spcAft>
        <a:defRPr sz="4400" b="1">
          <a:solidFill>
            <a:srgbClr val="58A618"/>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app.pluralsight.com/course-player?clipId=81f43922-2145-40b3-b692-53b4d1bf5118"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app.pluralsight.com/course-player?clipId=1aac7d39-54fe-4dea-96f2-0b49af4e5f15"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app.pluralsight.com/course-player?clipId=bcb17d8d-ee7c-4e44-9c06-47ca5212f4e5"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app.pluralsight.com/course-player?clipId=918ff74f-f1dc-4d56-a595-a2649d820a11"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app.pluralsight.com/course-player?clipId=64a8af3a-21c1-45c4-84ba-c4b190e1fe28"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app.pluralsight.com/course-player?clipId=d5305086-19e9-406a-8957-853bfbf6ebb3"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app.pluralsight.com/course-player?clipId=ea24a427-53aa-4bc3-9301-25f12d7accd5"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app.pluralsight.com/course-player?clipId=5a513bf2-5130-4f28-a277-6e1049d88714"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hyperlink" Target="https://app.pluralsight.com/course-player?clipId=df65275e-7e92-4c6b-93b4-7ddf6b381cca"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app.pluralsight.com/course-player?clipId=6c39cc5e-3067-4442-9543-c7dc36c6ce6a"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app.pluralsight.com/library/courses/wpf-fundamentals" TargetMode="External"/><Relationship Id="rId2" Type="http://schemas.openxmlformats.org/officeDocument/2006/relationships/hyperlink" Target="http://www.pluralsight.com/courses/wpf-fundamentals" TargetMode="Externa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app.pluralsight.com/course-player?clipId=d87da0e1-2a39-4fa5-8218-ac8107bfdac6"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1">
            <a:extLst>
              <a:ext uri="{FF2B5EF4-FFF2-40B4-BE49-F238E27FC236}">
                <a16:creationId xmlns:a16="http://schemas.microsoft.com/office/drawing/2014/main" id="{92AF2AC8-6234-4D09-AB4D-4B36797EAA6B}"/>
              </a:ext>
            </a:extLst>
          </p:cNvPr>
          <p:cNvSpPr>
            <a:spLocks noGrp="1"/>
          </p:cNvSpPr>
          <p:nvPr>
            <p:ph type="ctrTitle"/>
          </p:nvPr>
        </p:nvSpPr>
        <p:spPr>
          <a:xfrm>
            <a:off x="531813" y="1903413"/>
            <a:ext cx="7772400" cy="1470025"/>
          </a:xfrm>
        </p:spPr>
        <p:txBody>
          <a:bodyPr/>
          <a:lstStyle/>
          <a:p>
            <a:pPr eaLnBrk="1" hangingPunct="1"/>
            <a:r>
              <a:rPr lang="nl-BE" altLang="nl-BE"/>
              <a:t>WPF Controls</a:t>
            </a:r>
          </a:p>
        </p:txBody>
      </p:sp>
      <p:sp>
        <p:nvSpPr>
          <p:cNvPr id="16387" name="Subtitel 2">
            <a:extLst>
              <a:ext uri="{FF2B5EF4-FFF2-40B4-BE49-F238E27FC236}">
                <a16:creationId xmlns:a16="http://schemas.microsoft.com/office/drawing/2014/main" id="{1B291D7D-879D-4A5B-953F-6286BFD86923}"/>
              </a:ext>
            </a:extLst>
          </p:cNvPr>
          <p:cNvSpPr>
            <a:spLocks noGrp="1"/>
          </p:cNvSpPr>
          <p:nvPr>
            <p:ph type="subTitle" idx="1"/>
          </p:nvPr>
        </p:nvSpPr>
        <p:spPr>
          <a:xfrm>
            <a:off x="542925" y="3876675"/>
            <a:ext cx="4806950" cy="1136650"/>
          </a:xfrm>
        </p:spPr>
        <p:txBody>
          <a:bodyPr/>
          <a:lstStyle/>
          <a:p>
            <a:pPr eaLnBrk="1" hangingPunct="1"/>
            <a:endParaRPr lang="nl-BE" altLang="nl-B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el 1">
            <a:extLst>
              <a:ext uri="{FF2B5EF4-FFF2-40B4-BE49-F238E27FC236}">
                <a16:creationId xmlns:a16="http://schemas.microsoft.com/office/drawing/2014/main" id="{4653FA6C-6453-43FC-9D1D-E9D9F587E38D}"/>
              </a:ext>
            </a:extLst>
          </p:cNvPr>
          <p:cNvSpPr>
            <a:spLocks noGrp="1"/>
          </p:cNvSpPr>
          <p:nvPr>
            <p:ph type="title"/>
          </p:nvPr>
        </p:nvSpPr>
        <p:spPr/>
        <p:txBody>
          <a:bodyPr/>
          <a:lstStyle/>
          <a:p>
            <a:r>
              <a:rPr lang="nl-BE" altLang="nl-BE"/>
              <a:t>WPFContentModel</a:t>
            </a:r>
          </a:p>
        </p:txBody>
      </p:sp>
      <p:pic>
        <p:nvPicPr>
          <p:cNvPr id="33795" name="Content Placeholder 1">
            <a:extLst>
              <a:ext uri="{FF2B5EF4-FFF2-40B4-BE49-F238E27FC236}">
                <a16:creationId xmlns:a16="http://schemas.microsoft.com/office/drawing/2014/main" id="{AB6655D3-1254-4A3A-B5FB-23C0723D6D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30450" y="2563813"/>
            <a:ext cx="3646488" cy="211455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Afbeelding 3">
            <a:hlinkClick r:id="rId2"/>
            <a:extLst>
              <a:ext uri="{FF2B5EF4-FFF2-40B4-BE49-F238E27FC236}">
                <a16:creationId xmlns:a16="http://schemas.microsoft.com/office/drawing/2014/main" id="{733E7486-23FE-4383-B13B-F5A69C91AF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2988" y="1730375"/>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Afbeelding 4">
            <a:extLst>
              <a:ext uri="{FF2B5EF4-FFF2-40B4-BE49-F238E27FC236}">
                <a16:creationId xmlns:a16="http://schemas.microsoft.com/office/drawing/2014/main" id="{FD1694A8-6948-400E-AB19-349A154B7C62}"/>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itel 1">
            <a:extLst>
              <a:ext uri="{FF2B5EF4-FFF2-40B4-BE49-F238E27FC236}">
                <a16:creationId xmlns:a16="http://schemas.microsoft.com/office/drawing/2014/main" id="{10302966-AFF4-45F7-AE68-AE647CF1AC2E}"/>
              </a:ext>
            </a:extLst>
          </p:cNvPr>
          <p:cNvSpPr>
            <a:spLocks noGrp="1"/>
          </p:cNvSpPr>
          <p:nvPr>
            <p:ph type="title"/>
          </p:nvPr>
        </p:nvSpPr>
        <p:spPr/>
        <p:txBody>
          <a:bodyPr/>
          <a:lstStyle/>
          <a:p>
            <a:r>
              <a:rPr lang="nl-BE" altLang="nl-BE"/>
              <a:t>Pluralsight video: Content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el 1">
            <a:extLst>
              <a:ext uri="{FF2B5EF4-FFF2-40B4-BE49-F238E27FC236}">
                <a16:creationId xmlns:a16="http://schemas.microsoft.com/office/drawing/2014/main" id="{9C5F1E6E-401C-4929-8EE9-9D259134DD44}"/>
              </a:ext>
            </a:extLst>
          </p:cNvPr>
          <p:cNvSpPr>
            <a:spLocks noGrp="1"/>
          </p:cNvSpPr>
          <p:nvPr>
            <p:ph type="title"/>
          </p:nvPr>
        </p:nvSpPr>
        <p:spPr/>
        <p:txBody>
          <a:bodyPr/>
          <a:lstStyle/>
          <a:p>
            <a:r>
              <a:rPr lang="nl-BE" altLang="nl-BE"/>
              <a:t>Grouping Controls</a:t>
            </a:r>
          </a:p>
        </p:txBody>
      </p:sp>
      <p:pic>
        <p:nvPicPr>
          <p:cNvPr id="35843" name="Tijdelijke aanduiding voor inhoud 3">
            <a:extLst>
              <a:ext uri="{FF2B5EF4-FFF2-40B4-BE49-F238E27FC236}">
                <a16:creationId xmlns:a16="http://schemas.microsoft.com/office/drawing/2014/main" id="{3934B431-F500-46DF-9676-4E6EA7EEE59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587500"/>
            <a:ext cx="3344863" cy="1243013"/>
          </a:xfrm>
        </p:spPr>
      </p:pic>
      <p:pic>
        <p:nvPicPr>
          <p:cNvPr id="35844" name="Afbeelding 5">
            <a:extLst>
              <a:ext uri="{FF2B5EF4-FFF2-40B4-BE49-F238E27FC236}">
                <a16:creationId xmlns:a16="http://schemas.microsoft.com/office/drawing/2014/main" id="{48D9DFFD-79F3-4F49-B851-1348B4634BD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6900" y="3429000"/>
            <a:ext cx="41433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Afbeelding 6">
            <a:extLst>
              <a:ext uri="{FF2B5EF4-FFF2-40B4-BE49-F238E27FC236}">
                <a16:creationId xmlns:a16="http://schemas.microsoft.com/office/drawing/2014/main" id="{63492462-75B1-4597-BFDD-7AAA3084B7E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740275" y="3429000"/>
            <a:ext cx="3103563"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Afbeelding 7">
            <a:extLst>
              <a:ext uri="{FF2B5EF4-FFF2-40B4-BE49-F238E27FC236}">
                <a16:creationId xmlns:a16="http://schemas.microsoft.com/office/drawing/2014/main" id="{8B9996AD-4505-44F8-A13B-B08CA3BE8AB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740275" y="1181100"/>
            <a:ext cx="3103563"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Afbeelding 3">
            <a:hlinkClick r:id="rId2"/>
            <a:extLst>
              <a:ext uri="{FF2B5EF4-FFF2-40B4-BE49-F238E27FC236}">
                <a16:creationId xmlns:a16="http://schemas.microsoft.com/office/drawing/2014/main" id="{9F3714FB-052E-4414-A5E8-5CD55880FFF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2988" y="173961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1" name="Afbeelding 4">
            <a:extLst>
              <a:ext uri="{FF2B5EF4-FFF2-40B4-BE49-F238E27FC236}">
                <a16:creationId xmlns:a16="http://schemas.microsoft.com/office/drawing/2014/main" id="{BE1B4422-28C9-4EFA-A00B-F68250C8FE41}"/>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itel 1">
            <a:extLst>
              <a:ext uri="{FF2B5EF4-FFF2-40B4-BE49-F238E27FC236}">
                <a16:creationId xmlns:a16="http://schemas.microsoft.com/office/drawing/2014/main" id="{63F4E4C7-A570-4D94-B56B-2C0D7311BE54}"/>
              </a:ext>
            </a:extLst>
          </p:cNvPr>
          <p:cNvSpPr>
            <a:spLocks noGrp="1"/>
          </p:cNvSpPr>
          <p:nvPr>
            <p:ph type="title"/>
          </p:nvPr>
        </p:nvSpPr>
        <p:spPr/>
        <p:txBody>
          <a:bodyPr/>
          <a:lstStyle/>
          <a:p>
            <a:r>
              <a:rPr lang="nl-BE" altLang="nl-BE"/>
              <a:t>Pluralsight video: Grouping Controls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el 1">
            <a:extLst>
              <a:ext uri="{FF2B5EF4-FFF2-40B4-BE49-F238E27FC236}">
                <a16:creationId xmlns:a16="http://schemas.microsoft.com/office/drawing/2014/main" id="{78A900B5-1450-453A-9207-366F67B7673D}"/>
              </a:ext>
            </a:extLst>
          </p:cNvPr>
          <p:cNvSpPr>
            <a:spLocks noGrp="1"/>
          </p:cNvSpPr>
          <p:nvPr>
            <p:ph type="title"/>
          </p:nvPr>
        </p:nvSpPr>
        <p:spPr/>
        <p:txBody>
          <a:bodyPr/>
          <a:lstStyle/>
          <a:p>
            <a:r>
              <a:rPr lang="nl-BE" altLang="nl-BE"/>
              <a:t>Text Input</a:t>
            </a:r>
          </a:p>
        </p:txBody>
      </p:sp>
      <p:pic>
        <p:nvPicPr>
          <p:cNvPr id="38915" name="Tijdelijke aanduiding voor inhoud 3">
            <a:extLst>
              <a:ext uri="{FF2B5EF4-FFF2-40B4-BE49-F238E27FC236}">
                <a16:creationId xmlns:a16="http://schemas.microsoft.com/office/drawing/2014/main" id="{71C20731-F4FA-4243-876D-F1AF9AF38F6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68300" y="1511300"/>
            <a:ext cx="7829550" cy="2351088"/>
          </a:xfrm>
        </p:spPr>
      </p:pic>
      <p:sp>
        <p:nvSpPr>
          <p:cNvPr id="38916" name="Tekstvak 4">
            <a:extLst>
              <a:ext uri="{FF2B5EF4-FFF2-40B4-BE49-F238E27FC236}">
                <a16:creationId xmlns:a16="http://schemas.microsoft.com/office/drawing/2014/main" id="{3C11B59F-289D-47C4-AC72-62BA430AFFD5}"/>
              </a:ext>
            </a:extLst>
          </p:cNvPr>
          <p:cNvSpPr txBox="1">
            <a:spLocks noChangeArrowheads="1"/>
          </p:cNvSpPr>
          <p:nvPr/>
        </p:nvSpPr>
        <p:spPr bwMode="auto">
          <a:xfrm>
            <a:off x="5738813" y="3954463"/>
            <a:ext cx="3098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nl-BE" sz="1800"/>
              <a:t>does not allow cut, copy, undo </a:t>
            </a:r>
          </a:p>
          <a:p>
            <a:pPr>
              <a:spcBef>
                <a:spcPct val="0"/>
              </a:spcBef>
              <a:buFontTx/>
              <a:buNone/>
            </a:pPr>
            <a:r>
              <a:rPr lang="en-US" altLang="nl-BE" sz="1800"/>
              <a:t>and redo commands</a:t>
            </a:r>
            <a:endParaRPr lang="nl-BE" altLang="nl-BE" sz="1800"/>
          </a:p>
        </p:txBody>
      </p:sp>
      <p:sp>
        <p:nvSpPr>
          <p:cNvPr id="38917" name="Tekstvak 5">
            <a:extLst>
              <a:ext uri="{FF2B5EF4-FFF2-40B4-BE49-F238E27FC236}">
                <a16:creationId xmlns:a16="http://schemas.microsoft.com/office/drawing/2014/main" id="{5432741B-C6C1-427B-8AF0-64A40643CBF4}"/>
              </a:ext>
            </a:extLst>
          </p:cNvPr>
          <p:cNvSpPr txBox="1">
            <a:spLocks noChangeArrowheads="1"/>
          </p:cNvSpPr>
          <p:nvPr/>
        </p:nvSpPr>
        <p:spPr bwMode="auto">
          <a:xfrm>
            <a:off x="3117850" y="3954463"/>
            <a:ext cx="23304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nl-BE" altLang="nl-BE" sz="1800"/>
              <a:t>Can include </a:t>
            </a:r>
            <a:r>
              <a:rPr lang="en-US" altLang="nl-BE" sz="1800"/>
              <a:t>formatted </a:t>
            </a:r>
          </a:p>
          <a:p>
            <a:pPr>
              <a:spcBef>
                <a:spcPct val="0"/>
              </a:spcBef>
              <a:buFontTx/>
              <a:buNone/>
            </a:pPr>
            <a:r>
              <a:rPr lang="en-US" altLang="nl-BE" sz="1800"/>
              <a:t>text, images, lists,  </a:t>
            </a:r>
          </a:p>
          <a:p>
            <a:pPr>
              <a:spcBef>
                <a:spcPct val="0"/>
              </a:spcBef>
              <a:buFontTx/>
              <a:buNone/>
            </a:pPr>
            <a:r>
              <a:rPr lang="en-US" altLang="nl-BE" sz="1800"/>
              <a:t>tables and more</a:t>
            </a:r>
            <a:endParaRPr lang="nl-BE" altLang="nl-BE"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el 1">
            <a:extLst>
              <a:ext uri="{FF2B5EF4-FFF2-40B4-BE49-F238E27FC236}">
                <a16:creationId xmlns:a16="http://schemas.microsoft.com/office/drawing/2014/main" id="{7A2A3CE7-729A-4927-B4E9-C86F4514182F}"/>
              </a:ext>
            </a:extLst>
          </p:cNvPr>
          <p:cNvSpPr>
            <a:spLocks noGrp="1"/>
          </p:cNvSpPr>
          <p:nvPr>
            <p:ph type="title"/>
          </p:nvPr>
        </p:nvSpPr>
        <p:spPr/>
        <p:txBody>
          <a:bodyPr/>
          <a:lstStyle/>
          <a:p>
            <a:r>
              <a:rPr lang="nl-BE" altLang="nl-BE"/>
              <a:t>Text Input</a:t>
            </a:r>
          </a:p>
        </p:txBody>
      </p:sp>
      <p:pic>
        <p:nvPicPr>
          <p:cNvPr id="40963" name="Afbeelding 5">
            <a:extLst>
              <a:ext uri="{FF2B5EF4-FFF2-40B4-BE49-F238E27FC236}">
                <a16:creationId xmlns:a16="http://schemas.microsoft.com/office/drawing/2014/main" id="{85917423-7C78-49F6-B0C5-B9E8621F1B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5663" y="1296988"/>
            <a:ext cx="5362575" cy="243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Afbeelding 7">
            <a:extLst>
              <a:ext uri="{FF2B5EF4-FFF2-40B4-BE49-F238E27FC236}">
                <a16:creationId xmlns:a16="http://schemas.microsoft.com/office/drawing/2014/main" id="{84CD6BFF-C57D-4150-984B-0CC16ABF3A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6125" y="4486275"/>
            <a:ext cx="2171700"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kstvak 9">
            <a:extLst>
              <a:ext uri="{FF2B5EF4-FFF2-40B4-BE49-F238E27FC236}">
                <a16:creationId xmlns:a16="http://schemas.microsoft.com/office/drawing/2014/main" id="{9DEE9378-AE15-4738-BED5-DDA270039B09}"/>
              </a:ext>
            </a:extLst>
          </p:cNvPr>
          <p:cNvSpPr txBox="1">
            <a:spLocks noChangeArrowheads="1"/>
          </p:cNvSpPr>
          <p:nvPr/>
        </p:nvSpPr>
        <p:spPr bwMode="auto">
          <a:xfrm>
            <a:off x="3360738" y="4860925"/>
            <a:ext cx="5583237"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Char char="-"/>
            </a:pPr>
            <a:r>
              <a:rPr lang="en-US" altLang="nl-BE" sz="1800"/>
              <a:t>spell-checking choices in the context menu (right click)</a:t>
            </a:r>
          </a:p>
          <a:p>
            <a:pPr lvl="1">
              <a:spcBef>
                <a:spcPct val="0"/>
              </a:spcBef>
              <a:buFontTx/>
              <a:buChar char="-"/>
            </a:pPr>
            <a:r>
              <a:rPr lang="en-US" altLang="nl-BE" sz="1400"/>
              <a:t>spelling suggestions or the option to Ignore All</a:t>
            </a:r>
          </a:p>
          <a:p>
            <a:pPr>
              <a:spcBef>
                <a:spcPct val="0"/>
              </a:spcBef>
              <a:buFontTx/>
              <a:buChar char="-"/>
            </a:pPr>
            <a:r>
              <a:rPr lang="en-US" altLang="nl-BE" sz="1800"/>
              <a:t>Support for several flavours of English (US, </a:t>
            </a:r>
            <a:br>
              <a:rPr lang="en-US" altLang="nl-BE" sz="1800"/>
            </a:br>
            <a:r>
              <a:rPr lang="en-US" altLang="nl-BE" sz="1800"/>
              <a:t>Canadian, British  and Australian English),  German </a:t>
            </a:r>
            <a:br>
              <a:rPr lang="en-US" altLang="nl-BE" sz="1800"/>
            </a:br>
            <a:r>
              <a:rPr lang="en-US" altLang="nl-BE" sz="1800"/>
              <a:t>and French</a:t>
            </a:r>
            <a:endParaRPr lang="nl-BE" altLang="nl-BE" sz="1800"/>
          </a:p>
        </p:txBody>
      </p:sp>
      <p:pic>
        <p:nvPicPr>
          <p:cNvPr id="40966" name="Afbeelding 1">
            <a:extLst>
              <a:ext uri="{FF2B5EF4-FFF2-40B4-BE49-F238E27FC236}">
                <a16:creationId xmlns:a16="http://schemas.microsoft.com/office/drawing/2014/main" id="{2A9E6961-F7FD-4D1F-B1F0-65D5CE8199D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18238" y="2162175"/>
            <a:ext cx="2371725"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1">
            <a:extLst>
              <a:ext uri="{FF2B5EF4-FFF2-40B4-BE49-F238E27FC236}">
                <a16:creationId xmlns:a16="http://schemas.microsoft.com/office/drawing/2014/main" id="{6D8DEF0A-7999-425B-8A72-800357B5CC2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409825" y="4005263"/>
            <a:ext cx="67341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el 1">
            <a:extLst>
              <a:ext uri="{FF2B5EF4-FFF2-40B4-BE49-F238E27FC236}">
                <a16:creationId xmlns:a16="http://schemas.microsoft.com/office/drawing/2014/main" id="{9F2489B0-3C7C-4A93-9FD9-C8815A304094}"/>
              </a:ext>
            </a:extLst>
          </p:cNvPr>
          <p:cNvSpPr>
            <a:spLocks noGrp="1"/>
          </p:cNvSpPr>
          <p:nvPr>
            <p:ph type="title"/>
          </p:nvPr>
        </p:nvSpPr>
        <p:spPr/>
        <p:txBody>
          <a:bodyPr/>
          <a:lstStyle/>
          <a:p>
            <a:r>
              <a:rPr lang="nl-BE" altLang="nl-BE"/>
              <a:t>Text Input - Label</a:t>
            </a:r>
          </a:p>
        </p:txBody>
      </p:sp>
      <p:pic>
        <p:nvPicPr>
          <p:cNvPr id="41987" name="Tijdelijke aanduiding voor inhoud 3">
            <a:extLst>
              <a:ext uri="{FF2B5EF4-FFF2-40B4-BE49-F238E27FC236}">
                <a16:creationId xmlns:a16="http://schemas.microsoft.com/office/drawing/2014/main" id="{8EEF3213-76A4-4441-9D29-27150D03D4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635125"/>
            <a:ext cx="8229600" cy="2025650"/>
          </a:xfrm>
        </p:spPr>
      </p:pic>
      <p:sp>
        <p:nvSpPr>
          <p:cNvPr id="41988" name="Tekstvak 4">
            <a:extLst>
              <a:ext uri="{FF2B5EF4-FFF2-40B4-BE49-F238E27FC236}">
                <a16:creationId xmlns:a16="http://schemas.microsoft.com/office/drawing/2014/main" id="{C40EE860-6D23-4066-BB39-DF3E1152EFEE}"/>
              </a:ext>
            </a:extLst>
          </p:cNvPr>
          <p:cNvSpPr txBox="1">
            <a:spLocks noChangeArrowheads="1"/>
          </p:cNvSpPr>
          <p:nvPr/>
        </p:nvSpPr>
        <p:spPr bwMode="auto">
          <a:xfrm>
            <a:off x="962025" y="4151313"/>
            <a:ext cx="6751638"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Char char="-"/>
            </a:pPr>
            <a:r>
              <a:rPr lang="en-US" altLang="nl-BE" sz="1800"/>
              <a:t>TextBlock control doesn't support Access Keys, but the Label does</a:t>
            </a:r>
          </a:p>
          <a:p>
            <a:pPr>
              <a:spcBef>
                <a:spcPct val="0"/>
              </a:spcBef>
              <a:buFontTx/>
              <a:buChar char="-"/>
            </a:pPr>
            <a:r>
              <a:rPr lang="en-US" altLang="nl-BE" sz="1800"/>
              <a:t>Alt-N will give the focus to the TextBox</a:t>
            </a:r>
          </a:p>
          <a:p>
            <a:pPr>
              <a:spcBef>
                <a:spcPct val="0"/>
              </a:spcBef>
              <a:buFontTx/>
              <a:buChar char="-"/>
            </a:pPr>
            <a:r>
              <a:rPr lang="en-US" altLang="nl-BE" sz="1800" b="1"/>
              <a:t>Only</a:t>
            </a:r>
            <a:r>
              <a:rPr lang="en-US" altLang="nl-BE" sz="1800"/>
              <a:t> purpose of a Label = handling focus, otherwise use a TextBlock</a:t>
            </a:r>
            <a:endParaRPr lang="nl-BE" altLang="nl-BE"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Afbeelding 3">
            <a:hlinkClick r:id="rId2"/>
            <a:extLst>
              <a:ext uri="{FF2B5EF4-FFF2-40B4-BE49-F238E27FC236}">
                <a16:creationId xmlns:a16="http://schemas.microsoft.com/office/drawing/2014/main" id="{DB0D6B9F-56C1-4F35-88AA-D586CEE27F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2988" y="1730375"/>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1" name="Afbeelding 4">
            <a:extLst>
              <a:ext uri="{FF2B5EF4-FFF2-40B4-BE49-F238E27FC236}">
                <a16:creationId xmlns:a16="http://schemas.microsoft.com/office/drawing/2014/main" id="{3EE364FA-FF28-4513-A341-D7852B012933}"/>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Titel 1">
            <a:extLst>
              <a:ext uri="{FF2B5EF4-FFF2-40B4-BE49-F238E27FC236}">
                <a16:creationId xmlns:a16="http://schemas.microsoft.com/office/drawing/2014/main" id="{051653DC-2EB5-4A57-B231-6F4C8E757BFC}"/>
              </a:ext>
            </a:extLst>
          </p:cNvPr>
          <p:cNvSpPr>
            <a:spLocks noGrp="1"/>
          </p:cNvSpPr>
          <p:nvPr>
            <p:ph type="title"/>
          </p:nvPr>
        </p:nvSpPr>
        <p:spPr/>
        <p:txBody>
          <a:bodyPr/>
          <a:lstStyle/>
          <a:p>
            <a:r>
              <a:rPr lang="nl-BE" altLang="nl-BE"/>
              <a:t>Pluralsight video: Text Input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el 1">
            <a:extLst>
              <a:ext uri="{FF2B5EF4-FFF2-40B4-BE49-F238E27FC236}">
                <a16:creationId xmlns:a16="http://schemas.microsoft.com/office/drawing/2014/main" id="{A8137785-4BA8-48A9-AC05-E3E3E4639951}"/>
              </a:ext>
            </a:extLst>
          </p:cNvPr>
          <p:cNvSpPr>
            <a:spLocks noGrp="1"/>
          </p:cNvSpPr>
          <p:nvPr>
            <p:ph type="title"/>
          </p:nvPr>
        </p:nvSpPr>
        <p:spPr/>
        <p:txBody>
          <a:bodyPr/>
          <a:lstStyle/>
          <a:p>
            <a:r>
              <a:rPr lang="nl-BE" altLang="nl-BE"/>
              <a:t>Range Controls</a:t>
            </a:r>
          </a:p>
        </p:txBody>
      </p:sp>
      <p:sp>
        <p:nvSpPr>
          <p:cNvPr id="44035" name="Tijdelijke aanduiding voor inhoud 2">
            <a:extLst>
              <a:ext uri="{FF2B5EF4-FFF2-40B4-BE49-F238E27FC236}">
                <a16:creationId xmlns:a16="http://schemas.microsoft.com/office/drawing/2014/main" id="{22CAD348-3861-4ECA-AACC-8AF10C4E40CA}"/>
              </a:ext>
            </a:extLst>
          </p:cNvPr>
          <p:cNvSpPr>
            <a:spLocks noGrp="1"/>
          </p:cNvSpPr>
          <p:nvPr>
            <p:ph idx="1"/>
          </p:nvPr>
        </p:nvSpPr>
        <p:spPr/>
        <p:txBody>
          <a:bodyPr/>
          <a:lstStyle/>
          <a:p>
            <a:endParaRPr lang="nl-BE" altLang="nl-BE"/>
          </a:p>
        </p:txBody>
      </p:sp>
      <p:pic>
        <p:nvPicPr>
          <p:cNvPr id="44036" name="Afbeelding 3">
            <a:extLst>
              <a:ext uri="{FF2B5EF4-FFF2-40B4-BE49-F238E27FC236}">
                <a16:creationId xmlns:a16="http://schemas.microsoft.com/office/drawing/2014/main" id="{9B95E1B5-FEB5-477E-ABFB-7CD2C1C1E1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3063" y="1101725"/>
            <a:ext cx="8154987" cy="473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Afbeelding 3">
            <a:hlinkClick r:id="rId2"/>
            <a:extLst>
              <a:ext uri="{FF2B5EF4-FFF2-40B4-BE49-F238E27FC236}">
                <a16:creationId xmlns:a16="http://schemas.microsoft.com/office/drawing/2014/main" id="{BDB9792B-1C53-4E12-B6D5-3A227BD36D1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2988" y="1730375"/>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3" name="Afbeelding 4">
            <a:extLst>
              <a:ext uri="{FF2B5EF4-FFF2-40B4-BE49-F238E27FC236}">
                <a16:creationId xmlns:a16="http://schemas.microsoft.com/office/drawing/2014/main" id="{0D94346A-603B-4D24-8F0B-FBFEC34135C2}"/>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Titel 1">
            <a:extLst>
              <a:ext uri="{FF2B5EF4-FFF2-40B4-BE49-F238E27FC236}">
                <a16:creationId xmlns:a16="http://schemas.microsoft.com/office/drawing/2014/main" id="{0A981EED-8F22-4ABC-9780-5556D73E7123}"/>
              </a:ext>
            </a:extLst>
          </p:cNvPr>
          <p:cNvSpPr>
            <a:spLocks noGrp="1"/>
          </p:cNvSpPr>
          <p:nvPr>
            <p:ph type="title"/>
          </p:nvPr>
        </p:nvSpPr>
        <p:spPr/>
        <p:txBody>
          <a:bodyPr/>
          <a:lstStyle/>
          <a:p>
            <a:r>
              <a:rPr lang="nl-BE" altLang="nl-BE"/>
              <a:t>Pluralsight video: Range Controls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el 1">
            <a:extLst>
              <a:ext uri="{FF2B5EF4-FFF2-40B4-BE49-F238E27FC236}">
                <a16:creationId xmlns:a16="http://schemas.microsoft.com/office/drawing/2014/main" id="{79A946D0-0714-49C6-833F-12827B3CC7EE}"/>
              </a:ext>
            </a:extLst>
          </p:cNvPr>
          <p:cNvSpPr>
            <a:spLocks noGrp="1"/>
          </p:cNvSpPr>
          <p:nvPr>
            <p:ph type="title"/>
          </p:nvPr>
        </p:nvSpPr>
        <p:spPr>
          <a:xfrm>
            <a:off x="457200" y="80963"/>
            <a:ext cx="8229600" cy="696912"/>
          </a:xfrm>
        </p:spPr>
        <p:txBody>
          <a:bodyPr/>
          <a:lstStyle/>
          <a:p>
            <a:r>
              <a:rPr lang="nl-BE" altLang="en-US"/>
              <a:t>Content</a:t>
            </a:r>
          </a:p>
        </p:txBody>
      </p:sp>
      <p:sp>
        <p:nvSpPr>
          <p:cNvPr id="18435" name="Tijdelijke aanduiding voor inhoud 2">
            <a:extLst>
              <a:ext uri="{FF2B5EF4-FFF2-40B4-BE49-F238E27FC236}">
                <a16:creationId xmlns:a16="http://schemas.microsoft.com/office/drawing/2014/main" id="{6443328C-AD7E-4D0F-AB09-EB27524238B0}"/>
              </a:ext>
            </a:extLst>
          </p:cNvPr>
          <p:cNvSpPr>
            <a:spLocks noGrp="1"/>
          </p:cNvSpPr>
          <p:nvPr>
            <p:ph idx="1"/>
          </p:nvPr>
        </p:nvSpPr>
        <p:spPr>
          <a:xfrm>
            <a:off x="895350" y="889000"/>
            <a:ext cx="4014788" cy="4902200"/>
          </a:xfrm>
        </p:spPr>
        <p:txBody>
          <a:bodyPr>
            <a:normAutofit lnSpcReduction="10000"/>
          </a:bodyPr>
          <a:lstStyle/>
          <a:p>
            <a:pPr>
              <a:defRPr/>
            </a:pPr>
            <a:r>
              <a:rPr lang="nl-BE" altLang="en-US" sz="2400" dirty="0"/>
              <a:t>WPF Controls</a:t>
            </a:r>
          </a:p>
          <a:p>
            <a:pPr>
              <a:defRPr/>
            </a:pPr>
            <a:r>
              <a:rPr lang="nl-BE" altLang="en-US" sz="2400" dirty="0"/>
              <a:t>Buttons</a:t>
            </a:r>
          </a:p>
          <a:p>
            <a:pPr>
              <a:defRPr/>
            </a:pPr>
            <a:r>
              <a:rPr lang="nl-BE" altLang="en-US" sz="2400" dirty="0"/>
              <a:t>Content Model</a:t>
            </a:r>
          </a:p>
          <a:p>
            <a:pPr>
              <a:defRPr/>
            </a:pPr>
            <a:r>
              <a:rPr lang="nl-BE" altLang="en-US" sz="2400" dirty="0" err="1"/>
              <a:t>Grouping</a:t>
            </a:r>
            <a:r>
              <a:rPr lang="nl-BE" altLang="en-US" sz="2400" dirty="0"/>
              <a:t> Controls</a:t>
            </a:r>
          </a:p>
          <a:p>
            <a:pPr>
              <a:defRPr/>
            </a:pPr>
            <a:r>
              <a:rPr lang="nl-BE" altLang="en-US" sz="2400" dirty="0" err="1"/>
              <a:t>Text</a:t>
            </a:r>
            <a:r>
              <a:rPr lang="nl-BE" altLang="en-US" sz="2400" dirty="0"/>
              <a:t> Input</a:t>
            </a:r>
          </a:p>
          <a:p>
            <a:pPr>
              <a:defRPr/>
            </a:pPr>
            <a:r>
              <a:rPr lang="nl-BE" altLang="en-US" sz="2400" dirty="0"/>
              <a:t>Range Controls</a:t>
            </a:r>
          </a:p>
          <a:p>
            <a:pPr>
              <a:defRPr/>
            </a:pPr>
            <a:r>
              <a:rPr lang="nl-BE" altLang="en-US" sz="2400" dirty="0"/>
              <a:t>Items Controls</a:t>
            </a:r>
          </a:p>
          <a:p>
            <a:pPr>
              <a:defRPr/>
            </a:pPr>
            <a:r>
              <a:rPr lang="nl-BE" altLang="en-US" sz="2400" dirty="0"/>
              <a:t>Items Control </a:t>
            </a:r>
            <a:r>
              <a:rPr lang="nl-BE" altLang="en-US" sz="2400" dirty="0" err="1"/>
              <a:t>and</a:t>
            </a:r>
            <a:r>
              <a:rPr lang="nl-BE" altLang="en-US" sz="2400" dirty="0"/>
              <a:t> Content Model</a:t>
            </a:r>
          </a:p>
          <a:p>
            <a:pPr>
              <a:defRPr/>
            </a:pPr>
            <a:r>
              <a:rPr lang="nl-BE" altLang="en-US" sz="2400" dirty="0"/>
              <a:t>Items Container</a:t>
            </a:r>
          </a:p>
          <a:p>
            <a:pPr>
              <a:defRPr/>
            </a:pPr>
            <a:r>
              <a:rPr lang="nl-BE" altLang="en-US" sz="2400" dirty="0"/>
              <a:t>Containers </a:t>
            </a:r>
            <a:r>
              <a:rPr lang="nl-BE" altLang="en-US" sz="2400" dirty="0" err="1"/>
              <a:t>vs</a:t>
            </a:r>
            <a:r>
              <a:rPr lang="nl-BE" altLang="en-US" sz="2400" dirty="0"/>
              <a:t> </a:t>
            </a:r>
            <a:r>
              <a:rPr lang="nl-BE" altLang="en-US" sz="2400" dirty="0" err="1"/>
              <a:t>Elements</a:t>
            </a:r>
            <a:endParaRPr lang="nl-BE" altLang="en-US" sz="2400" dirty="0"/>
          </a:p>
          <a:p>
            <a:pPr>
              <a:defRPr/>
            </a:pPr>
            <a:r>
              <a:rPr lang="nl-BE" altLang="en-US" sz="2400" dirty="0"/>
              <a:t>Events </a:t>
            </a:r>
            <a:r>
              <a:rPr lang="nl-BE" altLang="en-US" sz="2400" dirty="0" err="1"/>
              <a:t>and</a:t>
            </a:r>
            <a:r>
              <a:rPr lang="nl-BE" altLang="en-US" sz="2400" dirty="0"/>
              <a:t> </a:t>
            </a:r>
            <a:r>
              <a:rPr lang="nl-BE" altLang="en-US" sz="2400" dirty="0" err="1"/>
              <a:t>Commands</a:t>
            </a:r>
            <a:endParaRPr lang="nl-BE" altLang="en-US" sz="2400" dirty="0"/>
          </a:p>
        </p:txBody>
      </p:sp>
      <p:sp>
        <p:nvSpPr>
          <p:cNvPr id="4" name="TextBox 3">
            <a:extLst>
              <a:ext uri="{FF2B5EF4-FFF2-40B4-BE49-F238E27FC236}">
                <a16:creationId xmlns:a16="http://schemas.microsoft.com/office/drawing/2014/main" id="{C2F15016-395E-473E-84A7-7A0045B0EEA5}"/>
              </a:ext>
            </a:extLst>
          </p:cNvPr>
          <p:cNvSpPr txBox="1"/>
          <p:nvPr/>
        </p:nvSpPr>
        <p:spPr>
          <a:xfrm>
            <a:off x="5287963" y="889000"/>
            <a:ext cx="3372077" cy="2677656"/>
          </a:xfrm>
          <a:prstGeom prst="rect">
            <a:avLst/>
          </a:prstGeom>
          <a:noFill/>
        </p:spPr>
        <p:txBody>
          <a:bodyPr wrap="none">
            <a:spAutoFit/>
          </a:bodyPr>
          <a:lstStyle/>
          <a:p>
            <a:pPr marL="342900" indent="-342900">
              <a:spcBef>
                <a:spcPct val="20000"/>
              </a:spcBef>
              <a:buFont typeface="Arial" panose="020B0604020202020204" pitchFamily="34" charset="0"/>
              <a:buChar char="•"/>
              <a:defRPr/>
            </a:pPr>
            <a:r>
              <a:rPr lang="nl-BE" sz="2400" dirty="0">
                <a:latin typeface="+mn-lt"/>
                <a:cs typeface="+mn-cs"/>
              </a:rPr>
              <a:t>Event Routing</a:t>
            </a:r>
          </a:p>
          <a:p>
            <a:pPr marL="342900" indent="-342900">
              <a:spcBef>
                <a:spcPct val="20000"/>
              </a:spcBef>
              <a:buFont typeface="Arial" panose="020B0604020202020204" pitchFamily="34" charset="0"/>
              <a:buChar char="•"/>
              <a:defRPr/>
            </a:pPr>
            <a:r>
              <a:rPr lang="nl-BE" sz="2400" dirty="0">
                <a:latin typeface="+mn-lt"/>
                <a:cs typeface="+mn-cs"/>
              </a:rPr>
              <a:t>Built-in </a:t>
            </a:r>
            <a:r>
              <a:rPr lang="nl-BE" sz="2400" dirty="0" err="1">
                <a:latin typeface="+mn-lt"/>
                <a:cs typeface="+mn-cs"/>
              </a:rPr>
              <a:t>Commands</a:t>
            </a:r>
            <a:endParaRPr lang="nl-BE" sz="2400" dirty="0">
              <a:latin typeface="+mn-lt"/>
              <a:cs typeface="+mn-cs"/>
            </a:endParaRPr>
          </a:p>
          <a:p>
            <a:pPr marL="342900" indent="-342900">
              <a:spcBef>
                <a:spcPct val="20000"/>
              </a:spcBef>
              <a:buFont typeface="Arial" panose="020B0604020202020204" pitchFamily="34" charset="0"/>
              <a:buChar char="•"/>
              <a:defRPr/>
            </a:pPr>
            <a:r>
              <a:rPr lang="nl-BE" sz="2400" dirty="0" err="1">
                <a:latin typeface="+mn-lt"/>
                <a:cs typeface="+mn-cs"/>
              </a:rPr>
              <a:t>Menus</a:t>
            </a:r>
            <a:r>
              <a:rPr lang="nl-BE" sz="2400" dirty="0">
                <a:latin typeface="+mn-lt"/>
                <a:cs typeface="+mn-cs"/>
              </a:rPr>
              <a:t> </a:t>
            </a:r>
            <a:r>
              <a:rPr lang="nl-BE" sz="2400" dirty="0" err="1">
                <a:latin typeface="+mn-lt"/>
                <a:cs typeface="+mn-cs"/>
              </a:rPr>
              <a:t>and</a:t>
            </a:r>
            <a:r>
              <a:rPr lang="nl-BE" sz="2400" dirty="0">
                <a:latin typeface="+mn-lt"/>
                <a:cs typeface="+mn-cs"/>
              </a:rPr>
              <a:t> </a:t>
            </a:r>
            <a:r>
              <a:rPr lang="nl-BE" sz="2400" dirty="0" err="1">
                <a:latin typeface="+mn-lt"/>
                <a:cs typeface="+mn-cs"/>
              </a:rPr>
              <a:t>commands</a:t>
            </a:r>
            <a:endParaRPr lang="nl-BE" sz="2400" dirty="0">
              <a:latin typeface="+mn-lt"/>
              <a:cs typeface="+mn-cs"/>
            </a:endParaRPr>
          </a:p>
          <a:p>
            <a:pPr marL="342900" indent="-342900">
              <a:spcBef>
                <a:spcPct val="20000"/>
              </a:spcBef>
              <a:buFont typeface="Arial" panose="020B0604020202020204" pitchFamily="34" charset="0"/>
              <a:buChar char="•"/>
              <a:defRPr/>
            </a:pPr>
            <a:r>
              <a:rPr lang="nl-BE" sz="2400" dirty="0" err="1">
                <a:latin typeface="+mn-lt"/>
                <a:cs typeface="+mn-cs"/>
              </a:rPr>
              <a:t>Menus</a:t>
            </a:r>
            <a:endParaRPr lang="nl-BE" sz="2400" dirty="0">
              <a:latin typeface="+mn-lt"/>
              <a:cs typeface="+mn-cs"/>
            </a:endParaRPr>
          </a:p>
          <a:p>
            <a:pPr marL="342900" indent="-342900">
              <a:spcBef>
                <a:spcPct val="20000"/>
              </a:spcBef>
              <a:buFont typeface="Arial" panose="020B0604020202020204" pitchFamily="34" charset="0"/>
              <a:buChar char="•"/>
              <a:defRPr/>
            </a:pPr>
            <a:r>
              <a:rPr lang="nl-BE" sz="2400" dirty="0" err="1">
                <a:latin typeface="+mn-lt"/>
                <a:cs typeface="+mn-cs"/>
              </a:rPr>
              <a:t>Styles</a:t>
            </a:r>
            <a:endParaRPr lang="nl-BE" sz="2400" dirty="0">
              <a:latin typeface="+mn-lt"/>
              <a:cs typeface="+mn-cs"/>
            </a:endParaRPr>
          </a:p>
          <a:p>
            <a:pPr marL="342900" indent="-342900">
              <a:spcBef>
                <a:spcPct val="20000"/>
              </a:spcBef>
              <a:buFont typeface="Arial" panose="020B0604020202020204" pitchFamily="34" charset="0"/>
              <a:buChar char="•"/>
              <a:defRPr/>
            </a:pPr>
            <a:r>
              <a:rPr lang="nl-BE" sz="2400" dirty="0">
                <a:latin typeface="+mn-lt"/>
                <a:cs typeface="+mn-cs"/>
              </a:rPr>
              <a:t>Templates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el 1">
            <a:extLst>
              <a:ext uri="{FF2B5EF4-FFF2-40B4-BE49-F238E27FC236}">
                <a16:creationId xmlns:a16="http://schemas.microsoft.com/office/drawing/2014/main" id="{FF23DE6E-06BF-42CC-9686-86145515E272}"/>
              </a:ext>
            </a:extLst>
          </p:cNvPr>
          <p:cNvSpPr>
            <a:spLocks noGrp="1"/>
          </p:cNvSpPr>
          <p:nvPr>
            <p:ph type="title"/>
          </p:nvPr>
        </p:nvSpPr>
        <p:spPr/>
        <p:txBody>
          <a:bodyPr/>
          <a:lstStyle/>
          <a:p>
            <a:r>
              <a:rPr lang="nl-BE" altLang="nl-BE"/>
              <a:t>Items Controls</a:t>
            </a:r>
          </a:p>
        </p:txBody>
      </p:sp>
      <p:pic>
        <p:nvPicPr>
          <p:cNvPr id="47107" name="Afbeelding 3">
            <a:extLst>
              <a:ext uri="{FF2B5EF4-FFF2-40B4-BE49-F238E27FC236}">
                <a16:creationId xmlns:a16="http://schemas.microsoft.com/office/drawing/2014/main" id="{CEF72D5E-BBB3-4BC1-82B3-39FDE09601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384300"/>
            <a:ext cx="6569075" cy="398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kstvak 4">
            <a:extLst>
              <a:ext uri="{FF2B5EF4-FFF2-40B4-BE49-F238E27FC236}">
                <a16:creationId xmlns:a16="http://schemas.microsoft.com/office/drawing/2014/main" id="{1F9CDEF3-5AC4-4BD8-916C-91C11DB13234}"/>
              </a:ext>
            </a:extLst>
          </p:cNvPr>
          <p:cNvSpPr txBox="1">
            <a:spLocks noChangeArrowheads="1"/>
          </p:cNvSpPr>
          <p:nvPr/>
        </p:nvSpPr>
        <p:spPr bwMode="auto">
          <a:xfrm>
            <a:off x="5946775" y="1327150"/>
            <a:ext cx="34956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pPr>
            <a:r>
              <a:rPr lang="nl-BE" altLang="nl-BE" sz="1800"/>
              <a:t>Items Property to hold the collection of child items</a:t>
            </a:r>
          </a:p>
          <a:p>
            <a:pPr>
              <a:spcBef>
                <a:spcPct val="0"/>
              </a:spcBef>
            </a:pPr>
            <a:r>
              <a:rPr lang="nl-BE" altLang="nl-BE" sz="1800"/>
              <a:t>Common sets of events</a:t>
            </a:r>
          </a:p>
          <a:p>
            <a:pPr>
              <a:spcBef>
                <a:spcPct val="0"/>
              </a:spcBef>
            </a:pPr>
            <a:r>
              <a:rPr lang="nl-BE" altLang="nl-BE" sz="1800"/>
              <a:t>Data Binding</a:t>
            </a:r>
          </a:p>
        </p:txBody>
      </p:sp>
      <p:sp>
        <p:nvSpPr>
          <p:cNvPr id="6" name="Tekstvak 5">
            <a:extLst>
              <a:ext uri="{FF2B5EF4-FFF2-40B4-BE49-F238E27FC236}">
                <a16:creationId xmlns:a16="http://schemas.microsoft.com/office/drawing/2014/main" id="{B5B78577-29B2-4676-8A48-6928641B0046}"/>
              </a:ext>
            </a:extLst>
          </p:cNvPr>
          <p:cNvSpPr txBox="1"/>
          <p:nvPr/>
        </p:nvSpPr>
        <p:spPr>
          <a:xfrm>
            <a:off x="6167438" y="3890963"/>
            <a:ext cx="3052762" cy="1476375"/>
          </a:xfrm>
          <a:prstGeom prst="rect">
            <a:avLst/>
          </a:prstGeom>
          <a:noFill/>
        </p:spPr>
        <p:txBody>
          <a:bodyPr>
            <a:spAutoFit/>
          </a:bodyPr>
          <a:lstStyle/>
          <a:p>
            <a:pPr marL="285750" indent="-285750">
              <a:buFont typeface="Arial" panose="020B0604020202020204" pitchFamily="34" charset="0"/>
              <a:buChar char="•"/>
              <a:defRPr/>
            </a:pPr>
            <a:r>
              <a:rPr lang="nl-BE" dirty="0" err="1"/>
              <a:t>ListBox</a:t>
            </a:r>
            <a:r>
              <a:rPr lang="nl-BE" dirty="0"/>
              <a:t> – </a:t>
            </a:r>
            <a:r>
              <a:rPr lang="nl-BE" dirty="0" err="1"/>
              <a:t>ComboBox</a:t>
            </a:r>
            <a:r>
              <a:rPr lang="nl-BE" dirty="0"/>
              <a:t>:</a:t>
            </a:r>
          </a:p>
          <a:p>
            <a:pPr>
              <a:defRPr/>
            </a:pPr>
            <a:r>
              <a:rPr lang="nl-BE" dirty="0" err="1"/>
              <a:t>derive</a:t>
            </a:r>
            <a:r>
              <a:rPr lang="nl-BE" dirty="0"/>
              <a:t> </a:t>
            </a:r>
            <a:r>
              <a:rPr lang="nl-BE" dirty="0" err="1"/>
              <a:t>from</a:t>
            </a:r>
            <a:r>
              <a:rPr lang="nl-BE" dirty="0"/>
              <a:t> (</a:t>
            </a:r>
            <a:r>
              <a:rPr lang="nl-BE" dirty="0" err="1"/>
              <a:t>indexed</a:t>
            </a:r>
            <a:r>
              <a:rPr lang="nl-BE" dirty="0"/>
              <a:t>) </a:t>
            </a:r>
            <a:r>
              <a:rPr lang="nl-BE" dirty="0" err="1"/>
              <a:t>Selector</a:t>
            </a:r>
            <a:endParaRPr lang="nl-BE" dirty="0"/>
          </a:p>
          <a:p>
            <a:pPr marL="285750" indent="-285750">
              <a:buFont typeface="Arial" panose="020B0604020202020204" pitchFamily="34" charset="0"/>
              <a:buChar char="•"/>
              <a:defRPr/>
            </a:pPr>
            <a:r>
              <a:rPr lang="nl-BE" dirty="0" err="1"/>
              <a:t>TreeView</a:t>
            </a:r>
            <a:r>
              <a:rPr lang="nl-BE" dirty="0"/>
              <a:t>: </a:t>
            </a:r>
            <a:r>
              <a:rPr lang="nl-BE" dirty="0" err="1"/>
              <a:t>own</a:t>
            </a:r>
            <a:r>
              <a:rPr lang="nl-BE" dirty="0"/>
              <a:t> </a:t>
            </a:r>
            <a:r>
              <a:rPr lang="nl-BE" dirty="0" err="1"/>
              <a:t>Selection</a:t>
            </a:r>
            <a:r>
              <a:rPr lang="nl-BE" dirty="0"/>
              <a:t> Model</a:t>
            </a:r>
          </a:p>
          <a:p>
            <a:pPr marL="285750" indent="-285750">
              <a:buFont typeface="Arial" panose="020B0604020202020204" pitchFamily="34" charset="0"/>
              <a:buChar char="•"/>
              <a:defRPr/>
            </a:pPr>
            <a:endParaRPr lang="nl-BE" dirty="0"/>
          </a:p>
        </p:txBody>
      </p:sp>
      <p:sp>
        <p:nvSpPr>
          <p:cNvPr id="29702" name="Tekstvak 6">
            <a:extLst>
              <a:ext uri="{FF2B5EF4-FFF2-40B4-BE49-F238E27FC236}">
                <a16:creationId xmlns:a16="http://schemas.microsoft.com/office/drawing/2014/main" id="{B54D3B52-2B17-417E-84F9-3586BBA687FA}"/>
              </a:ext>
            </a:extLst>
          </p:cNvPr>
          <p:cNvSpPr txBox="1">
            <a:spLocks noChangeArrowheads="1"/>
          </p:cNvSpPr>
          <p:nvPr/>
        </p:nvSpPr>
        <p:spPr bwMode="auto">
          <a:xfrm>
            <a:off x="2895600" y="5367338"/>
            <a:ext cx="6100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pPr>
            <a:r>
              <a:rPr lang="nl-BE" altLang="nl-BE" sz="1800"/>
              <a:t>ListBox – ListView : same capabilities except column headers</a:t>
            </a:r>
          </a:p>
        </p:txBody>
      </p:sp>
      <p:sp>
        <p:nvSpPr>
          <p:cNvPr id="29703" name="Tekstvak 7">
            <a:extLst>
              <a:ext uri="{FF2B5EF4-FFF2-40B4-BE49-F238E27FC236}">
                <a16:creationId xmlns:a16="http://schemas.microsoft.com/office/drawing/2014/main" id="{D94BF399-CB33-4796-9E5B-0511C1931CBC}"/>
              </a:ext>
            </a:extLst>
          </p:cNvPr>
          <p:cNvSpPr txBox="1">
            <a:spLocks noChangeArrowheads="1"/>
          </p:cNvSpPr>
          <p:nvPr/>
        </p:nvSpPr>
        <p:spPr bwMode="auto">
          <a:xfrm>
            <a:off x="1381125" y="5737225"/>
            <a:ext cx="7615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pPr>
            <a:r>
              <a:rPr lang="nl-BE" altLang="nl-BE" sz="1800"/>
              <a:t>Similar Content Model than Button, but works for any number of child items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70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P spid="6" grpId="0"/>
      <p:bldP spid="29702" grpId="0"/>
      <p:bldP spid="2970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Afbeelding 3">
            <a:hlinkClick r:id="rId2"/>
            <a:extLst>
              <a:ext uri="{FF2B5EF4-FFF2-40B4-BE49-F238E27FC236}">
                <a16:creationId xmlns:a16="http://schemas.microsoft.com/office/drawing/2014/main" id="{CC2AA9FB-9BA1-4540-A24B-BB890C917D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2988" y="1730375"/>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5" name="Afbeelding 4">
            <a:extLst>
              <a:ext uri="{FF2B5EF4-FFF2-40B4-BE49-F238E27FC236}">
                <a16:creationId xmlns:a16="http://schemas.microsoft.com/office/drawing/2014/main" id="{1394D7C0-B0E8-454C-95BF-AE891DF5AD9F}"/>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Titel 1">
            <a:extLst>
              <a:ext uri="{FF2B5EF4-FFF2-40B4-BE49-F238E27FC236}">
                <a16:creationId xmlns:a16="http://schemas.microsoft.com/office/drawing/2014/main" id="{4FC9CF7C-2AB8-4409-A50E-C8D2FE660D82}"/>
              </a:ext>
            </a:extLst>
          </p:cNvPr>
          <p:cNvSpPr>
            <a:spLocks noGrp="1"/>
          </p:cNvSpPr>
          <p:nvPr>
            <p:ph type="title"/>
          </p:nvPr>
        </p:nvSpPr>
        <p:spPr/>
        <p:txBody>
          <a:bodyPr/>
          <a:lstStyle/>
          <a:p>
            <a:r>
              <a:rPr lang="nl-BE" altLang="nl-BE"/>
              <a:t>Pluralsight video: Items Controls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el 1">
            <a:extLst>
              <a:ext uri="{FF2B5EF4-FFF2-40B4-BE49-F238E27FC236}">
                <a16:creationId xmlns:a16="http://schemas.microsoft.com/office/drawing/2014/main" id="{F6E6182D-AD85-4B25-9932-036684E06FAB}"/>
              </a:ext>
            </a:extLst>
          </p:cNvPr>
          <p:cNvSpPr>
            <a:spLocks noGrp="1"/>
          </p:cNvSpPr>
          <p:nvPr>
            <p:ph type="title"/>
          </p:nvPr>
        </p:nvSpPr>
        <p:spPr/>
        <p:txBody>
          <a:bodyPr/>
          <a:lstStyle/>
          <a:p>
            <a:r>
              <a:rPr lang="nl-BE" altLang="nl-BE"/>
              <a:t>More Item Controls</a:t>
            </a:r>
          </a:p>
        </p:txBody>
      </p:sp>
      <p:pic>
        <p:nvPicPr>
          <p:cNvPr id="50179" name="Afbeelding 3">
            <a:extLst>
              <a:ext uri="{FF2B5EF4-FFF2-40B4-BE49-F238E27FC236}">
                <a16:creationId xmlns:a16="http://schemas.microsoft.com/office/drawing/2014/main" id="{72D81406-9CC2-4C12-9B41-DE8C0164FB6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538" y="1787525"/>
            <a:ext cx="6773862"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Tekstvak 4">
            <a:extLst>
              <a:ext uri="{FF2B5EF4-FFF2-40B4-BE49-F238E27FC236}">
                <a16:creationId xmlns:a16="http://schemas.microsoft.com/office/drawing/2014/main" id="{15E55898-3A8C-448D-B920-33C6D329935B}"/>
              </a:ext>
            </a:extLst>
          </p:cNvPr>
          <p:cNvSpPr txBox="1">
            <a:spLocks noChangeArrowheads="1"/>
          </p:cNvSpPr>
          <p:nvPr/>
        </p:nvSpPr>
        <p:spPr bwMode="auto">
          <a:xfrm>
            <a:off x="1660525" y="1514475"/>
            <a:ext cx="741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nl-BE" altLang="nl-BE" sz="1800"/>
              <a:t>Menu</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el 1">
            <a:extLst>
              <a:ext uri="{FF2B5EF4-FFF2-40B4-BE49-F238E27FC236}">
                <a16:creationId xmlns:a16="http://schemas.microsoft.com/office/drawing/2014/main" id="{251DF6A0-B921-4633-B14B-1F10B5DFB3B6}"/>
              </a:ext>
            </a:extLst>
          </p:cNvPr>
          <p:cNvSpPr>
            <a:spLocks noGrp="1"/>
          </p:cNvSpPr>
          <p:nvPr>
            <p:ph type="title"/>
          </p:nvPr>
        </p:nvSpPr>
        <p:spPr/>
        <p:txBody>
          <a:bodyPr/>
          <a:lstStyle/>
          <a:p>
            <a:r>
              <a:rPr lang="nl-BE" altLang="nl-BE"/>
              <a:t>Menu Control</a:t>
            </a:r>
          </a:p>
        </p:txBody>
      </p:sp>
      <p:pic>
        <p:nvPicPr>
          <p:cNvPr id="52227" name="Tijdelijke aanduiding voor inhoud 3">
            <a:extLst>
              <a:ext uri="{FF2B5EF4-FFF2-40B4-BE49-F238E27FC236}">
                <a16:creationId xmlns:a16="http://schemas.microsoft.com/office/drawing/2014/main" id="{A9565BD0-31AA-450C-92A0-6DBF10465D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15963" y="1549400"/>
            <a:ext cx="5346700" cy="2493963"/>
          </a:xfrm>
        </p:spPr>
      </p:pic>
      <p:pic>
        <p:nvPicPr>
          <p:cNvPr id="52228" name="Afbeelding 4">
            <a:extLst>
              <a:ext uri="{FF2B5EF4-FFF2-40B4-BE49-F238E27FC236}">
                <a16:creationId xmlns:a16="http://schemas.microsoft.com/office/drawing/2014/main" id="{F556EB5D-10C5-4887-ADCF-1AC5754485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876675"/>
            <a:ext cx="4135438"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el 1">
            <a:extLst>
              <a:ext uri="{FF2B5EF4-FFF2-40B4-BE49-F238E27FC236}">
                <a16:creationId xmlns:a16="http://schemas.microsoft.com/office/drawing/2014/main" id="{08986EBD-5683-47FD-83A0-752737F4887E}"/>
              </a:ext>
            </a:extLst>
          </p:cNvPr>
          <p:cNvSpPr>
            <a:spLocks noGrp="1"/>
          </p:cNvSpPr>
          <p:nvPr>
            <p:ph type="title"/>
          </p:nvPr>
        </p:nvSpPr>
        <p:spPr/>
        <p:txBody>
          <a:bodyPr/>
          <a:lstStyle/>
          <a:p>
            <a:r>
              <a:rPr lang="nl-BE" altLang="nl-BE"/>
              <a:t>Tab Control</a:t>
            </a:r>
          </a:p>
        </p:txBody>
      </p:sp>
      <p:pic>
        <p:nvPicPr>
          <p:cNvPr id="53251" name="Afbeelding 3">
            <a:extLst>
              <a:ext uri="{FF2B5EF4-FFF2-40B4-BE49-F238E27FC236}">
                <a16:creationId xmlns:a16="http://schemas.microsoft.com/office/drawing/2014/main" id="{CC52275A-0606-4E02-B66C-70B1DC2DF2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296988"/>
            <a:ext cx="8528050" cy="366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Afbeelding 4">
            <a:extLst>
              <a:ext uri="{FF2B5EF4-FFF2-40B4-BE49-F238E27FC236}">
                <a16:creationId xmlns:a16="http://schemas.microsoft.com/office/drawing/2014/main" id="{8D35428D-4BC8-4B7F-B86A-E5C0E5452C7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56063" y="3970338"/>
            <a:ext cx="4471987"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Afbeelding 3">
            <a:hlinkClick r:id="rId2"/>
            <a:extLst>
              <a:ext uri="{FF2B5EF4-FFF2-40B4-BE49-F238E27FC236}">
                <a16:creationId xmlns:a16="http://schemas.microsoft.com/office/drawing/2014/main" id="{408B3C55-2ED5-4EDE-A2FC-9511395329B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2988" y="1730375"/>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AutoShape 2" descr="Afbeeldingsresultaat voor picture click here">
            <a:extLst>
              <a:ext uri="{FF2B5EF4-FFF2-40B4-BE49-F238E27FC236}">
                <a16:creationId xmlns:a16="http://schemas.microsoft.com/office/drawing/2014/main" id="{A7CD434A-071B-4FB9-A398-CEB1FC0C4522}"/>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54276" name="Afbeelding 5">
            <a:extLst>
              <a:ext uri="{FF2B5EF4-FFF2-40B4-BE49-F238E27FC236}">
                <a16:creationId xmlns:a16="http://schemas.microsoft.com/office/drawing/2014/main" id="{8619C88A-3772-44C3-847A-EDB79900E55E}"/>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Titel 1">
            <a:extLst>
              <a:ext uri="{FF2B5EF4-FFF2-40B4-BE49-F238E27FC236}">
                <a16:creationId xmlns:a16="http://schemas.microsoft.com/office/drawing/2014/main" id="{B6D5F325-3091-4C5F-8CED-873EF5DDADC2}"/>
              </a:ext>
            </a:extLst>
          </p:cNvPr>
          <p:cNvSpPr>
            <a:spLocks noGrp="1"/>
          </p:cNvSpPr>
          <p:nvPr>
            <p:ph type="title"/>
          </p:nvPr>
        </p:nvSpPr>
        <p:spPr/>
        <p:txBody>
          <a:bodyPr/>
          <a:lstStyle/>
          <a:p>
            <a:r>
              <a:rPr lang="nl-BE" altLang="nl-BE"/>
              <a:t>Pluralsight video: More Items  Controls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el 1">
            <a:extLst>
              <a:ext uri="{FF2B5EF4-FFF2-40B4-BE49-F238E27FC236}">
                <a16:creationId xmlns:a16="http://schemas.microsoft.com/office/drawing/2014/main" id="{16B220B2-14A7-499C-97BC-56A1CF9A812C}"/>
              </a:ext>
            </a:extLst>
          </p:cNvPr>
          <p:cNvSpPr>
            <a:spLocks noGrp="1"/>
          </p:cNvSpPr>
          <p:nvPr>
            <p:ph type="title"/>
          </p:nvPr>
        </p:nvSpPr>
        <p:spPr/>
        <p:txBody>
          <a:bodyPr/>
          <a:lstStyle/>
          <a:p>
            <a:r>
              <a:rPr lang="nl-BE" altLang="nl-BE"/>
              <a:t>Items Controls and Content Models</a:t>
            </a:r>
          </a:p>
        </p:txBody>
      </p:sp>
      <p:graphicFrame>
        <p:nvGraphicFramePr>
          <p:cNvPr id="4" name="Tijdelijke aanduiding voor inhoud 3">
            <a:extLst>
              <a:ext uri="{FF2B5EF4-FFF2-40B4-BE49-F238E27FC236}">
                <a16:creationId xmlns:a16="http://schemas.microsoft.com/office/drawing/2014/main" id="{C66E671C-6D5A-4FF6-B59D-1C7B53A0C515}"/>
              </a:ext>
            </a:extLst>
          </p:cNvPr>
          <p:cNvGraphicFramePr>
            <a:graphicFrameLocks noGrp="1"/>
          </p:cNvGraphicFramePr>
          <p:nvPr>
            <p:ph idx="1"/>
          </p:nvPr>
        </p:nvGraphicFramePr>
        <p:xfrm>
          <a:off x="457200" y="1600200"/>
          <a:ext cx="8229600" cy="3209928"/>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605">
                <a:tc>
                  <a:txBody>
                    <a:bodyPr/>
                    <a:lstStyle/>
                    <a:p>
                      <a:r>
                        <a:rPr lang="nl-BE" sz="1800" dirty="0"/>
                        <a:t>Content Model</a:t>
                      </a:r>
                    </a:p>
                  </a:txBody>
                  <a:tcPr marT="45693" marB="45693"/>
                </a:tc>
                <a:tc>
                  <a:txBody>
                    <a:bodyPr/>
                    <a:lstStyle/>
                    <a:p>
                      <a:r>
                        <a:rPr lang="nl-BE" sz="1800" dirty="0" err="1"/>
                        <a:t>Used</a:t>
                      </a:r>
                      <a:r>
                        <a:rPr lang="nl-BE" sz="1800" dirty="0"/>
                        <a:t> </a:t>
                      </a:r>
                      <a:r>
                        <a:rPr lang="nl-BE" sz="1800" dirty="0" err="1"/>
                        <a:t>By</a:t>
                      </a:r>
                      <a:endParaRPr lang="nl-BE" sz="1800" dirty="0"/>
                    </a:p>
                  </a:txBody>
                  <a:tcPr marT="45693" marB="45693"/>
                </a:tc>
                <a:tc>
                  <a:txBody>
                    <a:bodyPr/>
                    <a:lstStyle/>
                    <a:p>
                      <a:endParaRPr lang="nl-BE" sz="1800" dirty="0"/>
                    </a:p>
                  </a:txBody>
                  <a:tcPr marT="45693" marB="45693"/>
                </a:tc>
                <a:extLst>
                  <a:ext uri="{0D108BD9-81ED-4DB2-BD59-A6C34878D82A}">
                    <a16:rowId xmlns:a16="http://schemas.microsoft.com/office/drawing/2014/main" val="10000"/>
                  </a:ext>
                </a:extLst>
              </a:tr>
              <a:tr h="370605">
                <a:tc>
                  <a:txBody>
                    <a:bodyPr/>
                    <a:lstStyle/>
                    <a:p>
                      <a:r>
                        <a:rPr lang="nl-BE" sz="1800" dirty="0"/>
                        <a:t>Content Control</a:t>
                      </a:r>
                    </a:p>
                  </a:txBody>
                  <a:tcPr marT="45693" marB="45693"/>
                </a:tc>
                <a:tc>
                  <a:txBody>
                    <a:bodyPr/>
                    <a:lstStyle/>
                    <a:p>
                      <a:r>
                        <a:rPr lang="nl-BE" sz="1800" dirty="0"/>
                        <a:t>Button, Label</a:t>
                      </a:r>
                    </a:p>
                  </a:txBody>
                  <a:tcPr marT="45693" marB="45693"/>
                </a:tc>
                <a:tc>
                  <a:txBody>
                    <a:bodyPr/>
                    <a:lstStyle/>
                    <a:p>
                      <a:r>
                        <a:rPr lang="nl-BE" sz="1800" dirty="0"/>
                        <a:t>A single (</a:t>
                      </a:r>
                      <a:r>
                        <a:rPr lang="nl-BE" sz="1800" b="0" i="0" kern="1200" dirty="0" err="1">
                          <a:solidFill>
                            <a:schemeClr val="dk1"/>
                          </a:solidFill>
                          <a:effectLst/>
                          <a:latin typeface="+mn-lt"/>
                          <a:ea typeface="+mn-ea"/>
                          <a:cs typeface="+mn-cs"/>
                        </a:rPr>
                        <a:t>arbitrary</a:t>
                      </a:r>
                      <a:r>
                        <a:rPr lang="nl-BE" sz="1800" b="0" i="0" kern="1200" dirty="0">
                          <a:solidFill>
                            <a:schemeClr val="dk1"/>
                          </a:solidFill>
                          <a:effectLst/>
                          <a:latin typeface="+mn-lt"/>
                          <a:ea typeface="+mn-ea"/>
                          <a:cs typeface="+mn-cs"/>
                        </a:rPr>
                        <a:t>) </a:t>
                      </a:r>
                      <a:r>
                        <a:rPr lang="nl-BE" sz="1800" dirty="0"/>
                        <a:t>object</a:t>
                      </a:r>
                    </a:p>
                  </a:txBody>
                  <a:tcPr marT="45693" marB="45693"/>
                </a:tc>
                <a:extLst>
                  <a:ext uri="{0D108BD9-81ED-4DB2-BD59-A6C34878D82A}">
                    <a16:rowId xmlns:a16="http://schemas.microsoft.com/office/drawing/2014/main" val="10001"/>
                  </a:ext>
                </a:extLst>
              </a:tr>
              <a:tr h="914345">
                <a:tc>
                  <a:txBody>
                    <a:bodyPr/>
                    <a:lstStyle/>
                    <a:p>
                      <a:r>
                        <a:rPr lang="nl-BE" sz="1800" dirty="0" err="1"/>
                        <a:t>Headered</a:t>
                      </a:r>
                      <a:r>
                        <a:rPr lang="nl-BE" sz="1800" baseline="0" dirty="0"/>
                        <a:t> Content Control</a:t>
                      </a:r>
                      <a:endParaRPr lang="nl-BE" sz="1800" dirty="0"/>
                    </a:p>
                  </a:txBody>
                  <a:tcPr marT="45693" marB="45693"/>
                </a:tc>
                <a:tc>
                  <a:txBody>
                    <a:bodyPr/>
                    <a:lstStyle/>
                    <a:p>
                      <a:r>
                        <a:rPr lang="nl-BE" sz="1800" dirty="0" err="1"/>
                        <a:t>GroupBox</a:t>
                      </a:r>
                      <a:r>
                        <a:rPr lang="nl-BE" sz="1800" dirty="0"/>
                        <a:t>,</a:t>
                      </a:r>
                      <a:r>
                        <a:rPr lang="nl-BE" sz="1800" baseline="0" dirty="0"/>
                        <a:t> </a:t>
                      </a:r>
                      <a:r>
                        <a:rPr lang="nl-BE" sz="1800" baseline="0" dirty="0" err="1"/>
                        <a:t>TabItem</a:t>
                      </a:r>
                      <a:endParaRPr lang="nl-BE" sz="1800" dirty="0"/>
                    </a:p>
                  </a:txBody>
                  <a:tcPr marT="45693" marB="45693"/>
                </a:tc>
                <a:tc>
                  <a:txBody>
                    <a:bodyPr/>
                    <a:lstStyle/>
                    <a:p>
                      <a:r>
                        <a:rPr lang="nl-BE" sz="1800" dirty="0"/>
                        <a:t>A header </a:t>
                      </a:r>
                      <a:r>
                        <a:rPr lang="nl-BE" sz="1800" dirty="0" err="1"/>
                        <a:t>and</a:t>
                      </a:r>
                      <a:r>
                        <a:rPr lang="nl-BE" sz="1800" dirty="0"/>
                        <a:t> a single item (</a:t>
                      </a:r>
                      <a:r>
                        <a:rPr lang="nl-BE" sz="1800" dirty="0" err="1"/>
                        <a:t>both</a:t>
                      </a:r>
                      <a:r>
                        <a:rPr lang="nl-BE" sz="1800" dirty="0"/>
                        <a:t> of</a:t>
                      </a:r>
                      <a:r>
                        <a:rPr lang="nl-BE" sz="1800" baseline="0" dirty="0"/>
                        <a:t> </a:t>
                      </a:r>
                      <a:r>
                        <a:rPr lang="nl-BE" sz="1800" baseline="0" dirty="0" err="1"/>
                        <a:t>which</a:t>
                      </a:r>
                      <a:r>
                        <a:rPr lang="nl-BE" sz="1800" baseline="0" dirty="0"/>
                        <a:t> are </a:t>
                      </a:r>
                      <a:r>
                        <a:rPr lang="nl-BE" sz="1800" b="0" i="0" kern="1200" dirty="0" err="1">
                          <a:solidFill>
                            <a:schemeClr val="dk1"/>
                          </a:solidFill>
                          <a:effectLst/>
                          <a:latin typeface="+mn-lt"/>
                          <a:ea typeface="+mn-ea"/>
                          <a:cs typeface="+mn-cs"/>
                        </a:rPr>
                        <a:t>arbitrary</a:t>
                      </a:r>
                      <a:r>
                        <a:rPr lang="nl-BE" sz="1800" b="0" i="0" kern="1200" dirty="0">
                          <a:solidFill>
                            <a:schemeClr val="dk1"/>
                          </a:solidFill>
                          <a:effectLst/>
                          <a:latin typeface="+mn-lt"/>
                          <a:ea typeface="+mn-ea"/>
                          <a:cs typeface="+mn-cs"/>
                        </a:rPr>
                        <a:t> </a:t>
                      </a:r>
                      <a:r>
                        <a:rPr lang="nl-BE" sz="1800" b="0" i="0" kern="1200" dirty="0" err="1">
                          <a:solidFill>
                            <a:schemeClr val="dk1"/>
                          </a:solidFill>
                          <a:effectLst/>
                          <a:latin typeface="+mn-lt"/>
                          <a:ea typeface="+mn-ea"/>
                          <a:cs typeface="+mn-cs"/>
                        </a:rPr>
                        <a:t>objects</a:t>
                      </a:r>
                      <a:r>
                        <a:rPr lang="nl-BE" sz="1800" b="0" i="0" kern="1200" dirty="0">
                          <a:solidFill>
                            <a:schemeClr val="dk1"/>
                          </a:solidFill>
                          <a:effectLst/>
                          <a:latin typeface="+mn-lt"/>
                          <a:ea typeface="+mn-ea"/>
                          <a:cs typeface="+mn-cs"/>
                        </a:rPr>
                        <a:t>)</a:t>
                      </a:r>
                      <a:endParaRPr lang="nl-BE" sz="1800" dirty="0"/>
                    </a:p>
                  </a:txBody>
                  <a:tcPr marT="45693" marB="45693"/>
                </a:tc>
                <a:extLst>
                  <a:ext uri="{0D108BD9-81ED-4DB2-BD59-A6C34878D82A}">
                    <a16:rowId xmlns:a16="http://schemas.microsoft.com/office/drawing/2014/main" val="10002"/>
                  </a:ext>
                </a:extLst>
              </a:tr>
              <a:tr h="640025">
                <a:tc>
                  <a:txBody>
                    <a:bodyPr/>
                    <a:lstStyle/>
                    <a:p>
                      <a:r>
                        <a:rPr lang="nl-BE" sz="1800" dirty="0"/>
                        <a:t>Items Control</a:t>
                      </a:r>
                    </a:p>
                  </a:txBody>
                  <a:tcPr marT="45693" marB="45693"/>
                </a:tc>
                <a:tc>
                  <a:txBody>
                    <a:bodyPr/>
                    <a:lstStyle/>
                    <a:p>
                      <a:r>
                        <a:rPr lang="nl-BE" sz="1800" dirty="0" err="1"/>
                        <a:t>ListBox</a:t>
                      </a:r>
                      <a:r>
                        <a:rPr lang="nl-BE" sz="1800" dirty="0"/>
                        <a:t>,</a:t>
                      </a:r>
                      <a:r>
                        <a:rPr lang="nl-BE" sz="1800" baseline="0" dirty="0"/>
                        <a:t> </a:t>
                      </a:r>
                      <a:r>
                        <a:rPr lang="nl-BE" sz="1800" baseline="0" dirty="0" err="1"/>
                        <a:t>ComboBox</a:t>
                      </a:r>
                      <a:endParaRPr lang="nl-BE" sz="1800" dirty="0"/>
                    </a:p>
                  </a:txBody>
                  <a:tcPr marT="45693" marB="45693"/>
                </a:tc>
                <a:tc>
                  <a:txBody>
                    <a:bodyPr/>
                    <a:lstStyle/>
                    <a:p>
                      <a:r>
                        <a:rPr lang="en-US" sz="1800" b="0" i="0" kern="1200" dirty="0">
                          <a:solidFill>
                            <a:schemeClr val="dk1"/>
                          </a:solidFill>
                          <a:effectLst/>
                          <a:latin typeface="+mn-lt"/>
                          <a:ea typeface="+mn-ea"/>
                          <a:cs typeface="+mn-cs"/>
                        </a:rPr>
                        <a:t>A collection of arbitrary objects</a:t>
                      </a:r>
                      <a:endParaRPr lang="nl-BE" sz="1800" dirty="0"/>
                    </a:p>
                  </a:txBody>
                  <a:tcPr marT="45693" marB="45693"/>
                </a:tc>
                <a:extLst>
                  <a:ext uri="{0D108BD9-81ED-4DB2-BD59-A6C34878D82A}">
                    <a16:rowId xmlns:a16="http://schemas.microsoft.com/office/drawing/2014/main" val="10003"/>
                  </a:ext>
                </a:extLst>
              </a:tr>
              <a:tr h="914345">
                <a:tc>
                  <a:txBody>
                    <a:bodyPr/>
                    <a:lstStyle/>
                    <a:p>
                      <a:r>
                        <a:rPr lang="nl-BE" sz="1800" dirty="0" err="1"/>
                        <a:t>Headered</a:t>
                      </a:r>
                      <a:r>
                        <a:rPr lang="nl-BE" sz="1800" dirty="0"/>
                        <a:t> Items Control</a:t>
                      </a:r>
                    </a:p>
                  </a:txBody>
                  <a:tcPr marT="45693" marB="45693"/>
                </a:tc>
                <a:tc>
                  <a:txBody>
                    <a:bodyPr/>
                    <a:lstStyle/>
                    <a:p>
                      <a:r>
                        <a:rPr lang="nl-BE" sz="1800" dirty="0" err="1"/>
                        <a:t>MenuItem</a:t>
                      </a:r>
                      <a:r>
                        <a:rPr lang="nl-BE" sz="1800" dirty="0"/>
                        <a:t>, </a:t>
                      </a:r>
                      <a:r>
                        <a:rPr lang="nl-BE" sz="1800" dirty="0" err="1"/>
                        <a:t>TreeViewItem</a:t>
                      </a:r>
                      <a:endParaRPr lang="nl-BE" sz="1800" dirty="0"/>
                    </a:p>
                  </a:txBody>
                  <a:tcPr marT="45693" marB="45693"/>
                </a:tc>
                <a:tc>
                  <a:txBody>
                    <a:bodyPr/>
                    <a:lstStyle/>
                    <a:p>
                      <a:r>
                        <a:rPr lang="en-US" sz="1800" b="0" i="0" kern="1200" dirty="0">
                          <a:solidFill>
                            <a:schemeClr val="dk1"/>
                          </a:solidFill>
                          <a:effectLst/>
                          <a:latin typeface="+mn-lt"/>
                          <a:ea typeface="+mn-ea"/>
                          <a:cs typeface="+mn-cs"/>
                        </a:rPr>
                        <a:t>A header and a collection of items, all of which are arbitrary objects</a:t>
                      </a:r>
                      <a:endParaRPr lang="nl-BE" sz="1800" dirty="0"/>
                    </a:p>
                  </a:txBody>
                  <a:tcPr marT="45693" marB="45693"/>
                </a:tc>
                <a:extLst>
                  <a:ext uri="{0D108BD9-81ED-4DB2-BD59-A6C34878D82A}">
                    <a16:rowId xmlns:a16="http://schemas.microsoft.com/office/drawing/2014/main" val="100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el 1">
            <a:extLst>
              <a:ext uri="{FF2B5EF4-FFF2-40B4-BE49-F238E27FC236}">
                <a16:creationId xmlns:a16="http://schemas.microsoft.com/office/drawing/2014/main" id="{7E981948-1805-494E-8558-9B49ED48F0A3}"/>
              </a:ext>
            </a:extLst>
          </p:cNvPr>
          <p:cNvSpPr>
            <a:spLocks noGrp="1"/>
          </p:cNvSpPr>
          <p:nvPr>
            <p:ph type="title"/>
          </p:nvPr>
        </p:nvSpPr>
        <p:spPr/>
        <p:txBody>
          <a:bodyPr/>
          <a:lstStyle/>
          <a:p>
            <a:r>
              <a:rPr lang="nl-BE" altLang="nl-BE"/>
              <a:t>Item Containers</a:t>
            </a:r>
          </a:p>
        </p:txBody>
      </p:sp>
      <p:sp>
        <p:nvSpPr>
          <p:cNvPr id="57347" name="Tijdelijke aanduiding voor inhoud 2">
            <a:extLst>
              <a:ext uri="{FF2B5EF4-FFF2-40B4-BE49-F238E27FC236}">
                <a16:creationId xmlns:a16="http://schemas.microsoft.com/office/drawing/2014/main" id="{6F5E12BF-7320-40F9-8C5B-88F0EA326803}"/>
              </a:ext>
            </a:extLst>
          </p:cNvPr>
          <p:cNvSpPr>
            <a:spLocks noGrp="1"/>
          </p:cNvSpPr>
          <p:nvPr>
            <p:ph idx="1"/>
          </p:nvPr>
        </p:nvSpPr>
        <p:spPr>
          <a:xfrm>
            <a:off x="469900" y="1612900"/>
            <a:ext cx="8229600" cy="4525963"/>
          </a:xfrm>
        </p:spPr>
        <p:txBody>
          <a:bodyPr/>
          <a:lstStyle/>
          <a:p>
            <a:r>
              <a:rPr lang="nl-BE" altLang="nl-BE"/>
              <a:t>Items always wrapped</a:t>
            </a:r>
          </a:p>
          <a:p>
            <a:endParaRPr lang="nl-BE" altLang="nl-BE"/>
          </a:p>
          <a:p>
            <a:endParaRPr lang="nl-BE" altLang="nl-BE"/>
          </a:p>
          <a:p>
            <a:endParaRPr lang="nl-BE" altLang="nl-BE"/>
          </a:p>
          <a:p>
            <a:endParaRPr lang="nl-BE" altLang="nl-BE"/>
          </a:p>
          <a:p>
            <a:r>
              <a:rPr lang="nl-BE" altLang="nl-BE"/>
              <a:t>Generated automatically</a:t>
            </a:r>
          </a:p>
        </p:txBody>
      </p:sp>
      <p:graphicFrame>
        <p:nvGraphicFramePr>
          <p:cNvPr id="4" name="Tabel 3">
            <a:extLst>
              <a:ext uri="{FF2B5EF4-FFF2-40B4-BE49-F238E27FC236}">
                <a16:creationId xmlns:a16="http://schemas.microsoft.com/office/drawing/2014/main" id="{1A36238E-CB1C-4B92-A461-0FFD12579540}"/>
              </a:ext>
            </a:extLst>
          </p:cNvPr>
          <p:cNvGraphicFramePr>
            <a:graphicFrameLocks noGrp="1"/>
          </p:cNvGraphicFramePr>
          <p:nvPr/>
        </p:nvGraphicFramePr>
        <p:xfrm>
          <a:off x="1079500" y="2335213"/>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nl-BE" dirty="0"/>
                        <a:t>Control</a:t>
                      </a:r>
                    </a:p>
                  </a:txBody>
                  <a:tcPr/>
                </a:tc>
                <a:tc>
                  <a:txBody>
                    <a:bodyPr/>
                    <a:lstStyle/>
                    <a:p>
                      <a:r>
                        <a:rPr lang="nl-BE" dirty="0"/>
                        <a:t>Container</a:t>
                      </a:r>
                    </a:p>
                  </a:txBody>
                  <a:tcPr/>
                </a:tc>
                <a:extLst>
                  <a:ext uri="{0D108BD9-81ED-4DB2-BD59-A6C34878D82A}">
                    <a16:rowId xmlns:a16="http://schemas.microsoft.com/office/drawing/2014/main" val="10000"/>
                  </a:ext>
                </a:extLst>
              </a:tr>
              <a:tr h="370840">
                <a:tc>
                  <a:txBody>
                    <a:bodyPr/>
                    <a:lstStyle/>
                    <a:p>
                      <a:r>
                        <a:rPr lang="nl-BE" dirty="0" err="1"/>
                        <a:t>ListBox</a:t>
                      </a:r>
                      <a:endParaRPr lang="nl-BE" dirty="0"/>
                    </a:p>
                  </a:txBody>
                  <a:tcPr/>
                </a:tc>
                <a:tc>
                  <a:txBody>
                    <a:bodyPr/>
                    <a:lstStyle/>
                    <a:p>
                      <a:r>
                        <a:rPr lang="nl-BE" dirty="0" err="1"/>
                        <a:t>ListBoxItem</a:t>
                      </a:r>
                      <a:endParaRPr lang="nl-BE" dirty="0"/>
                    </a:p>
                  </a:txBody>
                  <a:tcPr/>
                </a:tc>
                <a:extLst>
                  <a:ext uri="{0D108BD9-81ED-4DB2-BD59-A6C34878D82A}">
                    <a16:rowId xmlns:a16="http://schemas.microsoft.com/office/drawing/2014/main" val="10001"/>
                  </a:ext>
                </a:extLst>
              </a:tr>
              <a:tr h="370840">
                <a:tc>
                  <a:txBody>
                    <a:bodyPr/>
                    <a:lstStyle/>
                    <a:p>
                      <a:r>
                        <a:rPr lang="nl-BE" dirty="0" err="1"/>
                        <a:t>ListView</a:t>
                      </a:r>
                      <a:endParaRPr lang="nl-BE" dirty="0"/>
                    </a:p>
                  </a:txBody>
                  <a:tcPr/>
                </a:tc>
                <a:tc>
                  <a:txBody>
                    <a:bodyPr/>
                    <a:lstStyle/>
                    <a:p>
                      <a:r>
                        <a:rPr lang="nl-BE" dirty="0" err="1"/>
                        <a:t>ListViewItem</a:t>
                      </a:r>
                      <a:endParaRPr lang="nl-BE" dirty="0"/>
                    </a:p>
                  </a:txBody>
                  <a:tcPr/>
                </a:tc>
                <a:extLst>
                  <a:ext uri="{0D108BD9-81ED-4DB2-BD59-A6C34878D82A}">
                    <a16:rowId xmlns:a16="http://schemas.microsoft.com/office/drawing/2014/main" val="10002"/>
                  </a:ext>
                </a:extLst>
              </a:tr>
              <a:tr h="370840">
                <a:tc>
                  <a:txBody>
                    <a:bodyPr/>
                    <a:lstStyle/>
                    <a:p>
                      <a:r>
                        <a:rPr lang="nl-BE" dirty="0" err="1"/>
                        <a:t>TreeView</a:t>
                      </a:r>
                      <a:endParaRPr lang="nl-BE" dirty="0"/>
                    </a:p>
                  </a:txBody>
                  <a:tcPr/>
                </a:tc>
                <a:tc>
                  <a:txBody>
                    <a:bodyPr/>
                    <a:lstStyle/>
                    <a:p>
                      <a:r>
                        <a:rPr lang="nl-BE" dirty="0" err="1"/>
                        <a:t>TreeViewItem</a:t>
                      </a:r>
                      <a:endParaRPr lang="nl-BE" dirty="0"/>
                    </a:p>
                  </a:txBody>
                  <a:tcPr/>
                </a:tc>
                <a:extLst>
                  <a:ext uri="{0D108BD9-81ED-4DB2-BD59-A6C34878D82A}">
                    <a16:rowId xmlns:a16="http://schemas.microsoft.com/office/drawing/2014/main" val="10003"/>
                  </a:ext>
                </a:extLst>
              </a:tr>
              <a:tr h="370840">
                <a:tc>
                  <a:txBody>
                    <a:bodyPr/>
                    <a:lstStyle/>
                    <a:p>
                      <a:r>
                        <a:rPr lang="nl-BE" dirty="0"/>
                        <a:t>Etc.</a:t>
                      </a:r>
                    </a:p>
                  </a:txBody>
                  <a:tcPr/>
                </a:tc>
                <a:tc>
                  <a:txBody>
                    <a:bodyPr/>
                    <a:lstStyle/>
                    <a:p>
                      <a:r>
                        <a:rPr lang="nl-BE" dirty="0"/>
                        <a:t>Etc.</a:t>
                      </a:r>
                    </a:p>
                  </a:txBody>
                  <a:tcPr/>
                </a:tc>
                <a:extLst>
                  <a:ext uri="{0D108BD9-81ED-4DB2-BD59-A6C34878D82A}">
                    <a16:rowId xmlns:a16="http://schemas.microsoft.com/office/drawing/2014/main" val="10004"/>
                  </a:ext>
                </a:extLst>
              </a:tr>
            </a:tbl>
          </a:graphicData>
        </a:graphic>
      </p:graphicFrame>
      <p:pic>
        <p:nvPicPr>
          <p:cNvPr id="57368" name="Afbeelding 4">
            <a:extLst>
              <a:ext uri="{FF2B5EF4-FFF2-40B4-BE49-F238E27FC236}">
                <a16:creationId xmlns:a16="http://schemas.microsoft.com/office/drawing/2014/main" id="{FF99A00B-335E-45DB-A371-9A19244AEBE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308475"/>
            <a:ext cx="3962400" cy="233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el 1">
            <a:extLst>
              <a:ext uri="{FF2B5EF4-FFF2-40B4-BE49-F238E27FC236}">
                <a16:creationId xmlns:a16="http://schemas.microsoft.com/office/drawing/2014/main" id="{8AB23C63-DECE-4D49-BB30-65D0E0A1A358}"/>
              </a:ext>
            </a:extLst>
          </p:cNvPr>
          <p:cNvSpPr>
            <a:spLocks noGrp="1"/>
          </p:cNvSpPr>
          <p:nvPr>
            <p:ph type="title"/>
          </p:nvPr>
        </p:nvSpPr>
        <p:spPr/>
        <p:txBody>
          <a:bodyPr/>
          <a:lstStyle/>
          <a:p>
            <a:r>
              <a:rPr lang="nl-BE" altLang="nl-BE"/>
              <a:t>WPFTreeView</a:t>
            </a:r>
          </a:p>
        </p:txBody>
      </p:sp>
      <p:pic>
        <p:nvPicPr>
          <p:cNvPr id="59395" name="Content Placeholder 1">
            <a:extLst>
              <a:ext uri="{FF2B5EF4-FFF2-40B4-BE49-F238E27FC236}">
                <a16:creationId xmlns:a16="http://schemas.microsoft.com/office/drawing/2014/main" id="{2C4CE85D-AE96-47E7-B82F-696AD72E84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43138" y="2236788"/>
            <a:ext cx="4365625" cy="2530475"/>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Afbeelding 3">
            <a:hlinkClick r:id="rId2"/>
            <a:extLst>
              <a:ext uri="{FF2B5EF4-FFF2-40B4-BE49-F238E27FC236}">
                <a16:creationId xmlns:a16="http://schemas.microsoft.com/office/drawing/2014/main" id="{33BFEB3C-0188-4A3C-9DF0-65425FC103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2988" y="1730375"/>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AutoShape 2" descr="Afbeeldingsresultaat voor picture click here">
            <a:extLst>
              <a:ext uri="{FF2B5EF4-FFF2-40B4-BE49-F238E27FC236}">
                <a16:creationId xmlns:a16="http://schemas.microsoft.com/office/drawing/2014/main" id="{D6B665CE-C50A-47A7-ABE1-A780C5E807BC}"/>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60420" name="Afbeelding 5">
            <a:extLst>
              <a:ext uri="{FF2B5EF4-FFF2-40B4-BE49-F238E27FC236}">
                <a16:creationId xmlns:a16="http://schemas.microsoft.com/office/drawing/2014/main" id="{47F592B5-7424-4DE9-9BB7-8D7517716C81}"/>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Titel 1">
            <a:extLst>
              <a:ext uri="{FF2B5EF4-FFF2-40B4-BE49-F238E27FC236}">
                <a16:creationId xmlns:a16="http://schemas.microsoft.com/office/drawing/2014/main" id="{5E810D52-13FD-4C78-824F-B26A28A00C7D}"/>
              </a:ext>
            </a:extLst>
          </p:cNvPr>
          <p:cNvSpPr>
            <a:spLocks noGrp="1"/>
          </p:cNvSpPr>
          <p:nvPr>
            <p:ph type="title"/>
          </p:nvPr>
        </p:nvSpPr>
        <p:spPr/>
        <p:txBody>
          <a:bodyPr/>
          <a:lstStyle/>
          <a:p>
            <a:r>
              <a:rPr lang="nl-BE" altLang="nl-BE"/>
              <a:t>Pluralsight video: Item containers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el 1">
            <a:extLst>
              <a:ext uri="{FF2B5EF4-FFF2-40B4-BE49-F238E27FC236}">
                <a16:creationId xmlns:a16="http://schemas.microsoft.com/office/drawing/2014/main" id="{606BF051-F163-478E-9EDE-876BBDB35CAD}"/>
              </a:ext>
            </a:extLst>
          </p:cNvPr>
          <p:cNvSpPr>
            <a:spLocks noGrp="1"/>
          </p:cNvSpPr>
          <p:nvPr>
            <p:ph type="title"/>
          </p:nvPr>
        </p:nvSpPr>
        <p:spPr/>
        <p:txBody>
          <a:bodyPr/>
          <a:lstStyle/>
          <a:p>
            <a:pPr eaLnBrk="1" hangingPunct="1"/>
            <a:r>
              <a:rPr lang="nl-BE" altLang="nl-BE"/>
              <a:t>WPF Controls</a:t>
            </a:r>
          </a:p>
        </p:txBody>
      </p:sp>
      <p:sp>
        <p:nvSpPr>
          <p:cNvPr id="20483" name="Tijdelijke aanduiding voor inhoud 2">
            <a:extLst>
              <a:ext uri="{FF2B5EF4-FFF2-40B4-BE49-F238E27FC236}">
                <a16:creationId xmlns:a16="http://schemas.microsoft.com/office/drawing/2014/main" id="{3141C88A-A169-4DBA-9BEB-527CAA128ADD}"/>
              </a:ext>
            </a:extLst>
          </p:cNvPr>
          <p:cNvSpPr>
            <a:spLocks noGrp="1"/>
          </p:cNvSpPr>
          <p:nvPr>
            <p:ph idx="1"/>
          </p:nvPr>
        </p:nvSpPr>
        <p:spPr>
          <a:xfrm>
            <a:off x="457200" y="1311275"/>
            <a:ext cx="8229600" cy="4525963"/>
          </a:xfrm>
        </p:spPr>
        <p:txBody>
          <a:bodyPr>
            <a:normAutofit fontScale="92500" lnSpcReduction="10000"/>
          </a:bodyPr>
          <a:lstStyle/>
          <a:p>
            <a:pPr eaLnBrk="1" hangingPunct="1">
              <a:defRPr/>
            </a:pPr>
            <a:r>
              <a:rPr lang="en-US" altLang="nl-BE" dirty="0"/>
              <a:t>Default WPF control types:</a:t>
            </a:r>
          </a:p>
          <a:p>
            <a:pPr lvl="1" eaLnBrk="1" hangingPunct="1">
              <a:defRPr/>
            </a:pPr>
            <a:r>
              <a:rPr lang="en-US" altLang="nl-BE" dirty="0"/>
              <a:t>Button</a:t>
            </a:r>
          </a:p>
          <a:p>
            <a:pPr lvl="1" eaLnBrk="1" hangingPunct="1">
              <a:defRPr/>
            </a:pPr>
            <a:r>
              <a:rPr lang="en-US" altLang="nl-BE" dirty="0"/>
              <a:t>Text</a:t>
            </a:r>
          </a:p>
          <a:p>
            <a:pPr lvl="1" eaLnBrk="1" hangingPunct="1">
              <a:defRPr/>
            </a:pPr>
            <a:r>
              <a:rPr lang="en-US" altLang="nl-BE" dirty="0"/>
              <a:t>Shapes</a:t>
            </a:r>
          </a:p>
          <a:p>
            <a:pPr lvl="1" eaLnBrk="1" hangingPunct="1">
              <a:defRPr/>
            </a:pPr>
            <a:r>
              <a:rPr lang="en-US" altLang="nl-BE" dirty="0"/>
              <a:t>Containers</a:t>
            </a:r>
          </a:p>
          <a:p>
            <a:pPr lvl="1" eaLnBrk="1" hangingPunct="1">
              <a:defRPr/>
            </a:pPr>
            <a:r>
              <a:rPr lang="en-US" altLang="nl-BE" dirty="0"/>
              <a:t>Media</a:t>
            </a:r>
          </a:p>
          <a:p>
            <a:pPr lvl="1" eaLnBrk="1" hangingPunct="1">
              <a:defRPr/>
            </a:pPr>
            <a:r>
              <a:rPr lang="en-US" altLang="nl-BE" dirty="0"/>
              <a:t>Toolbars</a:t>
            </a:r>
          </a:p>
          <a:p>
            <a:pPr lvl="1" eaLnBrk="1" hangingPunct="1">
              <a:defRPr/>
            </a:pPr>
            <a:r>
              <a:rPr lang="en-US" altLang="nl-BE" dirty="0"/>
              <a:t>Scrolls</a:t>
            </a:r>
          </a:p>
          <a:p>
            <a:pPr lvl="1" eaLnBrk="1" hangingPunct="1">
              <a:defRPr/>
            </a:pPr>
            <a:r>
              <a:rPr lang="en-US" altLang="nl-BE" dirty="0"/>
              <a:t>Panels and lists</a:t>
            </a:r>
          </a:p>
          <a:p>
            <a:pPr lvl="1" eaLnBrk="1" hangingPunct="1">
              <a:defRPr/>
            </a:pPr>
            <a:r>
              <a:rPr lang="en-US" altLang="nl-BE" dirty="0"/>
              <a:t>Miscellaneous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el 1">
            <a:extLst>
              <a:ext uri="{FF2B5EF4-FFF2-40B4-BE49-F238E27FC236}">
                <a16:creationId xmlns:a16="http://schemas.microsoft.com/office/drawing/2014/main" id="{13E54C08-C958-4648-A046-438716410B50}"/>
              </a:ext>
            </a:extLst>
          </p:cNvPr>
          <p:cNvSpPr>
            <a:spLocks noGrp="1"/>
          </p:cNvSpPr>
          <p:nvPr>
            <p:ph type="title"/>
          </p:nvPr>
        </p:nvSpPr>
        <p:spPr>
          <a:xfrm>
            <a:off x="457200" y="284163"/>
            <a:ext cx="8229600" cy="1143000"/>
          </a:xfrm>
        </p:spPr>
        <p:txBody>
          <a:bodyPr/>
          <a:lstStyle/>
          <a:p>
            <a:r>
              <a:rPr lang="nl-BE" altLang="nl-BE"/>
              <a:t>Controls vs Elements</a:t>
            </a:r>
          </a:p>
        </p:txBody>
      </p:sp>
      <p:sp>
        <p:nvSpPr>
          <p:cNvPr id="61443" name="Tijdelijke aanduiding voor inhoud 2">
            <a:extLst>
              <a:ext uri="{FF2B5EF4-FFF2-40B4-BE49-F238E27FC236}">
                <a16:creationId xmlns:a16="http://schemas.microsoft.com/office/drawing/2014/main" id="{F1D91A5D-AA90-4885-80D9-A534C8C8CDBF}"/>
              </a:ext>
            </a:extLst>
          </p:cNvPr>
          <p:cNvSpPr>
            <a:spLocks noGrp="1"/>
          </p:cNvSpPr>
          <p:nvPr>
            <p:ph idx="1"/>
          </p:nvPr>
        </p:nvSpPr>
        <p:spPr/>
        <p:txBody>
          <a:bodyPr/>
          <a:lstStyle/>
          <a:p>
            <a:r>
              <a:rPr lang="nl-BE" altLang="nl-BE" dirty="0" err="1"/>
              <a:t>Not</a:t>
            </a:r>
            <a:r>
              <a:rPr lang="nl-BE" altLang="nl-BE" dirty="0"/>
              <a:t> </a:t>
            </a:r>
            <a:r>
              <a:rPr lang="nl-BE" altLang="nl-BE" dirty="0" err="1"/>
              <a:t>all</a:t>
            </a:r>
            <a:r>
              <a:rPr lang="nl-BE" altLang="nl-BE" dirty="0"/>
              <a:t> </a:t>
            </a:r>
            <a:r>
              <a:rPr lang="nl-BE" altLang="nl-BE" dirty="0" err="1"/>
              <a:t>elements</a:t>
            </a:r>
            <a:r>
              <a:rPr lang="nl-BE" altLang="nl-BE" dirty="0"/>
              <a:t> are </a:t>
            </a:r>
            <a:r>
              <a:rPr lang="nl-BE" altLang="nl-BE" dirty="0" err="1"/>
              <a:t>controls</a:t>
            </a:r>
            <a:endParaRPr lang="nl-BE" altLang="nl-BE" dirty="0"/>
          </a:p>
          <a:p>
            <a:pPr lvl="1"/>
            <a:r>
              <a:rPr lang="nl-BE" altLang="nl-BE" dirty="0"/>
              <a:t>Most </a:t>
            </a:r>
            <a:r>
              <a:rPr lang="nl-BE" altLang="nl-BE" dirty="0" err="1"/>
              <a:t>elements</a:t>
            </a:r>
            <a:r>
              <a:rPr lang="nl-BE" altLang="nl-BE" dirty="0"/>
              <a:t> </a:t>
            </a:r>
            <a:r>
              <a:rPr lang="nl-BE" altLang="nl-BE" dirty="0" err="1"/>
              <a:t>derive</a:t>
            </a:r>
            <a:r>
              <a:rPr lang="nl-BE" altLang="nl-BE" dirty="0"/>
              <a:t> </a:t>
            </a:r>
            <a:r>
              <a:rPr lang="nl-BE" altLang="nl-BE" dirty="0" err="1"/>
              <a:t>from</a:t>
            </a:r>
            <a:r>
              <a:rPr lang="nl-BE" altLang="nl-BE" dirty="0"/>
              <a:t> </a:t>
            </a:r>
            <a:r>
              <a:rPr lang="nl-BE" altLang="nl-BE" dirty="0" err="1"/>
              <a:t>FrameworkElement</a:t>
            </a:r>
            <a:endParaRPr lang="nl-BE" altLang="nl-BE" dirty="0"/>
          </a:p>
          <a:p>
            <a:pPr lvl="1"/>
            <a:r>
              <a:rPr lang="nl-BE" altLang="nl-BE" dirty="0" err="1"/>
              <a:t>Only</a:t>
            </a:r>
            <a:r>
              <a:rPr lang="nl-BE" altLang="nl-BE" dirty="0"/>
              <a:t> types </a:t>
            </a:r>
            <a:r>
              <a:rPr lang="nl-BE" altLang="nl-BE" dirty="0" err="1"/>
              <a:t>that</a:t>
            </a:r>
            <a:r>
              <a:rPr lang="nl-BE" altLang="nl-BE" dirty="0"/>
              <a:t> </a:t>
            </a:r>
            <a:r>
              <a:rPr lang="nl-BE" altLang="nl-BE" dirty="0" err="1"/>
              <a:t>derive</a:t>
            </a:r>
            <a:r>
              <a:rPr lang="nl-BE" altLang="nl-BE" dirty="0"/>
              <a:t> </a:t>
            </a:r>
            <a:r>
              <a:rPr lang="nl-BE" altLang="nl-BE" dirty="0" err="1"/>
              <a:t>from</a:t>
            </a:r>
            <a:r>
              <a:rPr lang="nl-BE" altLang="nl-BE" dirty="0"/>
              <a:t> Control are </a:t>
            </a:r>
            <a:r>
              <a:rPr lang="nl-BE" altLang="nl-BE" dirty="0" err="1"/>
              <a:t>those</a:t>
            </a:r>
            <a:r>
              <a:rPr lang="nl-BE" altLang="nl-BE" dirty="0"/>
              <a:t> </a:t>
            </a:r>
            <a:r>
              <a:rPr lang="nl-BE" altLang="nl-BE" dirty="0" err="1"/>
              <a:t>with</a:t>
            </a:r>
            <a:r>
              <a:rPr lang="nl-BE" altLang="nl-BE" dirty="0"/>
              <a:t> </a:t>
            </a:r>
            <a:r>
              <a:rPr lang="nl-BE" altLang="nl-BE" dirty="0" err="1"/>
              <a:t>some</a:t>
            </a:r>
            <a:r>
              <a:rPr lang="nl-BE" altLang="nl-BE" dirty="0"/>
              <a:t> </a:t>
            </a:r>
            <a:r>
              <a:rPr lang="nl-BE" altLang="nl-BE" dirty="0" err="1"/>
              <a:t>specific</a:t>
            </a:r>
            <a:r>
              <a:rPr lang="nl-BE" altLang="nl-BE" dirty="0"/>
              <a:t> </a:t>
            </a:r>
            <a:r>
              <a:rPr lang="nl-BE" altLang="nl-BE" dirty="0" err="1"/>
              <a:t>interaction</a:t>
            </a:r>
            <a:r>
              <a:rPr lang="nl-BE" altLang="nl-BE" dirty="0"/>
              <a:t> model</a:t>
            </a:r>
          </a:p>
          <a:p>
            <a:pPr lvl="1"/>
            <a:r>
              <a:rPr lang="nl-BE" altLang="nl-BE" dirty="0" err="1"/>
              <a:t>Only</a:t>
            </a:r>
            <a:r>
              <a:rPr lang="nl-BE" altLang="nl-BE" dirty="0"/>
              <a:t> Controls support templates (</a:t>
            </a:r>
            <a:r>
              <a:rPr lang="nl-BE" altLang="nl-BE" dirty="0" err="1"/>
              <a:t>Primitive</a:t>
            </a:r>
            <a:r>
              <a:rPr lang="nl-BE" altLang="nl-BE" dirty="0"/>
              <a:t> </a:t>
            </a:r>
            <a:r>
              <a:rPr lang="nl-BE" altLang="nl-BE" dirty="0" err="1"/>
              <a:t>elements</a:t>
            </a:r>
            <a:r>
              <a:rPr lang="nl-BE" altLang="nl-BE" dirty="0"/>
              <a:t> </a:t>
            </a:r>
            <a:r>
              <a:rPr lang="nl-BE" altLang="nl-BE" dirty="0" err="1"/>
              <a:t>don’t</a:t>
            </a:r>
            <a:r>
              <a:rPr lang="nl-BE" altLang="nl-BE" dirty="0"/>
              <a:t>) </a:t>
            </a:r>
            <a:r>
              <a:rPr lang="nl-BE" altLang="nl-BE" dirty="0" err="1"/>
              <a:t>to</a:t>
            </a:r>
            <a:r>
              <a:rPr lang="nl-BE" altLang="nl-BE" dirty="0"/>
              <a:t> </a:t>
            </a:r>
            <a:r>
              <a:rPr lang="nl-BE" altLang="nl-BE" dirty="0" err="1"/>
              <a:t>replace</a:t>
            </a:r>
            <a:r>
              <a:rPr lang="nl-BE" altLang="nl-BE" dirty="0"/>
              <a:t> </a:t>
            </a:r>
            <a:r>
              <a:rPr lang="nl-BE" altLang="nl-BE" dirty="0" err="1"/>
              <a:t>their</a:t>
            </a:r>
            <a:r>
              <a:rPr lang="nl-BE" altLang="nl-BE" dirty="0"/>
              <a:t> </a:t>
            </a:r>
            <a:r>
              <a:rPr lang="nl-BE" altLang="nl-BE" dirty="0" err="1"/>
              <a:t>appearance</a:t>
            </a:r>
            <a:r>
              <a:rPr lang="nl-BE" altLang="nl-BE" dirty="0"/>
              <a:t> (i.e. </a:t>
            </a:r>
            <a:r>
              <a:rPr lang="nl-BE" altLang="nl-BE" dirty="0" err="1"/>
              <a:t>you</a:t>
            </a:r>
            <a:r>
              <a:rPr lang="nl-BE" altLang="nl-BE" dirty="0"/>
              <a:t> </a:t>
            </a:r>
            <a:r>
              <a:rPr lang="nl-BE" altLang="nl-BE" dirty="0" err="1"/>
              <a:t>can</a:t>
            </a:r>
            <a:r>
              <a:rPr lang="nl-BE" altLang="nl-BE" dirty="0"/>
              <a:t> change </a:t>
            </a:r>
            <a:r>
              <a:rPr lang="nl-BE" altLang="nl-BE" dirty="0" err="1"/>
              <a:t>appearance</a:t>
            </a:r>
            <a:r>
              <a:rPr lang="nl-BE" altLang="nl-BE" dirty="0"/>
              <a:t> of a button (=control), but </a:t>
            </a:r>
            <a:r>
              <a:rPr lang="nl-BE" altLang="nl-BE" dirty="0" err="1"/>
              <a:t>not</a:t>
            </a:r>
            <a:r>
              <a:rPr lang="nl-BE" altLang="nl-BE" dirty="0"/>
              <a:t> </a:t>
            </a:r>
            <a:r>
              <a:rPr lang="nl-BE" altLang="nl-BE" dirty="0" err="1"/>
              <a:t>the</a:t>
            </a:r>
            <a:r>
              <a:rPr lang="nl-BE" altLang="nl-BE" dirty="0"/>
              <a:t> </a:t>
            </a:r>
            <a:r>
              <a:rPr lang="nl-BE" altLang="nl-BE" dirty="0" err="1"/>
              <a:t>appearance</a:t>
            </a:r>
            <a:r>
              <a:rPr lang="nl-BE" altLang="nl-BE" dirty="0"/>
              <a:t> of </a:t>
            </a:r>
            <a:r>
              <a:rPr lang="nl-BE" altLang="nl-BE" dirty="0" err="1"/>
              <a:t>an</a:t>
            </a:r>
            <a:r>
              <a:rPr lang="nl-BE" altLang="nl-BE" dirty="0"/>
              <a:t> </a:t>
            </a:r>
            <a:r>
              <a:rPr lang="nl-BE" altLang="nl-BE" dirty="0" err="1"/>
              <a:t>ellipse</a:t>
            </a:r>
            <a:r>
              <a:rPr lang="nl-BE" altLang="nl-BE" dirty="0"/>
              <a:t> (= element, </a:t>
            </a:r>
            <a:r>
              <a:rPr lang="nl-BE" altLang="nl-BE" dirty="0" err="1"/>
              <a:t>not</a:t>
            </a:r>
            <a:r>
              <a:rPr lang="nl-BE" altLang="nl-BE" dirty="0"/>
              <a:t> a control).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Afbeelding 3">
            <a:hlinkClick r:id="rId2"/>
            <a:extLst>
              <a:ext uri="{FF2B5EF4-FFF2-40B4-BE49-F238E27FC236}">
                <a16:creationId xmlns:a16="http://schemas.microsoft.com/office/drawing/2014/main" id="{4130DB3C-3B3A-45F8-8EB2-D7926EA5783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2988" y="1730375"/>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AutoShape 2" descr="Afbeeldingsresultaat voor picture click here">
            <a:extLst>
              <a:ext uri="{FF2B5EF4-FFF2-40B4-BE49-F238E27FC236}">
                <a16:creationId xmlns:a16="http://schemas.microsoft.com/office/drawing/2014/main" id="{2EC603B4-C4DE-43A5-BCEB-FF2D8EF10B50}"/>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63492" name="Afbeelding 5">
            <a:extLst>
              <a:ext uri="{FF2B5EF4-FFF2-40B4-BE49-F238E27FC236}">
                <a16:creationId xmlns:a16="http://schemas.microsoft.com/office/drawing/2014/main" id="{5DFE2DAF-0A0B-41AD-805B-C8607EE59537}"/>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3" name="Titel 1">
            <a:extLst>
              <a:ext uri="{FF2B5EF4-FFF2-40B4-BE49-F238E27FC236}">
                <a16:creationId xmlns:a16="http://schemas.microsoft.com/office/drawing/2014/main" id="{E467B6C3-9F62-4C79-B435-483B8CF0CB05}"/>
              </a:ext>
            </a:extLst>
          </p:cNvPr>
          <p:cNvSpPr>
            <a:spLocks noGrp="1"/>
          </p:cNvSpPr>
          <p:nvPr>
            <p:ph type="title"/>
          </p:nvPr>
        </p:nvSpPr>
        <p:spPr>
          <a:xfrm>
            <a:off x="457200" y="284163"/>
            <a:ext cx="8229600" cy="1143000"/>
          </a:xfrm>
        </p:spPr>
        <p:txBody>
          <a:bodyPr/>
          <a:lstStyle/>
          <a:p>
            <a:r>
              <a:rPr lang="nl-BE" altLang="nl-BE"/>
              <a:t>Pluralsight video: Controls vs Elements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el 1">
            <a:extLst>
              <a:ext uri="{FF2B5EF4-FFF2-40B4-BE49-F238E27FC236}">
                <a16:creationId xmlns:a16="http://schemas.microsoft.com/office/drawing/2014/main" id="{A6C6A64C-A2E3-47D6-9111-653C9C1FFD80}"/>
              </a:ext>
            </a:extLst>
          </p:cNvPr>
          <p:cNvSpPr>
            <a:spLocks noGrp="1"/>
          </p:cNvSpPr>
          <p:nvPr>
            <p:ph type="title"/>
          </p:nvPr>
        </p:nvSpPr>
        <p:spPr/>
        <p:txBody>
          <a:bodyPr/>
          <a:lstStyle/>
          <a:p>
            <a:r>
              <a:rPr lang="nl-BE" altLang="nl-BE"/>
              <a:t>Events and Commands</a:t>
            </a:r>
          </a:p>
        </p:txBody>
      </p:sp>
      <p:sp>
        <p:nvSpPr>
          <p:cNvPr id="64515" name="Tijdelijke aanduiding voor inhoud 2">
            <a:extLst>
              <a:ext uri="{FF2B5EF4-FFF2-40B4-BE49-F238E27FC236}">
                <a16:creationId xmlns:a16="http://schemas.microsoft.com/office/drawing/2014/main" id="{32CB27D8-2470-4658-AFD5-A6D1A7854CBB}"/>
              </a:ext>
            </a:extLst>
          </p:cNvPr>
          <p:cNvSpPr>
            <a:spLocks noGrp="1"/>
          </p:cNvSpPr>
          <p:nvPr>
            <p:ph idx="1"/>
          </p:nvPr>
        </p:nvSpPr>
        <p:spPr>
          <a:xfrm>
            <a:off x="457200" y="1600200"/>
            <a:ext cx="8229600" cy="4468813"/>
          </a:xfrm>
        </p:spPr>
        <p:txBody>
          <a:bodyPr>
            <a:normAutofit fontScale="92500" lnSpcReduction="10000"/>
          </a:bodyPr>
          <a:lstStyle/>
          <a:p>
            <a:pPr>
              <a:defRPr/>
            </a:pPr>
            <a:r>
              <a:rPr lang="nl-BE" altLang="nl-BE" dirty="0"/>
              <a:t>Do </a:t>
            </a:r>
            <a:r>
              <a:rPr lang="nl-BE" altLang="nl-BE" dirty="0" err="1"/>
              <a:t>something</a:t>
            </a:r>
            <a:r>
              <a:rPr lang="nl-BE" altLang="nl-BE" dirty="0"/>
              <a:t> </a:t>
            </a:r>
            <a:r>
              <a:rPr lang="nl-BE" altLang="nl-BE" dirty="0" err="1"/>
              <a:t>when</a:t>
            </a:r>
            <a:r>
              <a:rPr lang="nl-BE" altLang="nl-BE" dirty="0"/>
              <a:t> user </a:t>
            </a:r>
            <a:r>
              <a:rPr lang="nl-BE" altLang="nl-BE" dirty="0" err="1"/>
              <a:t>interacts</a:t>
            </a:r>
            <a:r>
              <a:rPr lang="nl-BE" altLang="nl-BE" dirty="0"/>
              <a:t> </a:t>
            </a:r>
            <a:r>
              <a:rPr lang="nl-BE" altLang="nl-BE" dirty="0" err="1"/>
              <a:t>with</a:t>
            </a:r>
            <a:r>
              <a:rPr lang="nl-BE" altLang="nl-BE" dirty="0"/>
              <a:t> element or control </a:t>
            </a:r>
            <a:r>
              <a:rPr lang="nl-BE" altLang="nl-BE" dirty="0">
                <a:sym typeface="Wingdings" panose="05000000000000000000" pitchFamily="2" charset="2"/>
              </a:rPr>
              <a:t> events </a:t>
            </a:r>
            <a:r>
              <a:rPr lang="nl-BE" altLang="nl-BE" dirty="0" err="1">
                <a:sym typeface="Wingdings" panose="05000000000000000000" pitchFamily="2" charset="2"/>
              </a:rPr>
              <a:t>and</a:t>
            </a:r>
            <a:r>
              <a:rPr lang="nl-BE" altLang="nl-BE" dirty="0">
                <a:sym typeface="Wingdings" panose="05000000000000000000" pitchFamily="2" charset="2"/>
              </a:rPr>
              <a:t> </a:t>
            </a:r>
            <a:r>
              <a:rPr lang="nl-BE" altLang="nl-BE" dirty="0" err="1">
                <a:sym typeface="Wingdings" panose="05000000000000000000" pitchFamily="2" charset="2"/>
              </a:rPr>
              <a:t>commands</a:t>
            </a:r>
            <a:endParaRPr lang="nl-BE" altLang="nl-BE" dirty="0">
              <a:sym typeface="Wingdings" panose="05000000000000000000" pitchFamily="2" charset="2"/>
            </a:endParaRPr>
          </a:p>
          <a:p>
            <a:pPr>
              <a:defRPr/>
            </a:pPr>
            <a:r>
              <a:rPr lang="nl-BE" altLang="nl-BE" dirty="0">
                <a:sym typeface="Wingdings" panose="05000000000000000000" pitchFamily="2" charset="2"/>
              </a:rPr>
              <a:t>Events: low level user actions: </a:t>
            </a:r>
            <a:r>
              <a:rPr lang="nl-BE" altLang="nl-BE" dirty="0" err="1">
                <a:sym typeface="Wingdings" panose="05000000000000000000" pitchFamily="2" charset="2"/>
              </a:rPr>
              <a:t>moving</a:t>
            </a:r>
            <a:r>
              <a:rPr lang="nl-BE" altLang="nl-BE" dirty="0">
                <a:sym typeface="Wingdings" panose="05000000000000000000" pitchFamily="2" charset="2"/>
              </a:rPr>
              <a:t> </a:t>
            </a:r>
            <a:r>
              <a:rPr lang="nl-BE" altLang="nl-BE" dirty="0" err="1">
                <a:sym typeface="Wingdings" panose="05000000000000000000" pitchFamily="2" charset="2"/>
              </a:rPr>
              <a:t>the</a:t>
            </a:r>
            <a:r>
              <a:rPr lang="nl-BE" altLang="nl-BE" dirty="0">
                <a:sym typeface="Wingdings" panose="05000000000000000000" pitchFamily="2" charset="2"/>
              </a:rPr>
              <a:t> mouse, pressing a </a:t>
            </a:r>
            <a:r>
              <a:rPr lang="nl-BE" altLang="nl-BE" dirty="0" err="1">
                <a:sym typeface="Wingdings" panose="05000000000000000000" pitchFamily="2" charset="2"/>
              </a:rPr>
              <a:t>key</a:t>
            </a:r>
            <a:endParaRPr lang="nl-BE" altLang="nl-BE" dirty="0">
              <a:sym typeface="Wingdings" panose="05000000000000000000" pitchFamily="2" charset="2"/>
            </a:endParaRPr>
          </a:p>
          <a:p>
            <a:pPr>
              <a:defRPr/>
            </a:pPr>
            <a:r>
              <a:rPr lang="nl-BE" altLang="nl-BE" dirty="0" err="1">
                <a:sym typeface="Wingdings" panose="05000000000000000000" pitchFamily="2" charset="2"/>
              </a:rPr>
              <a:t>Commands</a:t>
            </a:r>
            <a:r>
              <a:rPr lang="nl-BE" altLang="nl-BE" dirty="0">
                <a:sym typeface="Wingdings" panose="05000000000000000000" pitchFamily="2" charset="2"/>
              </a:rPr>
              <a:t>: </a:t>
            </a:r>
          </a:p>
          <a:p>
            <a:pPr lvl="1">
              <a:defRPr/>
            </a:pPr>
            <a:r>
              <a:rPr lang="nl-BE" altLang="nl-BE" dirty="0" err="1">
                <a:sym typeface="Wingdings" panose="05000000000000000000" pitchFamily="2" charset="2"/>
              </a:rPr>
              <a:t>higher</a:t>
            </a:r>
            <a:r>
              <a:rPr lang="nl-BE" altLang="nl-BE" dirty="0">
                <a:sym typeface="Wingdings" panose="05000000000000000000" pitchFamily="2" charset="2"/>
              </a:rPr>
              <a:t> level actions </a:t>
            </a:r>
            <a:r>
              <a:rPr lang="nl-BE" altLang="nl-BE" dirty="0" err="1">
                <a:sym typeface="Wingdings" panose="05000000000000000000" pitchFamily="2" charset="2"/>
              </a:rPr>
              <a:t>such</a:t>
            </a:r>
            <a:r>
              <a:rPr lang="nl-BE" altLang="nl-BE" dirty="0">
                <a:sym typeface="Wingdings" panose="05000000000000000000" pitchFamily="2" charset="2"/>
              </a:rPr>
              <a:t> as Copy, Paste, Print, Open, Save, … </a:t>
            </a:r>
          </a:p>
          <a:p>
            <a:pPr lvl="1">
              <a:defRPr/>
            </a:pPr>
            <a:r>
              <a:rPr lang="nl-BE" altLang="nl-BE" dirty="0">
                <a:sym typeface="Wingdings" panose="05000000000000000000" pitchFamily="2" charset="2"/>
              </a:rPr>
              <a:t>operations </a:t>
            </a:r>
            <a:r>
              <a:rPr lang="nl-BE" altLang="nl-BE" dirty="0" err="1">
                <a:sym typeface="Wingdings" panose="05000000000000000000" pitchFamily="2" charset="2"/>
              </a:rPr>
              <a:t>that</a:t>
            </a:r>
            <a:r>
              <a:rPr lang="nl-BE" altLang="nl-BE" dirty="0">
                <a:sym typeface="Wingdings" panose="05000000000000000000" pitchFamily="2" charset="2"/>
              </a:rPr>
              <a:t> </a:t>
            </a:r>
            <a:r>
              <a:rPr lang="nl-BE" altLang="nl-BE" dirty="0" err="1">
                <a:sym typeface="Wingdings" panose="05000000000000000000" pitchFamily="2" charset="2"/>
              </a:rPr>
              <a:t>might</a:t>
            </a:r>
            <a:r>
              <a:rPr lang="nl-BE" altLang="nl-BE" dirty="0">
                <a:sym typeface="Wingdings" panose="05000000000000000000" pitchFamily="2" charset="2"/>
              </a:rPr>
              <a:t> </a:t>
            </a:r>
            <a:r>
              <a:rPr lang="nl-BE" altLang="nl-BE" dirty="0" err="1">
                <a:sym typeface="Wingdings" panose="05000000000000000000" pitchFamily="2" charset="2"/>
              </a:rPr>
              <a:t>be</a:t>
            </a:r>
            <a:r>
              <a:rPr lang="nl-BE" altLang="nl-BE" dirty="0">
                <a:sym typeface="Wingdings" panose="05000000000000000000" pitchFamily="2" charset="2"/>
              </a:rPr>
              <a:t> </a:t>
            </a:r>
            <a:r>
              <a:rPr lang="nl-BE" altLang="nl-BE" dirty="0" err="1">
                <a:sym typeface="Wingdings" panose="05000000000000000000" pitchFamily="2" charset="2"/>
              </a:rPr>
              <a:t>invoked</a:t>
            </a:r>
            <a:r>
              <a:rPr lang="nl-BE" altLang="nl-BE" dirty="0">
                <a:sym typeface="Wingdings" panose="05000000000000000000" pitchFamily="2" charset="2"/>
              </a:rPr>
              <a:t> </a:t>
            </a:r>
            <a:r>
              <a:rPr lang="nl-BE" altLang="nl-BE" dirty="0" err="1">
                <a:sym typeface="Wingdings" panose="05000000000000000000" pitchFamily="2" charset="2"/>
              </a:rPr>
              <a:t>through</a:t>
            </a:r>
            <a:r>
              <a:rPr lang="nl-BE" altLang="nl-BE" dirty="0">
                <a:sym typeface="Wingdings" panose="05000000000000000000" pitchFamily="2" charset="2"/>
              </a:rPr>
              <a:t> </a:t>
            </a:r>
            <a:r>
              <a:rPr lang="nl-BE" altLang="nl-BE" dirty="0" err="1">
                <a:sym typeface="Wingdings" panose="05000000000000000000" pitchFamily="2" charset="2"/>
              </a:rPr>
              <a:t>any</a:t>
            </a:r>
            <a:r>
              <a:rPr lang="nl-BE" altLang="nl-BE" dirty="0">
                <a:sym typeface="Wingdings" panose="05000000000000000000" pitchFamily="2" charset="2"/>
              </a:rPr>
              <a:t> </a:t>
            </a:r>
            <a:r>
              <a:rPr lang="nl-BE" altLang="nl-BE" dirty="0" err="1">
                <a:sym typeface="Wingdings" panose="05000000000000000000" pitchFamily="2" charset="2"/>
              </a:rPr>
              <a:t>number</a:t>
            </a:r>
            <a:r>
              <a:rPr lang="nl-BE" altLang="nl-BE" dirty="0">
                <a:sym typeface="Wingdings" panose="05000000000000000000" pitchFamily="2" charset="2"/>
              </a:rPr>
              <a:t> of different </a:t>
            </a:r>
            <a:r>
              <a:rPr lang="nl-BE" altLang="nl-BE" dirty="0" err="1">
                <a:sym typeface="Wingdings" panose="05000000000000000000" pitchFamily="2" charset="2"/>
              </a:rPr>
              <a:t>specific</a:t>
            </a:r>
            <a:r>
              <a:rPr lang="nl-BE" altLang="nl-BE" dirty="0">
                <a:sym typeface="Wingdings" panose="05000000000000000000" pitchFamily="2" charset="2"/>
              </a:rPr>
              <a:t> user </a:t>
            </a:r>
            <a:r>
              <a:rPr lang="nl-BE" altLang="nl-BE" dirty="0" err="1">
                <a:sym typeface="Wingdings" panose="05000000000000000000" pitchFamily="2" charset="2"/>
              </a:rPr>
              <a:t>interactions</a:t>
            </a:r>
            <a:endParaRPr lang="nl-BE" altLang="nl-BE" dirty="0">
              <a:sym typeface="Wingdings" panose="05000000000000000000" pitchFamily="2" charset="2"/>
            </a:endParaRPr>
          </a:p>
          <a:p>
            <a:pPr lvl="1">
              <a:defRPr/>
            </a:pPr>
            <a:r>
              <a:rPr lang="nl-BE" altLang="nl-BE" dirty="0">
                <a:sym typeface="Wingdings" panose="05000000000000000000" pitchFamily="2" charset="2"/>
              </a:rPr>
              <a:t>Out of </a:t>
            </a:r>
            <a:r>
              <a:rPr lang="nl-BE" altLang="nl-BE" dirty="0" err="1">
                <a:sym typeface="Wingdings" panose="05000000000000000000" pitchFamily="2" charset="2"/>
              </a:rPr>
              <a:t>sope</a:t>
            </a:r>
            <a:r>
              <a:rPr lang="nl-BE" altLang="nl-BE" dirty="0">
                <a:sym typeface="Wingdings" panose="05000000000000000000" pitchFamily="2" charset="2"/>
              </a:rPr>
              <a:t> </a:t>
            </a:r>
            <a:r>
              <a:rPr lang="nl-BE" altLang="nl-BE" dirty="0" err="1">
                <a:sym typeface="Wingdings" panose="05000000000000000000" pitchFamily="2" charset="2"/>
              </a:rPr>
              <a:t>for</a:t>
            </a:r>
            <a:r>
              <a:rPr lang="nl-BE" altLang="nl-BE" dirty="0">
                <a:sym typeface="Wingdings" panose="05000000000000000000" pitchFamily="2" charset="2"/>
              </a:rPr>
              <a:t> </a:t>
            </a:r>
            <a:r>
              <a:rPr lang="nl-BE" altLang="nl-BE" dirty="0" err="1">
                <a:sym typeface="Wingdings" panose="05000000000000000000" pitchFamily="2" charset="2"/>
              </a:rPr>
              <a:t>this</a:t>
            </a:r>
            <a:r>
              <a:rPr lang="nl-BE" altLang="nl-BE" dirty="0">
                <a:sym typeface="Wingdings" panose="05000000000000000000" pitchFamily="2" charset="2"/>
              </a:rPr>
              <a:t> course</a:t>
            </a:r>
            <a:endParaRPr lang="nl-BE" altLang="nl-BE" dirty="0"/>
          </a:p>
          <a:p>
            <a:pPr>
              <a:defRPr/>
            </a:pPr>
            <a:endParaRPr lang="nl-BE" altLang="nl-BE"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9D505D73-E868-4D27-89A8-2341F6D293D4}"/>
              </a:ext>
            </a:extLst>
          </p:cNvPr>
          <p:cNvSpPr>
            <a:spLocks noGrp="1"/>
          </p:cNvSpPr>
          <p:nvPr>
            <p:ph type="title"/>
          </p:nvPr>
        </p:nvSpPr>
        <p:spPr/>
        <p:txBody>
          <a:bodyPr/>
          <a:lstStyle/>
          <a:p>
            <a:r>
              <a:rPr lang="nl-BE" altLang="nl-BE"/>
              <a:t>Event Routing</a:t>
            </a:r>
          </a:p>
        </p:txBody>
      </p:sp>
      <p:sp>
        <p:nvSpPr>
          <p:cNvPr id="3" name="Content Placeholder 2">
            <a:extLst>
              <a:ext uri="{FF2B5EF4-FFF2-40B4-BE49-F238E27FC236}">
                <a16:creationId xmlns:a16="http://schemas.microsoft.com/office/drawing/2014/main" id="{5D23C009-DAA1-4707-8CEE-01819399FB69}"/>
              </a:ext>
            </a:extLst>
          </p:cNvPr>
          <p:cNvSpPr>
            <a:spLocks noGrp="1"/>
          </p:cNvSpPr>
          <p:nvPr>
            <p:ph idx="1"/>
          </p:nvPr>
        </p:nvSpPr>
        <p:spPr>
          <a:xfrm>
            <a:off x="295275" y="1225550"/>
            <a:ext cx="4822825" cy="4525963"/>
          </a:xfrm>
        </p:spPr>
        <p:txBody>
          <a:bodyPr/>
          <a:lstStyle/>
          <a:p>
            <a:pPr>
              <a:defRPr/>
            </a:pPr>
            <a:r>
              <a:rPr lang="nl-BE" dirty="0"/>
              <a:t>Tunneling</a:t>
            </a:r>
          </a:p>
          <a:p>
            <a:pPr lvl="1">
              <a:defRPr/>
            </a:pPr>
            <a:r>
              <a:rPr lang="nl-BE" dirty="0"/>
              <a:t>Previews</a:t>
            </a:r>
          </a:p>
          <a:p>
            <a:pPr marL="0" indent="0">
              <a:buFont typeface="Arial" panose="020B0604020202020204" pitchFamily="34" charset="0"/>
              <a:buNone/>
              <a:defRPr/>
            </a:pPr>
            <a:endParaRPr lang="nl-BE" dirty="0"/>
          </a:p>
          <a:p>
            <a:pPr>
              <a:defRPr/>
            </a:pPr>
            <a:r>
              <a:rPr lang="nl-BE" dirty="0"/>
              <a:t>Bubbling</a:t>
            </a:r>
          </a:p>
          <a:p>
            <a:pPr lvl="1">
              <a:defRPr/>
            </a:pPr>
            <a:r>
              <a:rPr lang="nl-BE" dirty="0"/>
              <a:t>Main event</a:t>
            </a:r>
          </a:p>
          <a:p>
            <a:pPr>
              <a:defRPr/>
            </a:pPr>
            <a:endParaRPr lang="nl-BE" dirty="0"/>
          </a:p>
          <a:p>
            <a:pPr>
              <a:defRPr/>
            </a:pPr>
            <a:r>
              <a:rPr lang="nl-BE" dirty="0"/>
              <a:t>Direct</a:t>
            </a:r>
          </a:p>
          <a:p>
            <a:pPr lvl="1">
              <a:defRPr/>
            </a:pPr>
            <a:r>
              <a:rPr lang="nl-BE" dirty="0"/>
              <a:t>MouseEnter</a:t>
            </a:r>
          </a:p>
        </p:txBody>
      </p:sp>
      <p:pic>
        <p:nvPicPr>
          <p:cNvPr id="66564" name="Picture 3">
            <a:extLst>
              <a:ext uri="{FF2B5EF4-FFF2-40B4-BE49-F238E27FC236}">
                <a16:creationId xmlns:a16="http://schemas.microsoft.com/office/drawing/2014/main" id="{BB84F2F9-8594-483A-8C8F-FF262C722E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7338" y="1417638"/>
            <a:ext cx="291465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a:extLst>
              <a:ext uri="{FF2B5EF4-FFF2-40B4-BE49-F238E27FC236}">
                <a16:creationId xmlns:a16="http://schemas.microsoft.com/office/drawing/2014/main" id="{FBE24177-9799-4A55-B0FE-4A4FDBCA2EC9}"/>
              </a:ext>
            </a:extLst>
          </p:cNvPr>
          <p:cNvCxnSpPr/>
          <p:nvPr/>
        </p:nvCxnSpPr>
        <p:spPr>
          <a:xfrm>
            <a:off x="5718175" y="1417638"/>
            <a:ext cx="0" cy="1419225"/>
          </a:xfrm>
          <a:prstGeom prst="straightConnector1">
            <a:avLst/>
          </a:prstGeom>
          <a:ln w="508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66566" name="Picture 8">
            <a:extLst>
              <a:ext uri="{FF2B5EF4-FFF2-40B4-BE49-F238E27FC236}">
                <a16:creationId xmlns:a16="http://schemas.microsoft.com/office/drawing/2014/main" id="{57AAD1ED-3809-41D6-A799-8D1E92C31B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3525" y="3429000"/>
            <a:ext cx="291465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Arrow Connector 9">
            <a:extLst>
              <a:ext uri="{FF2B5EF4-FFF2-40B4-BE49-F238E27FC236}">
                <a16:creationId xmlns:a16="http://schemas.microsoft.com/office/drawing/2014/main" id="{D3ED734F-35D2-4882-8205-849302BE8200}"/>
              </a:ext>
            </a:extLst>
          </p:cNvPr>
          <p:cNvCxnSpPr/>
          <p:nvPr/>
        </p:nvCxnSpPr>
        <p:spPr>
          <a:xfrm>
            <a:off x="5741988" y="3429000"/>
            <a:ext cx="0" cy="1419225"/>
          </a:xfrm>
          <a:prstGeom prst="straightConnector1">
            <a:avLst/>
          </a:prstGeom>
          <a:ln w="50800">
            <a:solidFill>
              <a:srgbClr val="FF0000"/>
            </a:solidFill>
            <a:headEnd type="triangle"/>
            <a:tailEnd type="none"/>
          </a:ln>
        </p:spPr>
        <p:style>
          <a:lnRef idx="2">
            <a:schemeClr val="accent1"/>
          </a:lnRef>
          <a:fillRef idx="0">
            <a:schemeClr val="accent1"/>
          </a:fillRef>
          <a:effectRef idx="1">
            <a:schemeClr val="accent1"/>
          </a:effectRef>
          <a:fontRef idx="minor">
            <a:schemeClr val="tx1"/>
          </a:fontRef>
        </p:style>
      </p:cxnSp>
      <p:pic>
        <p:nvPicPr>
          <p:cNvPr id="66568" name="Picture 10">
            <a:extLst>
              <a:ext uri="{FF2B5EF4-FFF2-40B4-BE49-F238E27FC236}">
                <a16:creationId xmlns:a16="http://schemas.microsoft.com/office/drawing/2014/main" id="{1B4032D8-65B2-41EC-AB9A-5E94313357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6950" y="1622425"/>
            <a:ext cx="3051175"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Afbeelding 3">
            <a:hlinkClick r:id="rId3"/>
            <a:extLst>
              <a:ext uri="{FF2B5EF4-FFF2-40B4-BE49-F238E27FC236}">
                <a16:creationId xmlns:a16="http://schemas.microsoft.com/office/drawing/2014/main" id="{00862E22-38CC-4CF8-B062-12FF4678566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271713"/>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1" name="AutoShape 2" descr="Afbeeldingsresultaat voor picture click here">
            <a:extLst>
              <a:ext uri="{FF2B5EF4-FFF2-40B4-BE49-F238E27FC236}">
                <a16:creationId xmlns:a16="http://schemas.microsoft.com/office/drawing/2014/main" id="{5B49823F-6598-42BA-BD17-018816C2F0A2}"/>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68612" name="Afbeelding 5">
            <a:extLst>
              <a:ext uri="{FF2B5EF4-FFF2-40B4-BE49-F238E27FC236}">
                <a16:creationId xmlns:a16="http://schemas.microsoft.com/office/drawing/2014/main" id="{5983CCDD-E0A7-4186-BFB5-22D639FB6DA0}"/>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3" name="Titel 1">
            <a:extLst>
              <a:ext uri="{FF2B5EF4-FFF2-40B4-BE49-F238E27FC236}">
                <a16:creationId xmlns:a16="http://schemas.microsoft.com/office/drawing/2014/main" id="{C80253F0-29C5-49D3-B8A9-31ECB0522F9D}"/>
              </a:ext>
            </a:extLst>
          </p:cNvPr>
          <p:cNvSpPr>
            <a:spLocks noGrp="1"/>
          </p:cNvSpPr>
          <p:nvPr>
            <p:ph type="title"/>
          </p:nvPr>
        </p:nvSpPr>
        <p:spPr>
          <a:xfrm>
            <a:off x="457200" y="274638"/>
            <a:ext cx="8229600" cy="1657350"/>
          </a:xfrm>
        </p:spPr>
        <p:txBody>
          <a:bodyPr/>
          <a:lstStyle/>
          <a:p>
            <a:r>
              <a:rPr lang="nl-BE" altLang="nl-BE"/>
              <a:t>Pluralsight video’s: </a:t>
            </a:r>
            <a:br>
              <a:rPr lang="nl-BE" altLang="nl-BE"/>
            </a:br>
            <a:r>
              <a:rPr lang="nl-BE" altLang="nl-BE"/>
              <a:t>Events and Commands</a:t>
            </a:r>
            <a:br>
              <a:rPr lang="nl-BE" altLang="nl-BE"/>
            </a:br>
            <a:r>
              <a:rPr lang="nl-BE" altLang="nl-BE"/>
              <a:t>Event Routing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el 1">
            <a:extLst>
              <a:ext uri="{FF2B5EF4-FFF2-40B4-BE49-F238E27FC236}">
                <a16:creationId xmlns:a16="http://schemas.microsoft.com/office/drawing/2014/main" id="{8AB23C63-DECE-4D49-BB30-65D0E0A1A358}"/>
              </a:ext>
            </a:extLst>
          </p:cNvPr>
          <p:cNvSpPr>
            <a:spLocks noGrp="1"/>
          </p:cNvSpPr>
          <p:nvPr>
            <p:ph type="title"/>
          </p:nvPr>
        </p:nvSpPr>
        <p:spPr/>
        <p:txBody>
          <a:bodyPr/>
          <a:lstStyle/>
          <a:p>
            <a:r>
              <a:rPr lang="nl-BE" altLang="nl-BE" dirty="0"/>
              <a:t>Event Routing</a:t>
            </a:r>
          </a:p>
        </p:txBody>
      </p:sp>
      <p:pic>
        <p:nvPicPr>
          <p:cNvPr id="59395" name="Content Placeholder 1">
            <a:extLst>
              <a:ext uri="{FF2B5EF4-FFF2-40B4-BE49-F238E27FC236}">
                <a16:creationId xmlns:a16="http://schemas.microsoft.com/office/drawing/2014/main" id="{2C4CE85D-AE96-47E7-B82F-696AD72E84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43138" y="2236788"/>
            <a:ext cx="4365625" cy="2530475"/>
          </a:xfrm>
        </p:spPr>
      </p:pic>
    </p:spTree>
    <p:extLst>
      <p:ext uri="{BB962C8B-B14F-4D97-AF65-F5344CB8AC3E}">
        <p14:creationId xmlns:p14="http://schemas.microsoft.com/office/powerpoint/2010/main" val="40153532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el 1">
            <a:extLst>
              <a:ext uri="{FF2B5EF4-FFF2-40B4-BE49-F238E27FC236}">
                <a16:creationId xmlns:a16="http://schemas.microsoft.com/office/drawing/2014/main" id="{B10FBF69-4CDD-43A8-B442-08AA11A58276}"/>
              </a:ext>
            </a:extLst>
          </p:cNvPr>
          <p:cNvSpPr>
            <a:spLocks noGrp="1"/>
          </p:cNvSpPr>
          <p:nvPr>
            <p:ph type="title"/>
          </p:nvPr>
        </p:nvSpPr>
        <p:spPr/>
        <p:txBody>
          <a:bodyPr/>
          <a:lstStyle/>
          <a:p>
            <a:r>
              <a:rPr lang="nl-BE" altLang="nl-BE"/>
              <a:t>Menus</a:t>
            </a:r>
          </a:p>
        </p:txBody>
      </p:sp>
      <p:sp>
        <p:nvSpPr>
          <p:cNvPr id="70659" name="Tijdelijke aanduiding voor inhoud 2">
            <a:extLst>
              <a:ext uri="{FF2B5EF4-FFF2-40B4-BE49-F238E27FC236}">
                <a16:creationId xmlns:a16="http://schemas.microsoft.com/office/drawing/2014/main" id="{827BF267-3CF9-49E8-8810-9D9224696AA2}"/>
              </a:ext>
            </a:extLst>
          </p:cNvPr>
          <p:cNvSpPr>
            <a:spLocks noGrp="1"/>
          </p:cNvSpPr>
          <p:nvPr>
            <p:ph idx="1"/>
          </p:nvPr>
        </p:nvSpPr>
        <p:spPr>
          <a:xfrm>
            <a:off x="457200" y="1454150"/>
            <a:ext cx="8229600" cy="4525963"/>
          </a:xfrm>
        </p:spPr>
        <p:txBody>
          <a:bodyPr/>
          <a:lstStyle/>
          <a:p>
            <a:r>
              <a:rPr lang="nl-BE" altLang="nl-BE"/>
              <a:t>Not required to use commands</a:t>
            </a:r>
          </a:p>
        </p:txBody>
      </p:sp>
      <p:pic>
        <p:nvPicPr>
          <p:cNvPr id="70660" name="Afbeelding 3">
            <a:extLst>
              <a:ext uri="{FF2B5EF4-FFF2-40B4-BE49-F238E27FC236}">
                <a16:creationId xmlns:a16="http://schemas.microsoft.com/office/drawing/2014/main" id="{E472F8C6-751B-4D42-B5BB-FE10385AB6E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17638" y="2185988"/>
            <a:ext cx="7269162" cy="437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Afbeelding 3">
            <a:hlinkClick r:id="rId2"/>
            <a:extLst>
              <a:ext uri="{FF2B5EF4-FFF2-40B4-BE49-F238E27FC236}">
                <a16:creationId xmlns:a16="http://schemas.microsoft.com/office/drawing/2014/main" id="{B96D5046-D3CC-451A-BD9B-0FAFA6EF6C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2988" y="1730375"/>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AutoShape 2" descr="Afbeeldingsresultaat voor picture click here">
            <a:extLst>
              <a:ext uri="{FF2B5EF4-FFF2-40B4-BE49-F238E27FC236}">
                <a16:creationId xmlns:a16="http://schemas.microsoft.com/office/drawing/2014/main" id="{3059A0D4-3C59-45DB-AD43-E8F549E2C687}"/>
              </a:ext>
            </a:extLst>
          </p:cNvPr>
          <p:cNvSpPr>
            <a:spLocks noChangeAspect="1" noChangeArrowheads="1"/>
          </p:cNvSpPr>
          <p:nvPr/>
        </p:nvSpPr>
        <p:spPr bwMode="auto">
          <a:xfrm>
            <a:off x="955675" y="1730375"/>
            <a:ext cx="12160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nl-BE" altLang="en-US" sz="1800"/>
          </a:p>
        </p:txBody>
      </p:sp>
      <p:pic>
        <p:nvPicPr>
          <p:cNvPr id="72708" name="Afbeelding 5">
            <a:extLst>
              <a:ext uri="{FF2B5EF4-FFF2-40B4-BE49-F238E27FC236}">
                <a16:creationId xmlns:a16="http://schemas.microsoft.com/office/drawing/2014/main" id="{A1F65ECE-CB10-42E3-AE1C-E793EEAAC261}"/>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5037138" y="2482850"/>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9" name="Titel 1">
            <a:extLst>
              <a:ext uri="{FF2B5EF4-FFF2-40B4-BE49-F238E27FC236}">
                <a16:creationId xmlns:a16="http://schemas.microsoft.com/office/drawing/2014/main" id="{1C7A416B-DB01-479F-8FB3-1D80F803D5F8}"/>
              </a:ext>
            </a:extLst>
          </p:cNvPr>
          <p:cNvSpPr>
            <a:spLocks noGrp="1"/>
          </p:cNvSpPr>
          <p:nvPr>
            <p:ph type="title"/>
          </p:nvPr>
        </p:nvSpPr>
        <p:spPr/>
        <p:txBody>
          <a:bodyPr/>
          <a:lstStyle/>
          <a:p>
            <a:r>
              <a:rPr lang="nl-BE" altLang="nl-BE"/>
              <a:t>Pluralsight video: Menus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el 1">
            <a:extLst>
              <a:ext uri="{FF2B5EF4-FFF2-40B4-BE49-F238E27FC236}">
                <a16:creationId xmlns:a16="http://schemas.microsoft.com/office/drawing/2014/main" id="{D95B76DA-2F71-4B1C-BFDF-72755A2739B1}"/>
              </a:ext>
            </a:extLst>
          </p:cNvPr>
          <p:cNvSpPr>
            <a:spLocks noGrp="1"/>
          </p:cNvSpPr>
          <p:nvPr>
            <p:ph type="title"/>
          </p:nvPr>
        </p:nvSpPr>
        <p:spPr/>
        <p:txBody>
          <a:bodyPr/>
          <a:lstStyle/>
          <a:p>
            <a:r>
              <a:rPr lang="nl-BE" altLang="nl-BE"/>
              <a:t>Styles</a:t>
            </a:r>
          </a:p>
        </p:txBody>
      </p:sp>
      <p:sp>
        <p:nvSpPr>
          <p:cNvPr id="73731" name="Tijdelijke aanduiding voor inhoud 2">
            <a:extLst>
              <a:ext uri="{FF2B5EF4-FFF2-40B4-BE49-F238E27FC236}">
                <a16:creationId xmlns:a16="http://schemas.microsoft.com/office/drawing/2014/main" id="{ADF2A944-3CC0-41B6-A35E-29E436040315}"/>
              </a:ext>
            </a:extLst>
          </p:cNvPr>
          <p:cNvSpPr>
            <a:spLocks noGrp="1"/>
          </p:cNvSpPr>
          <p:nvPr>
            <p:ph idx="1"/>
          </p:nvPr>
        </p:nvSpPr>
        <p:spPr>
          <a:xfrm>
            <a:off x="1028700" y="1330325"/>
            <a:ext cx="7802563" cy="4429125"/>
          </a:xfrm>
        </p:spPr>
        <p:txBody>
          <a:bodyPr/>
          <a:lstStyle/>
          <a:p>
            <a:pPr>
              <a:buFont typeface="Arial" panose="020B0604020202020204" pitchFamily="34" charset="0"/>
              <a:buNone/>
            </a:pPr>
            <a:r>
              <a:rPr lang="en-US" altLang="nl-BE" dirty="0"/>
              <a:t>a convenient way to apply a set of property values to more than one element.</a:t>
            </a:r>
            <a:endParaRPr lang="nl-BE" altLang="nl-BE" dirty="0"/>
          </a:p>
          <a:p>
            <a:pPr>
              <a:buFont typeface="Arial" panose="020B0604020202020204" pitchFamily="34" charset="0"/>
              <a:buNone/>
            </a:pPr>
            <a:r>
              <a:rPr lang="nl-BE" altLang="nl-BE" dirty="0"/>
              <a:t>XAML:</a:t>
            </a:r>
          </a:p>
          <a:p>
            <a:pPr>
              <a:buFont typeface="Arial" panose="020B0604020202020204" pitchFamily="34" charset="0"/>
              <a:buNone/>
            </a:pPr>
            <a:endParaRPr lang="nl-BE" altLang="nl-BE" dirty="0"/>
          </a:p>
          <a:p>
            <a:pPr>
              <a:buFont typeface="Arial" panose="020B0604020202020204" pitchFamily="34" charset="0"/>
              <a:buNone/>
            </a:pPr>
            <a:r>
              <a:rPr lang="nl-BE" altLang="nl-BE" dirty="0"/>
              <a:t>Code-</a:t>
            </a:r>
            <a:r>
              <a:rPr lang="nl-BE" altLang="nl-BE" dirty="0" err="1"/>
              <a:t>Behind</a:t>
            </a:r>
            <a:r>
              <a:rPr lang="nl-BE" altLang="nl-BE" dirty="0"/>
              <a:t>:</a:t>
            </a:r>
          </a:p>
        </p:txBody>
      </p:sp>
      <p:pic>
        <p:nvPicPr>
          <p:cNvPr id="73732" name="Afbeelding 1">
            <a:extLst>
              <a:ext uri="{FF2B5EF4-FFF2-40B4-BE49-F238E27FC236}">
                <a16:creationId xmlns:a16="http://schemas.microsoft.com/office/drawing/2014/main" id="{C79490DC-8D94-4F6F-B598-932AE00917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163" y="2967038"/>
            <a:ext cx="9161462"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Afbeelding 2">
            <a:extLst>
              <a:ext uri="{FF2B5EF4-FFF2-40B4-BE49-F238E27FC236}">
                <a16:creationId xmlns:a16="http://schemas.microsoft.com/office/drawing/2014/main" id="{BC4C3B6D-610A-4973-BFF6-A1AAB458DB4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2413" y="4508500"/>
            <a:ext cx="6016625"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el 1">
            <a:extLst>
              <a:ext uri="{FF2B5EF4-FFF2-40B4-BE49-F238E27FC236}">
                <a16:creationId xmlns:a16="http://schemas.microsoft.com/office/drawing/2014/main" id="{5D3B5612-3E3B-4F92-B042-9B57DD4270A7}"/>
              </a:ext>
            </a:extLst>
          </p:cNvPr>
          <p:cNvSpPr>
            <a:spLocks noGrp="1"/>
          </p:cNvSpPr>
          <p:nvPr>
            <p:ph type="title"/>
          </p:nvPr>
        </p:nvSpPr>
        <p:spPr/>
        <p:txBody>
          <a:bodyPr/>
          <a:lstStyle/>
          <a:p>
            <a:r>
              <a:rPr lang="nl-BE" altLang="nl-BE"/>
              <a:t>Styles</a:t>
            </a:r>
          </a:p>
        </p:txBody>
      </p:sp>
      <p:sp>
        <p:nvSpPr>
          <p:cNvPr id="3" name="Tijdelijke aanduiding voor inhoud 2">
            <a:extLst>
              <a:ext uri="{FF2B5EF4-FFF2-40B4-BE49-F238E27FC236}">
                <a16:creationId xmlns:a16="http://schemas.microsoft.com/office/drawing/2014/main" id="{6F8D385C-E648-4DB0-98A2-0AE3969FE7A8}"/>
              </a:ext>
            </a:extLst>
          </p:cNvPr>
          <p:cNvSpPr>
            <a:spLocks noGrp="1"/>
          </p:cNvSpPr>
          <p:nvPr>
            <p:ph idx="1"/>
          </p:nvPr>
        </p:nvSpPr>
        <p:spPr>
          <a:xfrm>
            <a:off x="373063" y="1441450"/>
            <a:ext cx="8229600" cy="4525963"/>
          </a:xfrm>
        </p:spPr>
        <p:txBody>
          <a:bodyPr/>
          <a:lstStyle/>
          <a:p>
            <a:pPr>
              <a:defRPr/>
            </a:pPr>
            <a:r>
              <a:rPr lang="nl-BE" dirty="0"/>
              <a:t>Using Style : </a:t>
            </a:r>
            <a:br>
              <a:rPr lang="nl-BE" dirty="0"/>
            </a:br>
            <a:endParaRPr lang="nl-BE" dirty="0"/>
          </a:p>
          <a:p>
            <a:pPr marL="0" indent="0">
              <a:buFont typeface="Arial" panose="020B0604020202020204" pitchFamily="34" charset="0"/>
              <a:buNone/>
              <a:defRPr/>
            </a:pPr>
            <a:r>
              <a:rPr lang="en-US" sz="1800" dirty="0"/>
              <a:t>	</a:t>
            </a:r>
            <a:endParaRPr lang="nl-BE" sz="1800" dirty="0"/>
          </a:p>
        </p:txBody>
      </p:sp>
      <p:pic>
        <p:nvPicPr>
          <p:cNvPr id="75780" name="Afbeelding 3">
            <a:extLst>
              <a:ext uri="{FF2B5EF4-FFF2-40B4-BE49-F238E27FC236}">
                <a16:creationId xmlns:a16="http://schemas.microsoft.com/office/drawing/2014/main" id="{DC2F726D-4C76-4861-A77B-628ABD89A1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325" y="2819400"/>
            <a:ext cx="9069388"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hoek 4">
            <a:extLst>
              <a:ext uri="{FF2B5EF4-FFF2-40B4-BE49-F238E27FC236}">
                <a16:creationId xmlns:a16="http://schemas.microsoft.com/office/drawing/2014/main" id="{63AB2871-1C0F-47FB-8B3F-AD4F7CC03258}"/>
              </a:ext>
            </a:extLst>
          </p:cNvPr>
          <p:cNvSpPr/>
          <p:nvPr/>
        </p:nvSpPr>
        <p:spPr>
          <a:xfrm>
            <a:off x="457200" y="2984500"/>
            <a:ext cx="3862388" cy="998538"/>
          </a:xfrm>
          <a:prstGeom prst="rect">
            <a:avLst/>
          </a:prstGeom>
          <a:solidFill>
            <a:srgbClr val="FFFF00">
              <a:alpha val="33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nl-B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el 1">
            <a:extLst>
              <a:ext uri="{FF2B5EF4-FFF2-40B4-BE49-F238E27FC236}">
                <a16:creationId xmlns:a16="http://schemas.microsoft.com/office/drawing/2014/main" id="{A8FC27E9-6EB7-4834-9C84-406D0DB55D22}"/>
              </a:ext>
            </a:extLst>
          </p:cNvPr>
          <p:cNvSpPr>
            <a:spLocks noGrp="1"/>
          </p:cNvSpPr>
          <p:nvPr>
            <p:ph type="title"/>
          </p:nvPr>
        </p:nvSpPr>
        <p:spPr/>
        <p:txBody>
          <a:bodyPr/>
          <a:lstStyle/>
          <a:p>
            <a:r>
              <a:rPr lang="nl-BE" altLang="nl-BE"/>
              <a:t>Buttons</a:t>
            </a:r>
          </a:p>
        </p:txBody>
      </p:sp>
      <p:pic>
        <p:nvPicPr>
          <p:cNvPr id="21507" name="Tijdelijke aanduiding voor inhoud 3">
            <a:extLst>
              <a:ext uri="{FF2B5EF4-FFF2-40B4-BE49-F238E27FC236}">
                <a16:creationId xmlns:a16="http://schemas.microsoft.com/office/drawing/2014/main" id="{5AD5FD07-5044-4B14-B686-49D71452044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49288" y="1417638"/>
            <a:ext cx="7845425" cy="4525962"/>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el 1">
            <a:extLst>
              <a:ext uri="{FF2B5EF4-FFF2-40B4-BE49-F238E27FC236}">
                <a16:creationId xmlns:a16="http://schemas.microsoft.com/office/drawing/2014/main" id="{6D32C52D-CD46-4502-8883-2BB461B2C2A8}"/>
              </a:ext>
            </a:extLst>
          </p:cNvPr>
          <p:cNvSpPr>
            <a:spLocks noGrp="1"/>
          </p:cNvSpPr>
          <p:nvPr>
            <p:ph type="title"/>
          </p:nvPr>
        </p:nvSpPr>
        <p:spPr/>
        <p:txBody>
          <a:bodyPr/>
          <a:lstStyle/>
          <a:p>
            <a:r>
              <a:rPr lang="nl-BE" altLang="nl-BE"/>
              <a:t>Styles</a:t>
            </a:r>
          </a:p>
        </p:txBody>
      </p:sp>
      <p:sp>
        <p:nvSpPr>
          <p:cNvPr id="76803" name="Tijdelijke aanduiding voor inhoud 2">
            <a:extLst>
              <a:ext uri="{FF2B5EF4-FFF2-40B4-BE49-F238E27FC236}">
                <a16:creationId xmlns:a16="http://schemas.microsoft.com/office/drawing/2014/main" id="{18C866D3-6B6A-485D-ADF4-024C26052317}"/>
              </a:ext>
            </a:extLst>
          </p:cNvPr>
          <p:cNvSpPr>
            <a:spLocks noGrp="1"/>
          </p:cNvSpPr>
          <p:nvPr>
            <p:ph idx="1"/>
          </p:nvPr>
        </p:nvSpPr>
        <p:spPr/>
        <p:txBody>
          <a:bodyPr/>
          <a:lstStyle/>
          <a:p>
            <a:r>
              <a:rPr lang="nl-BE" altLang="nl-BE"/>
              <a:t>You can reuse this style for multiple elements (of the same type (TargetType=Button))</a:t>
            </a:r>
          </a:p>
          <a:p>
            <a:endParaRPr lang="nl-BE" altLang="nl-BE"/>
          </a:p>
        </p:txBody>
      </p:sp>
      <p:pic>
        <p:nvPicPr>
          <p:cNvPr id="76804" name="Afbeelding 3">
            <a:extLst>
              <a:ext uri="{FF2B5EF4-FFF2-40B4-BE49-F238E27FC236}">
                <a16:creationId xmlns:a16="http://schemas.microsoft.com/office/drawing/2014/main" id="{C5792C01-FE95-40E1-AE3C-11C99B3AB1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884488"/>
            <a:ext cx="8948738"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hoek 4">
            <a:extLst>
              <a:ext uri="{FF2B5EF4-FFF2-40B4-BE49-F238E27FC236}">
                <a16:creationId xmlns:a16="http://schemas.microsoft.com/office/drawing/2014/main" id="{7C26B730-1CB3-46EF-81A8-08C9015AEED9}"/>
              </a:ext>
            </a:extLst>
          </p:cNvPr>
          <p:cNvSpPr/>
          <p:nvPr/>
        </p:nvSpPr>
        <p:spPr>
          <a:xfrm>
            <a:off x="6858000" y="4584700"/>
            <a:ext cx="2286000" cy="155575"/>
          </a:xfrm>
          <a:prstGeom prst="rect">
            <a:avLst/>
          </a:prstGeom>
          <a:solidFill>
            <a:srgbClr val="FFFF00">
              <a:alpha val="22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nl-BE"/>
          </a:p>
        </p:txBody>
      </p:sp>
      <p:sp>
        <p:nvSpPr>
          <p:cNvPr id="6" name="Rechthoek 5">
            <a:extLst>
              <a:ext uri="{FF2B5EF4-FFF2-40B4-BE49-F238E27FC236}">
                <a16:creationId xmlns:a16="http://schemas.microsoft.com/office/drawing/2014/main" id="{8AF22B23-6317-46CC-8B1F-AEE22C0536C0}"/>
              </a:ext>
            </a:extLst>
          </p:cNvPr>
          <p:cNvSpPr/>
          <p:nvPr/>
        </p:nvSpPr>
        <p:spPr>
          <a:xfrm>
            <a:off x="638175" y="3489325"/>
            <a:ext cx="4787900" cy="841375"/>
          </a:xfrm>
          <a:prstGeom prst="rect">
            <a:avLst/>
          </a:prstGeom>
          <a:solidFill>
            <a:srgbClr val="FFFF00">
              <a:alpha val="44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nl-BE"/>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el 1">
            <a:extLst>
              <a:ext uri="{FF2B5EF4-FFF2-40B4-BE49-F238E27FC236}">
                <a16:creationId xmlns:a16="http://schemas.microsoft.com/office/drawing/2014/main" id="{0893CF52-0480-453F-836F-9D4828DEC677}"/>
              </a:ext>
            </a:extLst>
          </p:cNvPr>
          <p:cNvSpPr>
            <a:spLocks noGrp="1"/>
          </p:cNvSpPr>
          <p:nvPr>
            <p:ph type="title"/>
          </p:nvPr>
        </p:nvSpPr>
        <p:spPr/>
        <p:txBody>
          <a:bodyPr/>
          <a:lstStyle/>
          <a:p>
            <a:r>
              <a:rPr lang="nl-BE" altLang="nl-BE"/>
              <a:t>Templates</a:t>
            </a:r>
          </a:p>
        </p:txBody>
      </p:sp>
      <p:sp>
        <p:nvSpPr>
          <p:cNvPr id="78851" name="Tijdelijke aanduiding voor inhoud 2">
            <a:extLst>
              <a:ext uri="{FF2B5EF4-FFF2-40B4-BE49-F238E27FC236}">
                <a16:creationId xmlns:a16="http://schemas.microsoft.com/office/drawing/2014/main" id="{80915C2C-6CCA-4B83-92A5-BA1F978A493F}"/>
              </a:ext>
            </a:extLst>
          </p:cNvPr>
          <p:cNvSpPr>
            <a:spLocks noGrp="1"/>
          </p:cNvSpPr>
          <p:nvPr>
            <p:ph idx="1"/>
          </p:nvPr>
        </p:nvSpPr>
        <p:spPr/>
        <p:txBody>
          <a:bodyPr/>
          <a:lstStyle/>
          <a:p>
            <a:r>
              <a:rPr lang="nl-BE" altLang="nl-BE" dirty="0"/>
              <a:t>Data Templates (zie later)</a:t>
            </a:r>
          </a:p>
          <a:p>
            <a:r>
              <a:rPr lang="nl-BE" altLang="nl-BE" dirty="0"/>
              <a:t>Control Templates: </a:t>
            </a:r>
          </a:p>
          <a:p>
            <a:pPr lvl="1"/>
            <a:r>
              <a:rPr lang="en-US" altLang="nl-BE" dirty="0"/>
              <a:t>defines the appearance of the control</a:t>
            </a:r>
          </a:p>
          <a:p>
            <a:pPr lvl="1"/>
            <a:r>
              <a:rPr lang="en-US" altLang="nl-BE" dirty="0"/>
              <a:t>You can change the structure and appearance of a control by defining a new </a:t>
            </a:r>
            <a:r>
              <a:rPr lang="en-US" altLang="nl-BE" dirty="0" err="1"/>
              <a:t>ControlTemplate</a:t>
            </a:r>
            <a:r>
              <a:rPr lang="en-US" altLang="nl-BE" dirty="0"/>
              <a:t> for the control</a:t>
            </a:r>
          </a:p>
          <a:p>
            <a:pPr lvl="1"/>
            <a:r>
              <a:rPr lang="en-US" altLang="nl-BE" dirty="0"/>
              <a:t>Changes that you can make by setting properties in a Style are limited</a:t>
            </a:r>
            <a:endParaRPr lang="nl-BE" altLang="nl-BE"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el 1">
            <a:extLst>
              <a:ext uri="{FF2B5EF4-FFF2-40B4-BE49-F238E27FC236}">
                <a16:creationId xmlns:a16="http://schemas.microsoft.com/office/drawing/2014/main" id="{18291A5D-7DB5-4707-A11D-79A1E444C9A3}"/>
              </a:ext>
            </a:extLst>
          </p:cNvPr>
          <p:cNvSpPr>
            <a:spLocks noGrp="1"/>
          </p:cNvSpPr>
          <p:nvPr>
            <p:ph type="title"/>
          </p:nvPr>
        </p:nvSpPr>
        <p:spPr/>
        <p:txBody>
          <a:bodyPr/>
          <a:lstStyle/>
          <a:p>
            <a:r>
              <a:rPr lang="nl-BE" altLang="nl-BE"/>
              <a:t>Templates</a:t>
            </a:r>
          </a:p>
        </p:txBody>
      </p:sp>
      <p:sp>
        <p:nvSpPr>
          <p:cNvPr id="80899" name="Tijdelijke aanduiding voor inhoud 2">
            <a:extLst>
              <a:ext uri="{FF2B5EF4-FFF2-40B4-BE49-F238E27FC236}">
                <a16:creationId xmlns:a16="http://schemas.microsoft.com/office/drawing/2014/main" id="{566FFC77-34C0-40AC-B01F-4FFAE96D54D4}"/>
              </a:ext>
            </a:extLst>
          </p:cNvPr>
          <p:cNvSpPr>
            <a:spLocks noGrp="1"/>
          </p:cNvSpPr>
          <p:nvPr>
            <p:ph idx="1"/>
          </p:nvPr>
        </p:nvSpPr>
        <p:spPr/>
        <p:txBody>
          <a:bodyPr/>
          <a:lstStyle/>
          <a:p>
            <a:r>
              <a:rPr lang="nl-BE" altLang="nl-BE"/>
              <a:t>Button met ContentTemplate</a:t>
            </a:r>
          </a:p>
        </p:txBody>
      </p:sp>
      <p:pic>
        <p:nvPicPr>
          <p:cNvPr id="80900" name="Afbeelding 3">
            <a:extLst>
              <a:ext uri="{FF2B5EF4-FFF2-40B4-BE49-F238E27FC236}">
                <a16:creationId xmlns:a16="http://schemas.microsoft.com/office/drawing/2014/main" id="{3C2B82AA-A85F-46AD-972D-A8F8017C5B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3375" y="3246438"/>
            <a:ext cx="8477250"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1" name="Afbeelding 4">
            <a:extLst>
              <a:ext uri="{FF2B5EF4-FFF2-40B4-BE49-F238E27FC236}">
                <a16:creationId xmlns:a16="http://schemas.microsoft.com/office/drawing/2014/main" id="{F57EE20D-B758-44FB-9EB1-20010DC26D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57538" y="2193925"/>
            <a:ext cx="150495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Content Placeholder 2">
            <a:extLst>
              <a:ext uri="{FF2B5EF4-FFF2-40B4-BE49-F238E27FC236}">
                <a16:creationId xmlns:a16="http://schemas.microsoft.com/office/drawing/2014/main" id="{76C3F1AD-0A7E-4BE9-BB6F-227833410AF6}"/>
              </a:ext>
            </a:extLst>
          </p:cNvPr>
          <p:cNvSpPr>
            <a:spLocks noGrp="1"/>
          </p:cNvSpPr>
          <p:nvPr>
            <p:ph idx="1"/>
          </p:nvPr>
        </p:nvSpPr>
        <p:spPr/>
        <p:txBody>
          <a:bodyPr/>
          <a:lstStyle/>
          <a:p>
            <a:endParaRPr lang="en-US" altLang="en-US" dirty="0">
              <a:hlinkClick r:id="rId2"/>
            </a:endParaRPr>
          </a:p>
          <a:p>
            <a:endParaRPr lang="en-US" altLang="en-US" dirty="0">
              <a:hlinkClick r:id="rId2"/>
            </a:endParaRPr>
          </a:p>
          <a:p>
            <a:r>
              <a:rPr lang="en-US" altLang="en-US">
                <a:hlinkClick r:id="rId3"/>
              </a:rPr>
              <a:t>https://app.pluralsight.com/library/courses/wpf-fundamentals</a:t>
            </a:r>
            <a:r>
              <a:rPr lang="en-US" altLang="en-US"/>
              <a:t> </a:t>
            </a:r>
            <a:endParaRPr lang="en-US" altLang="en-US" dirty="0"/>
          </a:p>
          <a:p>
            <a:endParaRPr lang="en-US" altLang="en-US" dirty="0"/>
          </a:p>
        </p:txBody>
      </p:sp>
      <p:pic>
        <p:nvPicPr>
          <p:cNvPr id="92163" name="Picture 3">
            <a:extLst>
              <a:ext uri="{FF2B5EF4-FFF2-40B4-BE49-F238E27FC236}">
                <a16:creationId xmlns:a16="http://schemas.microsoft.com/office/drawing/2014/main" id="{4BA8CF59-F350-45F6-974F-E1F5A9F9BD5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31800"/>
            <a:ext cx="38100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el 1">
            <a:extLst>
              <a:ext uri="{FF2B5EF4-FFF2-40B4-BE49-F238E27FC236}">
                <a16:creationId xmlns:a16="http://schemas.microsoft.com/office/drawing/2014/main" id="{F707C40D-9908-43B4-A3A1-D8167A05D739}"/>
              </a:ext>
            </a:extLst>
          </p:cNvPr>
          <p:cNvSpPr>
            <a:spLocks noGrp="1"/>
          </p:cNvSpPr>
          <p:nvPr>
            <p:ph type="title"/>
          </p:nvPr>
        </p:nvSpPr>
        <p:spPr/>
        <p:txBody>
          <a:bodyPr/>
          <a:lstStyle/>
          <a:p>
            <a:r>
              <a:rPr lang="nl-BE" altLang="nl-BE"/>
              <a:t>WPF Controls</a:t>
            </a:r>
          </a:p>
        </p:txBody>
      </p:sp>
      <p:sp>
        <p:nvSpPr>
          <p:cNvPr id="23555" name="Tijdelijke aanduiding voor inhoud 2">
            <a:extLst>
              <a:ext uri="{FF2B5EF4-FFF2-40B4-BE49-F238E27FC236}">
                <a16:creationId xmlns:a16="http://schemas.microsoft.com/office/drawing/2014/main" id="{7866C658-E880-49FC-AEF8-9131BE3763C6}"/>
              </a:ext>
            </a:extLst>
          </p:cNvPr>
          <p:cNvSpPr>
            <a:spLocks noGrp="1"/>
          </p:cNvSpPr>
          <p:nvPr>
            <p:ph idx="1"/>
          </p:nvPr>
        </p:nvSpPr>
        <p:spPr>
          <a:xfrm>
            <a:off x="457200" y="1600200"/>
            <a:ext cx="8229600" cy="4232275"/>
          </a:xfrm>
        </p:spPr>
        <p:txBody>
          <a:bodyPr>
            <a:normAutofit lnSpcReduction="10000"/>
          </a:bodyPr>
          <a:lstStyle/>
          <a:p>
            <a:pPr>
              <a:defRPr/>
            </a:pPr>
            <a:r>
              <a:rPr lang="nl-BE" altLang="nl-BE" dirty="0" err="1"/>
              <a:t>Normal</a:t>
            </a:r>
            <a:r>
              <a:rPr lang="nl-BE" altLang="nl-BE" dirty="0"/>
              <a:t> </a:t>
            </a:r>
            <a:r>
              <a:rPr lang="nl-BE" altLang="nl-BE" dirty="0" err="1"/>
              <a:t>controls</a:t>
            </a:r>
            <a:r>
              <a:rPr lang="nl-BE" altLang="nl-BE" dirty="0"/>
              <a:t> </a:t>
            </a:r>
          </a:p>
          <a:p>
            <a:pPr lvl="1">
              <a:defRPr/>
            </a:pPr>
            <a:r>
              <a:rPr lang="nl-BE" altLang="nl-BE" dirty="0"/>
              <a:t>In </a:t>
            </a:r>
            <a:r>
              <a:rPr lang="nl-BE" altLang="nl-BE" dirty="0" err="1"/>
              <a:t>System.Windows.Controls</a:t>
            </a:r>
            <a:r>
              <a:rPr lang="nl-BE" altLang="nl-BE" dirty="0"/>
              <a:t> </a:t>
            </a:r>
            <a:r>
              <a:rPr lang="nl-BE" altLang="nl-BE" dirty="0" err="1"/>
              <a:t>namespace</a:t>
            </a:r>
            <a:endParaRPr lang="nl-BE" altLang="nl-BE" dirty="0"/>
          </a:p>
          <a:p>
            <a:pPr lvl="1">
              <a:defRPr/>
            </a:pPr>
            <a:r>
              <a:rPr lang="nl-BE" altLang="nl-BE" dirty="0"/>
              <a:t>Ex. Button, </a:t>
            </a:r>
            <a:r>
              <a:rPr lang="nl-BE" altLang="nl-BE" dirty="0" err="1"/>
              <a:t>CheckBox</a:t>
            </a:r>
            <a:r>
              <a:rPr lang="nl-BE" altLang="nl-BE" dirty="0"/>
              <a:t>, </a:t>
            </a:r>
            <a:r>
              <a:rPr lang="nl-BE" altLang="nl-BE" dirty="0" err="1"/>
              <a:t>RadioButton</a:t>
            </a:r>
            <a:endParaRPr lang="nl-BE" altLang="nl-BE" dirty="0"/>
          </a:p>
          <a:p>
            <a:pPr>
              <a:defRPr/>
            </a:pPr>
            <a:r>
              <a:rPr lang="nl-BE" altLang="nl-BE" dirty="0" err="1"/>
              <a:t>Primitive</a:t>
            </a:r>
            <a:r>
              <a:rPr lang="nl-BE" altLang="nl-BE" dirty="0"/>
              <a:t> </a:t>
            </a:r>
            <a:r>
              <a:rPr lang="nl-BE" altLang="nl-BE" dirty="0" err="1"/>
              <a:t>controls</a:t>
            </a:r>
            <a:endParaRPr lang="nl-BE" altLang="nl-BE" dirty="0"/>
          </a:p>
          <a:p>
            <a:pPr lvl="1">
              <a:defRPr/>
            </a:pPr>
            <a:r>
              <a:rPr lang="nl-BE" altLang="nl-BE" dirty="0"/>
              <a:t>In </a:t>
            </a:r>
            <a:r>
              <a:rPr lang="nl-BE" altLang="nl-BE" dirty="0" err="1"/>
              <a:t>System.Windows.Controls.Primitives</a:t>
            </a:r>
            <a:endParaRPr lang="nl-BE" altLang="nl-BE" dirty="0"/>
          </a:p>
          <a:p>
            <a:pPr lvl="1">
              <a:defRPr/>
            </a:pPr>
            <a:r>
              <a:rPr lang="en-US" altLang="nl-BE" dirty="0"/>
              <a:t>Contains base classes and controls that are intended to be used as part of other more complex controls</a:t>
            </a:r>
            <a:endParaRPr lang="nl-BE" altLang="nl-BE" dirty="0"/>
          </a:p>
          <a:p>
            <a:pPr lvl="1">
              <a:defRPr/>
            </a:pPr>
            <a:r>
              <a:rPr lang="nl-BE" altLang="nl-BE" dirty="0"/>
              <a:t>Ex. </a:t>
            </a:r>
            <a:r>
              <a:rPr lang="nl-BE" altLang="nl-BE" dirty="0" err="1"/>
              <a:t>ButtonBase</a:t>
            </a:r>
            <a:r>
              <a:rPr lang="nl-BE" altLang="nl-BE" dirty="0"/>
              <a:t>, </a:t>
            </a:r>
            <a:r>
              <a:rPr lang="nl-BE" altLang="nl-BE" dirty="0" err="1"/>
              <a:t>RepeatButton</a:t>
            </a:r>
            <a:r>
              <a:rPr lang="nl-BE" altLang="nl-BE" dirty="0"/>
              <a:t>, </a:t>
            </a:r>
            <a:r>
              <a:rPr lang="nl-BE" altLang="nl-BE" dirty="0" err="1"/>
              <a:t>ToggleButton</a:t>
            </a:r>
            <a:endParaRPr lang="nl-BE" altLang="nl-B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el 1">
            <a:extLst>
              <a:ext uri="{FF2B5EF4-FFF2-40B4-BE49-F238E27FC236}">
                <a16:creationId xmlns:a16="http://schemas.microsoft.com/office/drawing/2014/main" id="{89FF8BE5-91D0-47FC-9E53-7BD25F9DBDFB}"/>
              </a:ext>
            </a:extLst>
          </p:cNvPr>
          <p:cNvSpPr>
            <a:spLocks noGrp="1"/>
          </p:cNvSpPr>
          <p:nvPr>
            <p:ph type="title"/>
          </p:nvPr>
        </p:nvSpPr>
        <p:spPr/>
        <p:txBody>
          <a:bodyPr/>
          <a:lstStyle/>
          <a:p>
            <a:r>
              <a:rPr lang="nl-BE" altLang="nl-BE"/>
              <a:t>RadioButton example</a:t>
            </a:r>
          </a:p>
        </p:txBody>
      </p:sp>
      <p:pic>
        <p:nvPicPr>
          <p:cNvPr id="25603" name="Afbeelding 4">
            <a:extLst>
              <a:ext uri="{FF2B5EF4-FFF2-40B4-BE49-F238E27FC236}">
                <a16:creationId xmlns:a16="http://schemas.microsoft.com/office/drawing/2014/main" id="{9510D470-62E5-498E-98B7-D4CA30D116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93950" y="1122363"/>
            <a:ext cx="3875088"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kstvak 5">
            <a:extLst>
              <a:ext uri="{FF2B5EF4-FFF2-40B4-BE49-F238E27FC236}">
                <a16:creationId xmlns:a16="http://schemas.microsoft.com/office/drawing/2014/main" id="{BFE4798E-7919-4842-AA04-F94852BE9C97}"/>
              </a:ext>
            </a:extLst>
          </p:cNvPr>
          <p:cNvSpPr txBox="1">
            <a:spLocks noChangeArrowheads="1"/>
          </p:cNvSpPr>
          <p:nvPr/>
        </p:nvSpPr>
        <p:spPr bwMode="auto">
          <a:xfrm>
            <a:off x="6064250" y="3167063"/>
            <a:ext cx="26701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nl-BE" altLang="nl-BE" sz="1800"/>
              <a:t>RadioButtons with the </a:t>
            </a:r>
          </a:p>
          <a:p>
            <a:pPr>
              <a:spcBef>
                <a:spcPct val="0"/>
              </a:spcBef>
              <a:buFontTx/>
              <a:buNone/>
            </a:pPr>
            <a:r>
              <a:rPr lang="nl-BE" altLang="nl-BE" sz="1800"/>
              <a:t>same parent are in </a:t>
            </a:r>
          </a:p>
          <a:p>
            <a:pPr>
              <a:spcBef>
                <a:spcPct val="0"/>
              </a:spcBef>
              <a:buFontTx/>
              <a:buNone/>
            </a:pPr>
            <a:r>
              <a:rPr lang="nl-BE" altLang="nl-BE" sz="1800"/>
              <a:t>the same Group</a:t>
            </a:r>
          </a:p>
          <a:p>
            <a:pPr>
              <a:spcBef>
                <a:spcPct val="0"/>
              </a:spcBef>
              <a:buFontTx/>
              <a:buNone/>
            </a:pPr>
            <a:r>
              <a:rPr lang="nl-BE" altLang="nl-BE" sz="1800"/>
              <a:t>(Left Group – Right Group)</a:t>
            </a:r>
          </a:p>
        </p:txBody>
      </p:sp>
      <p:pic>
        <p:nvPicPr>
          <p:cNvPr id="25605" name="Afbeelding 2">
            <a:extLst>
              <a:ext uri="{FF2B5EF4-FFF2-40B4-BE49-F238E27FC236}">
                <a16:creationId xmlns:a16="http://schemas.microsoft.com/office/drawing/2014/main" id="{6250D29D-05FD-44CA-853C-8CE4EBCC8FD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01700" y="2922588"/>
            <a:ext cx="4475163"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el 1">
            <a:extLst>
              <a:ext uri="{FF2B5EF4-FFF2-40B4-BE49-F238E27FC236}">
                <a16:creationId xmlns:a16="http://schemas.microsoft.com/office/drawing/2014/main" id="{BD11820B-671C-4618-B55D-EA1146E17B5D}"/>
              </a:ext>
            </a:extLst>
          </p:cNvPr>
          <p:cNvSpPr>
            <a:spLocks noGrp="1"/>
          </p:cNvSpPr>
          <p:nvPr>
            <p:ph type="title"/>
          </p:nvPr>
        </p:nvSpPr>
        <p:spPr>
          <a:xfrm>
            <a:off x="457200" y="284163"/>
            <a:ext cx="8229600" cy="1143000"/>
          </a:xfrm>
        </p:spPr>
        <p:txBody>
          <a:bodyPr/>
          <a:lstStyle/>
          <a:p>
            <a:r>
              <a:rPr lang="nl-BE" altLang="nl-BE"/>
              <a:t>RadioButton example</a:t>
            </a:r>
          </a:p>
        </p:txBody>
      </p:sp>
      <p:sp>
        <p:nvSpPr>
          <p:cNvPr id="27651" name="Tijdelijke aanduiding voor inhoud 2">
            <a:extLst>
              <a:ext uri="{FF2B5EF4-FFF2-40B4-BE49-F238E27FC236}">
                <a16:creationId xmlns:a16="http://schemas.microsoft.com/office/drawing/2014/main" id="{91E8BA06-676E-47B0-8778-D532140710F7}"/>
              </a:ext>
            </a:extLst>
          </p:cNvPr>
          <p:cNvSpPr>
            <a:spLocks noGrp="1"/>
          </p:cNvSpPr>
          <p:nvPr>
            <p:ph idx="1"/>
          </p:nvPr>
        </p:nvSpPr>
        <p:spPr/>
        <p:txBody>
          <a:bodyPr/>
          <a:lstStyle/>
          <a:p>
            <a:r>
              <a:rPr lang="nl-BE" altLang="nl-BE"/>
              <a:t>You can override this with the GroupName property </a:t>
            </a:r>
            <a:r>
              <a:rPr lang="nl-BE" altLang="nl-BE">
                <a:sym typeface="Wingdings" panose="05000000000000000000" pitchFamily="2" charset="2"/>
              </a:rPr>
              <a:t> all RadioButtons in the same Group</a:t>
            </a:r>
            <a:endParaRPr lang="nl-BE" altLang="nl-BE"/>
          </a:p>
          <a:p>
            <a:endParaRPr lang="nl-BE" altLang="nl-BE"/>
          </a:p>
        </p:txBody>
      </p:sp>
      <p:pic>
        <p:nvPicPr>
          <p:cNvPr id="27652" name="Afbeelding 3">
            <a:extLst>
              <a:ext uri="{FF2B5EF4-FFF2-40B4-BE49-F238E27FC236}">
                <a16:creationId xmlns:a16="http://schemas.microsoft.com/office/drawing/2014/main" id="{C63EA023-27BD-46C9-BAFF-D80828D7E02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165475"/>
            <a:ext cx="51625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Afbeelding 4">
            <a:extLst>
              <a:ext uri="{FF2B5EF4-FFF2-40B4-BE49-F238E27FC236}">
                <a16:creationId xmlns:a16="http://schemas.microsoft.com/office/drawing/2014/main" id="{45042308-4A2B-47E1-8E2E-9D03FD22053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73650" y="2660650"/>
            <a:ext cx="38576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Afbeelding 3">
            <a:hlinkClick r:id="rId3"/>
            <a:extLst>
              <a:ext uri="{FF2B5EF4-FFF2-40B4-BE49-F238E27FC236}">
                <a16:creationId xmlns:a16="http://schemas.microsoft.com/office/drawing/2014/main" id="{8C1E7A28-937D-4A36-91CD-6B37B87D293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49513" y="1452563"/>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Afbeelding 4">
            <a:extLst>
              <a:ext uri="{FF2B5EF4-FFF2-40B4-BE49-F238E27FC236}">
                <a16:creationId xmlns:a16="http://schemas.microsoft.com/office/drawing/2014/main" id="{C6A5BD9E-FD20-4600-82D1-00C633C9DF5F}"/>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958829">
            <a:off x="4927600" y="2179638"/>
            <a:ext cx="1981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itel 1">
            <a:extLst>
              <a:ext uri="{FF2B5EF4-FFF2-40B4-BE49-F238E27FC236}">
                <a16:creationId xmlns:a16="http://schemas.microsoft.com/office/drawing/2014/main" id="{E99D3B5C-EE0D-49C8-8C65-456512B5A123}"/>
              </a:ext>
            </a:extLst>
          </p:cNvPr>
          <p:cNvSpPr>
            <a:spLocks noGrp="1"/>
          </p:cNvSpPr>
          <p:nvPr>
            <p:ph type="title"/>
          </p:nvPr>
        </p:nvSpPr>
        <p:spPr>
          <a:xfrm>
            <a:off x="457200" y="284163"/>
            <a:ext cx="8229600" cy="1143000"/>
          </a:xfrm>
        </p:spPr>
        <p:txBody>
          <a:bodyPr/>
          <a:lstStyle/>
          <a:p>
            <a:r>
              <a:rPr lang="nl-BE" altLang="nl-BE"/>
              <a:t>Pluralsight video: Buttons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el 1">
            <a:extLst>
              <a:ext uri="{FF2B5EF4-FFF2-40B4-BE49-F238E27FC236}">
                <a16:creationId xmlns:a16="http://schemas.microsoft.com/office/drawing/2014/main" id="{8CB2C2B5-EDB0-4D1E-B53F-035AB1F33343}"/>
              </a:ext>
            </a:extLst>
          </p:cNvPr>
          <p:cNvSpPr>
            <a:spLocks noGrp="1"/>
          </p:cNvSpPr>
          <p:nvPr>
            <p:ph type="title"/>
          </p:nvPr>
        </p:nvSpPr>
        <p:spPr/>
        <p:txBody>
          <a:bodyPr/>
          <a:lstStyle/>
          <a:p>
            <a:r>
              <a:rPr lang="nl-BE" altLang="nl-BE"/>
              <a:t>Buttons – Content Model</a:t>
            </a:r>
          </a:p>
        </p:txBody>
      </p:sp>
      <p:sp>
        <p:nvSpPr>
          <p:cNvPr id="31747" name="Tijdelijke aanduiding voor inhoud 2">
            <a:extLst>
              <a:ext uri="{FF2B5EF4-FFF2-40B4-BE49-F238E27FC236}">
                <a16:creationId xmlns:a16="http://schemas.microsoft.com/office/drawing/2014/main" id="{8F17B8D7-F71E-4048-A80F-D035738E18B1}"/>
              </a:ext>
            </a:extLst>
          </p:cNvPr>
          <p:cNvSpPr>
            <a:spLocks noGrp="1"/>
          </p:cNvSpPr>
          <p:nvPr>
            <p:ph idx="1"/>
          </p:nvPr>
        </p:nvSpPr>
        <p:spPr>
          <a:xfrm>
            <a:off x="457200" y="1417638"/>
            <a:ext cx="8229600" cy="4525962"/>
          </a:xfrm>
        </p:spPr>
        <p:txBody>
          <a:bodyPr>
            <a:normAutofit lnSpcReduction="10000"/>
          </a:bodyPr>
          <a:lstStyle/>
          <a:p>
            <a:pPr>
              <a:defRPr/>
            </a:pPr>
            <a:r>
              <a:rPr lang="nl-BE" altLang="nl-BE" dirty="0" err="1"/>
              <a:t>Flexible</a:t>
            </a:r>
            <a:r>
              <a:rPr lang="nl-BE" altLang="nl-BE" dirty="0"/>
              <a:t> </a:t>
            </a:r>
            <a:r>
              <a:rPr lang="nl-BE" altLang="nl-BE" dirty="0" err="1"/>
              <a:t>caption</a:t>
            </a:r>
            <a:endParaRPr lang="nl-BE" altLang="nl-BE" dirty="0"/>
          </a:p>
          <a:p>
            <a:pPr lvl="1">
              <a:defRPr/>
            </a:pPr>
            <a:r>
              <a:rPr lang="nl-BE" altLang="nl-BE" dirty="0" err="1"/>
              <a:t>Text</a:t>
            </a:r>
            <a:endParaRPr lang="nl-BE" altLang="nl-BE" dirty="0"/>
          </a:p>
          <a:p>
            <a:pPr lvl="1">
              <a:defRPr/>
            </a:pPr>
            <a:r>
              <a:rPr lang="nl-BE" altLang="nl-BE" dirty="0" err="1"/>
              <a:t>Arbitrary</a:t>
            </a:r>
            <a:r>
              <a:rPr lang="nl-BE" altLang="nl-BE" dirty="0"/>
              <a:t> content </a:t>
            </a:r>
            <a:br>
              <a:rPr lang="nl-BE" altLang="nl-BE" dirty="0"/>
            </a:br>
            <a:r>
              <a:rPr lang="nl-BE" altLang="nl-BE" dirty="0"/>
              <a:t>(ex. Graphics,…)</a:t>
            </a:r>
          </a:p>
          <a:p>
            <a:pPr lvl="1">
              <a:defRPr/>
            </a:pPr>
            <a:r>
              <a:rPr lang="nl-BE" altLang="nl-BE" dirty="0"/>
              <a:t>Data</a:t>
            </a:r>
          </a:p>
          <a:p>
            <a:pPr lvl="1">
              <a:defRPr/>
            </a:pPr>
            <a:r>
              <a:rPr lang="nl-BE" altLang="nl-BE" dirty="0"/>
              <a:t>No </a:t>
            </a:r>
            <a:r>
              <a:rPr lang="nl-BE" altLang="nl-BE" dirty="0" err="1"/>
              <a:t>limits</a:t>
            </a:r>
            <a:r>
              <a:rPr lang="nl-BE" altLang="nl-BE" dirty="0"/>
              <a:t>, </a:t>
            </a:r>
            <a:r>
              <a:rPr lang="nl-BE" altLang="nl-BE" dirty="0" err="1"/>
              <a:t>you</a:t>
            </a:r>
            <a:r>
              <a:rPr lang="nl-BE" altLang="nl-BE" dirty="0"/>
              <a:t> </a:t>
            </a:r>
            <a:r>
              <a:rPr lang="nl-BE" altLang="nl-BE" dirty="0" err="1"/>
              <a:t>can</a:t>
            </a:r>
            <a:r>
              <a:rPr lang="nl-BE" altLang="nl-BE" dirty="0"/>
              <a:t> put </a:t>
            </a:r>
            <a:r>
              <a:rPr lang="nl-BE" altLang="nl-BE" dirty="0" err="1"/>
              <a:t>anything</a:t>
            </a:r>
            <a:r>
              <a:rPr lang="nl-BE" altLang="nl-BE" dirty="0"/>
              <a:t> </a:t>
            </a:r>
            <a:r>
              <a:rPr lang="nl-BE" altLang="nl-BE" dirty="0" err="1"/>
              <a:t>you</a:t>
            </a:r>
            <a:r>
              <a:rPr lang="nl-BE" altLang="nl-BE" dirty="0"/>
              <a:t> like </a:t>
            </a:r>
            <a:r>
              <a:rPr lang="nl-BE" altLang="nl-BE" dirty="0" err="1"/>
              <a:t>inside</a:t>
            </a:r>
            <a:r>
              <a:rPr lang="nl-BE" altLang="nl-BE" dirty="0"/>
              <a:t> a button</a:t>
            </a:r>
          </a:p>
          <a:p>
            <a:pPr>
              <a:defRPr/>
            </a:pPr>
            <a:r>
              <a:rPr lang="nl-BE" altLang="nl-BE" dirty="0" err="1"/>
              <a:t>Not</a:t>
            </a:r>
            <a:r>
              <a:rPr lang="nl-BE" altLang="nl-BE" dirty="0"/>
              <a:t> </a:t>
            </a:r>
            <a:r>
              <a:rPr lang="nl-BE" altLang="nl-BE" dirty="0" err="1"/>
              <a:t>only</a:t>
            </a:r>
            <a:r>
              <a:rPr lang="nl-BE" altLang="nl-BE" dirty="0"/>
              <a:t> </a:t>
            </a:r>
            <a:r>
              <a:rPr lang="nl-BE" altLang="nl-BE" dirty="0" err="1"/>
              <a:t>for</a:t>
            </a:r>
            <a:r>
              <a:rPr lang="nl-BE" altLang="nl-BE" dirty="0"/>
              <a:t> Buttons (</a:t>
            </a:r>
            <a:r>
              <a:rPr lang="nl-BE" altLang="nl-BE" dirty="0" err="1"/>
              <a:t>Ubiquitous</a:t>
            </a:r>
            <a:r>
              <a:rPr lang="nl-BE" altLang="nl-BE" dirty="0"/>
              <a:t> </a:t>
            </a:r>
            <a:r>
              <a:rPr lang="nl-BE" altLang="nl-BE" dirty="0" err="1"/>
              <a:t>pattern</a:t>
            </a:r>
            <a:r>
              <a:rPr lang="nl-BE" altLang="nl-BE" dirty="0"/>
              <a:t>) </a:t>
            </a:r>
          </a:p>
          <a:p>
            <a:pPr>
              <a:defRPr/>
            </a:pPr>
            <a:r>
              <a:rPr lang="nl-BE" altLang="nl-BE" dirty="0"/>
              <a:t>Access </a:t>
            </a:r>
            <a:r>
              <a:rPr lang="nl-BE" altLang="nl-BE" dirty="0" err="1"/>
              <a:t>Key</a:t>
            </a:r>
            <a:endParaRPr lang="nl-BE" altLang="nl-BE" dirty="0"/>
          </a:p>
        </p:txBody>
      </p:sp>
      <p:pic>
        <p:nvPicPr>
          <p:cNvPr id="31748" name="Afbeelding 3">
            <a:extLst>
              <a:ext uri="{FF2B5EF4-FFF2-40B4-BE49-F238E27FC236}">
                <a16:creationId xmlns:a16="http://schemas.microsoft.com/office/drawing/2014/main" id="{03B3B1C8-CB9A-4328-B819-7BDD5B613B3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412875"/>
            <a:ext cx="45720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Afbeelding 4">
            <a:extLst>
              <a:ext uri="{FF2B5EF4-FFF2-40B4-BE49-F238E27FC236}">
                <a16:creationId xmlns:a16="http://schemas.microsoft.com/office/drawing/2014/main" id="{AE1307A5-3663-4B10-A9FF-A360F2AE06B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86088" y="5343525"/>
            <a:ext cx="49149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Presentatie">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Presentatie</Template>
  <TotalTime>15842</TotalTime>
  <Words>4766</Words>
  <Application>Microsoft Office PowerPoint</Application>
  <PresentationFormat>Diavoorstelling (4:3)</PresentationFormat>
  <Paragraphs>380</Paragraphs>
  <Slides>43</Slides>
  <Notes>23</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43</vt:i4>
      </vt:variant>
    </vt:vector>
  </HeadingPairs>
  <TitlesOfParts>
    <vt:vector size="46" baseType="lpstr">
      <vt:lpstr>Arial</vt:lpstr>
      <vt:lpstr>Calibri</vt:lpstr>
      <vt:lpstr>Presentatie</vt:lpstr>
      <vt:lpstr>WPF Controls</vt:lpstr>
      <vt:lpstr>Content</vt:lpstr>
      <vt:lpstr>WPF Controls</vt:lpstr>
      <vt:lpstr>Buttons</vt:lpstr>
      <vt:lpstr>WPF Controls</vt:lpstr>
      <vt:lpstr>RadioButton example</vt:lpstr>
      <vt:lpstr>RadioButton example</vt:lpstr>
      <vt:lpstr>Pluralsight video: Buttons</vt:lpstr>
      <vt:lpstr>Buttons – Content Model</vt:lpstr>
      <vt:lpstr>WPFContentModel</vt:lpstr>
      <vt:lpstr>Pluralsight video: Content Model</vt:lpstr>
      <vt:lpstr>Grouping Controls</vt:lpstr>
      <vt:lpstr>Pluralsight video: Grouping Controls</vt:lpstr>
      <vt:lpstr>Text Input</vt:lpstr>
      <vt:lpstr>Text Input</vt:lpstr>
      <vt:lpstr>Text Input - Label</vt:lpstr>
      <vt:lpstr>Pluralsight video: Text Input</vt:lpstr>
      <vt:lpstr>Range Controls</vt:lpstr>
      <vt:lpstr>Pluralsight video: Range Controls</vt:lpstr>
      <vt:lpstr>Items Controls</vt:lpstr>
      <vt:lpstr>Pluralsight video: Items Controls</vt:lpstr>
      <vt:lpstr>More Item Controls</vt:lpstr>
      <vt:lpstr>Menu Control</vt:lpstr>
      <vt:lpstr>Tab Control</vt:lpstr>
      <vt:lpstr>Pluralsight video: More Items  Controls</vt:lpstr>
      <vt:lpstr>Items Controls and Content Models</vt:lpstr>
      <vt:lpstr>Item Containers</vt:lpstr>
      <vt:lpstr>WPFTreeView</vt:lpstr>
      <vt:lpstr>Pluralsight video: Item containers</vt:lpstr>
      <vt:lpstr>Controls vs Elements</vt:lpstr>
      <vt:lpstr>Pluralsight video: Controls vs Elements</vt:lpstr>
      <vt:lpstr>Events and Commands</vt:lpstr>
      <vt:lpstr>Event Routing</vt:lpstr>
      <vt:lpstr>Pluralsight video’s:  Events and Commands Event Routing</vt:lpstr>
      <vt:lpstr>Event Routing</vt:lpstr>
      <vt:lpstr>Menus</vt:lpstr>
      <vt:lpstr>Pluralsight video: Menus</vt:lpstr>
      <vt:lpstr>Styles</vt:lpstr>
      <vt:lpstr>Styles</vt:lpstr>
      <vt:lpstr>Styles</vt:lpstr>
      <vt:lpstr>Templates</vt:lpstr>
      <vt:lpstr>Templates</vt:lpstr>
      <vt:lpstr>PowerPoint-presentatie</vt:lpstr>
    </vt:vector>
  </TitlesOfParts>
  <Company>PHL</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Evy Schröter</dc:creator>
  <cp:lastModifiedBy>Marijke Willems</cp:lastModifiedBy>
  <cp:revision>564</cp:revision>
  <dcterms:created xsi:type="dcterms:W3CDTF">2013-03-26T10:10:44Z</dcterms:created>
  <dcterms:modified xsi:type="dcterms:W3CDTF">2021-09-23T16:57:16Z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SDescription">
    <vt:lpwstr/>
  </property>
  <property fmtid="{D5CDD505-2E9C-101B-9397-08002B2CF9AE}" pid="3" name="Owner">
    <vt:lpwstr/>
  </property>
  <property fmtid="{D5CDD505-2E9C-101B-9397-08002B2CF9AE}" pid="4" name="Status">
    <vt:lpwstr/>
  </property>
  <property fmtid="{D5CDD505-2E9C-101B-9397-08002B2CF9AE}" pid="5" name="MSIP_Label_f95379a6-efcb-4855-97e0-03c6be785496_Enabled">
    <vt:lpwstr>True</vt:lpwstr>
  </property>
  <property fmtid="{D5CDD505-2E9C-101B-9397-08002B2CF9AE}" pid="6" name="MSIP_Label_f95379a6-efcb-4855-97e0-03c6be785496_SiteId">
    <vt:lpwstr>0bff66c5-45db-46ed-8b81-87959e069b90</vt:lpwstr>
  </property>
  <property fmtid="{D5CDD505-2E9C-101B-9397-08002B2CF9AE}" pid="7" name="MSIP_Label_f95379a6-efcb-4855-97e0-03c6be785496_Owner">
    <vt:lpwstr>20002650@PXL.BE</vt:lpwstr>
  </property>
  <property fmtid="{D5CDD505-2E9C-101B-9397-08002B2CF9AE}" pid="8" name="MSIP_Label_f95379a6-efcb-4855-97e0-03c6be785496_SetDate">
    <vt:lpwstr>2020-09-12T21:29:52.6022643Z</vt:lpwstr>
  </property>
  <property fmtid="{D5CDD505-2E9C-101B-9397-08002B2CF9AE}" pid="9" name="MSIP_Label_f95379a6-efcb-4855-97e0-03c6be785496_Name">
    <vt:lpwstr>Publiek</vt:lpwstr>
  </property>
  <property fmtid="{D5CDD505-2E9C-101B-9397-08002B2CF9AE}" pid="10" name="MSIP_Label_f95379a6-efcb-4855-97e0-03c6be785496_Application">
    <vt:lpwstr>Microsoft Azure Information Protection</vt:lpwstr>
  </property>
  <property fmtid="{D5CDD505-2E9C-101B-9397-08002B2CF9AE}" pid="11" name="MSIP_Label_f95379a6-efcb-4855-97e0-03c6be785496_ActionId">
    <vt:lpwstr>61804a2a-e8b1-4279-bddb-bc56c02ca94d</vt:lpwstr>
  </property>
  <property fmtid="{D5CDD505-2E9C-101B-9397-08002B2CF9AE}" pid="12" name="MSIP_Label_f95379a6-efcb-4855-97e0-03c6be785496_Extended_MSFT_Method">
    <vt:lpwstr>Automatic</vt:lpwstr>
  </property>
  <property fmtid="{D5CDD505-2E9C-101B-9397-08002B2CF9AE}" pid="13" name="Sensitivity">
    <vt:lpwstr>Publiek</vt:lpwstr>
  </property>
</Properties>
</file>