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257" r:id="rId3"/>
    <p:sldId id="281" r:id="rId4"/>
    <p:sldId id="258" r:id="rId5"/>
    <p:sldId id="282" r:id="rId6"/>
    <p:sldId id="259" r:id="rId7"/>
    <p:sldId id="260" r:id="rId8"/>
    <p:sldId id="283" r:id="rId9"/>
    <p:sldId id="261" r:id="rId10"/>
    <p:sldId id="284" r:id="rId11"/>
    <p:sldId id="262" r:id="rId12"/>
    <p:sldId id="263" r:id="rId13"/>
    <p:sldId id="285" r:id="rId14"/>
    <p:sldId id="264" r:id="rId15"/>
    <p:sldId id="286" r:id="rId16"/>
    <p:sldId id="278" r:id="rId17"/>
    <p:sldId id="287" r:id="rId18"/>
    <p:sldId id="265" r:id="rId19"/>
    <p:sldId id="266" r:id="rId20"/>
    <p:sldId id="288" r:id="rId21"/>
    <p:sldId id="267" r:id="rId22"/>
    <p:sldId id="289" r:id="rId23"/>
    <p:sldId id="268" r:id="rId24"/>
    <p:sldId id="269" r:id="rId25"/>
    <p:sldId id="270" r:id="rId26"/>
    <p:sldId id="271" r:id="rId27"/>
    <p:sldId id="272" r:id="rId28"/>
    <p:sldId id="273" r:id="rId29"/>
    <p:sldId id="290" r:id="rId30"/>
    <p:sldId id="274" r:id="rId31"/>
    <p:sldId id="275" r:id="rId32"/>
    <p:sldId id="291" r:id="rId33"/>
    <p:sldId id="276" r:id="rId34"/>
    <p:sldId id="292" r:id="rId35"/>
    <p:sldId id="277" r:id="rId36"/>
    <p:sldId id="293" r:id="rId37"/>
    <p:sldId id="279" r:id="rId38"/>
    <p:sldId id="294" r:id="rId39"/>
    <p:sldId id="280" r:id="rId40"/>
    <p:sldId id="295" r:id="rId41"/>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6" autoAdjust="0"/>
    <p:restoredTop sz="47541" autoAdjust="0"/>
  </p:normalViewPr>
  <p:slideViewPr>
    <p:cSldViewPr snapToGrid="0" snapToObjects="1">
      <p:cViewPr varScale="1">
        <p:scale>
          <a:sx n="54" d="100"/>
          <a:sy n="54" d="100"/>
        </p:scale>
        <p:origin x="32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359D403-7F29-4249-A2C5-0EC879F8A2A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B82E0940-8718-4595-A0B7-159602FC5CB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1EFAED2-BDE3-4730-95A8-B584BF799F5C}" type="datetimeFigureOut">
              <a:rPr lang="nl-NL"/>
              <a:pPr>
                <a:defRPr/>
              </a:pPr>
              <a:t>23-9-2021</a:t>
            </a:fld>
            <a:endParaRPr lang="nl-NL"/>
          </a:p>
        </p:txBody>
      </p:sp>
      <p:sp>
        <p:nvSpPr>
          <p:cNvPr id="4" name="Tijdelijke aanduiding voor voettekst 3">
            <a:extLst>
              <a:ext uri="{FF2B5EF4-FFF2-40B4-BE49-F238E27FC236}">
                <a16:creationId xmlns:a16="http://schemas.microsoft.com/office/drawing/2014/main" id="{6CE1AE18-F0B7-4C3A-BC51-2652D7C0E6E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790AFC71-F052-42B0-BEFE-ED27AB0635E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E339EE8-4052-4C58-A176-DA40EC250053}" type="slidenum">
              <a:rPr lang="nl-NL"/>
              <a:pPr>
                <a:defRPr/>
              </a:pPr>
              <a:t>‹nr.›</a:t>
            </a:fld>
            <a:endParaRPr lang="nl-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03F48D4D-F944-4903-8E91-40F1FA77ED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2D819240-51AE-4696-9248-75AE2D25217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4F0AE83-E571-4A97-BC75-289EE5B708D5}" type="datetimeFigureOut">
              <a:rPr lang="nl-BE"/>
              <a:pPr>
                <a:defRPr/>
              </a:pPr>
              <a:t>23/09/2021</a:t>
            </a:fld>
            <a:endParaRPr lang="nl-BE"/>
          </a:p>
        </p:txBody>
      </p:sp>
      <p:sp>
        <p:nvSpPr>
          <p:cNvPr id="4" name="Tijdelijke aanduiding voor dia-afbeelding 3">
            <a:extLst>
              <a:ext uri="{FF2B5EF4-FFF2-40B4-BE49-F238E27FC236}">
                <a16:creationId xmlns:a16="http://schemas.microsoft.com/office/drawing/2014/main" id="{977FB49A-5539-49F0-9796-5433773D7B2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D5B7ED42-96EF-4ACA-B4DB-06E6E2539ED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3F8EFC13-7E5D-412F-AD82-C484D040A6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E624BE51-65E0-462E-8478-F88E758331E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F2CCEDC-22F4-42D5-B3BB-E795394C2DD5}"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7A94CD6-6717-4BE6-B7F0-F265F9416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7B1CDD31-A1BC-46CB-A492-7CC35E7D45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b="1"/>
              <a:t>WPF Layout</a:t>
            </a:r>
            <a:endParaRPr lang="en-US" altLang="en-US" b="1"/>
          </a:p>
        </p:txBody>
      </p:sp>
      <p:sp>
        <p:nvSpPr>
          <p:cNvPr id="17412" name="Slide Number Placeholder 3">
            <a:extLst>
              <a:ext uri="{FF2B5EF4-FFF2-40B4-BE49-F238E27FC236}">
                <a16:creationId xmlns:a16="http://schemas.microsoft.com/office/drawing/2014/main" id="{FA315D2A-7B8D-4BFE-8EC4-81B07F6C32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31EC3FB-F7F2-4FD1-9C29-3C7C5B2F850B}" type="slidenum">
              <a:rPr lang="nl-BE" altLang="en-US" smtClean="0"/>
              <a:pPr/>
              <a:t>1</a:t>
            </a:fld>
            <a:endParaRPr lang="nl-B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dia-afbeelding 1">
            <a:extLst>
              <a:ext uri="{FF2B5EF4-FFF2-40B4-BE49-F238E27FC236}">
                <a16:creationId xmlns:a16="http://schemas.microsoft.com/office/drawing/2014/main" id="{B17BD4ED-7C74-42B2-896F-6254F71573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Tijdelijke aanduiding voor notities 2">
            <a:extLst>
              <a:ext uri="{FF2B5EF4-FFF2-40B4-BE49-F238E27FC236}">
                <a16:creationId xmlns:a16="http://schemas.microsoft.com/office/drawing/2014/main" id="{18F1884D-CA1E-4CBA-AF43-C1960104A9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Grid</a:t>
            </a:r>
          </a:p>
          <a:p>
            <a:endParaRPr lang="nl-BE" altLang="en-US"/>
          </a:p>
          <a:p>
            <a:r>
              <a:rPr lang="en-US" altLang="en-US"/>
              <a:t>So we've looked at the common layout properties but these are only half the story. The layout system provides several different styles of layout and each of these is made available as a panel element.</a:t>
            </a:r>
          </a:p>
          <a:p>
            <a:r>
              <a:rPr lang="en-US" altLang="en-US"/>
              <a:t>The most flexible one is grid. </a:t>
            </a:r>
            <a:r>
              <a:rPr lang="en-US" altLang="en-US" b="1"/>
              <a:t>Grid</a:t>
            </a:r>
            <a:r>
              <a:rPr lang="en-US" altLang="en-US"/>
              <a:t> </a:t>
            </a:r>
            <a:r>
              <a:rPr lang="en-US" altLang="en-US" b="1"/>
              <a:t>derives</a:t>
            </a:r>
            <a:r>
              <a:rPr lang="en-US" altLang="en-US"/>
              <a:t> from </a:t>
            </a:r>
            <a:r>
              <a:rPr lang="en-US" altLang="en-US" b="1"/>
              <a:t>Panel</a:t>
            </a:r>
            <a:r>
              <a:rPr lang="en-US" altLang="en-US"/>
              <a:t> and provides a </a:t>
            </a:r>
            <a:r>
              <a:rPr lang="en-US" altLang="en-US" b="1"/>
              <a:t>row and a column oriented approach </a:t>
            </a:r>
            <a:r>
              <a:rPr lang="en-US" altLang="en-US"/>
              <a:t>to layout. </a:t>
            </a:r>
          </a:p>
          <a:p>
            <a:r>
              <a:rPr lang="en-US" altLang="en-US"/>
              <a:t>A grid supports a mixture of constrained and unconstrained layouts. You can choose the latter by setting a row or a column to have an automatic size and for constrained layouts, you can choose either a fixed size or proportionally sized row or column in which the grid shares out the total available space proportionally.</a:t>
            </a:r>
          </a:p>
          <a:p>
            <a:endParaRPr lang="en-US" altLang="en-US"/>
          </a:p>
          <a:p>
            <a:r>
              <a:rPr lang="en-US" altLang="en-US"/>
              <a:t>Let's look at an example. I've created a grid here with three rows and three columns. I put each button into a grid cell so that you can see the grid pattern. Notice the use of </a:t>
            </a:r>
            <a:r>
              <a:rPr lang="en-US" altLang="en-US" b="1"/>
              <a:t>attached properties </a:t>
            </a:r>
            <a:r>
              <a:rPr lang="en-US" altLang="en-US"/>
              <a:t>to specify which row and which column the elements belong to.</a:t>
            </a:r>
          </a:p>
          <a:p>
            <a:r>
              <a:rPr lang="en-US" altLang="en-US"/>
              <a:t>Now also see that I've defined the number of rows and columns using this </a:t>
            </a:r>
            <a:r>
              <a:rPr lang="en-US" altLang="en-US" b="1"/>
              <a:t>RowDefinitions</a:t>
            </a:r>
            <a:r>
              <a:rPr lang="en-US" altLang="en-US"/>
              <a:t> and this </a:t>
            </a:r>
            <a:r>
              <a:rPr lang="en-US" altLang="en-US" b="1"/>
              <a:t>ColumnDefinitions</a:t>
            </a:r>
            <a:r>
              <a:rPr lang="en-US" altLang="en-US"/>
              <a:t> collection property. As you can see up here, the default behavior is that the rows and columns are </a:t>
            </a:r>
            <a:r>
              <a:rPr lang="en-US" altLang="en-US" b="1"/>
              <a:t>equally spaced</a:t>
            </a:r>
            <a:r>
              <a:rPr lang="en-US" altLang="en-US"/>
              <a:t>. </a:t>
            </a:r>
          </a:p>
          <a:p>
            <a:endParaRPr lang="nl-BE" altLang="en-US"/>
          </a:p>
          <a:p>
            <a:r>
              <a:rPr lang="en-US" altLang="en-US"/>
              <a:t>Now I can resize the window and as you can see, the rows are all resizing at the same rate and the same will happen if I resize this horizontally. </a:t>
            </a:r>
          </a:p>
          <a:p>
            <a:r>
              <a:rPr lang="en-US" altLang="en-US"/>
              <a:t>But I can cause a row to size to content by changing its definition. </a:t>
            </a:r>
          </a:p>
          <a:p>
            <a:r>
              <a:rPr lang="en-US" altLang="en-US"/>
              <a:t>If I set this row's height to be </a:t>
            </a:r>
            <a:r>
              <a:rPr lang="en-US" altLang="en-US" b="1"/>
              <a:t>auto</a:t>
            </a:r>
            <a:r>
              <a:rPr lang="en-US" altLang="en-US"/>
              <a:t>,that puts us into </a:t>
            </a:r>
            <a:r>
              <a:rPr lang="en-US" altLang="en-US" b="1"/>
              <a:t>unconstrained layout </a:t>
            </a:r>
            <a:r>
              <a:rPr lang="en-US" altLang="en-US"/>
              <a:t>and the </a:t>
            </a:r>
            <a:r>
              <a:rPr lang="en-US" altLang="en-US" b="1"/>
              <a:t>row sizes to content</a:t>
            </a:r>
            <a:r>
              <a:rPr lang="en-US" altLang="en-US"/>
              <a:t>. </a:t>
            </a:r>
          </a:p>
          <a:p>
            <a:r>
              <a:rPr lang="en-US" altLang="en-US"/>
              <a:t>More precisely, the grid is calling measure on each child on the row in turn with an unconstrained height and then for the arranged phase, it chooses the height of the tallest child. </a:t>
            </a:r>
          </a:p>
          <a:p>
            <a:r>
              <a:rPr lang="en-US" altLang="en-US"/>
              <a:t>So if I make one of these children taller, for example if I change the font size, that has an effect on the entire row. </a:t>
            </a:r>
          </a:p>
          <a:p>
            <a:r>
              <a:rPr lang="en-US" altLang="en-US"/>
              <a:t>If I make it a bit bigger, it'll be a bit more obvious. So this button has decided it needs to be that tall and then that's the tallest ones so it wins.</a:t>
            </a:r>
          </a:p>
          <a:p>
            <a:r>
              <a:rPr lang="en-US" altLang="en-US"/>
              <a:t>So the other two buttons have come along for the ride if you like. But I can now use the alignment properties to decided how these two buttons here are going to sit in their containing cells. </a:t>
            </a:r>
          </a:p>
          <a:p>
            <a:r>
              <a:rPr lang="en-US" altLang="en-US"/>
              <a:t>So if this first one, if I set its horizontal alignment to be left, and its vertical alignment to be top, you can see it's now using just as much space as it requires rather than filling the entire cell.</a:t>
            </a:r>
          </a:p>
          <a:p>
            <a:r>
              <a:rPr lang="en-US" altLang="en-US"/>
              <a:t>And if I do the similar thing to the third one, let's align this one to the bottom within its containing cell and align this one to be right. </a:t>
            </a:r>
          </a:p>
          <a:p>
            <a:endParaRPr lang="en-US" altLang="en-US"/>
          </a:p>
          <a:p>
            <a:r>
              <a:rPr lang="en-US" altLang="en-US"/>
              <a:t>I can also move elements around within their grid cell using the </a:t>
            </a:r>
            <a:r>
              <a:rPr lang="en-US" altLang="en-US" b="1"/>
              <a:t>margin</a:t>
            </a:r>
            <a:r>
              <a:rPr lang="en-US" altLang="en-US"/>
              <a:t> property. </a:t>
            </a:r>
          </a:p>
          <a:p>
            <a:r>
              <a:rPr lang="en-US" altLang="en-US"/>
              <a:t>For example if go back to this first one and just set the left and the top margin, I can move the elements around. </a:t>
            </a:r>
          </a:p>
          <a:p>
            <a:r>
              <a:rPr lang="en-US" altLang="en-US"/>
              <a:t>These have now become in effect </a:t>
            </a:r>
            <a:r>
              <a:rPr lang="en-US" altLang="en-US" b="1"/>
              <a:t>the X and the Y position within the cell</a:t>
            </a:r>
            <a:r>
              <a:rPr lang="en-US" altLang="en-US"/>
              <a:t>. </a:t>
            </a:r>
          </a:p>
          <a:p>
            <a:r>
              <a:rPr lang="en-US" altLang="en-US"/>
              <a:t>I can also apply margin to ones that are not using this size to content approach. So if I put a margin on the second row, then you can see it just pushes the thing in from the edges. </a:t>
            </a:r>
          </a:p>
          <a:p>
            <a:r>
              <a:rPr lang="en-US" altLang="en-US"/>
              <a:t>So the margin can either be used in the obvious sense of just saying how much space there is around or I can use it in conjunction with the alignment tools as a mechanism for deciding where within the cell this element's going to appear.</a:t>
            </a:r>
          </a:p>
          <a:p>
            <a:endParaRPr lang="en-US" altLang="en-US"/>
          </a:p>
          <a:p>
            <a:r>
              <a:rPr lang="en-US" altLang="en-US"/>
              <a:t>Now notice the two rows that I didn't change the height of, they're still sharing out the available space. </a:t>
            </a:r>
          </a:p>
          <a:p>
            <a:r>
              <a:rPr lang="en-US" altLang="en-US"/>
              <a:t>So what's happened here is that the first row has decided how tall it needs to be,then whatever space is left gets shared out between these two rows. And right now, they're using the same amount of space. </a:t>
            </a:r>
          </a:p>
          <a:p>
            <a:r>
              <a:rPr lang="en-US" altLang="en-US"/>
              <a:t>But I can change this using what's called "</a:t>
            </a:r>
            <a:r>
              <a:rPr lang="en-US" altLang="en-US" b="1"/>
              <a:t>star sizing</a:t>
            </a:r>
            <a:r>
              <a:rPr lang="en-US" altLang="en-US"/>
              <a:t>“ and that name comes from the XAML syntax. If I make this 2 star, that's where the name comes from. </a:t>
            </a:r>
          </a:p>
          <a:p>
            <a:r>
              <a:rPr lang="en-US" altLang="en-US"/>
              <a:t>And now this row here that I just changed is twice the height of the other row. If I make it 3 stars, 3 times the height. If I make 4 stars, 4 times the height. </a:t>
            </a:r>
          </a:p>
          <a:p>
            <a:r>
              <a:rPr lang="en-US" altLang="en-US"/>
              <a:t>So the </a:t>
            </a:r>
            <a:r>
              <a:rPr lang="en-US" altLang="en-US" b="1"/>
              <a:t>relative proportions of the numbers </a:t>
            </a:r>
            <a:r>
              <a:rPr lang="en-US" altLang="en-US"/>
              <a:t>here </a:t>
            </a:r>
            <a:r>
              <a:rPr lang="en-US" altLang="en-US" b="1"/>
              <a:t>determine how much of the share they get </a:t>
            </a:r>
            <a:r>
              <a:rPr lang="en-US" altLang="en-US"/>
              <a:t>of the space that's available. And by the way, the </a:t>
            </a:r>
            <a:r>
              <a:rPr lang="en-US" altLang="en-US" b="1"/>
              <a:t>default</a:t>
            </a:r>
            <a:r>
              <a:rPr lang="en-US" altLang="en-US"/>
              <a:t> height and width of all rows is actually </a:t>
            </a:r>
            <a:r>
              <a:rPr lang="en-US" altLang="en-US" b="1"/>
              <a:t>1 star</a:t>
            </a:r>
            <a:r>
              <a:rPr lang="en-US" altLang="en-US"/>
              <a:t>. </a:t>
            </a:r>
          </a:p>
          <a:p>
            <a:r>
              <a:rPr lang="en-US" altLang="en-US"/>
              <a:t>If I set that explicitly, the behavior doesn't change. Now, the absolute values of these heights and rows of using star sizing doesn't actually matter. It's not relevant. It's the relative values that are important. </a:t>
            </a:r>
          </a:p>
          <a:p>
            <a:r>
              <a:rPr lang="en-US" altLang="en-US"/>
              <a:t>So it's how big is this number relative to this one, is all that's significant. So if I stick a zero in the end of both of these, it doesn't change the behavior because 20 is twice as big as 10, just the same way that 2 is twice as big as 1. </a:t>
            </a:r>
          </a:p>
          <a:p>
            <a:r>
              <a:rPr lang="en-US" altLang="en-US"/>
              <a:t>So it's the relative values that matter not the absolute values. By the way, these things are floating point numbers so you're not stuck with whole numbers. You can use fractions as well. </a:t>
            </a:r>
          </a:p>
          <a:p>
            <a:endParaRPr lang="en-US" altLang="en-US"/>
          </a:p>
          <a:p>
            <a:r>
              <a:rPr lang="en-US" altLang="en-US" b="1"/>
              <a:t>Fixed width </a:t>
            </a:r>
            <a:r>
              <a:rPr lang="en-US" altLang="en-US"/>
              <a:t>and </a:t>
            </a:r>
            <a:r>
              <a:rPr lang="en-US" altLang="en-US" b="1"/>
              <a:t>fixed height </a:t>
            </a:r>
            <a:r>
              <a:rPr lang="en-US" altLang="en-US"/>
              <a:t>work exactly as you'd expect them to. I just set this to be a number without a star on the end. That's now 30 pixels tall. </a:t>
            </a:r>
          </a:p>
          <a:p>
            <a:r>
              <a:rPr lang="en-US" altLang="en-US"/>
              <a:t>I don't have quite enough space without including the margin there, so maybe I should make a slightly bigger number there. Let's have 60. </a:t>
            </a:r>
          </a:p>
          <a:p>
            <a:r>
              <a:rPr lang="en-US" altLang="en-US"/>
              <a:t>And now we got 1 row size into content, one row with a fixed sized and one row that is using star sizing. That just gets all the remaining available space. </a:t>
            </a:r>
          </a:p>
          <a:p>
            <a:endParaRPr lang="en-US" altLang="en-US"/>
          </a:p>
          <a:p>
            <a:r>
              <a:rPr lang="en-US" altLang="en-US"/>
              <a:t>Now, one more trick the grid can play is you </a:t>
            </a:r>
            <a:r>
              <a:rPr lang="en-US" altLang="en-US" b="1"/>
              <a:t>can have more than one element in a </a:t>
            </a:r>
            <a:r>
              <a:rPr lang="en-US" altLang="en-US"/>
              <a:t>particular grid </a:t>
            </a:r>
            <a:r>
              <a:rPr lang="en-US" altLang="en-US" b="1"/>
              <a:t>cell</a:t>
            </a:r>
            <a:r>
              <a:rPr lang="en-US" altLang="en-US"/>
              <a:t>.</a:t>
            </a:r>
          </a:p>
          <a:p>
            <a:r>
              <a:rPr lang="en-US" altLang="en-US"/>
              <a:t>So I could make something share this cell in the top right here with the button that's already in that. </a:t>
            </a:r>
          </a:p>
          <a:p>
            <a:r>
              <a:rPr lang="en-US" altLang="en-US"/>
              <a:t>Let me add an ellipse and I'll set its grid row to be zero and its grid column to be 2. And also, that's fill to be blue.</a:t>
            </a:r>
          </a:p>
          <a:p>
            <a:r>
              <a:rPr lang="en-US" altLang="en-US"/>
              <a:t>And by default, it will actually stretch to fill the space available. I don't actually need to specify width and the height in this particular case because the grid does that for me. </a:t>
            </a:r>
          </a:p>
          <a:p>
            <a:r>
              <a:rPr lang="en-US" altLang="en-US"/>
              <a:t>I could specify fixed width and height if I prefer though. And in either case, you can see it sharing this grid cell with this button. </a:t>
            </a:r>
          </a:p>
          <a:p>
            <a:r>
              <a:rPr lang="en-US" altLang="en-US"/>
              <a:t>This is why we have to be explicit about which row and which column things are in because you might have thought it would be simpler if they just base the cell membership on the order in which the elements appear like the HTML table does. But they don't do that because multiple elements may be in a single cell. Also, an element may span multiple cells. </a:t>
            </a:r>
          </a:p>
          <a:p>
            <a:r>
              <a:rPr lang="en-US" altLang="en-US"/>
              <a:t>I can if I want have an element that fills more than one of the cells. So I take the automatic width and height back off here and move this across one. </a:t>
            </a:r>
          </a:p>
          <a:p>
            <a:r>
              <a:rPr lang="en-US" altLang="en-US"/>
              <a:t>I can then set the </a:t>
            </a:r>
            <a:r>
              <a:rPr lang="en-US" altLang="en-US" b="1"/>
              <a:t>Grid.ColumnSpan </a:t>
            </a:r>
            <a:r>
              <a:rPr lang="en-US" altLang="en-US"/>
              <a:t>to be 2. It will now span 2 columns. And as you can probably guess, there is also a </a:t>
            </a:r>
            <a:r>
              <a:rPr lang="en-US" altLang="en-US" b="1"/>
              <a:t>Grid.RowSpan</a:t>
            </a:r>
            <a:r>
              <a:rPr lang="en-US" altLang="en-US"/>
              <a:t>. It does not say how many rows it covers. </a:t>
            </a:r>
          </a:p>
          <a:p>
            <a:endParaRPr lang="en-US" altLang="en-US"/>
          </a:p>
          <a:p>
            <a:r>
              <a:rPr lang="en-US" altLang="en-US"/>
              <a:t>Grid is very </a:t>
            </a:r>
            <a:r>
              <a:rPr lang="en-US" altLang="en-US" b="1"/>
              <a:t>flexible</a:t>
            </a:r>
            <a:r>
              <a:rPr lang="en-US" altLang="en-US"/>
              <a:t>. </a:t>
            </a:r>
          </a:p>
          <a:p>
            <a:r>
              <a:rPr lang="en-US" altLang="en-US"/>
              <a:t>It supports a combination of constrained and unconstrained layout. </a:t>
            </a:r>
          </a:p>
          <a:p>
            <a:r>
              <a:rPr lang="en-US" altLang="en-US"/>
              <a:t>It supports fixed sizing and variable sizing. </a:t>
            </a:r>
          </a:p>
          <a:p>
            <a:r>
              <a:rPr lang="en-US" altLang="en-US"/>
              <a:t>And as you saw, we can use the margin and alignment properties to set the positionof elements within a cell giving us fairly fine control over the layout. </a:t>
            </a:r>
          </a:p>
          <a:p>
            <a:r>
              <a:rPr lang="en-US" altLang="en-US"/>
              <a:t>So the grid is the default layout element of the root of a user interface when you create a new window in either Visual Studio or Blend. </a:t>
            </a:r>
          </a:p>
          <a:p>
            <a:r>
              <a:rPr lang="en-US" altLang="en-US"/>
              <a:t>It might not be obvious that it's a grid from interacting with the design surface because both of them let you drag elements around freely in what feels more like a canvass-style of layout. </a:t>
            </a:r>
          </a:p>
          <a:p>
            <a:r>
              <a:rPr lang="en-US" altLang="en-US"/>
              <a:t>But the design tools, achieve this by modifying the row, column, span, margin and alignment properties for you.</a:t>
            </a:r>
          </a:p>
          <a:p>
            <a:endParaRPr lang="en-US" altLang="en-US"/>
          </a:p>
          <a:p>
            <a:endParaRPr lang="en-US" altLang="en-US"/>
          </a:p>
          <a:p>
            <a:endParaRPr lang="nl-BE" altLang="en-US"/>
          </a:p>
        </p:txBody>
      </p:sp>
      <p:sp>
        <p:nvSpPr>
          <p:cNvPr id="45060" name="Tijdelijke aanduiding voor dianummer 3">
            <a:extLst>
              <a:ext uri="{FF2B5EF4-FFF2-40B4-BE49-F238E27FC236}">
                <a16:creationId xmlns:a16="http://schemas.microsoft.com/office/drawing/2014/main" id="{9C79F13D-931E-4D96-8A94-131391FEC2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BD08AEE-C3A9-457A-BB48-D1FF53F492D5}" type="slidenum">
              <a:rPr lang="nl-BE" altLang="en-US" smtClean="0"/>
              <a:pPr/>
              <a:t>19</a:t>
            </a:fld>
            <a:endParaRPr lang="nl-B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dia-afbeelding 1">
            <a:extLst>
              <a:ext uri="{FF2B5EF4-FFF2-40B4-BE49-F238E27FC236}">
                <a16:creationId xmlns:a16="http://schemas.microsoft.com/office/drawing/2014/main" id="{59C7DF81-27F7-4944-9F6A-1909C86304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Tijdelijke aanduiding voor notities 2">
            <a:extLst>
              <a:ext uri="{FF2B5EF4-FFF2-40B4-BE49-F238E27FC236}">
                <a16:creationId xmlns:a16="http://schemas.microsoft.com/office/drawing/2014/main" id="{DC5219AE-56DC-48E0-89E9-B4F9D93A67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GridSplitter</a:t>
            </a:r>
          </a:p>
          <a:p>
            <a:endParaRPr lang="nl-BE" altLang="en-US"/>
          </a:p>
          <a:p>
            <a:r>
              <a:rPr lang="nl-BE" altLang="en-US"/>
              <a:t>One common requirement for a grid like layout is to let the user </a:t>
            </a:r>
            <a:r>
              <a:rPr lang="nl-BE" altLang="en-US" b="1"/>
              <a:t>resize rows and columns</a:t>
            </a:r>
            <a:r>
              <a:rPr lang="nl-BE" altLang="en-US"/>
              <a:t>. </a:t>
            </a:r>
          </a:p>
          <a:p>
            <a:r>
              <a:rPr lang="nl-BE" altLang="en-US"/>
              <a:t>You can do this by adding </a:t>
            </a:r>
            <a:r>
              <a:rPr lang="nl-BE" altLang="en-US" b="1"/>
              <a:t>GridSplitter</a:t>
            </a:r>
            <a:r>
              <a:rPr lang="nl-BE" altLang="en-US"/>
              <a:t> control. </a:t>
            </a:r>
          </a:p>
          <a:p>
            <a:r>
              <a:rPr lang="nl-BE" altLang="en-US"/>
              <a:t>You just position this within the grid and it will modify the width of its containing column or the height of its containing row and on the nearest neighbor. </a:t>
            </a:r>
          </a:p>
          <a:p>
            <a:r>
              <a:rPr lang="nl-BE" altLang="en-US"/>
              <a:t>So what you need to do is drop a GridSplitter into a grid in Blend or in Visual Studio. Set its </a:t>
            </a:r>
            <a:r>
              <a:rPr lang="nl-BE" altLang="en-US" b="1"/>
              <a:t>orientation</a:t>
            </a:r>
            <a:r>
              <a:rPr lang="nl-BE" altLang="en-US"/>
              <a:t> </a:t>
            </a:r>
            <a:r>
              <a:rPr lang="nl-BE" altLang="en-US" b="1"/>
              <a:t>to horizontal or vertical </a:t>
            </a:r>
            <a:r>
              <a:rPr lang="nl-BE" altLang="en-US"/>
              <a:t>as appreciate, and it just works as you'd expect. And you've already seen this control in action. </a:t>
            </a:r>
          </a:p>
          <a:p>
            <a:r>
              <a:rPr lang="nl-BE" altLang="en-US"/>
              <a:t>A GridSplitter is what lets us resize the preview area in XAML Pad.</a:t>
            </a:r>
          </a:p>
        </p:txBody>
      </p:sp>
      <p:sp>
        <p:nvSpPr>
          <p:cNvPr id="48132" name="Tijdelijke aanduiding voor dianummer 3">
            <a:extLst>
              <a:ext uri="{FF2B5EF4-FFF2-40B4-BE49-F238E27FC236}">
                <a16:creationId xmlns:a16="http://schemas.microsoft.com/office/drawing/2014/main" id="{008623DB-B967-4DF9-A675-BF114B80A5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0A8F33-0017-4086-8630-ED83D53B6861}" type="slidenum">
              <a:rPr lang="nl-BE" altLang="en-US" smtClean="0"/>
              <a:pPr/>
              <a:t>21</a:t>
            </a:fld>
            <a:endParaRPr lang="nl-B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jdelijke aanduiding voor dia-afbeelding 1">
            <a:extLst>
              <a:ext uri="{FF2B5EF4-FFF2-40B4-BE49-F238E27FC236}">
                <a16:creationId xmlns:a16="http://schemas.microsoft.com/office/drawing/2014/main" id="{5ECC2D85-470F-4D2B-B0F3-60BA4AD48C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Tijdelijke aanduiding voor notities 2">
            <a:extLst>
              <a:ext uri="{FF2B5EF4-FFF2-40B4-BE49-F238E27FC236}">
                <a16:creationId xmlns:a16="http://schemas.microsoft.com/office/drawing/2014/main" id="{53956ADF-83DA-48CF-9C38-AE1ECAB8E4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DockPanel, StackPanel, WrapPanel</a:t>
            </a:r>
          </a:p>
          <a:p>
            <a:endParaRPr lang="nl-BE" altLang="en-US"/>
          </a:p>
          <a:p>
            <a:r>
              <a:rPr lang="nl-BE" altLang="en-US"/>
              <a:t>Although the grid is powerful, it's also occasionally hard work. </a:t>
            </a:r>
          </a:p>
          <a:p>
            <a:r>
              <a:rPr lang="nl-BE" altLang="en-US"/>
              <a:t>So WPF provides some </a:t>
            </a:r>
            <a:r>
              <a:rPr lang="nl-BE" altLang="en-US" b="1"/>
              <a:t>simpler panels</a:t>
            </a:r>
            <a:r>
              <a:rPr lang="nl-BE" altLang="en-US"/>
              <a:t>. </a:t>
            </a:r>
          </a:p>
          <a:p>
            <a:endParaRPr lang="nl-BE" altLang="en-US"/>
          </a:p>
          <a:p>
            <a:r>
              <a:rPr lang="nl-BE" altLang="en-US" b="1"/>
              <a:t>StackPanel</a:t>
            </a:r>
            <a:r>
              <a:rPr lang="nl-BE" altLang="en-US"/>
              <a:t> arranges items in vertical or horizontal stacks. </a:t>
            </a:r>
          </a:p>
          <a:p>
            <a:r>
              <a:rPr lang="nl-BE" altLang="en-US" b="1"/>
              <a:t>DockPanel</a:t>
            </a:r>
            <a:r>
              <a:rPr lang="nl-BE" altLang="en-US"/>
              <a:t> lets you position elements at the top, bottom, left or right of a space or have them fill the remaining space. </a:t>
            </a:r>
          </a:p>
          <a:p>
            <a:endParaRPr lang="nl-BE" altLang="en-US"/>
          </a:p>
          <a:p>
            <a:r>
              <a:rPr lang="nl-BE" altLang="en-US"/>
              <a:t>You can construct equivalent layouts with a grid but these simpler panels are sometimes less effort to use. </a:t>
            </a:r>
          </a:p>
          <a:p>
            <a:r>
              <a:rPr lang="nl-BE" altLang="en-US"/>
              <a:t>So they provided mainly as a </a:t>
            </a:r>
            <a:r>
              <a:rPr lang="nl-BE" altLang="en-US" b="1"/>
              <a:t>convenience</a:t>
            </a:r>
            <a:r>
              <a:rPr lang="nl-BE" altLang="en-US"/>
              <a:t>.</a:t>
            </a:r>
          </a:p>
          <a:p>
            <a:endParaRPr lang="nl-BE" altLang="en-US"/>
          </a:p>
          <a:p>
            <a:r>
              <a:rPr lang="nl-BE" altLang="en-US"/>
              <a:t>There's also </a:t>
            </a:r>
            <a:r>
              <a:rPr lang="nl-BE" altLang="en-US" b="1"/>
              <a:t>WrapPanel</a:t>
            </a:r>
            <a:r>
              <a:rPr lang="nl-BE" altLang="en-US"/>
              <a:t>. This performs a word wrap like layout. It arranges elements one after another much </a:t>
            </a:r>
            <a:r>
              <a:rPr lang="nl-BE" altLang="en-US" b="1"/>
              <a:t>like a StackPanel</a:t>
            </a:r>
            <a:r>
              <a:rPr lang="nl-BE" altLang="en-US"/>
              <a:t>. </a:t>
            </a:r>
          </a:p>
          <a:p>
            <a:r>
              <a:rPr lang="nl-BE" altLang="en-US" b="1"/>
              <a:t>When it runs out of space, it starts a new line</a:t>
            </a:r>
            <a:r>
              <a:rPr lang="nl-BE" altLang="en-US"/>
              <a:t>. Or in the case of vertical WrapPanel, it starts a new column. </a:t>
            </a:r>
          </a:p>
          <a:p>
            <a:r>
              <a:rPr lang="nl-BE" altLang="en-US"/>
              <a:t>WrapPanel layouts is not something you can easily duplicate with a grid so this panel type is more than just a convenient shortcut.</a:t>
            </a:r>
          </a:p>
          <a:p>
            <a:endParaRPr lang="nl-BE" altLang="en-US"/>
          </a:p>
        </p:txBody>
      </p:sp>
      <p:sp>
        <p:nvSpPr>
          <p:cNvPr id="56324" name="Tijdelijke aanduiding voor dianummer 3">
            <a:extLst>
              <a:ext uri="{FF2B5EF4-FFF2-40B4-BE49-F238E27FC236}">
                <a16:creationId xmlns:a16="http://schemas.microsoft.com/office/drawing/2014/main" id="{CB04F52D-25C5-4DFC-9422-20B44C7823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D53659-D24D-4A31-81E5-555E3ED62204}" type="slidenum">
              <a:rPr lang="nl-BE" altLang="en-US" smtClean="0"/>
              <a:pPr/>
              <a:t>28</a:t>
            </a:fld>
            <a:endParaRPr lang="nl-B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dia-afbeelding 1">
            <a:extLst>
              <a:ext uri="{FF2B5EF4-FFF2-40B4-BE49-F238E27FC236}">
                <a16:creationId xmlns:a16="http://schemas.microsoft.com/office/drawing/2014/main" id="{DE7E6821-F032-4FD0-A3C7-175F8C3149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Tijdelijke aanduiding voor notities 2">
            <a:extLst>
              <a:ext uri="{FF2B5EF4-FFF2-40B4-BE49-F238E27FC236}">
                <a16:creationId xmlns:a16="http://schemas.microsoft.com/office/drawing/2014/main" id="{52AA1F53-496F-4418-9D05-21F182DCB4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Canvas</a:t>
            </a:r>
          </a:p>
          <a:p>
            <a:endParaRPr lang="nl-BE" altLang="en-US"/>
          </a:p>
          <a:p>
            <a:r>
              <a:rPr lang="nl-BE" altLang="en-US"/>
              <a:t>Canvas is the </a:t>
            </a:r>
            <a:r>
              <a:rPr lang="nl-BE" altLang="en-US" b="1"/>
              <a:t>simplest panel</a:t>
            </a:r>
            <a:r>
              <a:rPr lang="nl-BE" altLang="en-US"/>
              <a:t>. It performs </a:t>
            </a:r>
            <a:r>
              <a:rPr lang="nl-BE" altLang="en-US" b="1"/>
              <a:t>no layout at all</a:t>
            </a:r>
            <a:r>
              <a:rPr lang="nl-BE" altLang="en-US"/>
              <a:t>. It just </a:t>
            </a:r>
            <a:r>
              <a:rPr lang="nl-BE" altLang="en-US" b="1"/>
              <a:t>puts elements where you tell it to </a:t>
            </a:r>
            <a:r>
              <a:rPr lang="nl-BE" altLang="en-US"/>
              <a:t>and allows them to size the content. </a:t>
            </a:r>
          </a:p>
          <a:p>
            <a:r>
              <a:rPr lang="nl-BE" altLang="en-US"/>
              <a:t>In other words, it always performs unconstrained layout of its children. </a:t>
            </a:r>
          </a:p>
          <a:p>
            <a:r>
              <a:rPr lang="nl-BE" altLang="en-US"/>
              <a:t>The </a:t>
            </a:r>
            <a:r>
              <a:rPr lang="nl-BE" altLang="en-US" b="1"/>
              <a:t>position</a:t>
            </a:r>
            <a:r>
              <a:rPr lang="nl-BE" altLang="en-US"/>
              <a:t> of children is controlled with the </a:t>
            </a:r>
            <a:r>
              <a:rPr lang="nl-BE" altLang="en-US" b="1"/>
              <a:t>attached Canvas.Left </a:t>
            </a:r>
            <a:r>
              <a:rPr lang="nl-BE" altLang="en-US"/>
              <a:t>and </a:t>
            </a:r>
            <a:r>
              <a:rPr lang="nl-BE" altLang="en-US" b="1"/>
              <a:t>Canvas.Top </a:t>
            </a:r>
            <a:r>
              <a:rPr lang="nl-BE" altLang="en-US"/>
              <a:t>properties. </a:t>
            </a:r>
          </a:p>
          <a:p>
            <a:r>
              <a:rPr lang="nl-BE" altLang="en-US"/>
              <a:t>This is an inflexible style of layout. It will not adopt the changes to the available space. It's designed for drawings where you positively don't want things to move around as the container resizes hence the name "canvas”. </a:t>
            </a:r>
          </a:p>
          <a:p>
            <a:r>
              <a:rPr lang="nl-BE" altLang="en-US"/>
              <a:t>It's not recommended for ordinary user interface layout.</a:t>
            </a:r>
          </a:p>
        </p:txBody>
      </p:sp>
      <p:sp>
        <p:nvSpPr>
          <p:cNvPr id="59396" name="Tijdelijke aanduiding voor dianummer 3">
            <a:extLst>
              <a:ext uri="{FF2B5EF4-FFF2-40B4-BE49-F238E27FC236}">
                <a16:creationId xmlns:a16="http://schemas.microsoft.com/office/drawing/2014/main" id="{204B0424-9696-4621-AA94-E66261CC5C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91E83C5-9B25-4AC2-B2AE-E9D2850B5621}" type="slidenum">
              <a:rPr lang="nl-BE" altLang="en-US" smtClean="0"/>
              <a:pPr/>
              <a:t>30</a:t>
            </a:fld>
            <a:endParaRPr lang="nl-BE"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a:extLst>
              <a:ext uri="{FF2B5EF4-FFF2-40B4-BE49-F238E27FC236}">
                <a16:creationId xmlns:a16="http://schemas.microsoft.com/office/drawing/2014/main" id="{9B0B3AD8-7BF6-427F-B7A2-8A86689E6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Tijdelijke aanduiding voor notities 2">
            <a:extLst>
              <a:ext uri="{FF2B5EF4-FFF2-40B4-BE49-F238E27FC236}">
                <a16:creationId xmlns:a16="http://schemas.microsoft.com/office/drawing/2014/main" id="{AB21835B-1DE2-49FF-B3E5-B18484875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BE" altLang="en-US"/>
          </a:p>
        </p:txBody>
      </p:sp>
      <p:sp>
        <p:nvSpPr>
          <p:cNvPr id="61444" name="Tijdelijke aanduiding voor dianummer 3">
            <a:extLst>
              <a:ext uri="{FF2B5EF4-FFF2-40B4-BE49-F238E27FC236}">
                <a16:creationId xmlns:a16="http://schemas.microsoft.com/office/drawing/2014/main" id="{9FEE2045-0916-47CD-8E3D-8411881A97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3C5C07-2FFC-433E-AB23-00F12605B7DE}" type="slidenum">
              <a:rPr lang="nl-BE" altLang="en-US" smtClean="0"/>
              <a:pPr/>
              <a:t>31</a:t>
            </a:fld>
            <a:endParaRPr lang="nl-BE"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a:extLst>
              <a:ext uri="{FF2B5EF4-FFF2-40B4-BE49-F238E27FC236}">
                <a16:creationId xmlns:a16="http://schemas.microsoft.com/office/drawing/2014/main" id="{B076E6AD-5E6D-4611-B289-F6E72FC131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Tijdelijke aanduiding voor notities 2">
            <a:extLst>
              <a:ext uri="{FF2B5EF4-FFF2-40B4-BE49-F238E27FC236}">
                <a16:creationId xmlns:a16="http://schemas.microsoft.com/office/drawing/2014/main" id="{6894A339-C0B2-49CF-92CC-C9F881118D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ScrollViewer</a:t>
            </a:r>
          </a:p>
          <a:p>
            <a:endParaRPr lang="nl-BE" altLang="en-US"/>
          </a:p>
          <a:p>
            <a:r>
              <a:rPr lang="nl-BE" altLang="en-US"/>
              <a:t>Another layout related component is the ScrollViewer. This is </a:t>
            </a:r>
            <a:r>
              <a:rPr lang="nl-BE" altLang="en-US" b="1"/>
              <a:t>not a panel</a:t>
            </a:r>
            <a:r>
              <a:rPr lang="nl-BE" altLang="en-US"/>
              <a:t>. It's actually a </a:t>
            </a:r>
            <a:r>
              <a:rPr lang="nl-BE" altLang="en-US" b="1"/>
              <a:t>content control</a:t>
            </a:r>
            <a:r>
              <a:rPr lang="nl-BE" altLang="en-US"/>
              <a:t>. </a:t>
            </a:r>
          </a:p>
          <a:p>
            <a:r>
              <a:rPr lang="nl-BE" altLang="en-US"/>
              <a:t>It offers a useful layout feature that it </a:t>
            </a:r>
            <a:r>
              <a:rPr lang="nl-BE" altLang="en-US" b="1"/>
              <a:t>lets you contain content that just won't fit on the screen</a:t>
            </a:r>
            <a:r>
              <a:rPr lang="nl-BE" altLang="en-US"/>
              <a:t>.</a:t>
            </a:r>
          </a:p>
          <a:p>
            <a:endParaRPr lang="nl-BE" altLang="en-US"/>
          </a:p>
          <a:p>
            <a:r>
              <a:rPr lang="nl-BE" altLang="en-US"/>
              <a:t>The ScrollViewer performs unconstrained layout in its content and tells the content that it has exactly as much space as it ask for. </a:t>
            </a:r>
          </a:p>
          <a:p>
            <a:r>
              <a:rPr lang="nl-BE" altLang="en-US"/>
              <a:t>Unless it asks for less space than is available, in which case, the ScrollViewer arranges the content to fill the space completely. </a:t>
            </a:r>
          </a:p>
          <a:p>
            <a:r>
              <a:rPr lang="nl-BE" altLang="en-US"/>
              <a:t>Obviously, since the ScrollViewer always gives its child at least as much space as is required,the size of the child is unbounded. But this is virtual space, it's not really that big on the screen. </a:t>
            </a:r>
          </a:p>
          <a:p>
            <a:r>
              <a:rPr lang="nl-BE" altLang="en-US"/>
              <a:t>The ScrollViewer applies a clip and a </a:t>
            </a:r>
            <a:r>
              <a:rPr lang="nl-BE" altLang="en-US" b="1"/>
              <a:t>translate transform to show a view</a:t>
            </a:r>
            <a:r>
              <a:rPr lang="nl-BE" altLang="en-US"/>
              <a:t> on to that virtual space, and off the </a:t>
            </a:r>
            <a:r>
              <a:rPr lang="nl-BE" altLang="en-US" b="1"/>
              <a:t>scroll bars</a:t>
            </a:r>
            <a:r>
              <a:rPr lang="nl-BE" altLang="en-US"/>
              <a:t>, to let the user pan around the content.</a:t>
            </a:r>
          </a:p>
          <a:p>
            <a:r>
              <a:rPr lang="nl-BE" altLang="en-US"/>
              <a:t>The child doesn't need to know that it's being scrolled. If you put an image element showing a bitmap that has a 4,000 by 3,000 device independent pixel image that's about 3.5 by 2.5 feet. Keep that inside a ScrollViewer, the image element will think it really has got that much space and it can remain happily oblivious to the tricks the ScrollViewer plays with the layout. So you don't need to write any special code to handle the scroller. You can just program as though the virtual space offered inside the ScrollViewer is real. </a:t>
            </a:r>
          </a:p>
          <a:p>
            <a:endParaRPr lang="nl-BE" altLang="en-US"/>
          </a:p>
          <a:p>
            <a:r>
              <a:rPr lang="nl-BE" altLang="en-US"/>
              <a:t>Having said that, it is sometimes used for the right code that participates in the scrolling process. You might not want to fully populate the virtual space up front as it might be more efficientto load that content on demand as the user scrolls around. If you want to do that, you can. There's an interface called </a:t>
            </a:r>
            <a:r>
              <a:rPr lang="nl-BE" altLang="en-US" b="1"/>
              <a:t>IScrollInfo</a:t>
            </a:r>
            <a:r>
              <a:rPr lang="nl-BE" altLang="en-US"/>
              <a:t> and if the child element inside the ScrollViewer implements that interface, the ScrollViewer will </a:t>
            </a:r>
            <a:r>
              <a:rPr lang="nl-BE" altLang="en-US" b="1"/>
              <a:t>stop pretending that the child's virtual space is real</a:t>
            </a:r>
            <a:r>
              <a:rPr lang="nl-BE" altLang="en-US"/>
              <a:t>. And it will let the child get directly involved in creating the illusion of a large scrollable region.</a:t>
            </a:r>
          </a:p>
        </p:txBody>
      </p:sp>
      <p:sp>
        <p:nvSpPr>
          <p:cNvPr id="64516" name="Tijdelijke aanduiding voor dianummer 3">
            <a:extLst>
              <a:ext uri="{FF2B5EF4-FFF2-40B4-BE49-F238E27FC236}">
                <a16:creationId xmlns:a16="http://schemas.microsoft.com/office/drawing/2014/main" id="{1E01A072-3872-44FF-8351-4B03633852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0FC3123-47BD-4193-A86C-8B6BA31F22AF}" type="slidenum">
              <a:rPr lang="nl-BE" altLang="en-US" smtClean="0"/>
              <a:pPr/>
              <a:t>33</a:t>
            </a:fld>
            <a:endParaRPr lang="nl-B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jdelijke aanduiding voor dia-afbeelding 1">
            <a:extLst>
              <a:ext uri="{FF2B5EF4-FFF2-40B4-BE49-F238E27FC236}">
                <a16:creationId xmlns:a16="http://schemas.microsoft.com/office/drawing/2014/main" id="{2A87C92A-677E-4F98-985E-342D4A1A90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Tijdelijke aanduiding voor notities 2">
            <a:extLst>
              <a:ext uri="{FF2B5EF4-FFF2-40B4-BE49-F238E27FC236}">
                <a16:creationId xmlns:a16="http://schemas.microsoft.com/office/drawing/2014/main" id="{1B8ACD7A-5309-485F-9C29-9270F2E05B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Viewbox</a:t>
            </a:r>
          </a:p>
          <a:p>
            <a:endParaRPr lang="nl-BE" altLang="en-US"/>
          </a:p>
          <a:p>
            <a:r>
              <a:rPr lang="nl-BE" altLang="en-US"/>
              <a:t>Like ScrollViewer, Viewbox offers a </a:t>
            </a:r>
            <a:r>
              <a:rPr lang="nl-BE" altLang="en-US" b="1"/>
              <a:t>solution to fitting content to some fixed size </a:t>
            </a:r>
            <a:r>
              <a:rPr lang="nl-BE" altLang="en-US"/>
              <a:t>into a constrained space. </a:t>
            </a:r>
          </a:p>
          <a:p>
            <a:r>
              <a:rPr lang="en-US" altLang="en-US"/>
              <a:t>But while ScrollViewer adds scroll bars when the content doesn't fit, </a:t>
            </a:r>
            <a:r>
              <a:rPr lang="en-US" altLang="en-US" b="1"/>
              <a:t>Viewbox scales the content making it larger or smaller as necessary to fit the available space</a:t>
            </a:r>
            <a:r>
              <a:rPr lang="en-US" altLang="en-US"/>
              <a:t>. </a:t>
            </a:r>
          </a:p>
          <a:p>
            <a:r>
              <a:rPr lang="en-US" altLang="en-US"/>
              <a:t>You could use this to display an image. Taking advantage of extra space where available to get a better representation of detail, but still ensuring that the whole image fits when there's less space. </a:t>
            </a:r>
          </a:p>
          <a:p>
            <a:r>
              <a:rPr lang="en-US" altLang="en-US"/>
              <a:t>As it happens, for bit map images, you don't need a Viewbox because the image element can-- already do it’s resizing for you. </a:t>
            </a:r>
          </a:p>
          <a:p>
            <a:r>
              <a:rPr lang="en-US" altLang="en-US"/>
              <a:t>But the Viewbox can do it to any kind of content. Bitmaps, vectographics or mixture of the two or even user interface elements like buttons. </a:t>
            </a:r>
          </a:p>
          <a:p>
            <a:endParaRPr lang="en-US" altLang="en-US"/>
          </a:p>
          <a:p>
            <a:r>
              <a:rPr lang="en-US" altLang="en-US"/>
              <a:t>Here's a canvas containing some graphics wrapped in a Viewbox. Notes that I've set a fixed size on the canvas itself. That's important. Viewbox needs to know exactly how big the contents is and it is a constrained layout. The whole idea behind Viewbox is that it resizes only to fit the space available and it can only work out the right scale factor to do that if it knows how big both the thing to be resized as and how large the available space is. </a:t>
            </a:r>
          </a:p>
          <a:p>
            <a:r>
              <a:rPr lang="en-US" altLang="en-US"/>
              <a:t>In layouts, where either of those things is negotiable, then there's not really any place for the Viewbox. Now, you can see that this picture resizes as I change the available space. And you can also see that it's scaling uniformly by default. </a:t>
            </a:r>
          </a:p>
          <a:p>
            <a:r>
              <a:rPr lang="en-US" altLang="en-US"/>
              <a:t>The image is filling the vertical space but it's leaving the horizontal space unused. Or, if I make the window sufficiently narrow, it will do the converse. It will easily available horizontal space and will leave some ways of vertical space. </a:t>
            </a:r>
          </a:p>
          <a:p>
            <a:r>
              <a:rPr lang="en-US" altLang="en-US"/>
              <a:t>Basically, it's making the image as big as it can be to fill the space </a:t>
            </a:r>
            <a:r>
              <a:rPr lang="en-US" altLang="en-US" b="1"/>
              <a:t>without cropping </a:t>
            </a:r>
            <a:r>
              <a:rPr lang="en-US" altLang="en-US"/>
              <a:t>it at all. It's a </a:t>
            </a:r>
            <a:r>
              <a:rPr lang="en-US" altLang="en-US" b="1"/>
              <a:t>default</a:t>
            </a:r>
            <a:r>
              <a:rPr lang="en-US" altLang="en-US"/>
              <a:t> behavior but I can change this with the Viewbox's </a:t>
            </a:r>
            <a:r>
              <a:rPr lang="en-US" altLang="en-US" b="1"/>
              <a:t>Stretch</a:t>
            </a:r>
            <a:r>
              <a:rPr lang="en-US" altLang="en-US"/>
              <a:t> property. </a:t>
            </a:r>
          </a:p>
          <a:p>
            <a:r>
              <a:rPr lang="en-US" altLang="en-US"/>
              <a:t>If I set stretch to be equal to </a:t>
            </a:r>
            <a:r>
              <a:rPr lang="en-US" altLang="en-US" b="1" i="1"/>
              <a:t>Fill</a:t>
            </a:r>
            <a:r>
              <a:rPr lang="en-US" altLang="en-US"/>
              <a:t> and it no longer uses a uniform stretch, it </a:t>
            </a:r>
            <a:r>
              <a:rPr lang="en-US" altLang="en-US" b="1"/>
              <a:t>stretches by different amounts in the X and the Y direction </a:t>
            </a:r>
            <a:r>
              <a:rPr lang="en-US" altLang="en-US"/>
              <a:t>to make the image fill the space available or there's uniform to fill. </a:t>
            </a:r>
          </a:p>
          <a:p>
            <a:r>
              <a:rPr lang="en-US" altLang="en-US"/>
              <a:t>This says I want the image to be big enough to fill the entire space and I want to have uniform stretching and if that means cropping the image in one direction then so be it. If I make the thing narrow enough you'll see it will start to crop in the other direction. So if the shape of the space is just right it will fill it completely and if it's too wide or too narrow then it will end up cropping in one direction or the other. </a:t>
            </a:r>
          </a:p>
          <a:p>
            <a:r>
              <a:rPr lang="en-US" altLang="en-US"/>
              <a:t>By the way the initial behavior we saw the default corresponds to a value of unit 4. That's the default value for stretch.</a:t>
            </a:r>
            <a:endParaRPr lang="nl-BE" altLang="en-US"/>
          </a:p>
        </p:txBody>
      </p:sp>
      <p:sp>
        <p:nvSpPr>
          <p:cNvPr id="67588" name="Tijdelijke aanduiding voor dianummer 3">
            <a:extLst>
              <a:ext uri="{FF2B5EF4-FFF2-40B4-BE49-F238E27FC236}">
                <a16:creationId xmlns:a16="http://schemas.microsoft.com/office/drawing/2014/main" id="{ED7E715B-623B-40C8-88C8-E2CA38E80A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456A777-202F-4B4D-A945-6C88C5BB4B7E}" type="slidenum">
              <a:rPr lang="nl-BE" altLang="en-US" smtClean="0"/>
              <a:pPr/>
              <a:t>35</a:t>
            </a:fld>
            <a:endParaRPr lang="nl-B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jdelijke aanduiding voor dia-afbeelding 1">
            <a:extLst>
              <a:ext uri="{FF2B5EF4-FFF2-40B4-BE49-F238E27FC236}">
                <a16:creationId xmlns:a16="http://schemas.microsoft.com/office/drawing/2014/main" id="{12099EFE-034D-4A13-8D80-696C68517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Tijdelijke aanduiding voor notities 2">
            <a:extLst>
              <a:ext uri="{FF2B5EF4-FFF2-40B4-BE49-F238E27FC236}">
                <a16:creationId xmlns:a16="http://schemas.microsoft.com/office/drawing/2014/main" id="{99AA4310-423D-446E-AFF4-C1D7F6C0D3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Windows</a:t>
            </a:r>
          </a:p>
          <a:p>
            <a:endParaRPr lang="nl-BE" altLang="en-US"/>
          </a:p>
          <a:p>
            <a:r>
              <a:rPr lang="nl-BE" altLang="en-US"/>
              <a:t>An important part of the layout of any user interface is the window that contains all the content. Most WPF windows use the </a:t>
            </a:r>
            <a:r>
              <a:rPr lang="nl-BE" altLang="en-US" b="1"/>
              <a:t>simple Window class.</a:t>
            </a:r>
          </a:p>
          <a:p>
            <a:r>
              <a:rPr lang="nl-BE" altLang="en-US"/>
              <a:t>This is a </a:t>
            </a:r>
            <a:r>
              <a:rPr lang="nl-BE" altLang="en-US" b="1"/>
              <a:t>content control </a:t>
            </a:r>
            <a:r>
              <a:rPr lang="nl-BE" altLang="en-US"/>
              <a:t>so it contains a </a:t>
            </a:r>
            <a:r>
              <a:rPr lang="nl-BE" altLang="en-US" b="1"/>
              <a:t>single piece of content</a:t>
            </a:r>
            <a:r>
              <a:rPr lang="nl-BE" altLang="en-US"/>
              <a:t>. Window offers various properties to determine which window board you want or you can turn off the chrome entirely.</a:t>
            </a:r>
          </a:p>
          <a:p>
            <a:r>
              <a:rPr lang="nl-BE" altLang="en-US"/>
              <a:t>There's also an option to make the window transparent using windows layered windowing service. This lets you determine the windows apparent shape entirely with the WPF content.</a:t>
            </a:r>
          </a:p>
          <a:p>
            <a:endParaRPr lang="nl-BE" altLang="en-US"/>
          </a:p>
          <a:p>
            <a:r>
              <a:rPr lang="nl-BE" altLang="en-US"/>
              <a:t>There's also the </a:t>
            </a:r>
            <a:r>
              <a:rPr lang="nl-BE" altLang="en-US" b="1"/>
              <a:t>Popup</a:t>
            </a:r>
            <a:r>
              <a:rPr lang="nl-BE" altLang="en-US"/>
              <a:t> class, WPF uses this for menus and for the drop down for the combobox.</a:t>
            </a:r>
          </a:p>
          <a:p>
            <a:r>
              <a:rPr lang="nl-BE" altLang="en-US"/>
              <a:t>If you want similar popup’s (content that appears transiently and which goes away when the user clicks outside the window) you can use Popup yourself. </a:t>
            </a:r>
          </a:p>
          <a:p>
            <a:r>
              <a:rPr lang="nl-BE" altLang="en-US"/>
              <a:t>It's a </a:t>
            </a:r>
            <a:r>
              <a:rPr lang="nl-BE" altLang="en-US" b="1"/>
              <a:t>content control </a:t>
            </a:r>
            <a:r>
              <a:rPr lang="nl-BE" altLang="en-US"/>
              <a:t>too, so it's similar in use to the window class.</a:t>
            </a:r>
          </a:p>
          <a:p>
            <a:endParaRPr lang="nl-BE" altLang="en-US"/>
          </a:p>
        </p:txBody>
      </p:sp>
      <p:sp>
        <p:nvSpPr>
          <p:cNvPr id="70660" name="Tijdelijke aanduiding voor dianummer 3">
            <a:extLst>
              <a:ext uri="{FF2B5EF4-FFF2-40B4-BE49-F238E27FC236}">
                <a16:creationId xmlns:a16="http://schemas.microsoft.com/office/drawing/2014/main" id="{846826B3-6E10-492E-BCE6-A57319B32B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C821550-7AE5-413F-A19E-97E6F0E4E4D4}" type="slidenum">
              <a:rPr lang="nl-BE" altLang="en-US" smtClean="0"/>
              <a:pPr/>
              <a:t>37</a:t>
            </a:fld>
            <a:endParaRPr lang="nl-B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jdelijke aanduiding voor dia-afbeelding 1">
            <a:extLst>
              <a:ext uri="{FF2B5EF4-FFF2-40B4-BE49-F238E27FC236}">
                <a16:creationId xmlns:a16="http://schemas.microsoft.com/office/drawing/2014/main" id="{BB9B5193-4A60-40A6-93DB-D654EB4D4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Tijdelijke aanduiding voor notities 2">
            <a:extLst>
              <a:ext uri="{FF2B5EF4-FFF2-40B4-BE49-F238E27FC236}">
                <a16:creationId xmlns:a16="http://schemas.microsoft.com/office/drawing/2014/main" id="{9AD96DBC-7D32-45E9-AD7C-E789CC2930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Navigation</a:t>
            </a:r>
          </a:p>
          <a:p>
            <a:endParaRPr lang="nl-BE" altLang="en-US"/>
          </a:p>
          <a:p>
            <a:r>
              <a:rPr lang="en-US" altLang="en-US"/>
              <a:t>There's a third window class called </a:t>
            </a:r>
            <a:r>
              <a:rPr lang="en-US" altLang="en-US" b="1"/>
              <a:t>NavigationWindow</a:t>
            </a:r>
            <a:r>
              <a:rPr lang="en-US" altLang="en-US"/>
              <a:t>. This is slightly different from the normal window and it is designed this whole different UI tree over its lifetime.</a:t>
            </a:r>
          </a:p>
          <a:p>
            <a:r>
              <a:rPr lang="en-US" altLang="en-US"/>
              <a:t>The content for the NavigationWindow is defined as a separate item: a </a:t>
            </a:r>
            <a:r>
              <a:rPr lang="en-US" altLang="en-US" b="1"/>
              <a:t>page</a:t>
            </a:r>
            <a:r>
              <a:rPr lang="en-US" altLang="en-US"/>
              <a:t>. You can switch between pages into the window over its lifetime. </a:t>
            </a:r>
          </a:p>
          <a:p>
            <a:endParaRPr lang="en-US" altLang="en-US"/>
          </a:p>
          <a:p>
            <a:r>
              <a:rPr lang="en-US" altLang="en-US"/>
              <a:t>This is a very similar model to a web browser which also navigates from one page to another. And the NavigationWindow offers a similar user interface. </a:t>
            </a:r>
          </a:p>
          <a:p>
            <a:r>
              <a:rPr lang="en-US" altLang="en-US"/>
              <a:t>It provides </a:t>
            </a:r>
            <a:r>
              <a:rPr lang="en-US" altLang="en-US" b="1"/>
              <a:t>back and forward buttons </a:t>
            </a:r>
            <a:r>
              <a:rPr lang="en-US" altLang="en-US"/>
              <a:t>to let the user navigate back and forth through pages. </a:t>
            </a:r>
          </a:p>
          <a:p>
            <a:endParaRPr lang="en-US" altLang="en-US"/>
          </a:p>
          <a:p>
            <a:r>
              <a:rPr lang="en-US" altLang="en-US"/>
              <a:t>Here's a project in which we use a NavigationWindow. As you can see I've got a couple of pages in this project. </a:t>
            </a:r>
          </a:p>
          <a:p>
            <a:r>
              <a:rPr lang="en-US" altLang="en-US"/>
              <a:t>You create pages as much the same way as a window. They're just XAML with code behind. </a:t>
            </a:r>
          </a:p>
          <a:p>
            <a:r>
              <a:rPr lang="en-US" altLang="en-US"/>
              <a:t>To move one page to another you have to perform a </a:t>
            </a:r>
            <a:r>
              <a:rPr lang="en-US" altLang="en-US" b="1"/>
              <a:t>navigation operation</a:t>
            </a:r>
            <a:r>
              <a:rPr lang="en-US" altLang="en-US"/>
              <a:t>. </a:t>
            </a:r>
          </a:p>
          <a:p>
            <a:r>
              <a:rPr lang="en-US" altLang="en-US"/>
              <a:t>We can do that here with a hyperlink in page one. </a:t>
            </a:r>
            <a:r>
              <a:rPr lang="en-US" altLang="en-US" b="1"/>
              <a:t>Hyperlink</a:t>
            </a:r>
            <a:r>
              <a:rPr lang="en-US" altLang="en-US"/>
              <a:t> is the </a:t>
            </a:r>
            <a:r>
              <a:rPr lang="en-US" altLang="en-US" b="1"/>
              <a:t>WPF equivalent </a:t>
            </a:r>
            <a:r>
              <a:rPr lang="en-US" altLang="en-US"/>
              <a:t>to the </a:t>
            </a:r>
            <a:r>
              <a:rPr lang="en-US" altLang="en-US" b="1"/>
              <a:t>A-tag in HTML </a:t>
            </a:r>
            <a:r>
              <a:rPr lang="en-US" altLang="en-US"/>
              <a:t>and the NavigateUri is like the href attribute. It says where to go when the link is clicked. </a:t>
            </a:r>
          </a:p>
          <a:p>
            <a:r>
              <a:rPr lang="en-US" altLang="en-US"/>
              <a:t>So this is saying that we should go Page 2 when the link is clicked. </a:t>
            </a:r>
          </a:p>
          <a:p>
            <a:endParaRPr lang="en-US" altLang="en-US"/>
          </a:p>
          <a:p>
            <a:r>
              <a:rPr lang="en-US" altLang="en-US"/>
              <a:t>Now there's no window in this project, I've removed the window1.xaml that gets put there by default. So how does WPF know to load this up into a window for me? </a:t>
            </a:r>
          </a:p>
          <a:p>
            <a:r>
              <a:rPr lang="en-US" altLang="en-US"/>
              <a:t>Well if you look in the </a:t>
            </a:r>
            <a:r>
              <a:rPr lang="en-US" altLang="en-US" b="1"/>
              <a:t>App.xaml </a:t>
            </a:r>
            <a:r>
              <a:rPr lang="en-US" altLang="en-US"/>
              <a:t>we see this </a:t>
            </a:r>
            <a:r>
              <a:rPr lang="en-US" altLang="en-US" b="1"/>
              <a:t>StartupUri</a:t>
            </a:r>
            <a:r>
              <a:rPr lang="en-US" altLang="en-US"/>
              <a:t> property, this is present in all WPF applications and it says what the first thing to be shown in the application should be. </a:t>
            </a:r>
          </a:p>
          <a:p>
            <a:r>
              <a:rPr lang="en-US" altLang="en-US"/>
              <a:t>By default this says window1.xaml but I've changed this to point to Page1.xaml. </a:t>
            </a:r>
          </a:p>
          <a:p>
            <a:r>
              <a:rPr lang="en-US" altLang="en-US"/>
              <a:t>I'm going to run the application. WPF is going to see that and see that's not a window that's a page, I better </a:t>
            </a:r>
            <a:r>
              <a:rPr lang="en-US" altLang="en-US" b="1"/>
              <a:t>create a NavigationWindow to host that page</a:t>
            </a:r>
            <a:r>
              <a:rPr lang="en-US" altLang="en-US"/>
              <a:t>. </a:t>
            </a:r>
          </a:p>
          <a:p>
            <a:r>
              <a:rPr lang="en-US" altLang="en-US"/>
              <a:t>So let’s see what happens when I run this. So you can see it's loaded up the page and you can also see the back button and the forward button at the top here. </a:t>
            </a:r>
          </a:p>
          <a:p>
            <a:r>
              <a:rPr lang="en-US" altLang="en-US"/>
              <a:t>Sort of browser like thing that created that right now because there's no browser history in here but if I click on the link it loads up the second page and you can see the back button is lit up and I can go back and forward between the two pages and you can see it's given me this history list just like you get in a web browser. </a:t>
            </a:r>
          </a:p>
          <a:p>
            <a:endParaRPr lang="en-US" altLang="en-US"/>
          </a:p>
          <a:p>
            <a:r>
              <a:rPr lang="en-US" altLang="en-US"/>
              <a:t>Pages can also be hosted inside of some other user interface just as HTML lets you host pages within a page, WPF offers a similar </a:t>
            </a:r>
            <a:r>
              <a:rPr lang="en-US" altLang="en-US" b="1"/>
              <a:t>frame</a:t>
            </a:r>
            <a:r>
              <a:rPr lang="en-US" altLang="en-US"/>
              <a:t> facility.</a:t>
            </a:r>
          </a:p>
          <a:p>
            <a:r>
              <a:rPr lang="en-US" altLang="en-US"/>
              <a:t>So a frame in WPF is a control that can hold the page and a </a:t>
            </a:r>
            <a:r>
              <a:rPr lang="en-US" altLang="en-US" b="1"/>
              <a:t>frame will provide the navigation back and forth buttons for you within the page</a:t>
            </a:r>
            <a:r>
              <a:rPr lang="en-US" altLang="en-US"/>
              <a:t>.</a:t>
            </a:r>
            <a:endParaRPr lang="nl-BE" altLang="en-US"/>
          </a:p>
        </p:txBody>
      </p:sp>
      <p:sp>
        <p:nvSpPr>
          <p:cNvPr id="73732" name="Tijdelijke aanduiding voor dianummer 3">
            <a:extLst>
              <a:ext uri="{FF2B5EF4-FFF2-40B4-BE49-F238E27FC236}">
                <a16:creationId xmlns:a16="http://schemas.microsoft.com/office/drawing/2014/main" id="{4967B279-02AE-4EDD-B64D-F54D7D1853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35E65A8-C43D-46CF-9980-013951FC9B9C}" type="slidenum">
              <a:rPr lang="nl-BE" altLang="en-US" smtClean="0"/>
              <a:pPr/>
              <a:t>39</a:t>
            </a:fld>
            <a:endParaRPr lang="nl-B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a:extLst>
              <a:ext uri="{FF2B5EF4-FFF2-40B4-BE49-F238E27FC236}">
                <a16:creationId xmlns:a16="http://schemas.microsoft.com/office/drawing/2014/main" id="{30152884-4D97-415E-A489-EC4079B36A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Tijdelijke aanduiding voor notities 2">
            <a:extLst>
              <a:ext uri="{FF2B5EF4-FFF2-40B4-BE49-F238E27FC236}">
                <a16:creationId xmlns:a16="http://schemas.microsoft.com/office/drawing/2014/main" id="{B1AF8AB6-5487-42C4-9296-8DD9FD17BC9C}"/>
              </a:ext>
            </a:extLst>
          </p:cNvPr>
          <p:cNvSpPr>
            <a:spLocks noGrp="1"/>
          </p:cNvSpPr>
          <p:nvPr>
            <p:ph type="body" idx="1"/>
          </p:nvPr>
        </p:nvSpPr>
        <p:spPr/>
        <p:txBody>
          <a:bodyPr/>
          <a:lstStyle/>
          <a:p>
            <a:pPr>
              <a:defRPr/>
            </a:pPr>
            <a:r>
              <a:rPr lang="nl-BE" altLang="en-US" u="sng" dirty="0" err="1"/>
              <a:t>Declarative</a:t>
            </a:r>
            <a:r>
              <a:rPr lang="nl-BE" altLang="en-US" u="sng" dirty="0"/>
              <a:t> </a:t>
            </a:r>
            <a:r>
              <a:rPr lang="nl-BE" altLang="en-US" u="sng" dirty="0" err="1"/>
              <a:t>Layout</a:t>
            </a:r>
            <a:endParaRPr lang="nl-BE" altLang="en-US" u="sng" dirty="0"/>
          </a:p>
          <a:p>
            <a:pPr>
              <a:defRPr/>
            </a:pPr>
            <a:endParaRPr lang="nl-BE" altLang="en-US" dirty="0"/>
          </a:p>
          <a:p>
            <a:pPr>
              <a:defRPr/>
            </a:pPr>
            <a:r>
              <a:rPr lang="nl-BE" altLang="en-US" dirty="0"/>
              <a:t>How does </a:t>
            </a:r>
            <a:r>
              <a:rPr lang="nl-BE" altLang="en-US" dirty="0" err="1"/>
              <a:t>WPF's</a:t>
            </a:r>
            <a:r>
              <a:rPr lang="nl-BE" altLang="en-US" dirty="0"/>
              <a:t> </a:t>
            </a:r>
            <a:r>
              <a:rPr lang="nl-BE" altLang="en-US" dirty="0" err="1"/>
              <a:t>layout</a:t>
            </a:r>
            <a:r>
              <a:rPr lang="nl-BE" altLang="en-US" dirty="0"/>
              <a:t> system look </a:t>
            </a:r>
            <a:r>
              <a:rPr lang="nl-BE" altLang="en-US" dirty="0" err="1"/>
              <a:t>to</a:t>
            </a:r>
            <a:r>
              <a:rPr lang="nl-BE" altLang="en-US" dirty="0"/>
              <a:t> </a:t>
            </a:r>
            <a:r>
              <a:rPr lang="nl-BE" altLang="en-US" dirty="0" err="1"/>
              <a:t>us</a:t>
            </a:r>
            <a:r>
              <a:rPr lang="nl-BE" altLang="en-US" dirty="0"/>
              <a:t> as </a:t>
            </a:r>
            <a:r>
              <a:rPr lang="nl-BE" altLang="en-US" dirty="0" err="1"/>
              <a:t>developers</a:t>
            </a:r>
            <a:r>
              <a:rPr lang="nl-BE" altLang="en-US" dirty="0"/>
              <a:t>? </a:t>
            </a:r>
          </a:p>
          <a:p>
            <a:pPr>
              <a:defRPr/>
            </a:pPr>
            <a:r>
              <a:rPr lang="nl-BE" altLang="en-US" dirty="0"/>
              <a:t>WPF </a:t>
            </a:r>
            <a:r>
              <a:rPr lang="nl-BE" altLang="en-US" dirty="0" err="1"/>
              <a:t>aims</a:t>
            </a:r>
            <a:r>
              <a:rPr lang="nl-BE" altLang="en-US" dirty="0"/>
              <a:t> </a:t>
            </a:r>
            <a:r>
              <a:rPr lang="nl-BE" altLang="en-US" dirty="0" err="1"/>
              <a:t>to</a:t>
            </a:r>
            <a:r>
              <a:rPr lang="nl-BE" altLang="en-US" dirty="0"/>
              <a:t> present a </a:t>
            </a:r>
            <a:r>
              <a:rPr lang="nl-BE" altLang="en-US" b="1" dirty="0" err="1"/>
              <a:t>declarative</a:t>
            </a:r>
            <a:r>
              <a:rPr lang="nl-BE" altLang="en-US" b="1" dirty="0"/>
              <a:t> API</a:t>
            </a:r>
            <a:r>
              <a:rPr lang="nl-BE" altLang="en-US" dirty="0"/>
              <a:t>. The goal is </a:t>
            </a:r>
            <a:r>
              <a:rPr lang="nl-BE" altLang="en-US" dirty="0" err="1"/>
              <a:t>that</a:t>
            </a:r>
            <a:r>
              <a:rPr lang="nl-BE" altLang="en-US" dirty="0"/>
              <a:t> we </a:t>
            </a:r>
            <a:r>
              <a:rPr lang="nl-BE" altLang="en-US" b="1" dirty="0" err="1"/>
              <a:t>tell</a:t>
            </a:r>
            <a:r>
              <a:rPr lang="nl-BE" altLang="en-US" b="1" dirty="0"/>
              <a:t> WPF </a:t>
            </a:r>
            <a:r>
              <a:rPr lang="nl-BE" altLang="en-US" b="1" dirty="0" err="1"/>
              <a:t>what</a:t>
            </a:r>
            <a:r>
              <a:rPr lang="nl-BE" altLang="en-US" b="1" dirty="0"/>
              <a:t> </a:t>
            </a:r>
            <a:r>
              <a:rPr lang="nl-BE" altLang="en-US" b="1" dirty="0" err="1"/>
              <a:t>our</a:t>
            </a:r>
            <a:r>
              <a:rPr lang="nl-BE" altLang="en-US" b="1" dirty="0"/>
              <a:t> </a:t>
            </a:r>
            <a:r>
              <a:rPr lang="nl-BE" altLang="en-US" b="1" dirty="0" err="1"/>
              <a:t>layout</a:t>
            </a:r>
            <a:r>
              <a:rPr lang="nl-BE" altLang="en-US" b="1" dirty="0"/>
              <a:t> </a:t>
            </a:r>
            <a:r>
              <a:rPr lang="nl-BE" altLang="en-US" b="1" dirty="0" err="1"/>
              <a:t>requirements</a:t>
            </a:r>
            <a:r>
              <a:rPr lang="nl-BE" altLang="en-US" b="1" dirty="0"/>
              <a:t> </a:t>
            </a:r>
            <a:r>
              <a:rPr lang="nl-BE" altLang="en-US" dirty="0"/>
              <a:t>are </a:t>
            </a:r>
            <a:r>
              <a:rPr lang="nl-BE" altLang="en-US" dirty="0" err="1"/>
              <a:t>and</a:t>
            </a:r>
            <a:r>
              <a:rPr lang="nl-BE" altLang="en-US" dirty="0"/>
              <a:t> </a:t>
            </a:r>
            <a:r>
              <a:rPr lang="nl-BE" altLang="en-US" dirty="0" err="1"/>
              <a:t>that</a:t>
            </a:r>
            <a:r>
              <a:rPr lang="nl-BE" altLang="en-US" dirty="0"/>
              <a:t> </a:t>
            </a:r>
            <a:r>
              <a:rPr lang="nl-BE" altLang="en-US" dirty="0" err="1"/>
              <a:t>it</a:t>
            </a:r>
            <a:r>
              <a:rPr lang="nl-BE" altLang="en-US" dirty="0"/>
              <a:t> </a:t>
            </a:r>
            <a:r>
              <a:rPr lang="nl-BE" altLang="en-US" dirty="0" err="1"/>
              <a:t>will</a:t>
            </a:r>
            <a:r>
              <a:rPr lang="nl-BE" altLang="en-US" dirty="0"/>
              <a:t> do </a:t>
            </a:r>
            <a:r>
              <a:rPr lang="nl-BE" altLang="en-US" dirty="0" err="1"/>
              <a:t>all</a:t>
            </a:r>
            <a:r>
              <a:rPr lang="nl-BE" altLang="en-US" dirty="0"/>
              <a:t> </a:t>
            </a:r>
            <a:r>
              <a:rPr lang="nl-BE" altLang="en-US" dirty="0" err="1"/>
              <a:t>the</a:t>
            </a:r>
            <a:r>
              <a:rPr lang="nl-BE" altLang="en-US" dirty="0"/>
              <a:t> </a:t>
            </a:r>
            <a:r>
              <a:rPr lang="nl-BE" altLang="en-US" dirty="0" err="1"/>
              <a:t>work</a:t>
            </a:r>
            <a:r>
              <a:rPr lang="nl-BE" altLang="en-US" dirty="0"/>
              <a:t> of meeting </a:t>
            </a:r>
            <a:r>
              <a:rPr lang="nl-BE" altLang="en-US" dirty="0" err="1"/>
              <a:t>those</a:t>
            </a:r>
            <a:r>
              <a:rPr lang="nl-BE" altLang="en-US" dirty="0"/>
              <a:t> </a:t>
            </a:r>
            <a:r>
              <a:rPr lang="nl-BE" altLang="en-US" dirty="0" err="1"/>
              <a:t>requirements</a:t>
            </a:r>
            <a:r>
              <a:rPr lang="nl-BE" altLang="en-US" dirty="0"/>
              <a:t> </a:t>
            </a:r>
            <a:r>
              <a:rPr lang="nl-BE" altLang="en-US" dirty="0" err="1"/>
              <a:t>during</a:t>
            </a:r>
            <a:r>
              <a:rPr lang="nl-BE" altLang="en-US" dirty="0"/>
              <a:t> </a:t>
            </a:r>
            <a:r>
              <a:rPr lang="nl-BE" altLang="en-US" dirty="0" err="1"/>
              <a:t>the</a:t>
            </a:r>
            <a:r>
              <a:rPr lang="nl-BE" altLang="en-US" dirty="0"/>
              <a:t> </a:t>
            </a:r>
            <a:r>
              <a:rPr lang="nl-BE" altLang="en-US" dirty="0" err="1"/>
              <a:t>measure</a:t>
            </a:r>
            <a:r>
              <a:rPr lang="nl-BE" altLang="en-US" dirty="0"/>
              <a:t> </a:t>
            </a:r>
            <a:r>
              <a:rPr lang="nl-BE" altLang="en-US" dirty="0" err="1"/>
              <a:t>and</a:t>
            </a:r>
            <a:r>
              <a:rPr lang="nl-BE" altLang="en-US" dirty="0"/>
              <a:t> </a:t>
            </a:r>
            <a:r>
              <a:rPr lang="nl-BE" altLang="en-US" dirty="0" err="1"/>
              <a:t>arrange</a:t>
            </a:r>
            <a:r>
              <a:rPr lang="nl-BE" altLang="en-US" dirty="0"/>
              <a:t> </a:t>
            </a:r>
            <a:r>
              <a:rPr lang="nl-BE" altLang="en-US" dirty="0" err="1"/>
              <a:t>phases</a:t>
            </a:r>
            <a:r>
              <a:rPr lang="nl-BE" altLang="en-US" dirty="0"/>
              <a:t>. </a:t>
            </a:r>
          </a:p>
          <a:p>
            <a:pPr>
              <a:defRPr/>
            </a:pPr>
            <a:r>
              <a:rPr lang="nl-BE" altLang="en-US" dirty="0"/>
              <a:t>For most common </a:t>
            </a:r>
            <a:r>
              <a:rPr lang="nl-BE" altLang="en-US" dirty="0" err="1"/>
              <a:t>layout</a:t>
            </a:r>
            <a:r>
              <a:rPr lang="nl-BE" altLang="en-US" dirty="0"/>
              <a:t> </a:t>
            </a:r>
            <a:r>
              <a:rPr lang="nl-BE" altLang="en-US" dirty="0" err="1"/>
              <a:t>scenarios</a:t>
            </a:r>
            <a:r>
              <a:rPr lang="nl-BE" altLang="en-US" dirty="0"/>
              <a:t> </a:t>
            </a:r>
            <a:r>
              <a:rPr lang="nl-BE" altLang="en-US" dirty="0" err="1"/>
              <a:t>you</a:t>
            </a:r>
            <a:r>
              <a:rPr lang="nl-BE" altLang="en-US" dirty="0"/>
              <a:t> </a:t>
            </a:r>
            <a:r>
              <a:rPr lang="nl-BE" altLang="en-US" dirty="0" err="1"/>
              <a:t>won't</a:t>
            </a:r>
            <a:r>
              <a:rPr lang="nl-BE" altLang="en-US" dirty="0"/>
              <a:t> </a:t>
            </a:r>
            <a:r>
              <a:rPr lang="nl-BE" altLang="en-US" dirty="0" err="1"/>
              <a:t>need</a:t>
            </a:r>
            <a:r>
              <a:rPr lang="nl-BE" altLang="en-US" dirty="0"/>
              <a:t> </a:t>
            </a:r>
            <a:r>
              <a:rPr lang="nl-BE" altLang="en-US" dirty="0" err="1"/>
              <a:t>to</a:t>
            </a:r>
            <a:r>
              <a:rPr lang="nl-BE" altLang="en-US" dirty="0"/>
              <a:t> </a:t>
            </a:r>
            <a:r>
              <a:rPr lang="nl-BE" altLang="en-US" dirty="0" err="1"/>
              <a:t>write</a:t>
            </a:r>
            <a:r>
              <a:rPr lang="nl-BE" altLang="en-US" dirty="0"/>
              <a:t> </a:t>
            </a:r>
            <a:r>
              <a:rPr lang="nl-BE" altLang="en-US" dirty="0" err="1"/>
              <a:t>procedural</a:t>
            </a:r>
            <a:r>
              <a:rPr lang="nl-BE" altLang="en-US" dirty="0"/>
              <a:t> code </a:t>
            </a:r>
            <a:r>
              <a:rPr lang="nl-BE" altLang="en-US" dirty="0" err="1"/>
              <a:t>to</a:t>
            </a:r>
            <a:r>
              <a:rPr lang="nl-BE" altLang="en-US" dirty="0"/>
              <a:t> </a:t>
            </a:r>
            <a:r>
              <a:rPr lang="nl-BE" altLang="en-US" dirty="0" err="1"/>
              <a:t>participate</a:t>
            </a:r>
            <a:r>
              <a:rPr lang="nl-BE" altLang="en-US" dirty="0"/>
              <a:t> in </a:t>
            </a:r>
            <a:r>
              <a:rPr lang="nl-BE" altLang="en-US" dirty="0" err="1"/>
              <a:t>this</a:t>
            </a:r>
            <a:r>
              <a:rPr lang="nl-BE" altLang="en-US" dirty="0"/>
              <a:t> </a:t>
            </a:r>
            <a:r>
              <a:rPr lang="nl-BE" altLang="en-US" dirty="0" err="1"/>
              <a:t>process</a:t>
            </a:r>
            <a:r>
              <a:rPr lang="nl-BE" altLang="en-US" dirty="0"/>
              <a:t>. </a:t>
            </a:r>
            <a:r>
              <a:rPr lang="nl-BE" altLang="en-US" dirty="0" err="1"/>
              <a:t>You</a:t>
            </a:r>
            <a:r>
              <a:rPr lang="nl-BE" altLang="en-US" dirty="0"/>
              <a:t> </a:t>
            </a:r>
            <a:r>
              <a:rPr lang="nl-BE" altLang="en-US" dirty="0" err="1"/>
              <a:t>will</a:t>
            </a:r>
            <a:r>
              <a:rPr lang="nl-BE" altLang="en-US" dirty="0"/>
              <a:t> </a:t>
            </a:r>
            <a:r>
              <a:rPr lang="nl-BE" altLang="en-US" dirty="0" err="1"/>
              <a:t>be</a:t>
            </a:r>
            <a:r>
              <a:rPr lang="nl-BE" altLang="en-US" dirty="0"/>
              <a:t> </a:t>
            </a:r>
            <a:r>
              <a:rPr lang="nl-BE" altLang="en-US" dirty="0" err="1"/>
              <a:t>able</a:t>
            </a:r>
            <a:r>
              <a:rPr lang="nl-BE" altLang="en-US" dirty="0"/>
              <a:t> </a:t>
            </a:r>
            <a:r>
              <a:rPr lang="nl-BE" altLang="en-US" dirty="0" err="1"/>
              <a:t>to</a:t>
            </a:r>
            <a:r>
              <a:rPr lang="nl-BE" altLang="en-US" dirty="0"/>
              <a:t> </a:t>
            </a:r>
            <a:r>
              <a:rPr lang="nl-BE" altLang="en-US" dirty="0" err="1"/>
              <a:t>define</a:t>
            </a:r>
            <a:r>
              <a:rPr lang="nl-BE" altLang="en-US" dirty="0"/>
              <a:t> </a:t>
            </a:r>
            <a:r>
              <a:rPr lang="nl-BE" altLang="en-US" dirty="0" err="1"/>
              <a:t>the</a:t>
            </a:r>
            <a:r>
              <a:rPr lang="nl-BE" altLang="en-US" dirty="0"/>
              <a:t> </a:t>
            </a:r>
            <a:r>
              <a:rPr lang="nl-BE" altLang="en-US" dirty="0" err="1"/>
              <a:t>layout</a:t>
            </a:r>
            <a:r>
              <a:rPr lang="nl-BE" altLang="en-US" dirty="0"/>
              <a:t> </a:t>
            </a:r>
            <a:r>
              <a:rPr lang="nl-BE" altLang="en-US" dirty="0" err="1"/>
              <a:t>entirely</a:t>
            </a:r>
            <a:r>
              <a:rPr lang="nl-BE" altLang="en-US" dirty="0"/>
              <a:t> in XML. </a:t>
            </a:r>
          </a:p>
          <a:p>
            <a:pPr>
              <a:defRPr/>
            </a:pPr>
            <a:r>
              <a:rPr lang="nl-BE" altLang="en-US" dirty="0"/>
              <a:t>Well </a:t>
            </a:r>
            <a:r>
              <a:rPr lang="nl-BE" altLang="en-US" dirty="0" err="1"/>
              <a:t>if</a:t>
            </a:r>
            <a:r>
              <a:rPr lang="nl-BE" altLang="en-US" dirty="0"/>
              <a:t> </a:t>
            </a:r>
            <a:r>
              <a:rPr lang="nl-BE" altLang="en-US" dirty="0" err="1"/>
              <a:t>you</a:t>
            </a:r>
            <a:r>
              <a:rPr lang="nl-BE" altLang="en-US" dirty="0"/>
              <a:t> have </a:t>
            </a:r>
            <a:r>
              <a:rPr lang="nl-BE" altLang="en-US" dirty="0" err="1"/>
              <a:t>unusual</a:t>
            </a:r>
            <a:r>
              <a:rPr lang="nl-BE" altLang="en-US" dirty="0"/>
              <a:t> </a:t>
            </a:r>
            <a:r>
              <a:rPr lang="nl-BE" altLang="en-US" dirty="0" err="1"/>
              <a:t>layout</a:t>
            </a:r>
            <a:r>
              <a:rPr lang="nl-BE" altLang="en-US" dirty="0"/>
              <a:t> </a:t>
            </a:r>
            <a:r>
              <a:rPr lang="nl-BE" altLang="en-US" dirty="0" err="1"/>
              <a:t>requirements</a:t>
            </a:r>
            <a:r>
              <a:rPr lang="nl-BE" altLang="en-US" dirty="0"/>
              <a:t> </a:t>
            </a:r>
            <a:r>
              <a:rPr lang="nl-BE" altLang="en-US" dirty="0" err="1"/>
              <a:t>you</a:t>
            </a:r>
            <a:r>
              <a:rPr lang="nl-BE" altLang="en-US" dirty="0"/>
              <a:t> </a:t>
            </a:r>
            <a:r>
              <a:rPr lang="nl-BE" altLang="en-US" dirty="0" err="1"/>
              <a:t>can</a:t>
            </a:r>
            <a:r>
              <a:rPr lang="nl-BE" altLang="en-US" dirty="0"/>
              <a:t> </a:t>
            </a:r>
            <a:r>
              <a:rPr lang="nl-BE" altLang="en-US" dirty="0" err="1"/>
              <a:t>always</a:t>
            </a:r>
            <a:r>
              <a:rPr lang="nl-BE" altLang="en-US" dirty="0"/>
              <a:t> </a:t>
            </a:r>
            <a:r>
              <a:rPr lang="nl-BE" altLang="en-US" dirty="0" err="1"/>
              <a:t>customize</a:t>
            </a:r>
            <a:r>
              <a:rPr lang="nl-BE" altLang="en-US" dirty="0"/>
              <a:t> </a:t>
            </a:r>
            <a:r>
              <a:rPr lang="nl-BE" altLang="en-US" dirty="0" err="1"/>
              <a:t>the</a:t>
            </a:r>
            <a:r>
              <a:rPr lang="nl-BE" altLang="en-US" dirty="0"/>
              <a:t> </a:t>
            </a:r>
            <a:r>
              <a:rPr lang="nl-BE" altLang="en-US" dirty="0" err="1"/>
              <a:t>behavior</a:t>
            </a:r>
            <a:r>
              <a:rPr lang="nl-BE" altLang="en-US" dirty="0"/>
              <a:t> in code.</a:t>
            </a:r>
          </a:p>
          <a:p>
            <a:pPr>
              <a:defRPr/>
            </a:pPr>
            <a:r>
              <a:rPr lang="nl-BE" altLang="en-US" dirty="0"/>
              <a:t>The tools WPF </a:t>
            </a:r>
            <a:r>
              <a:rPr lang="nl-BE" altLang="en-US" dirty="0" err="1"/>
              <a:t>provides</a:t>
            </a:r>
            <a:r>
              <a:rPr lang="nl-BE" altLang="en-US" dirty="0"/>
              <a:t> </a:t>
            </a:r>
            <a:r>
              <a:rPr lang="nl-BE" altLang="en-US" dirty="0" err="1"/>
              <a:t>us</a:t>
            </a:r>
            <a:r>
              <a:rPr lang="nl-BE" altLang="en-US" dirty="0"/>
              <a:t> </a:t>
            </a:r>
            <a:r>
              <a:rPr lang="nl-BE" altLang="en-US" dirty="0" err="1"/>
              <a:t>for</a:t>
            </a:r>
            <a:r>
              <a:rPr lang="nl-BE" altLang="en-US" dirty="0"/>
              <a:t> </a:t>
            </a:r>
            <a:r>
              <a:rPr lang="nl-BE" altLang="en-US" dirty="0" err="1"/>
              <a:t>declarative</a:t>
            </a:r>
            <a:r>
              <a:rPr lang="nl-BE" altLang="en-US" dirty="0"/>
              <a:t> </a:t>
            </a:r>
            <a:r>
              <a:rPr lang="nl-BE" altLang="en-US" dirty="0" err="1"/>
              <a:t>layout</a:t>
            </a:r>
            <a:r>
              <a:rPr lang="nl-BE" altLang="en-US" dirty="0"/>
              <a:t> </a:t>
            </a:r>
            <a:r>
              <a:rPr lang="nl-BE" altLang="en-US" dirty="0" err="1"/>
              <a:t>aim</a:t>
            </a:r>
            <a:r>
              <a:rPr lang="nl-BE" altLang="en-US" dirty="0"/>
              <a:t> </a:t>
            </a:r>
            <a:r>
              <a:rPr lang="nl-BE" altLang="en-US" dirty="0" err="1"/>
              <a:t>to</a:t>
            </a:r>
            <a:r>
              <a:rPr lang="nl-BE" altLang="en-US" dirty="0"/>
              <a:t> </a:t>
            </a:r>
            <a:r>
              <a:rPr lang="nl-BE" altLang="en-US" dirty="0" err="1"/>
              <a:t>achieve</a:t>
            </a:r>
            <a:r>
              <a:rPr lang="nl-BE" altLang="en-US" dirty="0"/>
              <a:t> a </a:t>
            </a:r>
            <a:r>
              <a:rPr lang="nl-BE" altLang="en-US" dirty="0" err="1"/>
              <a:t>couple</a:t>
            </a:r>
            <a:r>
              <a:rPr lang="nl-BE" altLang="en-US" dirty="0"/>
              <a:t> of </a:t>
            </a:r>
            <a:r>
              <a:rPr lang="nl-BE" altLang="en-US" b="1" dirty="0"/>
              <a:t>goals</a:t>
            </a:r>
            <a:r>
              <a:rPr lang="nl-BE" altLang="en-US" dirty="0"/>
              <a:t>.:</a:t>
            </a:r>
          </a:p>
          <a:p>
            <a:pPr marL="171450" indent="-171450">
              <a:buFont typeface="Arial" panose="020B0604020202020204" pitchFamily="34" charset="0"/>
              <a:buChar char="•"/>
              <a:defRPr/>
            </a:pPr>
            <a:r>
              <a:rPr lang="nl-BE" altLang="en-US" dirty="0" err="1"/>
              <a:t>They</a:t>
            </a:r>
            <a:r>
              <a:rPr lang="nl-BE" altLang="en-US" dirty="0"/>
              <a:t> </a:t>
            </a:r>
            <a:r>
              <a:rPr lang="nl-BE" altLang="en-US" dirty="0" err="1"/>
              <a:t>aim</a:t>
            </a:r>
            <a:r>
              <a:rPr lang="nl-BE" altLang="en-US" dirty="0"/>
              <a:t> </a:t>
            </a:r>
            <a:r>
              <a:rPr lang="nl-BE" altLang="en-US" dirty="0" err="1"/>
              <a:t>to</a:t>
            </a:r>
            <a:r>
              <a:rPr lang="nl-BE" altLang="en-US" dirty="0"/>
              <a:t> make </a:t>
            </a:r>
            <a:r>
              <a:rPr lang="nl-BE" altLang="en-US" dirty="0" err="1"/>
              <a:t>it</a:t>
            </a:r>
            <a:r>
              <a:rPr lang="nl-BE" altLang="en-US" dirty="0"/>
              <a:t> easy </a:t>
            </a:r>
            <a:r>
              <a:rPr lang="nl-BE" altLang="en-US" dirty="0" err="1"/>
              <a:t>to</a:t>
            </a:r>
            <a:r>
              <a:rPr lang="nl-BE" altLang="en-US" dirty="0"/>
              <a:t> produce </a:t>
            </a:r>
            <a:r>
              <a:rPr lang="nl-BE" altLang="en-US" b="1" dirty="0" err="1"/>
              <a:t>resizable</a:t>
            </a:r>
            <a:r>
              <a:rPr lang="nl-BE" altLang="en-US" b="1" dirty="0"/>
              <a:t> user interfaces </a:t>
            </a:r>
            <a:r>
              <a:rPr lang="nl-BE" altLang="en-US" dirty="0" err="1"/>
              <a:t>that</a:t>
            </a:r>
            <a:r>
              <a:rPr lang="nl-BE" altLang="en-US" dirty="0"/>
              <a:t>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a:t>
            </a:r>
            <a:r>
              <a:rPr lang="nl-BE" altLang="en-US" dirty="0" err="1"/>
              <a:t>the</a:t>
            </a:r>
            <a:r>
              <a:rPr lang="nl-BE" altLang="en-US" dirty="0"/>
              <a:t> </a:t>
            </a:r>
            <a:r>
              <a:rPr lang="nl-BE" altLang="en-US" dirty="0" err="1"/>
              <a:t>amount</a:t>
            </a:r>
            <a:r>
              <a:rPr lang="nl-BE" altLang="en-US" dirty="0"/>
              <a:t> of </a:t>
            </a:r>
            <a:r>
              <a:rPr lang="nl-BE" altLang="en-US" dirty="0" err="1"/>
              <a:t>space</a:t>
            </a:r>
            <a:r>
              <a:rPr lang="nl-BE" altLang="en-US" dirty="0"/>
              <a:t> </a:t>
            </a:r>
            <a:r>
              <a:rPr lang="nl-BE" altLang="en-US" dirty="0" err="1"/>
              <a:t>the</a:t>
            </a:r>
            <a:r>
              <a:rPr lang="nl-BE" altLang="en-US" dirty="0"/>
              <a:t> </a:t>
            </a:r>
            <a:r>
              <a:rPr lang="nl-BE" altLang="en-US" dirty="0" err="1"/>
              <a:t>application</a:t>
            </a:r>
            <a:r>
              <a:rPr lang="nl-BE" altLang="en-US" dirty="0"/>
              <a:t> </a:t>
            </a:r>
            <a:r>
              <a:rPr lang="nl-BE" altLang="en-US" dirty="0" err="1"/>
              <a:t>finds</a:t>
            </a:r>
            <a:r>
              <a:rPr lang="nl-BE" altLang="en-US" dirty="0"/>
              <a:t> </a:t>
            </a:r>
            <a:r>
              <a:rPr lang="nl-BE" altLang="en-US" dirty="0" err="1"/>
              <a:t>itself</a:t>
            </a:r>
            <a:r>
              <a:rPr lang="nl-BE" altLang="en-US" dirty="0"/>
              <a:t> </a:t>
            </a:r>
            <a:r>
              <a:rPr lang="nl-BE" altLang="en-US" dirty="0" err="1"/>
              <a:t>with</a:t>
            </a:r>
            <a:r>
              <a:rPr lang="nl-BE" altLang="en-US" dirty="0"/>
              <a:t>.</a:t>
            </a:r>
            <a:br>
              <a:rPr lang="nl-BE" altLang="en-US" dirty="0"/>
            </a:br>
            <a:r>
              <a:rPr lang="nl-BE" altLang="en-US" dirty="0" err="1"/>
              <a:t>This</a:t>
            </a:r>
            <a:r>
              <a:rPr lang="nl-BE" altLang="en-US" dirty="0"/>
              <a:t> </a:t>
            </a:r>
            <a:r>
              <a:rPr lang="nl-BE" altLang="en-US" dirty="0" err="1"/>
              <a:t>makes</a:t>
            </a:r>
            <a:r>
              <a:rPr lang="nl-BE" altLang="en-US" dirty="0"/>
              <a:t> </a:t>
            </a:r>
            <a:r>
              <a:rPr lang="nl-BE" altLang="en-US" dirty="0" err="1"/>
              <a:t>it</a:t>
            </a:r>
            <a:r>
              <a:rPr lang="nl-BE" altLang="en-US" dirty="0"/>
              <a:t> easy </a:t>
            </a:r>
            <a:r>
              <a:rPr lang="nl-BE" altLang="en-US" dirty="0" err="1"/>
              <a:t>to</a:t>
            </a:r>
            <a:r>
              <a:rPr lang="nl-BE" altLang="en-US" dirty="0"/>
              <a:t> handle </a:t>
            </a:r>
            <a:r>
              <a:rPr lang="nl-BE" altLang="en-US" b="1" dirty="0" err="1"/>
              <a:t>varying</a:t>
            </a:r>
            <a:r>
              <a:rPr lang="nl-BE" altLang="en-US" b="1" dirty="0"/>
              <a:t> screen </a:t>
            </a:r>
            <a:r>
              <a:rPr lang="nl-BE" altLang="en-US" b="1" dirty="0" err="1"/>
              <a:t>sizes</a:t>
            </a:r>
            <a:r>
              <a:rPr lang="nl-BE" altLang="en-US" b="1" dirty="0"/>
              <a:t> </a:t>
            </a:r>
            <a:r>
              <a:rPr lang="nl-BE" altLang="en-US" b="1" dirty="0" err="1"/>
              <a:t>and</a:t>
            </a:r>
            <a:r>
              <a:rPr lang="nl-BE" altLang="en-US" b="1" dirty="0"/>
              <a:t> </a:t>
            </a:r>
            <a:r>
              <a:rPr lang="nl-BE" altLang="en-US" b="1" dirty="0" err="1"/>
              <a:t>orientations</a:t>
            </a:r>
            <a:r>
              <a:rPr lang="nl-BE" altLang="en-US" dirty="0"/>
              <a:t>. </a:t>
            </a:r>
          </a:p>
          <a:p>
            <a:pPr marL="171450" indent="-171450">
              <a:buFont typeface="Arial" panose="020B0604020202020204" pitchFamily="34" charset="0"/>
              <a:buChar char="•"/>
              <a:defRPr/>
            </a:pPr>
            <a:r>
              <a:rPr lang="nl-BE" altLang="en-US" dirty="0"/>
              <a:t>WPF </a:t>
            </a:r>
            <a:r>
              <a:rPr lang="nl-BE" altLang="en-US" dirty="0" err="1"/>
              <a:t>elements</a:t>
            </a:r>
            <a:r>
              <a:rPr lang="nl-BE" altLang="en-US" dirty="0"/>
              <a:t> are </a:t>
            </a:r>
            <a:r>
              <a:rPr lang="nl-BE" altLang="en-US" dirty="0" err="1"/>
              <a:t>also</a:t>
            </a:r>
            <a:r>
              <a:rPr lang="nl-BE" altLang="en-US" dirty="0"/>
              <a:t> </a:t>
            </a:r>
            <a:r>
              <a:rPr lang="nl-BE" altLang="en-US" dirty="0" err="1"/>
              <a:t>designed</a:t>
            </a:r>
            <a:r>
              <a:rPr lang="nl-BE" altLang="en-US" dirty="0"/>
              <a:t> </a:t>
            </a:r>
            <a:r>
              <a:rPr lang="nl-BE" altLang="en-US" dirty="0" err="1"/>
              <a:t>to</a:t>
            </a:r>
            <a:r>
              <a:rPr lang="nl-BE" altLang="en-US" dirty="0"/>
              <a:t> support </a:t>
            </a:r>
            <a:r>
              <a:rPr lang="nl-BE" altLang="en-US" b="1" dirty="0" err="1"/>
              <a:t>dynamic</a:t>
            </a:r>
            <a:r>
              <a:rPr lang="nl-BE" altLang="en-US" dirty="0"/>
              <a:t> changes </a:t>
            </a:r>
            <a:r>
              <a:rPr lang="nl-BE" altLang="en-US" dirty="0" err="1"/>
              <a:t>to</a:t>
            </a:r>
            <a:r>
              <a:rPr lang="nl-BE" altLang="en-US" dirty="0"/>
              <a:t> </a:t>
            </a:r>
            <a:r>
              <a:rPr lang="nl-BE" altLang="en-US" dirty="0" err="1"/>
              <a:t>layout</a:t>
            </a:r>
            <a:r>
              <a:rPr lang="nl-BE" altLang="en-US" dirty="0"/>
              <a:t>. </a:t>
            </a:r>
            <a:br>
              <a:rPr lang="nl-BE" altLang="en-US" dirty="0"/>
            </a:br>
            <a:r>
              <a:rPr lang="nl-BE" altLang="en-US" dirty="0"/>
              <a:t>For </a:t>
            </a:r>
            <a:r>
              <a:rPr lang="nl-BE" altLang="en-US" dirty="0" err="1"/>
              <a:t>example</a:t>
            </a:r>
            <a:r>
              <a:rPr lang="nl-BE" altLang="en-US" dirty="0"/>
              <a:t>, </a:t>
            </a:r>
            <a:r>
              <a:rPr lang="nl-BE" altLang="en-US" dirty="0" err="1"/>
              <a:t>if</a:t>
            </a:r>
            <a:r>
              <a:rPr lang="nl-BE" altLang="en-US" dirty="0"/>
              <a:t> </a:t>
            </a:r>
            <a:r>
              <a:rPr lang="nl-BE" altLang="en-US" dirty="0" err="1"/>
              <a:t>you</a:t>
            </a:r>
            <a:r>
              <a:rPr lang="nl-BE" altLang="en-US" dirty="0"/>
              <a:t> are </a:t>
            </a:r>
            <a:r>
              <a:rPr lang="nl-BE" altLang="en-US" dirty="0" err="1"/>
              <a:t>using</a:t>
            </a:r>
            <a:r>
              <a:rPr lang="nl-BE" altLang="en-US" dirty="0"/>
              <a:t> data binding </a:t>
            </a:r>
            <a:r>
              <a:rPr lang="nl-BE" altLang="en-US" dirty="0" err="1"/>
              <a:t>to</a:t>
            </a:r>
            <a:r>
              <a:rPr lang="nl-BE" altLang="en-US" dirty="0"/>
              <a:t> present information, </a:t>
            </a:r>
            <a:r>
              <a:rPr lang="nl-BE" altLang="en-US" dirty="0" err="1"/>
              <a:t>the</a:t>
            </a:r>
            <a:r>
              <a:rPr lang="nl-BE" altLang="en-US" dirty="0"/>
              <a:t> </a:t>
            </a:r>
            <a:r>
              <a:rPr lang="nl-BE" altLang="en-US" dirty="0" err="1"/>
              <a:t>layout</a:t>
            </a:r>
            <a:r>
              <a:rPr lang="nl-BE" altLang="en-US" dirty="0"/>
              <a:t> system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fit </a:t>
            </a:r>
            <a:r>
              <a:rPr lang="nl-BE" altLang="en-US" dirty="0" err="1"/>
              <a:t>around</a:t>
            </a:r>
            <a:r>
              <a:rPr lang="nl-BE" altLang="en-US" dirty="0"/>
              <a:t> </a:t>
            </a:r>
            <a:r>
              <a:rPr lang="nl-BE" altLang="en-US" dirty="0" err="1"/>
              <a:t>the</a:t>
            </a:r>
            <a:r>
              <a:rPr lang="nl-BE" altLang="en-US" dirty="0"/>
              <a:t> </a:t>
            </a:r>
            <a:r>
              <a:rPr lang="nl-BE" altLang="en-US" dirty="0" err="1"/>
              <a:t>amount</a:t>
            </a:r>
            <a:r>
              <a:rPr lang="nl-BE" altLang="en-US" dirty="0"/>
              <a:t> of </a:t>
            </a:r>
            <a:r>
              <a:rPr lang="nl-BE" altLang="en-US" b="1" dirty="0" err="1"/>
              <a:t>space</a:t>
            </a:r>
            <a:r>
              <a:rPr lang="nl-BE" altLang="en-US" b="1" dirty="0"/>
              <a:t> </a:t>
            </a:r>
            <a:r>
              <a:rPr lang="nl-BE" altLang="en-US" b="1" dirty="0" err="1"/>
              <a:t>needed</a:t>
            </a:r>
            <a:r>
              <a:rPr lang="nl-BE" altLang="en-US" b="1" dirty="0"/>
              <a:t> </a:t>
            </a:r>
            <a:r>
              <a:rPr lang="nl-BE" altLang="en-US" b="1" dirty="0" err="1"/>
              <a:t>to</a:t>
            </a:r>
            <a:r>
              <a:rPr lang="nl-BE" altLang="en-US" b="1" dirty="0"/>
              <a:t> present</a:t>
            </a:r>
            <a:r>
              <a:rPr lang="nl-BE" altLang="en-US" dirty="0"/>
              <a:t> </a:t>
            </a:r>
            <a:r>
              <a:rPr lang="nl-BE" altLang="en-US" dirty="0" err="1"/>
              <a:t>each</a:t>
            </a:r>
            <a:r>
              <a:rPr lang="nl-BE" altLang="en-US" dirty="0"/>
              <a:t> </a:t>
            </a:r>
            <a:r>
              <a:rPr lang="nl-BE" altLang="en-US" b="1" dirty="0"/>
              <a:t>data</a:t>
            </a:r>
            <a:r>
              <a:rPr lang="nl-BE" altLang="en-US" dirty="0"/>
              <a:t> or item. </a:t>
            </a:r>
            <a:br>
              <a:rPr lang="nl-BE" altLang="en-US" dirty="0"/>
            </a:br>
            <a:r>
              <a:rPr lang="nl-BE" altLang="en-US" dirty="0" err="1"/>
              <a:t>This</a:t>
            </a:r>
            <a:r>
              <a:rPr lang="nl-BE" altLang="en-US" dirty="0"/>
              <a:t> </a:t>
            </a:r>
            <a:r>
              <a:rPr lang="nl-BE" altLang="en-US" dirty="0" err="1"/>
              <a:t>adaptability</a:t>
            </a:r>
            <a:r>
              <a:rPr lang="nl-BE" altLang="en-US" dirty="0"/>
              <a:t> is </a:t>
            </a:r>
            <a:r>
              <a:rPr lang="nl-BE" altLang="en-US" dirty="0" err="1"/>
              <a:t>also</a:t>
            </a:r>
            <a:r>
              <a:rPr lang="nl-BE" altLang="en-US" dirty="0"/>
              <a:t> </a:t>
            </a:r>
            <a:r>
              <a:rPr lang="nl-BE" altLang="en-US" dirty="0" err="1"/>
              <a:t>useful</a:t>
            </a:r>
            <a:r>
              <a:rPr lang="nl-BE" altLang="en-US" dirty="0"/>
              <a:t> </a:t>
            </a:r>
            <a:r>
              <a:rPr lang="nl-BE" altLang="en-US" dirty="0" err="1"/>
              <a:t>for</a:t>
            </a:r>
            <a:r>
              <a:rPr lang="nl-BE" altLang="en-US" dirty="0"/>
              <a:t> </a:t>
            </a:r>
            <a:r>
              <a:rPr lang="nl-BE" altLang="en-US" b="1" dirty="0" err="1"/>
              <a:t>localization</a:t>
            </a:r>
            <a:r>
              <a:rPr lang="nl-BE" altLang="en-US" dirty="0"/>
              <a:t> </a:t>
            </a:r>
            <a:r>
              <a:rPr lang="nl-BE" altLang="en-US" dirty="0" err="1"/>
              <a:t>scenarios</a:t>
            </a:r>
            <a:r>
              <a:rPr lang="nl-BE" altLang="en-US" dirty="0"/>
              <a:t>. A </a:t>
            </a:r>
            <a:r>
              <a:rPr lang="nl-BE" altLang="en-US" dirty="0" err="1"/>
              <a:t>layout</a:t>
            </a:r>
            <a:r>
              <a:rPr lang="nl-BE" altLang="en-US" dirty="0"/>
              <a:t> </a:t>
            </a:r>
            <a:r>
              <a:rPr lang="nl-BE" altLang="en-US" dirty="0" err="1"/>
              <a:t>that</a:t>
            </a:r>
            <a:r>
              <a:rPr lang="nl-BE" altLang="en-US" dirty="0"/>
              <a:t>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changes </a:t>
            </a:r>
            <a:r>
              <a:rPr lang="nl-BE" altLang="en-US" dirty="0" err="1"/>
              <a:t>may</a:t>
            </a:r>
            <a:r>
              <a:rPr lang="nl-BE" altLang="en-US" dirty="0"/>
              <a:t> </a:t>
            </a:r>
            <a:r>
              <a:rPr lang="nl-BE" altLang="en-US" dirty="0" err="1"/>
              <a:t>be</a:t>
            </a:r>
            <a:r>
              <a:rPr lang="nl-BE" altLang="en-US" dirty="0"/>
              <a:t> </a:t>
            </a:r>
            <a:r>
              <a:rPr lang="nl-BE" altLang="en-US" dirty="0" err="1"/>
              <a:t>able</a:t>
            </a:r>
            <a:r>
              <a:rPr lang="nl-BE" altLang="en-US" dirty="0"/>
              <a:t> </a:t>
            </a:r>
            <a:r>
              <a:rPr lang="nl-BE" altLang="en-US" dirty="0" err="1"/>
              <a:t>to</a:t>
            </a:r>
            <a:r>
              <a:rPr lang="nl-BE" altLang="en-US" dirty="0"/>
              <a:t> </a:t>
            </a:r>
            <a:r>
              <a:rPr lang="nl-BE" altLang="en-US" dirty="0" err="1"/>
              <a:t>cope</a:t>
            </a:r>
            <a:r>
              <a:rPr lang="nl-BE" altLang="en-US" dirty="0"/>
              <a:t> </a:t>
            </a:r>
            <a:r>
              <a:rPr lang="nl-BE" altLang="en-US" dirty="0" err="1"/>
              <a:t>with</a:t>
            </a:r>
            <a:r>
              <a:rPr lang="nl-BE" altLang="en-US" dirty="0"/>
              <a:t> changes </a:t>
            </a:r>
            <a:r>
              <a:rPr lang="nl-BE" altLang="en-US" dirty="0" err="1"/>
              <a:t>with</a:t>
            </a:r>
            <a:r>
              <a:rPr lang="nl-BE" altLang="en-US" dirty="0"/>
              <a:t> </a:t>
            </a:r>
            <a:r>
              <a:rPr lang="nl-BE" altLang="en-US" dirty="0" err="1"/>
              <a:t>the</a:t>
            </a:r>
            <a:r>
              <a:rPr lang="nl-BE" altLang="en-US" dirty="0"/>
              <a:t> </a:t>
            </a:r>
            <a:r>
              <a:rPr lang="nl-BE" altLang="en-US" dirty="0" err="1"/>
              <a:t>language</a:t>
            </a:r>
            <a:r>
              <a:rPr lang="nl-BE" altLang="en-US" dirty="0"/>
              <a:t> without </a:t>
            </a:r>
            <a:r>
              <a:rPr lang="nl-BE" altLang="en-US" dirty="0" err="1"/>
              <a:t>needing</a:t>
            </a:r>
            <a:r>
              <a:rPr lang="nl-BE" altLang="en-US" dirty="0"/>
              <a:t> </a:t>
            </a:r>
            <a:r>
              <a:rPr lang="nl-BE" altLang="en-US" dirty="0" err="1"/>
              <a:t>to</a:t>
            </a:r>
            <a:r>
              <a:rPr lang="nl-BE" altLang="en-US" dirty="0"/>
              <a:t> </a:t>
            </a:r>
            <a:r>
              <a:rPr lang="nl-BE" altLang="en-US" dirty="0" err="1"/>
              <a:t>be</a:t>
            </a:r>
            <a:r>
              <a:rPr lang="nl-BE" altLang="en-US" dirty="0"/>
              <a:t> </a:t>
            </a:r>
            <a:r>
              <a:rPr lang="nl-BE" altLang="en-US" dirty="0" err="1"/>
              <a:t>reperformed</a:t>
            </a:r>
            <a:r>
              <a:rPr lang="nl-BE" altLang="en-US" dirty="0"/>
              <a:t>. </a:t>
            </a:r>
          </a:p>
          <a:p>
            <a:pPr>
              <a:buFont typeface="Arial" panose="020B0604020202020204" pitchFamily="34" charset="0"/>
              <a:buNone/>
              <a:defRPr/>
            </a:pPr>
            <a:endParaRPr lang="nl-BE" altLang="en-US" dirty="0"/>
          </a:p>
        </p:txBody>
      </p:sp>
      <p:sp>
        <p:nvSpPr>
          <p:cNvPr id="20484" name="Tijdelijke aanduiding voor dianummer 3">
            <a:extLst>
              <a:ext uri="{FF2B5EF4-FFF2-40B4-BE49-F238E27FC236}">
                <a16:creationId xmlns:a16="http://schemas.microsoft.com/office/drawing/2014/main" id="{667153BD-AAB2-4B49-8E22-ED85FD0770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A516B35-F383-42DC-A131-65EAADAE66BC}" type="slidenum">
              <a:rPr lang="nl-BE" altLang="nl-BE" smtClean="0"/>
              <a:pPr/>
              <a:t>3</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jdelijke aanduiding voor dia-afbeelding 1">
            <a:extLst>
              <a:ext uri="{FF2B5EF4-FFF2-40B4-BE49-F238E27FC236}">
                <a16:creationId xmlns:a16="http://schemas.microsoft.com/office/drawing/2014/main" id="{E99476C2-2218-411D-B0CB-60812C2CA6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Tijdelijke aanduiding voor notities 2">
            <a:extLst>
              <a:ext uri="{FF2B5EF4-FFF2-40B4-BE49-F238E27FC236}">
                <a16:creationId xmlns:a16="http://schemas.microsoft.com/office/drawing/2014/main" id="{E7775759-CC9F-4F04-AF6D-DACB34962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Common layout properties</a:t>
            </a:r>
          </a:p>
          <a:p>
            <a:endParaRPr lang="nl-BE" altLang="en-US" u="sng"/>
          </a:p>
          <a:p>
            <a:r>
              <a:rPr lang="nl-BE" altLang="en-US"/>
              <a:t>In the slide you can look at the common layout properties offered by WPF.</a:t>
            </a:r>
          </a:p>
          <a:p>
            <a:r>
              <a:rPr lang="nl-BE" altLang="en-US"/>
              <a:t>There is a set of properties dedicated to layout you'll find across all the elements in the user interface tree. </a:t>
            </a:r>
          </a:p>
          <a:p>
            <a:r>
              <a:rPr lang="nl-BE" altLang="en-US"/>
              <a:t>These provide the consistence and the mechanisms for managing the layout. </a:t>
            </a:r>
          </a:p>
        </p:txBody>
      </p:sp>
      <p:sp>
        <p:nvSpPr>
          <p:cNvPr id="22532" name="Tijdelijke aanduiding voor dianummer 3">
            <a:extLst>
              <a:ext uri="{FF2B5EF4-FFF2-40B4-BE49-F238E27FC236}">
                <a16:creationId xmlns:a16="http://schemas.microsoft.com/office/drawing/2014/main" id="{5B5CAFCF-728C-4457-A583-1322FAE5C5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4673A7-91D2-44B9-B625-5A9263C546E3}" type="slidenum">
              <a:rPr lang="nl-BE" altLang="en-US" smtClean="0"/>
              <a:pPr/>
              <a:t>4</a:t>
            </a:fld>
            <a:endParaRPr lang="nl-B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jdelijke aanduiding voor dia-afbeelding 1">
            <a:extLst>
              <a:ext uri="{FF2B5EF4-FFF2-40B4-BE49-F238E27FC236}">
                <a16:creationId xmlns:a16="http://schemas.microsoft.com/office/drawing/2014/main" id="{A603C39A-5871-4243-B818-3F2A0B0FE8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Tijdelijke aanduiding voor notities 2">
            <a:extLst>
              <a:ext uri="{FF2B5EF4-FFF2-40B4-BE49-F238E27FC236}">
                <a16:creationId xmlns:a16="http://schemas.microsoft.com/office/drawing/2014/main" id="{F49DC99F-91F8-4BDC-9F64-965D52AC86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Margin</a:t>
            </a:r>
          </a:p>
          <a:p>
            <a:endParaRPr lang="nl-BE" altLang="en-US"/>
          </a:p>
          <a:p>
            <a:r>
              <a:rPr lang="nl-BE" altLang="en-US"/>
              <a:t>The margin property lets you determine how much </a:t>
            </a:r>
            <a:r>
              <a:rPr lang="nl-BE" altLang="en-US" b="1"/>
              <a:t>space</a:t>
            </a:r>
            <a:r>
              <a:rPr lang="nl-BE" altLang="en-US"/>
              <a:t> there is </a:t>
            </a:r>
            <a:r>
              <a:rPr lang="nl-BE" altLang="en-US" b="1"/>
              <a:t>around the edges of an element</a:t>
            </a:r>
            <a:r>
              <a:rPr lang="nl-BE" altLang="en-US"/>
              <a:t>. </a:t>
            </a:r>
          </a:p>
          <a:p>
            <a:r>
              <a:rPr lang="nl-BE" altLang="en-US"/>
              <a:t>For example, suppose WPF is determined that a particular UI element is going to be allocated a certain amount of space on the screen.</a:t>
            </a:r>
          </a:p>
          <a:p>
            <a:r>
              <a:rPr lang="nl-BE" altLang="en-US"/>
              <a:t>You might not want the element to fill that space completely but ty up against its neighbors. You might want some breathing space around it. And the margin property manages this. It lets you say how much daylight you want around the element. </a:t>
            </a:r>
          </a:p>
          <a:p>
            <a:r>
              <a:rPr lang="nl-BE" altLang="en-US"/>
              <a:t>In XAML you can specify just a single number as the margin, indicating a uniform amount of space around the control. </a:t>
            </a:r>
          </a:p>
          <a:p>
            <a:endParaRPr lang="nl-BE" altLang="en-US"/>
          </a:p>
          <a:p>
            <a:r>
              <a:rPr lang="nl-BE" altLang="en-US"/>
              <a:t>If you are wondering what the </a:t>
            </a:r>
            <a:r>
              <a:rPr lang="nl-BE" altLang="en-US" b="1"/>
              <a:t>units</a:t>
            </a:r>
            <a:r>
              <a:rPr lang="nl-BE" altLang="en-US"/>
              <a:t> are they are so called </a:t>
            </a:r>
            <a:r>
              <a:rPr lang="nl-BE" altLang="en-US" b="1"/>
              <a:t>device independent pixels</a:t>
            </a:r>
            <a:r>
              <a:rPr lang="nl-BE" altLang="en-US"/>
              <a:t>. That's an oxymoron because if anything is device-dependent it's a pixel. So what this really means is that the unit is nominally </a:t>
            </a:r>
            <a:r>
              <a:rPr lang="nl-BE" altLang="en-US" b="1"/>
              <a:t>1/96 of an inch</a:t>
            </a:r>
            <a:r>
              <a:rPr lang="nl-BE" altLang="en-US"/>
              <a:t>. </a:t>
            </a:r>
          </a:p>
          <a:p>
            <a:r>
              <a:rPr lang="nl-BE" altLang="en-US"/>
              <a:t>So, for example if you specify a margin of 96 pixels your element shouldin theory have a 1 inch space all the way around it. Whether that's exactly true in practice depends on whether Windows knows the resolution of the output device. With printers Windows generally does know the printer's resolution and so a distanceof 96 units will usually be exactly one inch on paper whether that correspondsto 300 or 600 or whatever pixels. Unfortunately things are harder to predict on screen because very few people configure their machines in such a way that Windows knows how big the pixels are on their monitor. And there is no standard way for Windows to also discover this information from the hardware. So, in practice most Windows PCs end up with a default configuration in it. And if Windows doesn't know how big your pixels are on screen it will guess that they are 1/96 of an inch across. This isn't specific to WPF by the way. That's always been the default guess in Windows. Although if you configure Windows to use large fonts it presumes that you probably have smaller pixels than average and uses a different guess. So it revises the guess to 120th of an inch. So the vast majority of the time a unit of 1 WPF device-independent pixel happens to correspond exactly to 1 pixel on screen. And this is deliberate. It's no coincidence that WPF has chosen the measurement system that happens to correspondto the default guess pixel size on a Windows system. But you should not depend on this. On systems configured in large fonts mode for example, Windows guess is the pixels are smaller, 120th of an inch. Which means that the WPF unit will now be slightly larger than a physical picture. For example if you choose a margin of 96 device independent pixels on a machine with large fonts that will actually produce 120 pixel margin. And this sort of makes sense because the size you asked for 96 theoretically corresponds to one physical inch. And in the default Windows configuration, the large fonts Windows guesses that the screen packs about 120 pixels into 1 inch. But since the vast majority of PC's are completely misconfigured with respect to screen resolution the behavior ends up being a bit confusing in practice. If higher resolution screens such as the 200 dpi screens that you can get they have become popular and take off. Then it will become more important to ensure that Windows has an accurate idea of how big your screen's pixels are. So, maybe one day WPF's device-independent pixels will really correspond reliably to a size of 1/96 of an inch. But today just regard them as something roughly pixel size. </a:t>
            </a:r>
          </a:p>
          <a:p>
            <a:endParaRPr lang="nl-BE" altLang="nl-BE"/>
          </a:p>
        </p:txBody>
      </p:sp>
      <p:sp>
        <p:nvSpPr>
          <p:cNvPr id="25604" name="Tijdelijke aanduiding voor dianummer 3">
            <a:extLst>
              <a:ext uri="{FF2B5EF4-FFF2-40B4-BE49-F238E27FC236}">
                <a16:creationId xmlns:a16="http://schemas.microsoft.com/office/drawing/2014/main" id="{10261992-3891-4FF1-8C3F-9DE75A6788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C2DD879-C8B7-4C0C-B83A-13DFBC61C96F}" type="slidenum">
              <a:rPr lang="nl-BE" altLang="nl-BE" smtClean="0"/>
              <a:pPr/>
              <a:t>6</a:t>
            </a:fld>
            <a:endParaRPr lang="nl-BE"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jdelijke aanduiding voor dia-afbeelding 1">
            <a:extLst>
              <a:ext uri="{FF2B5EF4-FFF2-40B4-BE49-F238E27FC236}">
                <a16:creationId xmlns:a16="http://schemas.microsoft.com/office/drawing/2014/main" id="{CC42D485-E577-4B9A-9E47-D0CE0934F5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Tijdelijke aanduiding voor notities 2">
            <a:extLst>
              <a:ext uri="{FF2B5EF4-FFF2-40B4-BE49-F238E27FC236}">
                <a16:creationId xmlns:a16="http://schemas.microsoft.com/office/drawing/2014/main" id="{718C6275-9ED5-42D4-B0F8-FD4448A75B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Margin</a:t>
            </a:r>
          </a:p>
          <a:p>
            <a:endParaRPr lang="nl-BE" altLang="en-US" u="sng"/>
          </a:p>
          <a:p>
            <a:r>
              <a:rPr lang="nl-BE" altLang="en-US"/>
              <a:t>You can specify the margin as </a:t>
            </a:r>
            <a:r>
              <a:rPr lang="nl-BE" altLang="en-US" b="1"/>
              <a:t>a single number</a:t>
            </a:r>
            <a:r>
              <a:rPr lang="nl-BE" altLang="en-US"/>
              <a:t>, 20/96 of an inch in this case, here. </a:t>
            </a:r>
          </a:p>
          <a:p>
            <a:r>
              <a:rPr lang="nl-BE" altLang="en-US"/>
              <a:t>Or you can provide </a:t>
            </a:r>
            <a:r>
              <a:rPr lang="nl-BE" altLang="en-US" b="1"/>
              <a:t>2 numbers</a:t>
            </a:r>
            <a:r>
              <a:rPr lang="nl-BE" altLang="en-US"/>
              <a:t>. This example sets the </a:t>
            </a:r>
            <a:r>
              <a:rPr lang="nl-BE" altLang="en-US" b="1"/>
              <a:t>horizontal margin </a:t>
            </a:r>
            <a:r>
              <a:rPr lang="nl-BE" altLang="en-US"/>
              <a:t>to be 20 pixels and the </a:t>
            </a:r>
            <a:r>
              <a:rPr lang="nl-BE" altLang="en-US" b="1"/>
              <a:t>vertical margin </a:t>
            </a:r>
            <a:r>
              <a:rPr lang="nl-BE" altLang="en-US"/>
              <a:t>to be 30. </a:t>
            </a:r>
          </a:p>
          <a:p>
            <a:r>
              <a:rPr lang="nl-BE" altLang="en-US"/>
              <a:t>Or you can specify the </a:t>
            </a:r>
            <a:r>
              <a:rPr lang="nl-BE" altLang="en-US" b="1"/>
              <a:t>left, top, right and bottom </a:t>
            </a:r>
            <a:r>
              <a:rPr lang="nl-BE" altLang="en-US"/>
              <a:t>independently. And CSS developers, please take note, this is.</a:t>
            </a:r>
            <a:r>
              <a:rPr lang="nl-BE" altLang="en-US" b="1"/>
              <a:t> not the same order as you get in CSS.</a:t>
            </a:r>
            <a:r>
              <a:rPr lang="nl-BE" altLang="en-US"/>
              <a:t> WPF specifies the left margin first.</a:t>
            </a:r>
          </a:p>
          <a:p>
            <a:r>
              <a:rPr lang="nl-BE" altLang="en-US"/>
              <a:t>Also (unlike with CSS) if two elements in a stack that are next to each other both have a margin of 10, the total amount of space between them will be 20 so it doesn't sort of say, or a margin of 10 on either side will coalesce that into a space of 10. It actually adds them together.</a:t>
            </a:r>
          </a:p>
          <a:p>
            <a:r>
              <a:rPr lang="nl-BE" altLang="en-US"/>
              <a:t>This is just for user interface elements, by the way. The TextFlow layout engine in WPF has a different set of rules because the requirements for text layout are quite different but we're not looking at that layout engine in this section. </a:t>
            </a:r>
          </a:p>
          <a:p>
            <a:r>
              <a:rPr lang="nl-BE" altLang="en-US"/>
              <a:t>Right now we're focusing on user interface layouts so its margin works in the way I've just described.</a:t>
            </a:r>
          </a:p>
          <a:p>
            <a:endParaRPr lang="nl-BE" altLang="en-US"/>
          </a:p>
        </p:txBody>
      </p:sp>
      <p:sp>
        <p:nvSpPr>
          <p:cNvPr id="27652" name="Tijdelijke aanduiding voor dianummer 3">
            <a:extLst>
              <a:ext uri="{FF2B5EF4-FFF2-40B4-BE49-F238E27FC236}">
                <a16:creationId xmlns:a16="http://schemas.microsoft.com/office/drawing/2014/main" id="{7621219D-8F0E-4EC5-B407-3A3B054D5B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3BBEDB8-7F8A-484A-860C-6D68E2D7AD1F}" type="slidenum">
              <a:rPr lang="nl-BE" altLang="en-US" smtClean="0"/>
              <a:pPr/>
              <a:t>7</a:t>
            </a:fld>
            <a:endParaRPr lang="nl-B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jdelijke aanduiding voor dia-afbeelding 1">
            <a:extLst>
              <a:ext uri="{FF2B5EF4-FFF2-40B4-BE49-F238E27FC236}">
                <a16:creationId xmlns:a16="http://schemas.microsoft.com/office/drawing/2014/main" id="{9C22E05D-0B3B-4A61-8EB0-6078597E31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Tijdelijke aanduiding voor notities 2">
            <a:extLst>
              <a:ext uri="{FF2B5EF4-FFF2-40B4-BE49-F238E27FC236}">
                <a16:creationId xmlns:a16="http://schemas.microsoft.com/office/drawing/2014/main" id="{77F3C5DF-6DE8-4E73-A949-752C4B3F7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Padding</a:t>
            </a:r>
          </a:p>
          <a:p>
            <a:endParaRPr lang="nl-BE" altLang="en-US"/>
          </a:p>
          <a:p>
            <a:r>
              <a:rPr lang="nl-BE" altLang="en-US"/>
              <a:t>A close relative of margin is </a:t>
            </a:r>
            <a:r>
              <a:rPr lang="nl-BE" altLang="en-US" b="1"/>
              <a:t>padding</a:t>
            </a:r>
            <a:r>
              <a:rPr lang="nl-BE" altLang="en-US"/>
              <a:t>.Whereas margin represents the space around the outside of an element, padding represents </a:t>
            </a:r>
            <a:r>
              <a:rPr lang="nl-BE" altLang="en-US" b="1"/>
              <a:t>the space between </a:t>
            </a:r>
            <a:r>
              <a:rPr lang="nl-BE" altLang="en-US"/>
              <a:t>the </a:t>
            </a:r>
            <a:r>
              <a:rPr lang="nl-BE" altLang="en-US" b="1"/>
              <a:t>border</a:t>
            </a:r>
            <a:r>
              <a:rPr lang="nl-BE" altLang="en-US"/>
              <a:t> of the element </a:t>
            </a:r>
            <a:r>
              <a:rPr lang="nl-BE" altLang="en-US" b="1"/>
              <a:t>and</a:t>
            </a:r>
            <a:r>
              <a:rPr lang="nl-BE" altLang="en-US"/>
              <a:t> the </a:t>
            </a:r>
            <a:r>
              <a:rPr lang="nl-BE" altLang="en-US" b="1"/>
              <a:t>content</a:t>
            </a:r>
            <a:r>
              <a:rPr lang="nl-BE" altLang="en-US"/>
              <a:t> it contains. </a:t>
            </a:r>
          </a:p>
          <a:p>
            <a:r>
              <a:rPr lang="nl-BE" altLang="en-US"/>
              <a:t>Padding is not universally available because it only makes sense with elements that can contain other elements and not everything offers a content model. </a:t>
            </a:r>
          </a:p>
          <a:p>
            <a:r>
              <a:rPr lang="nl-BE" altLang="en-US"/>
              <a:t>For example rectangles don't have children. But for elements with content, these will have a padding property and it lets you say how much space the content should have between it and the containing chrome. </a:t>
            </a:r>
          </a:p>
          <a:p>
            <a:r>
              <a:rPr lang="nl-BE" altLang="en-US"/>
              <a:t>And as with margin, in XAML we can specify a uniform padding with just a </a:t>
            </a:r>
            <a:r>
              <a:rPr lang="nl-BE" altLang="en-US" b="1"/>
              <a:t>single number </a:t>
            </a:r>
            <a:r>
              <a:rPr lang="nl-BE" altLang="en-US"/>
              <a:t>or separate </a:t>
            </a:r>
            <a:r>
              <a:rPr lang="nl-BE" altLang="en-US" b="1"/>
              <a:t>horizontal and vertical padding </a:t>
            </a:r>
            <a:r>
              <a:rPr lang="nl-BE" altLang="en-US"/>
              <a:t>or distinct values to the </a:t>
            </a:r>
            <a:r>
              <a:rPr lang="nl-BE" altLang="en-US" b="1"/>
              <a:t>left, top, right, and bottom </a:t>
            </a:r>
            <a:r>
              <a:rPr lang="nl-BE" altLang="en-US"/>
              <a:t>padding.</a:t>
            </a:r>
          </a:p>
          <a:p>
            <a:endParaRPr lang="nl-BE" altLang="en-US"/>
          </a:p>
        </p:txBody>
      </p:sp>
      <p:sp>
        <p:nvSpPr>
          <p:cNvPr id="30724" name="Tijdelijke aanduiding voor dianummer 3">
            <a:extLst>
              <a:ext uri="{FF2B5EF4-FFF2-40B4-BE49-F238E27FC236}">
                <a16:creationId xmlns:a16="http://schemas.microsoft.com/office/drawing/2014/main" id="{A9377AE6-A58F-4384-9F84-78D090CC5E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B2648ED-BE57-4662-B18A-DA76170BA848}" type="slidenum">
              <a:rPr lang="nl-BE" altLang="en-US" smtClean="0"/>
              <a:pPr/>
              <a:t>9</a:t>
            </a:fld>
            <a:endParaRPr lang="nl-B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jdelijke aanduiding voor dia-afbeelding 1">
            <a:extLst>
              <a:ext uri="{FF2B5EF4-FFF2-40B4-BE49-F238E27FC236}">
                <a16:creationId xmlns:a16="http://schemas.microsoft.com/office/drawing/2014/main" id="{36DFCF3D-02EA-4394-864E-DC7CF1414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Tijdelijke aanduiding voor notities 2">
            <a:extLst>
              <a:ext uri="{FF2B5EF4-FFF2-40B4-BE49-F238E27FC236}">
                <a16:creationId xmlns:a16="http://schemas.microsoft.com/office/drawing/2014/main" id="{6CF6CD1C-BCEC-415B-8656-D3B5A73800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Alignment</a:t>
            </a:r>
          </a:p>
          <a:p>
            <a:endParaRPr lang="nl-BE" altLang="en-US"/>
          </a:p>
          <a:p>
            <a:r>
              <a:rPr lang="nl-BE" altLang="en-US"/>
              <a:t>Often, WPF will find that it has </a:t>
            </a:r>
            <a:r>
              <a:rPr lang="nl-BE" altLang="en-US" b="1"/>
              <a:t>more space than an element requires </a:t>
            </a:r>
            <a:r>
              <a:rPr lang="nl-BE" altLang="en-US"/>
              <a:t>and there are some common </a:t>
            </a:r>
            <a:r>
              <a:rPr lang="nl-BE" altLang="en-US" b="1"/>
              <a:t>alignment properties </a:t>
            </a:r>
            <a:r>
              <a:rPr lang="nl-BE" altLang="en-US"/>
              <a:t>that </a:t>
            </a:r>
            <a:r>
              <a:rPr lang="nl-BE" altLang="en-US" b="1"/>
              <a:t>determine how the elements use this space</a:t>
            </a:r>
            <a:r>
              <a:rPr lang="nl-BE" altLang="en-US"/>
              <a:t>. </a:t>
            </a:r>
          </a:p>
          <a:p>
            <a:r>
              <a:rPr lang="nl-BE" altLang="en-US"/>
              <a:t>There’s </a:t>
            </a:r>
            <a:r>
              <a:rPr lang="nl-BE" altLang="en-US" b="1"/>
              <a:t>VerticalAlignment</a:t>
            </a:r>
            <a:r>
              <a:rPr lang="nl-BE" altLang="en-US"/>
              <a:t> which indicates the vertical positioning within the available space and this can be </a:t>
            </a:r>
            <a:r>
              <a:rPr lang="nl-BE" altLang="en-US" b="1"/>
              <a:t>top</a:t>
            </a:r>
            <a:r>
              <a:rPr lang="nl-BE" altLang="en-US"/>
              <a:t> or </a:t>
            </a:r>
            <a:r>
              <a:rPr lang="nl-BE" altLang="en-US" b="1"/>
              <a:t>center</a:t>
            </a:r>
            <a:r>
              <a:rPr lang="nl-BE" altLang="en-US"/>
              <a:t> or </a:t>
            </a:r>
            <a:r>
              <a:rPr lang="nl-BE" altLang="en-US" b="1"/>
              <a:t>bottom</a:t>
            </a:r>
            <a:r>
              <a:rPr lang="nl-BE" altLang="en-US"/>
              <a:t> or the </a:t>
            </a:r>
            <a:r>
              <a:rPr lang="nl-BE" altLang="en-US" b="1"/>
              <a:t>default value of stretch</a:t>
            </a:r>
            <a:r>
              <a:rPr lang="nl-BE" altLang="en-US"/>
              <a:t>. </a:t>
            </a:r>
          </a:p>
          <a:p>
            <a:r>
              <a:rPr lang="nl-BE" altLang="en-US" b="1"/>
              <a:t>HorizontalAlignment</a:t>
            </a:r>
            <a:r>
              <a:rPr lang="nl-BE" altLang="en-US"/>
              <a:t> works in a similar fashion. Here we have </a:t>
            </a:r>
            <a:r>
              <a:rPr lang="nl-BE" altLang="en-US" b="1"/>
              <a:t>left</a:t>
            </a:r>
            <a:r>
              <a:rPr lang="nl-BE" altLang="en-US"/>
              <a:t> and again </a:t>
            </a:r>
            <a:r>
              <a:rPr lang="nl-BE" altLang="en-US" b="1"/>
              <a:t>center</a:t>
            </a:r>
            <a:r>
              <a:rPr lang="nl-BE" altLang="en-US"/>
              <a:t>, </a:t>
            </a:r>
            <a:r>
              <a:rPr lang="nl-BE" altLang="en-US" b="1"/>
              <a:t>right</a:t>
            </a:r>
            <a:r>
              <a:rPr lang="nl-BE" altLang="en-US"/>
              <a:t> and again the </a:t>
            </a:r>
            <a:r>
              <a:rPr lang="nl-BE" altLang="en-US" b="1"/>
              <a:t>default is stretch</a:t>
            </a:r>
            <a:r>
              <a:rPr lang="nl-BE" altLang="en-US"/>
              <a:t>. </a:t>
            </a:r>
          </a:p>
          <a:p>
            <a:endParaRPr lang="nl-BE" altLang="en-US"/>
          </a:p>
          <a:p>
            <a:r>
              <a:rPr lang="nl-BE" altLang="en-US"/>
              <a:t>The choice you make here is one of the things that determines whether the child element gets constrained or unconstrained layout. Let's look at an example. </a:t>
            </a:r>
          </a:p>
          <a:p>
            <a:r>
              <a:rPr lang="nl-BE" altLang="en-US"/>
              <a:t>Here's a button. Notice that I've not specified any alignment settings nor have I provided an explicit width or height and the button is filling the entire available space and that's the default in this scenario. </a:t>
            </a:r>
          </a:p>
          <a:p>
            <a:r>
              <a:rPr lang="nl-BE" altLang="en-US"/>
              <a:t>This is the most basic example of a button and it fills all the space, thanks to the default, vertical and horizontal alignments of stretch. This is an example of unconstrained layout. </a:t>
            </a:r>
          </a:p>
          <a:p>
            <a:r>
              <a:rPr lang="nl-BE" altLang="en-US"/>
              <a:t>The height available to the button is constrained by the end-user. I get to decide how tall the button is by moving this vertical splitter and the button's width is constrained by the size of the window itself. So when this button's measure method gets called, it's passed in the width and the height of the available space here and then during the arrange phase, it's given the same space again because that's what XAML Pad does. It gives the content the entire space regardless of what the content may be asking for.Now what if I change these buttons horizontal alignments property? Set horizontal alignment to be left. Now we can see that horizontally the thing is sizing to content. So I'm now getting constrained handling of the button itself and in fact, any horizontal alignment other than stretch will flip into this unconstrained mode. So if I center or right align, in all three cases it's measuring the required width of the button rather than giving it all of the space. So because of the horizontal alignment, when WPF calls the button's measure method it's now passing in positive infinity as the available width and this, remember, is a signal to the button that it should work at how big it needs to be. So the button, in turn, passes that positive infinity width on to its content and recursif called to measure and then uses the result that comes back out to work at how wide the buttons should be overall and the same thing will happen if I set the vertical alignment to be anything other than the default of stretch. So if I center this, then again it's going to size to content. So although I'm still able to change the constraints of the containing area,the button is ignoring this 'cause it's now sizing to content regardless of how much space is available.Note that these alignment properties only mean anything if more space is available than is required. In situations where an element has been given no more space than it needs, there's no space within which to align in which case these properties do nothing.</a:t>
            </a:r>
          </a:p>
          <a:p>
            <a:endParaRPr lang="nl-BE" altLang="en-US"/>
          </a:p>
        </p:txBody>
      </p:sp>
      <p:sp>
        <p:nvSpPr>
          <p:cNvPr id="33796" name="Tijdelijke aanduiding voor dianummer 3">
            <a:extLst>
              <a:ext uri="{FF2B5EF4-FFF2-40B4-BE49-F238E27FC236}">
                <a16:creationId xmlns:a16="http://schemas.microsoft.com/office/drawing/2014/main" id="{557A4A5A-C08C-4D11-982E-21E6DA017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AC4066C-4B87-4889-A792-8D333E424F7C}" type="slidenum">
              <a:rPr lang="nl-BE" altLang="en-US" smtClean="0"/>
              <a:pPr/>
              <a:t>11</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a:extLst>
              <a:ext uri="{FF2B5EF4-FFF2-40B4-BE49-F238E27FC236}">
                <a16:creationId xmlns:a16="http://schemas.microsoft.com/office/drawing/2014/main" id="{50D6624B-0753-4929-B2CA-FA662E348D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Tijdelijke aanduiding voor notities 2">
            <a:extLst>
              <a:ext uri="{FF2B5EF4-FFF2-40B4-BE49-F238E27FC236}">
                <a16:creationId xmlns:a16="http://schemas.microsoft.com/office/drawing/2014/main" id="{697116B9-959B-46CE-A9ED-C1924FB845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Content Alignment</a:t>
            </a:r>
          </a:p>
          <a:p>
            <a:endParaRPr lang="nl-BE" altLang="en-US"/>
          </a:p>
          <a:p>
            <a:r>
              <a:rPr lang="nl-BE" altLang="en-US"/>
              <a:t>Horizontal alignment and vertical alignment determine how an element uses extra space provided by its container. </a:t>
            </a:r>
          </a:p>
          <a:p>
            <a:r>
              <a:rPr lang="nl-BE" altLang="en-US"/>
              <a:t>There are corresponding </a:t>
            </a:r>
            <a:r>
              <a:rPr lang="nl-BE" altLang="en-US" b="1"/>
              <a:t>content alignment properties </a:t>
            </a:r>
            <a:r>
              <a:rPr lang="nl-BE" altLang="en-US"/>
              <a:t>that </a:t>
            </a:r>
            <a:r>
              <a:rPr lang="nl-BE" altLang="en-US" b="1"/>
              <a:t>determine how the content inside the element is positioned</a:t>
            </a:r>
            <a:r>
              <a:rPr lang="nl-BE" altLang="en-US"/>
              <a:t>. </a:t>
            </a:r>
          </a:p>
          <a:p>
            <a:r>
              <a:rPr lang="nl-BE" altLang="en-US"/>
              <a:t>For example, you can use this position to caption within a button. The relationship between the content alignment properties and the alignment properties is very similar to the relationship between padding and margin. </a:t>
            </a:r>
          </a:p>
          <a:p>
            <a:r>
              <a:rPr lang="nl-BE" altLang="en-US"/>
              <a:t>So you'll only find these properties on elements that are able to contain content.</a:t>
            </a:r>
          </a:p>
          <a:p>
            <a:endParaRPr lang="nl-BE" altLang="en-US"/>
          </a:p>
        </p:txBody>
      </p:sp>
      <p:sp>
        <p:nvSpPr>
          <p:cNvPr id="37892" name="Tijdelijke aanduiding voor dianummer 3">
            <a:extLst>
              <a:ext uri="{FF2B5EF4-FFF2-40B4-BE49-F238E27FC236}">
                <a16:creationId xmlns:a16="http://schemas.microsoft.com/office/drawing/2014/main" id="{302DF79F-F689-4686-B625-372C303344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D68172-6AAB-439A-A5C6-455676AC9FE6}" type="slidenum">
              <a:rPr lang="nl-BE" altLang="en-US" smtClean="0"/>
              <a:pPr/>
              <a:t>14</a:t>
            </a:fld>
            <a:endParaRPr lang="nl-B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jdelijke aanduiding voor dia-afbeelding 1">
            <a:extLst>
              <a:ext uri="{FF2B5EF4-FFF2-40B4-BE49-F238E27FC236}">
                <a16:creationId xmlns:a16="http://schemas.microsoft.com/office/drawing/2014/main" id="{B67F1EBB-FA91-429A-B54F-B7FED17300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Tijdelijke aanduiding voor notities 2">
            <a:extLst>
              <a:ext uri="{FF2B5EF4-FFF2-40B4-BE49-F238E27FC236}">
                <a16:creationId xmlns:a16="http://schemas.microsoft.com/office/drawing/2014/main" id="{C3778D27-EC80-495C-A4D1-AB7F333C5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Explicit Width and Height</a:t>
            </a:r>
          </a:p>
          <a:p>
            <a:endParaRPr lang="nl-BE" altLang="en-US"/>
          </a:p>
          <a:p>
            <a:r>
              <a:rPr lang="nl-BE" altLang="en-US"/>
              <a:t>Sometimes the size that either constrained or unconstrained layout will offer to an element will not be quite right. You might just want to fix an element's size. </a:t>
            </a:r>
          </a:p>
          <a:p>
            <a:r>
              <a:rPr lang="nl-BE" altLang="en-US"/>
              <a:t>For example, it's quite common to fix buttons width and height. Buttons can look a bit stupid if you let them fill all the available space and they can look a bit small if you let them size to content. </a:t>
            </a:r>
          </a:p>
          <a:p>
            <a:r>
              <a:rPr lang="nl-BE" altLang="en-US"/>
              <a:t>And in any case, there's a standard size for a button in Windows. So when you drag a button from the toolbox into the user interface from either Blendor Visual Studio, they choose a fixed size for you by setting the width and height explicitly. While this is appropriate for some kinds of elements, fixed sizes aren't flexible so you shouldn't make them your default choice. It's worth considering variations on this theme. There's MinWidth and MinHeight and also MaxWidth and MaxHeight. These let you put lower and upper bounds on size while still aligning the layout systems and flexibility.</a:t>
            </a:r>
          </a:p>
          <a:p>
            <a:endParaRPr lang="nl-BE" altLang="en-US"/>
          </a:p>
        </p:txBody>
      </p:sp>
      <p:sp>
        <p:nvSpPr>
          <p:cNvPr id="40964" name="Tijdelijke aanduiding voor dianummer 3">
            <a:extLst>
              <a:ext uri="{FF2B5EF4-FFF2-40B4-BE49-F238E27FC236}">
                <a16:creationId xmlns:a16="http://schemas.microsoft.com/office/drawing/2014/main" id="{1E32A7D7-572D-461F-98AB-DADBB1A29D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10F6126-102D-431C-9C64-306D5C78A5F0}" type="slidenum">
              <a:rPr lang="nl-BE" altLang="en-US" smtClean="0"/>
              <a:pPr/>
              <a:t>16</a:t>
            </a:fld>
            <a:endParaRPr lang="nl-BE"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2F484547-17E8-4B38-B5DD-70D4D24577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A0AEBD44-EF09-4FD9-9ADE-420258B9CF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9EE17D7A-E4C7-4512-8724-730FAE409835}"/>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BC8A87BE-2C6B-4FF9-8CF9-0B4BC0E1B0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4F458F44-9EA4-4C36-A502-B84CDDD7610A}"/>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811B16B1-E5EA-4EBD-8AEA-0061995AE9C5}" type="datetimeFigureOut">
              <a:rPr lang="nl-NL"/>
              <a:pPr>
                <a:defRPr/>
              </a:pPr>
              <a:t>23-9-2021</a:t>
            </a:fld>
            <a:endParaRPr lang="nl-NL" dirty="0"/>
          </a:p>
        </p:txBody>
      </p:sp>
      <p:sp>
        <p:nvSpPr>
          <p:cNvPr id="9" name="Tijdelijke aanduiding voor dianummer 5">
            <a:extLst>
              <a:ext uri="{FF2B5EF4-FFF2-40B4-BE49-F238E27FC236}">
                <a16:creationId xmlns:a16="http://schemas.microsoft.com/office/drawing/2014/main" id="{21F9A028-FAD8-4C17-ADCF-B4ADE5CC013A}"/>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DCEE6318-C8EE-4906-B954-675F671C0133}" type="slidenum">
              <a:rPr lang="nl-NL"/>
              <a:pPr>
                <a:defRPr/>
              </a:pPr>
              <a:t>‹nr.›</a:t>
            </a:fld>
            <a:endParaRPr lang="nl-NL"/>
          </a:p>
        </p:txBody>
      </p:sp>
    </p:spTree>
    <p:extLst>
      <p:ext uri="{BB962C8B-B14F-4D97-AF65-F5344CB8AC3E}">
        <p14:creationId xmlns:p14="http://schemas.microsoft.com/office/powerpoint/2010/main" val="158001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E34A06F1-EA4C-4312-99AC-034D856485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A1D42504-3B0B-435E-A12C-9DBDC9C75EFD}"/>
              </a:ext>
            </a:extLst>
          </p:cNvPr>
          <p:cNvSpPr>
            <a:spLocks noGrp="1"/>
          </p:cNvSpPr>
          <p:nvPr>
            <p:ph type="dt" sz="half" idx="10"/>
          </p:nvPr>
        </p:nvSpPr>
        <p:spPr/>
        <p:txBody>
          <a:bodyPr/>
          <a:lstStyle>
            <a:lvl1pPr>
              <a:defRPr>
                <a:solidFill>
                  <a:srgbClr val="FFFFFF"/>
                </a:solidFill>
              </a:defRPr>
            </a:lvl1pPr>
          </a:lstStyle>
          <a:p>
            <a:pPr>
              <a:defRPr/>
            </a:pPr>
            <a:fld id="{152DB1F7-B4EC-4680-BAAC-9C2546494D2C}" type="datetimeFigureOut">
              <a:rPr lang="nl-NL"/>
              <a:pPr>
                <a:defRPr/>
              </a:pPr>
              <a:t>23-9-2021</a:t>
            </a:fld>
            <a:endParaRPr lang="nl-NL" dirty="0"/>
          </a:p>
        </p:txBody>
      </p:sp>
      <p:sp>
        <p:nvSpPr>
          <p:cNvPr id="7" name="Tijdelijke aanduiding voor voettekst 5">
            <a:extLst>
              <a:ext uri="{FF2B5EF4-FFF2-40B4-BE49-F238E27FC236}">
                <a16:creationId xmlns:a16="http://schemas.microsoft.com/office/drawing/2014/main" id="{0BB8C3A2-8BA3-4910-90DF-3E68108080A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CE2AA4C3-136A-4FE6-88D7-911D84F2B13C}"/>
              </a:ext>
            </a:extLst>
          </p:cNvPr>
          <p:cNvSpPr>
            <a:spLocks noGrp="1"/>
          </p:cNvSpPr>
          <p:nvPr>
            <p:ph type="sldNum" sz="quarter" idx="12"/>
          </p:nvPr>
        </p:nvSpPr>
        <p:spPr/>
        <p:txBody>
          <a:bodyPr/>
          <a:lstStyle>
            <a:lvl1pPr>
              <a:defRPr>
                <a:solidFill>
                  <a:srgbClr val="FFFFFF"/>
                </a:solidFill>
              </a:defRPr>
            </a:lvl1pPr>
          </a:lstStyle>
          <a:p>
            <a:pPr>
              <a:defRPr/>
            </a:pPr>
            <a:fld id="{1A82D5B4-E717-4AB7-AB6D-080CCF3354B5}" type="slidenum">
              <a:rPr lang="nl-NL"/>
              <a:pPr>
                <a:defRPr/>
              </a:pPr>
              <a:t>‹nr.›</a:t>
            </a:fld>
            <a:endParaRPr lang="nl-NL"/>
          </a:p>
        </p:txBody>
      </p:sp>
    </p:spTree>
    <p:extLst>
      <p:ext uri="{BB962C8B-B14F-4D97-AF65-F5344CB8AC3E}">
        <p14:creationId xmlns:p14="http://schemas.microsoft.com/office/powerpoint/2010/main" val="16944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9526742A-33CE-4888-A7E7-531AD42A42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712B4C48-AC73-4832-8B9E-DDE495B7CB4F}"/>
              </a:ext>
            </a:extLst>
          </p:cNvPr>
          <p:cNvSpPr>
            <a:spLocks noGrp="1"/>
          </p:cNvSpPr>
          <p:nvPr>
            <p:ph type="dt" sz="half" idx="10"/>
          </p:nvPr>
        </p:nvSpPr>
        <p:spPr/>
        <p:txBody>
          <a:bodyPr/>
          <a:lstStyle>
            <a:lvl1pPr>
              <a:defRPr/>
            </a:lvl1pPr>
          </a:lstStyle>
          <a:p>
            <a:pPr>
              <a:defRPr/>
            </a:pPr>
            <a:fld id="{4283EC70-A942-423A-B52B-191AC4532877}"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9CF1ACB3-458F-44E7-89C8-64267571AAA0}"/>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9B856AAF-21A5-4C6F-BF9D-503FA45DAD84}"/>
              </a:ext>
            </a:extLst>
          </p:cNvPr>
          <p:cNvSpPr>
            <a:spLocks noGrp="1"/>
          </p:cNvSpPr>
          <p:nvPr>
            <p:ph type="sldNum" sz="quarter" idx="12"/>
          </p:nvPr>
        </p:nvSpPr>
        <p:spPr/>
        <p:txBody>
          <a:bodyPr/>
          <a:lstStyle>
            <a:lvl1pPr>
              <a:defRPr/>
            </a:lvl1pPr>
          </a:lstStyle>
          <a:p>
            <a:pPr>
              <a:defRPr/>
            </a:pPr>
            <a:fld id="{5F7A025D-604F-4EBA-9223-172281E9FDFB}" type="slidenum">
              <a:rPr lang="nl-NL"/>
              <a:pPr>
                <a:defRPr/>
              </a:pPr>
              <a:t>‹nr.›</a:t>
            </a:fld>
            <a:endParaRPr lang="nl-NL"/>
          </a:p>
        </p:txBody>
      </p:sp>
    </p:spTree>
    <p:extLst>
      <p:ext uri="{BB962C8B-B14F-4D97-AF65-F5344CB8AC3E}">
        <p14:creationId xmlns:p14="http://schemas.microsoft.com/office/powerpoint/2010/main" val="3873154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097E81CC-2A79-4D0A-B333-382C85721B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D924065C-76D8-41B5-B177-8F46C9F8B2DD}"/>
              </a:ext>
            </a:extLst>
          </p:cNvPr>
          <p:cNvSpPr>
            <a:spLocks noGrp="1"/>
          </p:cNvSpPr>
          <p:nvPr>
            <p:ph type="dt" sz="half" idx="10"/>
          </p:nvPr>
        </p:nvSpPr>
        <p:spPr/>
        <p:txBody>
          <a:bodyPr/>
          <a:lstStyle>
            <a:lvl1pPr>
              <a:defRPr/>
            </a:lvl1pPr>
          </a:lstStyle>
          <a:p>
            <a:pPr>
              <a:defRPr/>
            </a:pPr>
            <a:fld id="{6A25A547-6190-4A57-B76A-C560E6004316}"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117849C0-DC8F-4E7B-824C-053A2C6E71DD}"/>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3578D3EE-03A2-4F8A-AFEE-64348EE13072}"/>
              </a:ext>
            </a:extLst>
          </p:cNvPr>
          <p:cNvSpPr>
            <a:spLocks noGrp="1"/>
          </p:cNvSpPr>
          <p:nvPr>
            <p:ph type="sldNum" sz="quarter" idx="12"/>
          </p:nvPr>
        </p:nvSpPr>
        <p:spPr/>
        <p:txBody>
          <a:bodyPr/>
          <a:lstStyle>
            <a:lvl1pPr>
              <a:defRPr/>
            </a:lvl1pPr>
          </a:lstStyle>
          <a:p>
            <a:pPr>
              <a:defRPr/>
            </a:pPr>
            <a:fld id="{AC5E6FED-58AC-4BD4-837F-ABEB5DC177D8}" type="slidenum">
              <a:rPr lang="nl-NL"/>
              <a:pPr>
                <a:defRPr/>
              </a:pPr>
              <a:t>‹nr.›</a:t>
            </a:fld>
            <a:endParaRPr lang="nl-NL"/>
          </a:p>
        </p:txBody>
      </p:sp>
    </p:spTree>
    <p:extLst>
      <p:ext uri="{BB962C8B-B14F-4D97-AF65-F5344CB8AC3E}">
        <p14:creationId xmlns:p14="http://schemas.microsoft.com/office/powerpoint/2010/main" val="385921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4B482295-6062-47C4-9FB3-4FD63AE029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BF91F649-BF2D-4C08-9D4A-C0B569625117}"/>
              </a:ext>
            </a:extLst>
          </p:cNvPr>
          <p:cNvSpPr>
            <a:spLocks noGrp="1"/>
          </p:cNvSpPr>
          <p:nvPr>
            <p:ph type="dt" sz="half" idx="10"/>
          </p:nvPr>
        </p:nvSpPr>
        <p:spPr/>
        <p:txBody>
          <a:bodyPr/>
          <a:lstStyle>
            <a:lvl1pPr>
              <a:defRPr/>
            </a:lvl1pPr>
          </a:lstStyle>
          <a:p>
            <a:pPr>
              <a:defRPr/>
            </a:pPr>
            <a:fld id="{0D947C65-694B-4E40-A243-8356D3BB1DB5}"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572A3F1C-867B-4957-8A75-CB2F6F318EDF}"/>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8C62ECA4-CD72-47A2-B04A-CC2CC1266047}"/>
              </a:ext>
            </a:extLst>
          </p:cNvPr>
          <p:cNvSpPr>
            <a:spLocks noGrp="1"/>
          </p:cNvSpPr>
          <p:nvPr>
            <p:ph type="sldNum" sz="quarter" idx="12"/>
          </p:nvPr>
        </p:nvSpPr>
        <p:spPr/>
        <p:txBody>
          <a:bodyPr/>
          <a:lstStyle>
            <a:lvl1pPr>
              <a:defRPr/>
            </a:lvl1pPr>
          </a:lstStyle>
          <a:p>
            <a:pPr>
              <a:defRPr/>
            </a:pPr>
            <a:fld id="{D6B0CD9D-F25D-46AC-B536-BA0FC2C926AC}" type="slidenum">
              <a:rPr lang="nl-NL"/>
              <a:pPr>
                <a:defRPr/>
              </a:pPr>
              <a:t>‹nr.›</a:t>
            </a:fld>
            <a:endParaRPr lang="nl-NL"/>
          </a:p>
        </p:txBody>
      </p:sp>
    </p:spTree>
    <p:extLst>
      <p:ext uri="{BB962C8B-B14F-4D97-AF65-F5344CB8AC3E}">
        <p14:creationId xmlns:p14="http://schemas.microsoft.com/office/powerpoint/2010/main" val="38106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7A1EA13F-5DA0-4016-8CD0-79F0B85E3D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7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63240A83-DF3E-4C1B-B465-B5DC324B6249}"/>
              </a:ext>
            </a:extLst>
          </p:cNvPr>
          <p:cNvSpPr>
            <a:spLocks noGrp="1"/>
          </p:cNvSpPr>
          <p:nvPr>
            <p:ph type="dt" sz="half" idx="10"/>
          </p:nvPr>
        </p:nvSpPr>
        <p:spPr/>
        <p:txBody>
          <a:bodyPr/>
          <a:lstStyle>
            <a:lvl1pPr>
              <a:defRPr>
                <a:solidFill>
                  <a:srgbClr val="FFFFFF"/>
                </a:solidFill>
              </a:defRPr>
            </a:lvl1pPr>
          </a:lstStyle>
          <a:p>
            <a:pPr>
              <a:defRPr/>
            </a:pPr>
            <a:fld id="{3E758E3F-6828-4618-9692-75D7B371AF86}" type="datetimeFigureOut">
              <a:rPr lang="nl-NL"/>
              <a:pPr>
                <a:defRPr/>
              </a:pPr>
              <a:t>23-9-2021</a:t>
            </a:fld>
            <a:endParaRPr lang="nl-NL" dirty="0"/>
          </a:p>
        </p:txBody>
      </p:sp>
      <p:sp>
        <p:nvSpPr>
          <p:cNvPr id="5" name="Tijdelijke aanduiding voor voettekst 4">
            <a:extLst>
              <a:ext uri="{FF2B5EF4-FFF2-40B4-BE49-F238E27FC236}">
                <a16:creationId xmlns:a16="http://schemas.microsoft.com/office/drawing/2014/main" id="{13F5EE40-78A3-4F0F-ACFA-0CCE36384C26}"/>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28EDDFAF-9CDA-4C70-8B78-66F03FB97D78}"/>
              </a:ext>
            </a:extLst>
          </p:cNvPr>
          <p:cNvSpPr>
            <a:spLocks noGrp="1"/>
          </p:cNvSpPr>
          <p:nvPr>
            <p:ph type="sldNum" sz="quarter" idx="12"/>
          </p:nvPr>
        </p:nvSpPr>
        <p:spPr/>
        <p:txBody>
          <a:bodyPr/>
          <a:lstStyle>
            <a:lvl1pPr>
              <a:defRPr>
                <a:solidFill>
                  <a:srgbClr val="FFFFFF"/>
                </a:solidFill>
              </a:defRPr>
            </a:lvl1pPr>
          </a:lstStyle>
          <a:p>
            <a:pPr>
              <a:defRPr/>
            </a:pPr>
            <a:fld id="{395CA4DA-519A-4B7E-8A69-0FD281853B34}" type="slidenum">
              <a:rPr lang="nl-NL"/>
              <a:pPr>
                <a:defRPr/>
              </a:pPr>
              <a:t>‹nr.›</a:t>
            </a:fld>
            <a:endParaRPr lang="nl-NL"/>
          </a:p>
        </p:txBody>
      </p:sp>
    </p:spTree>
    <p:extLst>
      <p:ext uri="{BB962C8B-B14F-4D97-AF65-F5344CB8AC3E}">
        <p14:creationId xmlns:p14="http://schemas.microsoft.com/office/powerpoint/2010/main" val="289358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5228BB4C-79F8-43DF-A777-39F34DED8B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9E59640E-CB24-4CFC-8AC1-762A6175D8A8}"/>
              </a:ext>
            </a:extLst>
          </p:cNvPr>
          <p:cNvSpPr>
            <a:spLocks noGrp="1"/>
          </p:cNvSpPr>
          <p:nvPr>
            <p:ph type="dt" sz="half" idx="10"/>
          </p:nvPr>
        </p:nvSpPr>
        <p:spPr/>
        <p:txBody>
          <a:bodyPr/>
          <a:lstStyle>
            <a:lvl1pPr>
              <a:defRPr/>
            </a:lvl1pPr>
          </a:lstStyle>
          <a:p>
            <a:pPr>
              <a:defRPr/>
            </a:pPr>
            <a:fld id="{353C8F03-54E8-4E33-B664-E8B4F95BF74C}" type="datetimeFigureOut">
              <a:rPr lang="nl-NL"/>
              <a:pPr>
                <a:defRPr/>
              </a:pPr>
              <a:t>23-9-2021</a:t>
            </a:fld>
            <a:endParaRPr lang="nl-NL"/>
          </a:p>
        </p:txBody>
      </p:sp>
      <p:sp>
        <p:nvSpPr>
          <p:cNvPr id="7" name="Tijdelijke aanduiding voor voettekst 5">
            <a:extLst>
              <a:ext uri="{FF2B5EF4-FFF2-40B4-BE49-F238E27FC236}">
                <a16:creationId xmlns:a16="http://schemas.microsoft.com/office/drawing/2014/main" id="{7E56E4A9-D8BC-4095-8C57-B819EF68E7D9}"/>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559B28D8-376A-413B-9FAE-3126ED6E52D1}"/>
              </a:ext>
            </a:extLst>
          </p:cNvPr>
          <p:cNvSpPr>
            <a:spLocks noGrp="1"/>
          </p:cNvSpPr>
          <p:nvPr>
            <p:ph type="sldNum" sz="quarter" idx="12"/>
          </p:nvPr>
        </p:nvSpPr>
        <p:spPr/>
        <p:txBody>
          <a:bodyPr/>
          <a:lstStyle>
            <a:lvl1pPr>
              <a:defRPr/>
            </a:lvl1pPr>
          </a:lstStyle>
          <a:p>
            <a:pPr>
              <a:defRPr/>
            </a:pPr>
            <a:fld id="{C8BC3455-3732-4CC2-B204-32ED5C3FB739}" type="slidenum">
              <a:rPr lang="nl-NL"/>
              <a:pPr>
                <a:defRPr/>
              </a:pPr>
              <a:t>‹nr.›</a:t>
            </a:fld>
            <a:endParaRPr lang="nl-NL"/>
          </a:p>
        </p:txBody>
      </p:sp>
    </p:spTree>
    <p:extLst>
      <p:ext uri="{BB962C8B-B14F-4D97-AF65-F5344CB8AC3E}">
        <p14:creationId xmlns:p14="http://schemas.microsoft.com/office/powerpoint/2010/main" val="252047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C8FB8536-0A73-49DD-843F-8FAD5C5620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29F27BA8-BAD8-4620-9A90-C28AFAF5FDEC}"/>
              </a:ext>
            </a:extLst>
          </p:cNvPr>
          <p:cNvSpPr>
            <a:spLocks noGrp="1"/>
          </p:cNvSpPr>
          <p:nvPr>
            <p:ph type="dt" sz="half" idx="10"/>
          </p:nvPr>
        </p:nvSpPr>
        <p:spPr/>
        <p:txBody>
          <a:bodyPr/>
          <a:lstStyle>
            <a:lvl1pPr>
              <a:defRPr/>
            </a:lvl1pPr>
          </a:lstStyle>
          <a:p>
            <a:pPr>
              <a:defRPr/>
            </a:pPr>
            <a:fld id="{8A08569D-0A0E-430B-AA76-693FAEDF333A}" type="datetimeFigureOut">
              <a:rPr lang="nl-NL"/>
              <a:pPr>
                <a:defRPr/>
              </a:pPr>
              <a:t>23-9-2021</a:t>
            </a:fld>
            <a:endParaRPr lang="nl-NL"/>
          </a:p>
        </p:txBody>
      </p:sp>
      <p:sp>
        <p:nvSpPr>
          <p:cNvPr id="9" name="Tijdelijke aanduiding voor voettekst 7">
            <a:extLst>
              <a:ext uri="{FF2B5EF4-FFF2-40B4-BE49-F238E27FC236}">
                <a16:creationId xmlns:a16="http://schemas.microsoft.com/office/drawing/2014/main" id="{92784AFF-286F-425F-9D15-A89272893E3F}"/>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2B1DBD81-0276-4B9B-82C0-1A671F670EC6}"/>
              </a:ext>
            </a:extLst>
          </p:cNvPr>
          <p:cNvSpPr>
            <a:spLocks noGrp="1"/>
          </p:cNvSpPr>
          <p:nvPr>
            <p:ph type="sldNum" sz="quarter" idx="12"/>
          </p:nvPr>
        </p:nvSpPr>
        <p:spPr/>
        <p:txBody>
          <a:bodyPr/>
          <a:lstStyle>
            <a:lvl1pPr>
              <a:defRPr/>
            </a:lvl1pPr>
          </a:lstStyle>
          <a:p>
            <a:pPr>
              <a:defRPr/>
            </a:pPr>
            <a:fld id="{246B1322-192E-4D60-A1BF-20D6112FC481}" type="slidenum">
              <a:rPr lang="nl-NL"/>
              <a:pPr>
                <a:defRPr/>
              </a:pPr>
              <a:t>‹nr.›</a:t>
            </a:fld>
            <a:endParaRPr lang="nl-NL"/>
          </a:p>
        </p:txBody>
      </p:sp>
    </p:spTree>
    <p:extLst>
      <p:ext uri="{BB962C8B-B14F-4D97-AF65-F5344CB8AC3E}">
        <p14:creationId xmlns:p14="http://schemas.microsoft.com/office/powerpoint/2010/main" val="37459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CF5F36E4-5C41-46BA-9300-A469899CFD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77C44C59-9125-4C8F-A7A0-D03ECBF91167}"/>
              </a:ext>
            </a:extLst>
          </p:cNvPr>
          <p:cNvSpPr>
            <a:spLocks noGrp="1"/>
          </p:cNvSpPr>
          <p:nvPr>
            <p:ph type="dt" sz="half" idx="10"/>
          </p:nvPr>
        </p:nvSpPr>
        <p:spPr/>
        <p:txBody>
          <a:bodyPr/>
          <a:lstStyle>
            <a:lvl1pPr>
              <a:defRPr/>
            </a:lvl1pPr>
          </a:lstStyle>
          <a:p>
            <a:pPr>
              <a:defRPr/>
            </a:pPr>
            <a:fld id="{FAD0E681-3C83-4414-92AB-2F450EF94B3C}" type="datetimeFigureOut">
              <a:rPr lang="nl-NL"/>
              <a:pPr>
                <a:defRPr/>
              </a:pPr>
              <a:t>23-9-2021</a:t>
            </a:fld>
            <a:endParaRPr lang="nl-NL"/>
          </a:p>
        </p:txBody>
      </p:sp>
      <p:sp>
        <p:nvSpPr>
          <p:cNvPr id="5" name="Tijdelijke aanduiding voor voettekst 3">
            <a:extLst>
              <a:ext uri="{FF2B5EF4-FFF2-40B4-BE49-F238E27FC236}">
                <a16:creationId xmlns:a16="http://schemas.microsoft.com/office/drawing/2014/main" id="{9180DDF6-7034-4593-A7FF-350831000425}"/>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0982443C-CD03-4ECF-84CE-11817A5BB339}"/>
              </a:ext>
            </a:extLst>
          </p:cNvPr>
          <p:cNvSpPr>
            <a:spLocks noGrp="1"/>
          </p:cNvSpPr>
          <p:nvPr>
            <p:ph type="sldNum" sz="quarter" idx="12"/>
          </p:nvPr>
        </p:nvSpPr>
        <p:spPr/>
        <p:txBody>
          <a:bodyPr/>
          <a:lstStyle>
            <a:lvl1pPr>
              <a:defRPr/>
            </a:lvl1pPr>
          </a:lstStyle>
          <a:p>
            <a:pPr>
              <a:defRPr/>
            </a:pPr>
            <a:fld id="{A551A748-0817-4C69-B9E7-A12BC1DEFDE8}" type="slidenum">
              <a:rPr lang="nl-NL"/>
              <a:pPr>
                <a:defRPr/>
              </a:pPr>
              <a:t>‹nr.›</a:t>
            </a:fld>
            <a:endParaRPr lang="nl-NL"/>
          </a:p>
        </p:txBody>
      </p:sp>
    </p:spTree>
    <p:extLst>
      <p:ext uri="{BB962C8B-B14F-4D97-AF65-F5344CB8AC3E}">
        <p14:creationId xmlns:p14="http://schemas.microsoft.com/office/powerpoint/2010/main" val="116063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B6DCAA24-3CF0-4FEC-9459-F9E62BAEA8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F5A4DE84-60BC-40EF-A86F-9F2F58D5EBB2}"/>
              </a:ext>
            </a:extLst>
          </p:cNvPr>
          <p:cNvSpPr>
            <a:spLocks noGrp="1"/>
          </p:cNvSpPr>
          <p:nvPr>
            <p:ph type="dt" sz="half" idx="10"/>
          </p:nvPr>
        </p:nvSpPr>
        <p:spPr/>
        <p:txBody>
          <a:bodyPr/>
          <a:lstStyle>
            <a:lvl1pPr>
              <a:defRPr/>
            </a:lvl1pPr>
          </a:lstStyle>
          <a:p>
            <a:pPr>
              <a:defRPr/>
            </a:pPr>
            <a:fld id="{0AAFF673-0334-49C8-B8F1-8FB69B2CB1D4}" type="datetimeFigureOut">
              <a:rPr lang="nl-NL"/>
              <a:pPr>
                <a:defRPr/>
              </a:pPr>
              <a:t>23-9-2021</a:t>
            </a:fld>
            <a:endParaRPr lang="nl-NL"/>
          </a:p>
        </p:txBody>
      </p:sp>
      <p:sp>
        <p:nvSpPr>
          <p:cNvPr id="4" name="Tijdelijke aanduiding voor voettekst 2">
            <a:extLst>
              <a:ext uri="{FF2B5EF4-FFF2-40B4-BE49-F238E27FC236}">
                <a16:creationId xmlns:a16="http://schemas.microsoft.com/office/drawing/2014/main" id="{86EAF1B3-318B-47A3-90C7-AAB2F15884B2}"/>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0AFE8BED-CD15-4734-A4B5-1848C41F8A44}"/>
              </a:ext>
            </a:extLst>
          </p:cNvPr>
          <p:cNvSpPr>
            <a:spLocks noGrp="1"/>
          </p:cNvSpPr>
          <p:nvPr>
            <p:ph type="sldNum" sz="quarter" idx="12"/>
          </p:nvPr>
        </p:nvSpPr>
        <p:spPr/>
        <p:txBody>
          <a:bodyPr/>
          <a:lstStyle>
            <a:lvl1pPr>
              <a:defRPr/>
            </a:lvl1pPr>
          </a:lstStyle>
          <a:p>
            <a:pPr>
              <a:defRPr/>
            </a:pPr>
            <a:fld id="{CF0AFB95-1992-4A58-8283-806197AAFF9D}" type="slidenum">
              <a:rPr lang="nl-NL"/>
              <a:pPr>
                <a:defRPr/>
              </a:pPr>
              <a:t>‹nr.›</a:t>
            </a:fld>
            <a:endParaRPr lang="nl-NL"/>
          </a:p>
        </p:txBody>
      </p:sp>
    </p:spTree>
    <p:extLst>
      <p:ext uri="{BB962C8B-B14F-4D97-AF65-F5344CB8AC3E}">
        <p14:creationId xmlns:p14="http://schemas.microsoft.com/office/powerpoint/2010/main" val="37746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7364AB2D-7623-46B5-9EE2-F59045AFFA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7D9D0503-51DB-4469-B446-FEBB1E038772}"/>
              </a:ext>
            </a:extLst>
          </p:cNvPr>
          <p:cNvSpPr>
            <a:spLocks noGrp="1"/>
          </p:cNvSpPr>
          <p:nvPr>
            <p:ph type="dt" sz="half" idx="10"/>
          </p:nvPr>
        </p:nvSpPr>
        <p:spPr/>
        <p:txBody>
          <a:bodyPr/>
          <a:lstStyle>
            <a:lvl1pPr>
              <a:defRPr/>
            </a:lvl1pPr>
          </a:lstStyle>
          <a:p>
            <a:pPr>
              <a:defRPr/>
            </a:pPr>
            <a:fld id="{3C938E31-856C-4997-861B-BBE7811F02DC}" type="datetimeFigureOut">
              <a:rPr lang="nl-NL"/>
              <a:pPr>
                <a:defRPr/>
              </a:pPr>
              <a:t>23-9-2021</a:t>
            </a:fld>
            <a:endParaRPr lang="nl-NL"/>
          </a:p>
        </p:txBody>
      </p:sp>
      <p:sp>
        <p:nvSpPr>
          <p:cNvPr id="7" name="Tijdelijke aanduiding voor voettekst 5">
            <a:extLst>
              <a:ext uri="{FF2B5EF4-FFF2-40B4-BE49-F238E27FC236}">
                <a16:creationId xmlns:a16="http://schemas.microsoft.com/office/drawing/2014/main" id="{6D8B1E9D-1883-498C-B12E-18DEA57C3BB6}"/>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03682D34-CE4D-447D-82A8-FD2DDF03B8B2}"/>
              </a:ext>
            </a:extLst>
          </p:cNvPr>
          <p:cNvSpPr>
            <a:spLocks noGrp="1"/>
          </p:cNvSpPr>
          <p:nvPr>
            <p:ph type="sldNum" sz="quarter" idx="12"/>
          </p:nvPr>
        </p:nvSpPr>
        <p:spPr/>
        <p:txBody>
          <a:bodyPr/>
          <a:lstStyle>
            <a:lvl1pPr>
              <a:defRPr/>
            </a:lvl1pPr>
          </a:lstStyle>
          <a:p>
            <a:pPr>
              <a:defRPr/>
            </a:pPr>
            <a:fld id="{C61A74E9-A4F2-4B4D-8527-325CA5A98BFD}" type="slidenum">
              <a:rPr lang="nl-NL"/>
              <a:pPr>
                <a:defRPr/>
              </a:pPr>
              <a:t>‹nr.›</a:t>
            </a:fld>
            <a:endParaRPr lang="nl-NL"/>
          </a:p>
        </p:txBody>
      </p:sp>
    </p:spTree>
    <p:extLst>
      <p:ext uri="{BB962C8B-B14F-4D97-AF65-F5344CB8AC3E}">
        <p14:creationId xmlns:p14="http://schemas.microsoft.com/office/powerpoint/2010/main" val="176702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B45074A6-BCFD-49B0-A5E6-9FE1D67F366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E49B82CA-FC34-4A43-A8EA-2DB85A2BDBC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60525A54-D375-4BE4-B09D-034DAB4A2686}"/>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21B3573-C64A-4B51-AA77-70154A57D7D9}" type="datetimeFigureOut">
              <a:rPr lang="nl-NL"/>
              <a:pPr>
                <a:defRPr/>
              </a:pPr>
              <a:t>23-9-2021</a:t>
            </a:fld>
            <a:endParaRPr lang="nl-NL"/>
          </a:p>
        </p:txBody>
      </p:sp>
      <p:sp>
        <p:nvSpPr>
          <p:cNvPr id="5" name="Tijdelijke aanduiding voor voettekst 4">
            <a:extLst>
              <a:ext uri="{FF2B5EF4-FFF2-40B4-BE49-F238E27FC236}">
                <a16:creationId xmlns:a16="http://schemas.microsoft.com/office/drawing/2014/main" id="{2DB5349A-A90C-4040-8EAC-F89C8ACB33A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05C75660-0596-4F8B-9661-E2BDCEE8980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9B3245F-9E34-4E21-A02B-4B9E57F58AD0}" type="slidenum">
              <a:rPr lang="nl-NL"/>
              <a:pPr>
                <a:defRPr/>
              </a:pPr>
              <a:t>‹nr.›</a:t>
            </a:fld>
            <a:endParaRPr lang="nl-NL"/>
          </a:p>
        </p:txBody>
      </p:sp>
      <p:sp>
        <p:nvSpPr>
          <p:cNvPr id="7" name="Rechthoek 6">
            <a:extLst>
              <a:ext uri="{FF2B5EF4-FFF2-40B4-BE49-F238E27FC236}">
                <a16:creationId xmlns:a16="http://schemas.microsoft.com/office/drawing/2014/main" id="{FED978E8-4E5D-4EE2-8884-08675BF72BE0}"/>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375a56a4-4348-4aa5-a42e-9c077233810b"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4&amp;course=wpf-fundamental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04e00607-070e-49fe-bcbd-14369b513c4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5&amp;course=wpf-fundamental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e4f87cd7-4e77-4744-b37a-a0c08e4793f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6&amp;course=wpf-fundamental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76e2a544-afc1-4ded-a19c-a1a973a3c8ea"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7&amp;course=wpf-fundamenta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e231f730-5896-4f3b-8db7-dcc53a6a2b85"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8&amp;course=wpf-fundamental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eca05725-83fd-4171-9880-56686a5bbc8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9&amp;course=wpf-fundamental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334ad4be-9b79-4d44-b76d-cbfa7ec4a4f9"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0&amp;course=wpf-fundamenta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0221ac78-3363-4304-a225-0f972a534ea2"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1&amp;course=wpf-fundamental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0bb37118-c86b-48e9-a14a-9488eebcc407"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2&amp;course=wpf-fundamental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338782e5-72b7-4dee-a0ac-c5cd60cfcdaa"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3&amp;course=wpf-fundamental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8ef2b0e6-10a7-4e46-a750-06af17a6f2f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4&amp;course=wpf-fundamental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f05fe5da-066c-4213-baca-51310245c5f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15&amp;course=wpf-fundamenta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5779fa52-a4be-41b3-aa64-90c527501f08"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2&amp;course=wpf-fundamental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pluralsight.com/course-player?clipId=b4a9a679-8173-413b-b801-c7548323af25"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luralsight.com/training/Player?author=ian-griffiths&amp;name=wpf-layout&amp;clip=3&amp;course=wpf-fundamenta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6CFA9BF9-02C3-4F94-9C3C-90FED8D2D67D}"/>
              </a:ext>
            </a:extLst>
          </p:cNvPr>
          <p:cNvSpPr>
            <a:spLocks noGrp="1"/>
          </p:cNvSpPr>
          <p:nvPr>
            <p:ph type="ctrTitle"/>
          </p:nvPr>
        </p:nvSpPr>
        <p:spPr>
          <a:xfrm>
            <a:off x="531813" y="1903413"/>
            <a:ext cx="7772400" cy="1470025"/>
          </a:xfrm>
        </p:spPr>
        <p:txBody>
          <a:bodyPr/>
          <a:lstStyle/>
          <a:p>
            <a:pPr eaLnBrk="1" hangingPunct="1"/>
            <a:r>
              <a:rPr lang="nl-BE" altLang="nl-BE"/>
              <a:t>WPF Layout</a:t>
            </a:r>
          </a:p>
        </p:txBody>
      </p:sp>
      <p:sp>
        <p:nvSpPr>
          <p:cNvPr id="16387" name="Subtitel 2">
            <a:extLst>
              <a:ext uri="{FF2B5EF4-FFF2-40B4-BE49-F238E27FC236}">
                <a16:creationId xmlns:a16="http://schemas.microsoft.com/office/drawing/2014/main" id="{F4064878-6EBD-4733-B4C2-6EADE2EF0A46}"/>
              </a:ext>
            </a:extLst>
          </p:cNvPr>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Afbeelding 3">
            <a:hlinkClick r:id="rId2"/>
            <a:extLst>
              <a:ext uri="{FF2B5EF4-FFF2-40B4-BE49-F238E27FC236}">
                <a16:creationId xmlns:a16="http://schemas.microsoft.com/office/drawing/2014/main" id="{8D8A6902-E80F-44E5-8FDE-47558319B6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AutoShape 2" descr="Afbeeldingsresultaat voor picture click here">
            <a:extLst>
              <a:ext uri="{FF2B5EF4-FFF2-40B4-BE49-F238E27FC236}">
                <a16:creationId xmlns:a16="http://schemas.microsoft.com/office/drawing/2014/main" id="{22E3B0EB-547E-43DF-AF73-BD248F13FD8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1748" name="Afbeelding 5">
            <a:hlinkClick r:id="rId4"/>
            <a:extLst>
              <a:ext uri="{FF2B5EF4-FFF2-40B4-BE49-F238E27FC236}">
                <a16:creationId xmlns:a16="http://schemas.microsoft.com/office/drawing/2014/main" id="{1E7192FC-728D-4F60-9726-AA9E4D256A4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itel 1">
            <a:extLst>
              <a:ext uri="{FF2B5EF4-FFF2-40B4-BE49-F238E27FC236}">
                <a16:creationId xmlns:a16="http://schemas.microsoft.com/office/drawing/2014/main" id="{7B05B0F5-98C1-4099-A9B6-90DDD3E7F6F4}"/>
              </a:ext>
            </a:extLst>
          </p:cNvPr>
          <p:cNvSpPr>
            <a:spLocks noGrp="1"/>
          </p:cNvSpPr>
          <p:nvPr>
            <p:ph type="title"/>
          </p:nvPr>
        </p:nvSpPr>
        <p:spPr/>
        <p:txBody>
          <a:bodyPr/>
          <a:lstStyle/>
          <a:p>
            <a:r>
              <a:rPr lang="nl-BE" altLang="nl-BE"/>
              <a:t>Pluralsight video: Padding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Afbeelding 3">
            <a:extLst>
              <a:ext uri="{FF2B5EF4-FFF2-40B4-BE49-F238E27FC236}">
                <a16:creationId xmlns:a16="http://schemas.microsoft.com/office/drawing/2014/main" id="{C9E92299-876E-4D1A-8088-D42983994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705100"/>
            <a:ext cx="676275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el 1">
            <a:extLst>
              <a:ext uri="{FF2B5EF4-FFF2-40B4-BE49-F238E27FC236}">
                <a16:creationId xmlns:a16="http://schemas.microsoft.com/office/drawing/2014/main" id="{28C1F8E6-3A59-49A0-8585-87855F0149DE}"/>
              </a:ext>
            </a:extLst>
          </p:cNvPr>
          <p:cNvSpPr>
            <a:spLocks noGrp="1"/>
          </p:cNvSpPr>
          <p:nvPr>
            <p:ph type="title"/>
          </p:nvPr>
        </p:nvSpPr>
        <p:spPr/>
        <p:txBody>
          <a:bodyPr/>
          <a:lstStyle/>
          <a:p>
            <a:r>
              <a:rPr lang="nl-BE" altLang="nl-BE"/>
              <a:t>Alignment</a:t>
            </a:r>
          </a:p>
        </p:txBody>
      </p:sp>
      <p:sp>
        <p:nvSpPr>
          <p:cNvPr id="32772" name="Tijdelijke aanduiding voor inhoud 2">
            <a:extLst>
              <a:ext uri="{FF2B5EF4-FFF2-40B4-BE49-F238E27FC236}">
                <a16:creationId xmlns:a16="http://schemas.microsoft.com/office/drawing/2014/main" id="{469631AB-4361-458F-860E-98EFF43E610C}"/>
              </a:ext>
            </a:extLst>
          </p:cNvPr>
          <p:cNvSpPr>
            <a:spLocks noGrp="1"/>
          </p:cNvSpPr>
          <p:nvPr>
            <p:ph idx="1"/>
          </p:nvPr>
        </p:nvSpPr>
        <p:spPr/>
        <p:txBody>
          <a:bodyPr/>
          <a:lstStyle/>
          <a:p>
            <a:r>
              <a:rPr lang="nl-BE" altLang="nl-BE"/>
              <a:t>When more space than an elements requires </a:t>
            </a:r>
            <a:r>
              <a:rPr lang="nl-BE" altLang="nl-BE">
                <a:sym typeface="Wingdings" panose="05000000000000000000" pitchFamily="2" charset="2"/>
              </a:rPr>
              <a:t> </a:t>
            </a:r>
            <a:r>
              <a:rPr lang="nl-BE" altLang="nl-BE" sz="2800">
                <a:sym typeface="Wingdings" panose="05000000000000000000" pitchFamily="2" charset="2"/>
              </a:rPr>
              <a:t>alignment decides how elements use this space</a:t>
            </a:r>
            <a:endParaRPr lang="nl-BE" altLang="nl-BE" sz="2800"/>
          </a:p>
        </p:txBody>
      </p:sp>
      <p:sp>
        <p:nvSpPr>
          <p:cNvPr id="32773" name="Tekstvak 4">
            <a:extLst>
              <a:ext uri="{FF2B5EF4-FFF2-40B4-BE49-F238E27FC236}">
                <a16:creationId xmlns:a16="http://schemas.microsoft.com/office/drawing/2014/main" id="{C04CD859-2831-4E6F-9522-B40366E5D671}"/>
              </a:ext>
            </a:extLst>
          </p:cNvPr>
          <p:cNvSpPr txBox="1">
            <a:spLocks noChangeArrowheads="1"/>
          </p:cNvSpPr>
          <p:nvPr/>
        </p:nvSpPr>
        <p:spPr bwMode="auto">
          <a:xfrm>
            <a:off x="4062413" y="5756275"/>
            <a:ext cx="101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b="1">
                <a:solidFill>
                  <a:srgbClr val="002060"/>
                </a:solidFill>
                <a:latin typeface="Comic Sans MS" panose="030F0702030302020204" pitchFamily="66" charset="0"/>
              </a:rPr>
              <a:t>Default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30D47627-689D-4D4F-931B-84CFA2D401F9}"/>
              </a:ext>
            </a:extLst>
          </p:cNvPr>
          <p:cNvSpPr>
            <a:spLocks noGrp="1"/>
          </p:cNvSpPr>
          <p:nvPr>
            <p:ph type="title"/>
          </p:nvPr>
        </p:nvSpPr>
        <p:spPr/>
        <p:txBody>
          <a:bodyPr/>
          <a:lstStyle/>
          <a:p>
            <a:r>
              <a:rPr lang="nl-BE" altLang="nl-BE"/>
              <a:t>Demo WpfAlignment</a:t>
            </a:r>
          </a:p>
        </p:txBody>
      </p:sp>
      <p:sp>
        <p:nvSpPr>
          <p:cNvPr id="3" name="Tijdelijke aanduiding voor inhoud 2">
            <a:extLst>
              <a:ext uri="{FF2B5EF4-FFF2-40B4-BE49-F238E27FC236}">
                <a16:creationId xmlns:a16="http://schemas.microsoft.com/office/drawing/2014/main" id="{F1DCE460-C0AC-4852-A9AA-10040FA96A2C}"/>
              </a:ext>
            </a:extLst>
          </p:cNvPr>
          <p:cNvSpPr>
            <a:spLocks noGrp="1"/>
          </p:cNvSpPr>
          <p:nvPr>
            <p:ph idx="1"/>
          </p:nvPr>
        </p:nvSpPr>
        <p:spPr/>
        <p:txBody>
          <a:bodyPr/>
          <a:lstStyle/>
          <a:p>
            <a:pPr>
              <a:defRPr/>
            </a:pPr>
            <a:r>
              <a:rPr lang="nl-BE" dirty="0"/>
              <a:t>&lt;Button Content=“OK” /&gt; </a:t>
            </a:r>
            <a:r>
              <a:rPr lang="nl-BE" dirty="0">
                <a:sym typeface="Wingdings" panose="05000000000000000000" pitchFamily="2" charset="2"/>
              </a:rPr>
              <a:t> </a:t>
            </a:r>
            <a:r>
              <a:rPr lang="nl-BE" dirty="0" err="1">
                <a:sym typeface="Wingdings" panose="05000000000000000000" pitchFamily="2" charset="2"/>
              </a:rPr>
              <a:t>stretched</a:t>
            </a:r>
            <a:endParaRPr lang="nl-BE" dirty="0">
              <a:sym typeface="Wingdings" panose="05000000000000000000" pitchFamily="2" charset="2"/>
            </a:endParaRP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Resizing</a:t>
            </a:r>
            <a:r>
              <a:rPr lang="nl-BE" sz="2000" dirty="0">
                <a:sym typeface="Wingdings" panose="05000000000000000000" pitchFamily="2" charset="2"/>
              </a:rPr>
              <a:t> the </a:t>
            </a:r>
            <a:r>
              <a:rPr lang="nl-BE" sz="2000" dirty="0" err="1">
                <a:sym typeface="Wingdings" panose="05000000000000000000" pitchFamily="2" charset="2"/>
              </a:rPr>
              <a:t>window</a:t>
            </a:r>
            <a:r>
              <a:rPr lang="nl-BE" sz="2000" dirty="0">
                <a:sym typeface="Wingdings" panose="05000000000000000000" pitchFamily="2" charset="2"/>
              </a:rPr>
              <a:t>  has effect on </a:t>
            </a:r>
            <a:r>
              <a:rPr lang="nl-BE" sz="2000" dirty="0" err="1">
                <a:sym typeface="Wingdings" panose="05000000000000000000" pitchFamily="2" charset="2"/>
              </a:rPr>
              <a:t>width</a:t>
            </a:r>
            <a:r>
              <a:rPr lang="nl-BE" sz="2000" dirty="0">
                <a:sym typeface="Wingdings" panose="05000000000000000000" pitchFamily="2" charset="2"/>
              </a:rPr>
              <a:t>/</a:t>
            </a:r>
            <a:r>
              <a:rPr lang="nl-BE" sz="2000" dirty="0" err="1">
                <a:sym typeface="Wingdings" panose="05000000000000000000" pitchFamily="2" charset="2"/>
              </a:rPr>
              <a:t>height</a:t>
            </a:r>
            <a:r>
              <a:rPr lang="nl-BE" sz="2000" dirty="0">
                <a:sym typeface="Wingdings" panose="05000000000000000000" pitchFamily="2" charset="2"/>
              </a:rPr>
              <a:t> of the button</a:t>
            </a:r>
          </a:p>
          <a:p>
            <a:pPr>
              <a:defRPr/>
            </a:pPr>
            <a:r>
              <a:rPr lang="nl-BE" dirty="0">
                <a:sym typeface="Wingdings" panose="05000000000000000000" pitchFamily="2" charset="2"/>
              </a:rPr>
              <a:t>&lt;Button </a:t>
            </a:r>
            <a:r>
              <a:rPr lang="nl-BE" dirty="0" err="1">
                <a:sym typeface="Wingdings" panose="05000000000000000000" pitchFamily="2" charset="2"/>
              </a:rPr>
              <a:t>HorizontalAlignment</a:t>
            </a:r>
            <a:r>
              <a:rPr lang="nl-BE" dirty="0">
                <a:sym typeface="Wingdings" panose="05000000000000000000" pitchFamily="2" charset="2"/>
              </a:rPr>
              <a:t>=“</a:t>
            </a:r>
            <a:r>
              <a:rPr lang="nl-BE" dirty="0" err="1">
                <a:sym typeface="Wingdings" panose="05000000000000000000" pitchFamily="2" charset="2"/>
              </a:rPr>
              <a:t>Left</a:t>
            </a:r>
            <a:r>
              <a:rPr lang="nl-BE" dirty="0">
                <a:sym typeface="Wingdings" panose="05000000000000000000" pitchFamily="2" charset="2"/>
              </a:rPr>
              <a:t>” /&gt; </a:t>
            </a: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width</a:t>
            </a:r>
            <a:r>
              <a:rPr lang="nl-BE" sz="2000" dirty="0">
                <a:sym typeface="Wingdings" panose="05000000000000000000" pitchFamily="2" charset="2"/>
              </a:rPr>
              <a:t> of the button = the </a:t>
            </a:r>
            <a:r>
              <a:rPr lang="nl-BE" sz="2000" dirty="0" err="1">
                <a:sym typeface="Wingdings" panose="05000000000000000000" pitchFamily="2" charset="2"/>
              </a:rPr>
              <a:t>required</a:t>
            </a:r>
            <a:r>
              <a:rPr lang="nl-BE" sz="2000" dirty="0">
                <a:sym typeface="Wingdings" panose="05000000000000000000" pitchFamily="2" charset="2"/>
              </a:rPr>
              <a:t> </a:t>
            </a:r>
            <a:r>
              <a:rPr lang="nl-BE" sz="2000" dirty="0" err="1">
                <a:sym typeface="Wingdings" panose="05000000000000000000" pitchFamily="2" charset="2"/>
              </a:rPr>
              <a:t>width</a:t>
            </a:r>
            <a:r>
              <a:rPr lang="nl-BE" sz="2000" dirty="0">
                <a:sym typeface="Wingdings" panose="05000000000000000000" pitchFamily="2" charset="2"/>
              </a:rPr>
              <a:t> (</a:t>
            </a:r>
            <a:r>
              <a:rPr lang="nl-BE" sz="2000" dirty="0" err="1">
                <a:sym typeface="Wingdings" panose="05000000000000000000" pitchFamily="2" charset="2"/>
              </a:rPr>
              <a:t>width</a:t>
            </a:r>
            <a:r>
              <a:rPr lang="nl-BE" sz="2000" dirty="0">
                <a:sym typeface="Wingdings" panose="05000000000000000000" pitchFamily="2" charset="2"/>
              </a:rPr>
              <a:t> of the content)</a:t>
            </a:r>
          </a:p>
          <a:p>
            <a:pPr>
              <a:defRPr/>
            </a:pPr>
            <a:r>
              <a:rPr lang="nl-BE" dirty="0">
                <a:sym typeface="Wingdings" panose="05000000000000000000" pitchFamily="2" charset="2"/>
              </a:rPr>
              <a:t>The </a:t>
            </a:r>
            <a:r>
              <a:rPr lang="nl-BE" dirty="0" err="1">
                <a:sym typeface="Wingdings" panose="05000000000000000000" pitchFamily="2" charset="2"/>
              </a:rPr>
              <a:t>same</a:t>
            </a:r>
            <a:r>
              <a:rPr lang="nl-BE" dirty="0">
                <a:sym typeface="Wingdings" panose="05000000000000000000" pitchFamily="2" charset="2"/>
              </a:rPr>
              <a:t> </a:t>
            </a:r>
            <a:r>
              <a:rPr lang="nl-BE" dirty="0" err="1">
                <a:sym typeface="Wingdings" panose="05000000000000000000" pitchFamily="2" charset="2"/>
              </a:rPr>
              <a:t>happens</a:t>
            </a:r>
            <a:r>
              <a:rPr lang="nl-BE" dirty="0">
                <a:sym typeface="Wingdings" panose="05000000000000000000" pitchFamily="2" charset="2"/>
              </a:rPr>
              <a:t> </a:t>
            </a:r>
            <a:r>
              <a:rPr lang="nl-BE" dirty="0" err="1">
                <a:sym typeface="Wingdings" panose="05000000000000000000" pitchFamily="2" charset="2"/>
              </a:rPr>
              <a:t>with</a:t>
            </a:r>
            <a:r>
              <a:rPr lang="nl-BE" dirty="0">
                <a:sym typeface="Wingdings" panose="05000000000000000000" pitchFamily="2" charset="2"/>
              </a:rPr>
              <a:t> </a:t>
            </a:r>
            <a:r>
              <a:rPr lang="nl-BE" dirty="0" err="1">
                <a:sym typeface="Wingdings" panose="05000000000000000000" pitchFamily="2" charset="2"/>
              </a:rPr>
              <a:t>VerticalAlignment</a:t>
            </a:r>
            <a:endParaRPr lang="nl-BE" dirty="0">
              <a:sym typeface="Wingdings" panose="05000000000000000000" pitchFamily="2" charset="2"/>
            </a:endParaRP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Resizing</a:t>
            </a:r>
            <a:r>
              <a:rPr lang="nl-BE" sz="2000" dirty="0">
                <a:sym typeface="Wingdings" panose="05000000000000000000" pitchFamily="2" charset="2"/>
              </a:rPr>
              <a:t> the </a:t>
            </a:r>
            <a:r>
              <a:rPr lang="nl-BE" sz="2000" dirty="0" err="1">
                <a:sym typeface="Wingdings" panose="05000000000000000000" pitchFamily="2" charset="2"/>
              </a:rPr>
              <a:t>windows</a:t>
            </a:r>
            <a:r>
              <a:rPr lang="nl-BE" sz="2000" dirty="0">
                <a:sym typeface="Wingdings" panose="05000000000000000000" pitchFamily="2" charset="2"/>
              </a:rPr>
              <a:t>  has no effect on </a:t>
            </a:r>
            <a:r>
              <a:rPr lang="nl-BE" sz="2000" dirty="0" err="1">
                <a:sym typeface="Wingdings" panose="05000000000000000000" pitchFamily="2" charset="2"/>
              </a:rPr>
              <a:t>width</a:t>
            </a:r>
            <a:r>
              <a:rPr lang="nl-BE" sz="2000" dirty="0">
                <a:sym typeface="Wingdings" panose="05000000000000000000" pitchFamily="2" charset="2"/>
              </a:rPr>
              <a:t>/</a:t>
            </a:r>
            <a:r>
              <a:rPr lang="nl-BE" sz="2000" dirty="0" err="1">
                <a:sym typeface="Wingdings" panose="05000000000000000000" pitchFamily="2" charset="2"/>
              </a:rPr>
              <a:t>height</a:t>
            </a:r>
            <a:r>
              <a:rPr lang="nl-BE" sz="2000" dirty="0">
                <a:sym typeface="Wingdings" panose="05000000000000000000" pitchFamily="2" charset="2"/>
              </a:rPr>
              <a:t> of the button</a:t>
            </a:r>
            <a:endParaRPr lang="nl-BE"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Afbeelding 3">
            <a:hlinkClick r:id="rId2"/>
            <a:extLst>
              <a:ext uri="{FF2B5EF4-FFF2-40B4-BE49-F238E27FC236}">
                <a16:creationId xmlns:a16="http://schemas.microsoft.com/office/drawing/2014/main" id="{3B4403C7-4A0F-4245-82A3-811AC0ACE0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AutoShape 2" descr="Afbeeldingsresultaat voor picture click here">
            <a:extLst>
              <a:ext uri="{FF2B5EF4-FFF2-40B4-BE49-F238E27FC236}">
                <a16:creationId xmlns:a16="http://schemas.microsoft.com/office/drawing/2014/main" id="{BAAB3CE8-5995-4D0F-8462-8ACE74F1D099}"/>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5844" name="Afbeelding 5">
            <a:hlinkClick r:id="rId4"/>
            <a:extLst>
              <a:ext uri="{FF2B5EF4-FFF2-40B4-BE49-F238E27FC236}">
                <a16:creationId xmlns:a16="http://schemas.microsoft.com/office/drawing/2014/main" id="{F23A8501-FF0C-4EE4-98F6-D343ABEEFE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itel 1">
            <a:extLst>
              <a:ext uri="{FF2B5EF4-FFF2-40B4-BE49-F238E27FC236}">
                <a16:creationId xmlns:a16="http://schemas.microsoft.com/office/drawing/2014/main" id="{F6E36772-11E8-449C-9F5B-4E92FF7C988C}"/>
              </a:ext>
            </a:extLst>
          </p:cNvPr>
          <p:cNvSpPr>
            <a:spLocks noGrp="1"/>
          </p:cNvSpPr>
          <p:nvPr>
            <p:ph type="title"/>
          </p:nvPr>
        </p:nvSpPr>
        <p:spPr/>
        <p:txBody>
          <a:bodyPr/>
          <a:lstStyle/>
          <a:p>
            <a:r>
              <a:rPr lang="nl-BE" altLang="nl-BE"/>
              <a:t>Pluralsight video: Alignment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63BFA660-45AF-4746-A076-B8E54B91A031}"/>
              </a:ext>
            </a:extLst>
          </p:cNvPr>
          <p:cNvSpPr>
            <a:spLocks noGrp="1"/>
          </p:cNvSpPr>
          <p:nvPr>
            <p:ph type="title"/>
          </p:nvPr>
        </p:nvSpPr>
        <p:spPr/>
        <p:txBody>
          <a:bodyPr/>
          <a:lstStyle/>
          <a:p>
            <a:r>
              <a:rPr lang="nl-BE" altLang="nl-BE"/>
              <a:t>Content Alignment</a:t>
            </a:r>
          </a:p>
        </p:txBody>
      </p:sp>
      <p:sp>
        <p:nvSpPr>
          <p:cNvPr id="24579" name="Tijdelijke aanduiding voor inhoud 2">
            <a:extLst>
              <a:ext uri="{FF2B5EF4-FFF2-40B4-BE49-F238E27FC236}">
                <a16:creationId xmlns:a16="http://schemas.microsoft.com/office/drawing/2014/main" id="{3CAF1727-E410-481F-B3C1-07F81AF6B8D7}"/>
              </a:ext>
            </a:extLst>
          </p:cNvPr>
          <p:cNvSpPr>
            <a:spLocks noGrp="1"/>
          </p:cNvSpPr>
          <p:nvPr>
            <p:ph idx="1"/>
          </p:nvPr>
        </p:nvSpPr>
        <p:spPr/>
        <p:txBody>
          <a:bodyPr/>
          <a:lstStyle/>
          <a:p>
            <a:pPr>
              <a:defRPr/>
            </a:pPr>
            <a:r>
              <a:rPr lang="nl-BE" altLang="nl-BE" dirty="0" err="1"/>
              <a:t>Alignment</a:t>
            </a:r>
            <a:r>
              <a:rPr lang="nl-BE" altLang="nl-BE" dirty="0"/>
              <a:t> </a:t>
            </a:r>
          </a:p>
          <a:p>
            <a:pPr marL="457200" lvl="1" indent="0">
              <a:buFont typeface="Arial" panose="020B0604020202020204" pitchFamily="34" charset="0"/>
              <a:buNone/>
              <a:defRPr/>
            </a:pPr>
            <a:r>
              <a:rPr lang="nl-BE" altLang="nl-BE" dirty="0">
                <a:sym typeface="Wingdings" panose="05000000000000000000" pitchFamily="2" charset="2"/>
              </a:rPr>
              <a:t> </a:t>
            </a:r>
            <a:r>
              <a:rPr lang="nl-BE" altLang="nl-BE" sz="2000" dirty="0">
                <a:sym typeface="Wingdings" panose="05000000000000000000" pitchFamily="2" charset="2"/>
              </a:rPr>
              <a:t>How element </a:t>
            </a:r>
            <a:r>
              <a:rPr lang="nl-BE" altLang="nl-BE" sz="2000" dirty="0" err="1">
                <a:sym typeface="Wingdings" panose="05000000000000000000" pitchFamily="2" charset="2"/>
              </a:rPr>
              <a:t>uses</a:t>
            </a:r>
            <a:r>
              <a:rPr lang="nl-BE" altLang="nl-BE" sz="2000" dirty="0">
                <a:sym typeface="Wingdings" panose="05000000000000000000" pitchFamily="2" charset="2"/>
              </a:rPr>
              <a:t> extra </a:t>
            </a:r>
            <a:r>
              <a:rPr lang="nl-BE" altLang="nl-BE" sz="2000" dirty="0" err="1">
                <a:sym typeface="Wingdings" panose="05000000000000000000" pitchFamily="2" charset="2"/>
              </a:rPr>
              <a:t>space</a:t>
            </a:r>
            <a:r>
              <a:rPr lang="nl-BE" altLang="nl-BE" sz="2000" dirty="0">
                <a:sym typeface="Wingdings" panose="05000000000000000000" pitchFamily="2" charset="2"/>
              </a:rPr>
              <a:t> </a:t>
            </a:r>
            <a:r>
              <a:rPr lang="nl-BE" altLang="nl-BE" sz="2000" dirty="0" err="1">
                <a:sym typeface="Wingdings" panose="05000000000000000000" pitchFamily="2" charset="2"/>
              </a:rPr>
              <a:t>provided</a:t>
            </a:r>
            <a:r>
              <a:rPr lang="nl-BE" altLang="nl-BE" sz="2000" dirty="0">
                <a:sym typeface="Wingdings" panose="05000000000000000000" pitchFamily="2" charset="2"/>
              </a:rPr>
              <a:t> </a:t>
            </a:r>
            <a:r>
              <a:rPr lang="nl-BE" altLang="nl-BE" sz="2000" dirty="0" err="1">
                <a:sym typeface="Wingdings" panose="05000000000000000000" pitchFamily="2" charset="2"/>
              </a:rPr>
              <a:t>by</a:t>
            </a:r>
            <a:r>
              <a:rPr lang="nl-BE" altLang="nl-BE" sz="2000" dirty="0">
                <a:sym typeface="Wingdings" panose="05000000000000000000" pitchFamily="2" charset="2"/>
              </a:rPr>
              <a:t> </a:t>
            </a:r>
            <a:r>
              <a:rPr lang="nl-BE" altLang="nl-BE" sz="2000" dirty="0" err="1">
                <a:sym typeface="Wingdings" panose="05000000000000000000" pitchFamily="2" charset="2"/>
              </a:rPr>
              <a:t>its</a:t>
            </a:r>
            <a:r>
              <a:rPr lang="nl-BE" altLang="nl-BE" sz="2000" dirty="0">
                <a:sym typeface="Wingdings" panose="05000000000000000000" pitchFamily="2" charset="2"/>
              </a:rPr>
              <a:t> container</a:t>
            </a:r>
          </a:p>
          <a:p>
            <a:pPr>
              <a:defRPr/>
            </a:pPr>
            <a:r>
              <a:rPr lang="nl-BE" altLang="nl-BE" dirty="0" err="1">
                <a:sym typeface="Wingdings" panose="05000000000000000000" pitchFamily="2" charset="2"/>
              </a:rPr>
              <a:t>ContentAlignment</a:t>
            </a:r>
            <a:r>
              <a:rPr lang="nl-BE" altLang="nl-BE" dirty="0">
                <a:sym typeface="Wingdings" panose="05000000000000000000" pitchFamily="2" charset="2"/>
              </a:rPr>
              <a:t> </a:t>
            </a:r>
          </a:p>
          <a:p>
            <a:pPr marL="0" indent="0">
              <a:buFont typeface="Arial" panose="020B0604020202020204" pitchFamily="34" charset="0"/>
              <a:buNone/>
              <a:defRPr/>
            </a:pPr>
            <a:r>
              <a:rPr lang="nl-BE" altLang="nl-BE" dirty="0">
                <a:sym typeface="Wingdings" panose="05000000000000000000" pitchFamily="2" charset="2"/>
              </a:rPr>
              <a:t>	 </a:t>
            </a:r>
            <a:r>
              <a:rPr lang="nl-BE" altLang="nl-BE" sz="2000" dirty="0">
                <a:sym typeface="Wingdings" panose="05000000000000000000" pitchFamily="2" charset="2"/>
              </a:rPr>
              <a:t>How </a:t>
            </a:r>
            <a:r>
              <a:rPr lang="nl-BE" altLang="nl-BE" sz="2000" dirty="0" err="1">
                <a:sym typeface="Wingdings" panose="05000000000000000000" pitchFamily="2" charset="2"/>
              </a:rPr>
              <a:t>the</a:t>
            </a:r>
            <a:r>
              <a:rPr lang="nl-BE" altLang="nl-BE" sz="2000" dirty="0">
                <a:sym typeface="Wingdings" panose="05000000000000000000" pitchFamily="2" charset="2"/>
              </a:rPr>
              <a:t> content </a:t>
            </a:r>
            <a:r>
              <a:rPr lang="nl-BE" altLang="nl-BE" sz="2000" dirty="0" err="1">
                <a:sym typeface="Wingdings" panose="05000000000000000000" pitchFamily="2" charset="2"/>
              </a:rPr>
              <a:t>inside</a:t>
            </a:r>
            <a:r>
              <a:rPr lang="nl-BE" altLang="nl-BE" sz="2000" dirty="0">
                <a:sym typeface="Wingdings" panose="05000000000000000000" pitchFamily="2" charset="2"/>
              </a:rPr>
              <a:t> </a:t>
            </a:r>
            <a:r>
              <a:rPr lang="nl-BE" altLang="nl-BE" sz="2000" dirty="0" err="1">
                <a:sym typeface="Wingdings" panose="05000000000000000000" pitchFamily="2" charset="2"/>
              </a:rPr>
              <a:t>an</a:t>
            </a:r>
            <a:r>
              <a:rPr lang="nl-BE" altLang="nl-BE" sz="2000" dirty="0">
                <a:sym typeface="Wingdings" panose="05000000000000000000" pitchFamily="2" charset="2"/>
              </a:rPr>
              <a:t> element is </a:t>
            </a:r>
            <a:r>
              <a:rPr lang="nl-BE" altLang="nl-BE" sz="2000" dirty="0" err="1">
                <a:sym typeface="Wingdings" panose="05000000000000000000" pitchFamily="2" charset="2"/>
              </a:rPr>
              <a:t>positioned</a:t>
            </a:r>
            <a:endParaRPr lang="nl-BE" altLang="nl-BE" sz="2000" dirty="0">
              <a:sym typeface="Wingdings" panose="05000000000000000000" pitchFamily="2" charset="2"/>
            </a:endParaRPr>
          </a:p>
          <a:p>
            <a:pPr>
              <a:defRPr/>
            </a:pPr>
            <a:endParaRPr lang="nl-BE" altLang="nl-BE" dirty="0">
              <a:sym typeface="Wingdings" panose="05000000000000000000" pitchFamily="2" charset="2"/>
            </a:endParaRPr>
          </a:p>
          <a:p>
            <a:pPr>
              <a:defRPr/>
            </a:pPr>
            <a:r>
              <a:rPr lang="nl-BE" altLang="nl-BE" dirty="0" err="1">
                <a:sym typeface="Wingdings" panose="05000000000000000000" pitchFamily="2" charset="2"/>
              </a:rPr>
              <a:t>Alignment</a:t>
            </a:r>
            <a:r>
              <a:rPr lang="nl-BE" altLang="nl-BE" dirty="0">
                <a:sym typeface="Wingdings" panose="05000000000000000000" pitchFamily="2" charset="2"/>
              </a:rPr>
              <a:t> ~ </a:t>
            </a:r>
            <a:r>
              <a:rPr lang="nl-BE" altLang="nl-BE" dirty="0" err="1">
                <a:sym typeface="Wingdings" panose="05000000000000000000" pitchFamily="2" charset="2"/>
              </a:rPr>
              <a:t>ContentAlignment</a:t>
            </a:r>
            <a:r>
              <a:rPr lang="nl-BE" altLang="nl-BE" dirty="0">
                <a:sym typeface="Wingdings" panose="05000000000000000000" pitchFamily="2" charset="2"/>
              </a:rPr>
              <a:t> </a:t>
            </a:r>
            <a:endParaRPr lang="nl-BE" altLang="nl-BE" dirty="0"/>
          </a:p>
          <a:p>
            <a:pPr>
              <a:defRPr/>
            </a:pPr>
            <a:r>
              <a:rPr lang="nl-BE" altLang="nl-BE" dirty="0" err="1">
                <a:sym typeface="Wingdings" panose="05000000000000000000" pitchFamily="2" charset="2"/>
              </a:rPr>
              <a:t>Margin</a:t>
            </a:r>
            <a:r>
              <a:rPr lang="nl-BE" altLang="nl-BE" dirty="0">
                <a:sym typeface="Wingdings" panose="05000000000000000000" pitchFamily="2" charset="2"/>
              </a:rPr>
              <a:t> ~ Padding</a:t>
            </a:r>
          </a:p>
          <a:p>
            <a:pPr>
              <a:defRPr/>
            </a:pPr>
            <a:endParaRPr lang="nl-BE" altLang="nl-BE" dirty="0">
              <a:sym typeface="Wingdings" panose="05000000000000000000"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Afbeelding 3">
            <a:hlinkClick r:id="rId2"/>
            <a:extLst>
              <a:ext uri="{FF2B5EF4-FFF2-40B4-BE49-F238E27FC236}">
                <a16:creationId xmlns:a16="http://schemas.microsoft.com/office/drawing/2014/main" id="{C1B0835E-F434-4130-89EA-3689F9B8EA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AutoShape 2" descr="Afbeeldingsresultaat voor picture click here">
            <a:extLst>
              <a:ext uri="{FF2B5EF4-FFF2-40B4-BE49-F238E27FC236}">
                <a16:creationId xmlns:a16="http://schemas.microsoft.com/office/drawing/2014/main" id="{837C7969-1A4C-45A2-BF87-006212A2AD8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8916" name="Afbeelding 5">
            <a:hlinkClick r:id="rId4"/>
            <a:extLst>
              <a:ext uri="{FF2B5EF4-FFF2-40B4-BE49-F238E27FC236}">
                <a16:creationId xmlns:a16="http://schemas.microsoft.com/office/drawing/2014/main" id="{8BEDF342-330A-4ECB-815B-7D568220CBB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itel 1">
            <a:extLst>
              <a:ext uri="{FF2B5EF4-FFF2-40B4-BE49-F238E27FC236}">
                <a16:creationId xmlns:a16="http://schemas.microsoft.com/office/drawing/2014/main" id="{6AEC2CA3-49B4-492C-9CAB-58F3D5EB981F}"/>
              </a:ext>
            </a:extLst>
          </p:cNvPr>
          <p:cNvSpPr>
            <a:spLocks noGrp="1"/>
          </p:cNvSpPr>
          <p:nvPr>
            <p:ph type="title"/>
          </p:nvPr>
        </p:nvSpPr>
        <p:spPr/>
        <p:txBody>
          <a:bodyPr/>
          <a:lstStyle/>
          <a:p>
            <a:r>
              <a:rPr lang="nl-BE" altLang="nl-BE"/>
              <a:t>Pluralsight video: Content Alignment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9FEC2458-1FA9-4146-8530-0C560BF0564B}"/>
              </a:ext>
            </a:extLst>
          </p:cNvPr>
          <p:cNvSpPr>
            <a:spLocks noGrp="1"/>
          </p:cNvSpPr>
          <p:nvPr>
            <p:ph type="title"/>
          </p:nvPr>
        </p:nvSpPr>
        <p:spPr/>
        <p:txBody>
          <a:bodyPr/>
          <a:lstStyle/>
          <a:p>
            <a:r>
              <a:rPr lang="nl-BE" altLang="en-US"/>
              <a:t>Explicit Width and Height</a:t>
            </a:r>
          </a:p>
        </p:txBody>
      </p:sp>
      <p:sp>
        <p:nvSpPr>
          <p:cNvPr id="3" name="Tijdelijke aanduiding voor inhoud 2">
            <a:extLst>
              <a:ext uri="{FF2B5EF4-FFF2-40B4-BE49-F238E27FC236}">
                <a16:creationId xmlns:a16="http://schemas.microsoft.com/office/drawing/2014/main" id="{F990DDDE-98BD-4534-8B71-20E2CB5FAB75}"/>
              </a:ext>
            </a:extLst>
          </p:cNvPr>
          <p:cNvSpPr>
            <a:spLocks noGrp="1"/>
          </p:cNvSpPr>
          <p:nvPr>
            <p:ph idx="1"/>
          </p:nvPr>
        </p:nvSpPr>
        <p:spPr/>
        <p:txBody>
          <a:bodyPr/>
          <a:lstStyle/>
          <a:p>
            <a:pPr>
              <a:defRPr/>
            </a:pPr>
            <a:r>
              <a:rPr lang="nl-BE" dirty="0" err="1"/>
              <a:t>Width</a:t>
            </a:r>
            <a:r>
              <a:rPr lang="nl-BE" dirty="0"/>
              <a:t> </a:t>
            </a:r>
            <a:r>
              <a:rPr lang="nl-BE" dirty="0" err="1"/>
              <a:t>and</a:t>
            </a:r>
            <a:r>
              <a:rPr lang="nl-BE" dirty="0"/>
              <a:t> </a:t>
            </a:r>
            <a:r>
              <a:rPr lang="nl-BE" dirty="0" err="1"/>
              <a:t>Height</a:t>
            </a:r>
            <a:r>
              <a:rPr lang="nl-BE" dirty="0"/>
              <a:t> </a:t>
            </a:r>
            <a:r>
              <a:rPr lang="nl-BE" dirty="0" err="1"/>
              <a:t>properties</a:t>
            </a:r>
            <a:r>
              <a:rPr lang="nl-BE" dirty="0"/>
              <a:t> </a:t>
            </a:r>
          </a:p>
          <a:p>
            <a:pPr marL="0" indent="0">
              <a:buFont typeface="Arial" panose="020B0604020202020204" pitchFamily="34" charset="0"/>
              <a:buNone/>
              <a:defRPr/>
            </a:pPr>
            <a:r>
              <a:rPr lang="nl-BE" dirty="0">
                <a:sym typeface="Wingdings" panose="05000000000000000000" pitchFamily="2" charset="2"/>
              </a:rPr>
              <a:t>	 </a:t>
            </a:r>
            <a:r>
              <a:rPr lang="nl-BE" sz="2000" dirty="0">
                <a:sym typeface="Wingdings" panose="05000000000000000000" pitchFamily="2" charset="2"/>
              </a:rPr>
              <a:t>zelf breedte en hoogte instellen </a:t>
            </a:r>
            <a:r>
              <a:rPr lang="nl-BE" sz="2000" dirty="0" err="1">
                <a:sym typeface="Wingdings" panose="05000000000000000000" pitchFamily="2" charset="2"/>
              </a:rPr>
              <a:t>ipv</a:t>
            </a:r>
            <a:r>
              <a:rPr lang="nl-BE" sz="2000" dirty="0">
                <a:sym typeface="Wingdings" panose="05000000000000000000" pitchFamily="2" charset="2"/>
              </a:rPr>
              <a:t> </a:t>
            </a:r>
            <a:r>
              <a:rPr lang="nl-BE" sz="2000" dirty="0" err="1">
                <a:sym typeface="Wingdings" panose="05000000000000000000" pitchFamily="2" charset="2"/>
              </a:rPr>
              <a:t>beschibare</a:t>
            </a:r>
            <a:r>
              <a:rPr lang="nl-BE" sz="2000" dirty="0">
                <a:sym typeface="Wingdings" panose="05000000000000000000" pitchFamily="2" charset="2"/>
              </a:rPr>
              <a:t> / nodige ruimte</a:t>
            </a:r>
          </a:p>
          <a:p>
            <a:pPr marL="0" indent="0">
              <a:buFont typeface="Arial" panose="020B0604020202020204" pitchFamily="34" charset="0"/>
              <a:buNone/>
              <a:defRPr/>
            </a:pPr>
            <a:endParaRPr lang="nl-BE" dirty="0">
              <a:sym typeface="Wingdings" panose="05000000000000000000" pitchFamily="2" charset="2"/>
            </a:endParaRPr>
          </a:p>
          <a:p>
            <a:pPr marL="0" indent="0">
              <a:buFont typeface="Arial" panose="020B0604020202020204" pitchFamily="34" charset="0"/>
              <a:buNone/>
              <a:defRPr/>
            </a:pPr>
            <a:endParaRPr lang="nl-B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Afbeelding 3">
            <a:hlinkClick r:id="rId2"/>
            <a:extLst>
              <a:ext uri="{FF2B5EF4-FFF2-40B4-BE49-F238E27FC236}">
                <a16:creationId xmlns:a16="http://schemas.microsoft.com/office/drawing/2014/main" id="{BDB429DA-8C44-4566-9B60-4090290E87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AutoShape 2" descr="Afbeeldingsresultaat voor picture click here">
            <a:extLst>
              <a:ext uri="{FF2B5EF4-FFF2-40B4-BE49-F238E27FC236}">
                <a16:creationId xmlns:a16="http://schemas.microsoft.com/office/drawing/2014/main" id="{B75FF503-64CA-4845-9F12-46531891B75A}"/>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1988" name="Afbeelding 5">
            <a:hlinkClick r:id="rId4"/>
            <a:extLst>
              <a:ext uri="{FF2B5EF4-FFF2-40B4-BE49-F238E27FC236}">
                <a16:creationId xmlns:a16="http://schemas.microsoft.com/office/drawing/2014/main" id="{746F7FBE-386C-4B04-B2C5-A12C4C4DAF2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itel 1">
            <a:extLst>
              <a:ext uri="{FF2B5EF4-FFF2-40B4-BE49-F238E27FC236}">
                <a16:creationId xmlns:a16="http://schemas.microsoft.com/office/drawing/2014/main" id="{910CA5F3-E2E1-4F5B-A461-A33E5319278B}"/>
              </a:ext>
            </a:extLst>
          </p:cNvPr>
          <p:cNvSpPr>
            <a:spLocks noGrp="1"/>
          </p:cNvSpPr>
          <p:nvPr>
            <p:ph type="title"/>
          </p:nvPr>
        </p:nvSpPr>
        <p:spPr/>
        <p:txBody>
          <a:bodyPr/>
          <a:lstStyle/>
          <a:p>
            <a:r>
              <a:rPr lang="nl-BE" altLang="nl-BE"/>
              <a:t>Pluralsight video: Width and Height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a:extLst>
              <a:ext uri="{FF2B5EF4-FFF2-40B4-BE49-F238E27FC236}">
                <a16:creationId xmlns:a16="http://schemas.microsoft.com/office/drawing/2014/main" id="{81EBFE5E-1D59-4287-9678-9AB78F3DF920}"/>
              </a:ext>
            </a:extLst>
          </p:cNvPr>
          <p:cNvSpPr>
            <a:spLocks noGrp="1"/>
          </p:cNvSpPr>
          <p:nvPr>
            <p:ph type="title"/>
          </p:nvPr>
        </p:nvSpPr>
        <p:spPr/>
        <p:txBody>
          <a:bodyPr/>
          <a:lstStyle/>
          <a:p>
            <a:r>
              <a:rPr lang="nl-BE" altLang="nl-BE"/>
              <a:t>Layout controls</a:t>
            </a:r>
          </a:p>
        </p:txBody>
      </p:sp>
      <p:sp>
        <p:nvSpPr>
          <p:cNvPr id="43011" name="Tijdelijke aanduiding voor inhoud 2">
            <a:extLst>
              <a:ext uri="{FF2B5EF4-FFF2-40B4-BE49-F238E27FC236}">
                <a16:creationId xmlns:a16="http://schemas.microsoft.com/office/drawing/2014/main" id="{661EDB60-5F24-41C4-93CB-120A63548402}"/>
              </a:ext>
            </a:extLst>
          </p:cNvPr>
          <p:cNvSpPr>
            <a:spLocks noGrp="1"/>
          </p:cNvSpPr>
          <p:nvPr>
            <p:ph idx="1"/>
          </p:nvPr>
        </p:nvSpPr>
        <p:spPr/>
        <p:txBody>
          <a:bodyPr/>
          <a:lstStyle/>
          <a:p>
            <a:r>
              <a:rPr lang="nl-BE" altLang="nl-BE"/>
              <a:t>Grid</a:t>
            </a:r>
          </a:p>
          <a:p>
            <a:r>
              <a:rPr lang="nl-BE" altLang="nl-BE"/>
              <a:t>StackPanel</a:t>
            </a:r>
          </a:p>
          <a:p>
            <a:r>
              <a:rPr lang="nl-BE" altLang="nl-BE"/>
              <a:t>DockPanel</a:t>
            </a:r>
          </a:p>
          <a:p>
            <a:r>
              <a:rPr lang="nl-BE" altLang="nl-BE"/>
              <a:t>WrapPanel</a:t>
            </a:r>
          </a:p>
          <a:p>
            <a:r>
              <a:rPr lang="nl-BE" altLang="nl-BE"/>
              <a:t>Canvas</a:t>
            </a:r>
          </a:p>
          <a:p>
            <a:endParaRPr lang="nl-BE" altLang="nl-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5B6A7A36-5B72-467A-A799-A74062863BB4}"/>
              </a:ext>
            </a:extLst>
          </p:cNvPr>
          <p:cNvSpPr>
            <a:spLocks noGrp="1"/>
          </p:cNvSpPr>
          <p:nvPr>
            <p:ph type="title"/>
          </p:nvPr>
        </p:nvSpPr>
        <p:spPr/>
        <p:txBody>
          <a:bodyPr/>
          <a:lstStyle/>
          <a:p>
            <a:r>
              <a:rPr lang="nl-BE" altLang="nl-BE"/>
              <a:t>Grid</a:t>
            </a:r>
          </a:p>
        </p:txBody>
      </p:sp>
      <p:pic>
        <p:nvPicPr>
          <p:cNvPr id="44035" name="Tijdelijke aanduiding voor inhoud 3">
            <a:extLst>
              <a:ext uri="{FF2B5EF4-FFF2-40B4-BE49-F238E27FC236}">
                <a16:creationId xmlns:a16="http://schemas.microsoft.com/office/drawing/2014/main" id="{B14E76E9-C535-482B-9345-78C270B689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486400" y="1449388"/>
            <a:ext cx="3548063" cy="1944687"/>
          </a:xfrm>
        </p:spPr>
      </p:pic>
      <p:sp>
        <p:nvSpPr>
          <p:cNvPr id="44036" name="Tekstvak 4">
            <a:extLst>
              <a:ext uri="{FF2B5EF4-FFF2-40B4-BE49-F238E27FC236}">
                <a16:creationId xmlns:a16="http://schemas.microsoft.com/office/drawing/2014/main" id="{B8AC9798-8ADC-40E2-B089-32B248038A7B}"/>
              </a:ext>
            </a:extLst>
          </p:cNvPr>
          <p:cNvSpPr txBox="1">
            <a:spLocks noChangeArrowheads="1"/>
          </p:cNvSpPr>
          <p:nvPr/>
        </p:nvSpPr>
        <p:spPr bwMode="auto">
          <a:xfrm>
            <a:off x="457200" y="1549400"/>
            <a:ext cx="48974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2800"/>
              <a:t>Default layout element  when you create a new window</a:t>
            </a:r>
          </a:p>
          <a:p>
            <a:pPr>
              <a:spcBef>
                <a:spcPct val="0"/>
              </a:spcBef>
            </a:pPr>
            <a:r>
              <a:rPr lang="nl-BE" altLang="nl-BE" sz="2800"/>
              <a:t>Column and Row sizing</a:t>
            </a:r>
          </a:p>
          <a:p>
            <a:pPr lvl="1">
              <a:spcBef>
                <a:spcPct val="0"/>
              </a:spcBef>
              <a:buFont typeface="Arial" panose="020B0604020202020204" pitchFamily="34" charset="0"/>
              <a:buChar char="•"/>
            </a:pPr>
            <a:r>
              <a:rPr lang="nl-BE" altLang="nl-BE"/>
              <a:t>Automatic</a:t>
            </a:r>
          </a:p>
          <a:p>
            <a:pPr lvl="1">
              <a:spcBef>
                <a:spcPct val="0"/>
              </a:spcBef>
              <a:buFont typeface="Arial" panose="020B0604020202020204" pitchFamily="34" charset="0"/>
              <a:buChar char="•"/>
            </a:pPr>
            <a:r>
              <a:rPr lang="nl-BE" altLang="nl-BE"/>
              <a:t>Fixed</a:t>
            </a:r>
          </a:p>
          <a:p>
            <a:pPr lvl="1">
              <a:spcBef>
                <a:spcPct val="0"/>
              </a:spcBef>
              <a:buFont typeface="Arial" panose="020B0604020202020204" pitchFamily="34" charset="0"/>
              <a:buChar char="•"/>
            </a:pPr>
            <a:r>
              <a:rPr lang="nl-BE" altLang="nl-BE"/>
              <a:t>Proportional</a:t>
            </a:r>
          </a:p>
          <a:p>
            <a:pPr>
              <a:spcBef>
                <a:spcPct val="0"/>
              </a:spcBef>
            </a:pPr>
            <a:r>
              <a:rPr lang="nl-BE" altLang="nl-BE" sz="2800"/>
              <a:t>Elements can span cells</a:t>
            </a:r>
          </a:p>
          <a:p>
            <a:pPr>
              <a:spcBef>
                <a:spcPct val="0"/>
              </a:spcBef>
            </a:pPr>
            <a:r>
              <a:rPr lang="nl-BE" altLang="nl-BE" sz="2800"/>
              <a:t>Fine control with Margin</a:t>
            </a:r>
          </a:p>
          <a:p>
            <a:pPr>
              <a:spcBef>
                <a:spcPct val="0"/>
              </a:spcBef>
            </a:pPr>
            <a:r>
              <a:rPr lang="nl-BE" altLang="nl-BE" sz="2800"/>
              <a:t>Demo: WPFGrid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5219B950-351F-4270-A23C-E77402E3B975}"/>
              </a:ext>
            </a:extLst>
          </p:cNvPr>
          <p:cNvSpPr>
            <a:spLocks noGrp="1"/>
          </p:cNvSpPr>
          <p:nvPr>
            <p:ph type="title"/>
          </p:nvPr>
        </p:nvSpPr>
        <p:spPr/>
        <p:txBody>
          <a:bodyPr/>
          <a:lstStyle/>
          <a:p>
            <a:r>
              <a:rPr lang="nl-BE" altLang="nl-BE"/>
              <a:t>WPF Layout	</a:t>
            </a:r>
          </a:p>
        </p:txBody>
      </p:sp>
      <p:sp>
        <p:nvSpPr>
          <p:cNvPr id="18435" name="Tijdelijke aanduiding voor inhoud 2">
            <a:extLst>
              <a:ext uri="{FF2B5EF4-FFF2-40B4-BE49-F238E27FC236}">
                <a16:creationId xmlns:a16="http://schemas.microsoft.com/office/drawing/2014/main" id="{708AED56-3362-455C-ACE9-5721ED60348D}"/>
              </a:ext>
            </a:extLst>
          </p:cNvPr>
          <p:cNvSpPr>
            <a:spLocks noGrp="1"/>
          </p:cNvSpPr>
          <p:nvPr>
            <p:ph idx="1"/>
          </p:nvPr>
        </p:nvSpPr>
        <p:spPr/>
        <p:txBody>
          <a:bodyPr/>
          <a:lstStyle/>
          <a:p>
            <a:r>
              <a:rPr lang="nl-BE" altLang="nl-BE"/>
              <a:t>Common Layout Properties</a:t>
            </a:r>
          </a:p>
          <a:p>
            <a:r>
              <a:rPr lang="nl-BE" altLang="nl-BE"/>
              <a:t>Panels</a:t>
            </a:r>
          </a:p>
          <a:p>
            <a:r>
              <a:rPr lang="nl-BE" altLang="nl-BE"/>
              <a:t>ScrollViewer</a:t>
            </a:r>
          </a:p>
          <a:p>
            <a:r>
              <a:rPr lang="nl-BE" altLang="nl-BE"/>
              <a:t>Navigation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Afbeelding 3">
            <a:hlinkClick r:id="rId2"/>
            <a:extLst>
              <a:ext uri="{FF2B5EF4-FFF2-40B4-BE49-F238E27FC236}">
                <a16:creationId xmlns:a16="http://schemas.microsoft.com/office/drawing/2014/main" id="{2A8F1E66-B0A8-4F13-8F40-25812ADDA5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AutoShape 2" descr="Afbeeldingsresultaat voor picture click here">
            <a:extLst>
              <a:ext uri="{FF2B5EF4-FFF2-40B4-BE49-F238E27FC236}">
                <a16:creationId xmlns:a16="http://schemas.microsoft.com/office/drawing/2014/main" id="{3755DB2E-3896-4D92-935A-789611C411A5}"/>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6084" name="Afbeelding 5">
            <a:hlinkClick r:id="rId4"/>
            <a:extLst>
              <a:ext uri="{FF2B5EF4-FFF2-40B4-BE49-F238E27FC236}">
                <a16:creationId xmlns:a16="http://schemas.microsoft.com/office/drawing/2014/main" id="{47D9ED0D-7685-468D-A283-1D3F91F6DBD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itel 1">
            <a:extLst>
              <a:ext uri="{FF2B5EF4-FFF2-40B4-BE49-F238E27FC236}">
                <a16:creationId xmlns:a16="http://schemas.microsoft.com/office/drawing/2014/main" id="{80C2D071-E13D-4C9B-A27E-6FCA01B153B2}"/>
              </a:ext>
            </a:extLst>
          </p:cNvPr>
          <p:cNvSpPr>
            <a:spLocks noGrp="1"/>
          </p:cNvSpPr>
          <p:nvPr>
            <p:ph type="title"/>
          </p:nvPr>
        </p:nvSpPr>
        <p:spPr/>
        <p:txBody>
          <a:bodyPr/>
          <a:lstStyle/>
          <a:p>
            <a:r>
              <a:rPr lang="nl-BE" altLang="nl-BE"/>
              <a:t>Pluralsight video: Grid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a:extLst>
              <a:ext uri="{FF2B5EF4-FFF2-40B4-BE49-F238E27FC236}">
                <a16:creationId xmlns:a16="http://schemas.microsoft.com/office/drawing/2014/main" id="{AB2D13CB-C3EE-492F-B089-31F8AEB8B571}"/>
              </a:ext>
            </a:extLst>
          </p:cNvPr>
          <p:cNvSpPr>
            <a:spLocks noGrp="1"/>
          </p:cNvSpPr>
          <p:nvPr>
            <p:ph type="title"/>
          </p:nvPr>
        </p:nvSpPr>
        <p:spPr/>
        <p:txBody>
          <a:bodyPr/>
          <a:lstStyle/>
          <a:p>
            <a:r>
              <a:rPr lang="nl-BE" altLang="nl-BE"/>
              <a:t>GridSplitter</a:t>
            </a:r>
          </a:p>
        </p:txBody>
      </p:sp>
      <p:sp>
        <p:nvSpPr>
          <p:cNvPr id="3" name="Tijdelijke aanduiding voor inhoud 2">
            <a:extLst>
              <a:ext uri="{FF2B5EF4-FFF2-40B4-BE49-F238E27FC236}">
                <a16:creationId xmlns:a16="http://schemas.microsoft.com/office/drawing/2014/main" id="{DC697290-1888-4141-A463-A86932B230AC}"/>
              </a:ext>
            </a:extLst>
          </p:cNvPr>
          <p:cNvSpPr>
            <a:spLocks noGrp="1"/>
          </p:cNvSpPr>
          <p:nvPr>
            <p:ph idx="1"/>
          </p:nvPr>
        </p:nvSpPr>
        <p:spPr>
          <a:xfrm>
            <a:off x="457200" y="1277938"/>
            <a:ext cx="8229600" cy="4525962"/>
          </a:xfrm>
        </p:spPr>
        <p:txBody>
          <a:bodyPr/>
          <a:lstStyle/>
          <a:p>
            <a:pPr>
              <a:defRPr/>
            </a:pPr>
            <a:r>
              <a:rPr lang="nl-BE" dirty="0" err="1"/>
              <a:t>Add</a:t>
            </a:r>
            <a:r>
              <a:rPr lang="nl-BE" dirty="0"/>
              <a:t> </a:t>
            </a:r>
            <a:r>
              <a:rPr lang="nl-BE" dirty="0" err="1"/>
              <a:t>to</a:t>
            </a:r>
            <a:r>
              <a:rPr lang="nl-BE" dirty="0"/>
              <a:t> a </a:t>
            </a:r>
            <a:r>
              <a:rPr lang="nl-BE" dirty="0" err="1"/>
              <a:t>cell</a:t>
            </a:r>
            <a:r>
              <a:rPr lang="nl-BE" dirty="0"/>
              <a:t> / </a:t>
            </a:r>
            <a:r>
              <a:rPr lang="nl-BE" dirty="0" err="1"/>
              <a:t>cells</a:t>
            </a:r>
            <a:endParaRPr lang="nl-BE" dirty="0"/>
          </a:p>
          <a:p>
            <a:pPr>
              <a:defRPr/>
            </a:pPr>
            <a:r>
              <a:rPr lang="nl-BE" dirty="0"/>
              <a:t>Set </a:t>
            </a:r>
            <a:r>
              <a:rPr lang="nl-BE" dirty="0" err="1"/>
              <a:t>Direction</a:t>
            </a:r>
            <a:endParaRPr lang="nl-BE" dirty="0"/>
          </a:p>
          <a:p>
            <a:pPr>
              <a:defRPr/>
            </a:pPr>
            <a:r>
              <a:rPr lang="nl-BE" dirty="0" err="1"/>
              <a:t>Resizes</a:t>
            </a:r>
            <a:r>
              <a:rPr lang="nl-BE" dirty="0"/>
              <a:t> columns/</a:t>
            </a:r>
            <a:r>
              <a:rPr lang="nl-BE" dirty="0" err="1"/>
              <a:t>rows</a:t>
            </a:r>
            <a:r>
              <a:rPr lang="nl-BE" dirty="0"/>
              <a:t> </a:t>
            </a:r>
            <a:r>
              <a:rPr lang="nl-BE" dirty="0" err="1"/>
              <a:t>when</a:t>
            </a:r>
            <a:r>
              <a:rPr lang="nl-BE" dirty="0"/>
              <a:t> </a:t>
            </a:r>
            <a:r>
              <a:rPr lang="nl-BE" dirty="0" err="1"/>
              <a:t>dragged</a:t>
            </a:r>
            <a:endParaRPr lang="nl-BE" dirty="0"/>
          </a:p>
          <a:p>
            <a:pPr>
              <a:defRPr/>
            </a:pPr>
            <a:endParaRPr lang="nl-BE" dirty="0"/>
          </a:p>
          <a:p>
            <a:pPr marL="0" indent="0">
              <a:buFont typeface="Arial" panose="020B0604020202020204" pitchFamily="34" charset="0"/>
              <a:buNone/>
              <a:defRPr/>
            </a:pPr>
            <a:r>
              <a:rPr lang="nl-BE" sz="2400" dirty="0"/>
              <a:t>&lt;</a:t>
            </a:r>
            <a:r>
              <a:rPr lang="nl-BE" sz="2400" dirty="0" err="1"/>
              <a:t>GridSplitter</a:t>
            </a:r>
            <a:r>
              <a:rPr lang="nl-BE" sz="2400" dirty="0"/>
              <a:t> </a:t>
            </a:r>
            <a:r>
              <a:rPr lang="nl-BE" sz="2400" dirty="0" err="1"/>
              <a:t>Grid.Column</a:t>
            </a:r>
            <a:r>
              <a:rPr lang="nl-BE" sz="2400" dirty="0"/>
              <a:t>="1" </a:t>
            </a:r>
          </a:p>
          <a:p>
            <a:pPr marL="0" indent="0">
              <a:buFont typeface="Arial" panose="020B0604020202020204" pitchFamily="34" charset="0"/>
              <a:buNone/>
              <a:defRPr/>
            </a:pPr>
            <a:r>
              <a:rPr lang="nl-BE" sz="2400" dirty="0"/>
              <a:t>              </a:t>
            </a:r>
            <a:r>
              <a:rPr lang="nl-BE" sz="2400" dirty="0" err="1"/>
              <a:t>Grid.RowSpan</a:t>
            </a:r>
            <a:r>
              <a:rPr lang="nl-BE" sz="2400" dirty="0"/>
              <a:t>="3“</a:t>
            </a:r>
          </a:p>
          <a:p>
            <a:pPr marL="0" indent="0">
              <a:buFont typeface="Arial" panose="020B0604020202020204" pitchFamily="34" charset="0"/>
              <a:buNone/>
              <a:defRPr/>
            </a:pPr>
            <a:r>
              <a:rPr lang="nl-BE" sz="2400" dirty="0"/>
              <a:t> 		</a:t>
            </a:r>
            <a:r>
              <a:rPr lang="nl-BE" sz="2400" dirty="0" err="1"/>
              <a:t>HorizontalAlignment</a:t>
            </a:r>
            <a:r>
              <a:rPr lang="nl-BE" sz="2400" dirty="0"/>
              <a:t>="</a:t>
            </a:r>
            <a:r>
              <a:rPr lang="nl-BE" sz="2400" dirty="0" err="1"/>
              <a:t>Left</a:t>
            </a:r>
            <a:r>
              <a:rPr lang="nl-BE" sz="2400" dirty="0"/>
              <a:t>" </a:t>
            </a:r>
          </a:p>
          <a:p>
            <a:pPr marL="0" indent="0">
              <a:buFont typeface="Arial" panose="020B0604020202020204" pitchFamily="34" charset="0"/>
              <a:buNone/>
              <a:defRPr/>
            </a:pPr>
            <a:r>
              <a:rPr lang="nl-BE" sz="2400" dirty="0"/>
              <a:t>              Background="Black" </a:t>
            </a:r>
          </a:p>
          <a:p>
            <a:pPr marL="0" indent="0">
              <a:buFont typeface="Arial" panose="020B0604020202020204" pitchFamily="34" charset="0"/>
              <a:buNone/>
              <a:defRPr/>
            </a:pPr>
            <a:r>
              <a:rPr lang="nl-BE" sz="2400" dirty="0"/>
              <a:t>              </a:t>
            </a:r>
            <a:r>
              <a:rPr lang="nl-BE" sz="2400" dirty="0" err="1"/>
              <a:t>Width</a:t>
            </a:r>
            <a:r>
              <a:rPr lang="nl-BE" sz="2400" dirty="0"/>
              <a:t>="5"/&gt;</a:t>
            </a:r>
          </a:p>
        </p:txBody>
      </p:sp>
      <p:pic>
        <p:nvPicPr>
          <p:cNvPr id="47108" name="Afbeelding 3">
            <a:extLst>
              <a:ext uri="{FF2B5EF4-FFF2-40B4-BE49-F238E27FC236}">
                <a16:creationId xmlns:a16="http://schemas.microsoft.com/office/drawing/2014/main" id="{27468578-031A-4CFA-8B2A-20C8680E99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3475" y="3670300"/>
            <a:ext cx="37433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Afbeelding 3">
            <a:hlinkClick r:id="rId2"/>
            <a:extLst>
              <a:ext uri="{FF2B5EF4-FFF2-40B4-BE49-F238E27FC236}">
                <a16:creationId xmlns:a16="http://schemas.microsoft.com/office/drawing/2014/main" id="{6CD6D0DC-D6BC-479B-B025-6715C0FE21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AutoShape 2" descr="Afbeeldingsresultaat voor picture click here">
            <a:extLst>
              <a:ext uri="{FF2B5EF4-FFF2-40B4-BE49-F238E27FC236}">
                <a16:creationId xmlns:a16="http://schemas.microsoft.com/office/drawing/2014/main" id="{A5FA6555-038D-4578-A128-C6E16A6F1BAA}"/>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9156" name="Afbeelding 5">
            <a:hlinkClick r:id="rId4"/>
            <a:extLst>
              <a:ext uri="{FF2B5EF4-FFF2-40B4-BE49-F238E27FC236}">
                <a16:creationId xmlns:a16="http://schemas.microsoft.com/office/drawing/2014/main" id="{D493ECB9-CE96-4A7A-86F6-3CE4B1397194}"/>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itel 1">
            <a:extLst>
              <a:ext uri="{FF2B5EF4-FFF2-40B4-BE49-F238E27FC236}">
                <a16:creationId xmlns:a16="http://schemas.microsoft.com/office/drawing/2014/main" id="{A81E0C7E-C816-48B8-8E6F-72AB6CD6C80F}"/>
              </a:ext>
            </a:extLst>
          </p:cNvPr>
          <p:cNvSpPr>
            <a:spLocks noGrp="1"/>
          </p:cNvSpPr>
          <p:nvPr>
            <p:ph type="title"/>
          </p:nvPr>
        </p:nvSpPr>
        <p:spPr/>
        <p:txBody>
          <a:bodyPr/>
          <a:lstStyle/>
          <a:p>
            <a:r>
              <a:rPr lang="nl-BE" altLang="nl-BE"/>
              <a:t>Pluralsight video: GridSplitter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el 1">
            <a:extLst>
              <a:ext uri="{FF2B5EF4-FFF2-40B4-BE49-F238E27FC236}">
                <a16:creationId xmlns:a16="http://schemas.microsoft.com/office/drawing/2014/main" id="{884ABCA4-F040-43D9-A9AB-CEEFD78E0EB0}"/>
              </a:ext>
            </a:extLst>
          </p:cNvPr>
          <p:cNvSpPr>
            <a:spLocks noGrp="1"/>
          </p:cNvSpPr>
          <p:nvPr>
            <p:ph type="title"/>
          </p:nvPr>
        </p:nvSpPr>
        <p:spPr/>
        <p:txBody>
          <a:bodyPr/>
          <a:lstStyle/>
          <a:p>
            <a:r>
              <a:rPr lang="nl-BE" altLang="nl-BE"/>
              <a:t>StackPanel</a:t>
            </a:r>
          </a:p>
        </p:txBody>
      </p:sp>
      <p:pic>
        <p:nvPicPr>
          <p:cNvPr id="50179" name="Afbeelding 3">
            <a:extLst>
              <a:ext uri="{FF2B5EF4-FFF2-40B4-BE49-F238E27FC236}">
                <a16:creationId xmlns:a16="http://schemas.microsoft.com/office/drawing/2014/main" id="{3B5EEE12-0D25-474C-BD96-D0236683A7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079625"/>
            <a:ext cx="3457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Afbeelding 4">
            <a:extLst>
              <a:ext uri="{FF2B5EF4-FFF2-40B4-BE49-F238E27FC236}">
                <a16:creationId xmlns:a16="http://schemas.microsoft.com/office/drawing/2014/main" id="{011C8EE4-9349-40E8-B541-2FE110E3F2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536700"/>
            <a:ext cx="4533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kstvak 5">
            <a:extLst>
              <a:ext uri="{FF2B5EF4-FFF2-40B4-BE49-F238E27FC236}">
                <a16:creationId xmlns:a16="http://schemas.microsoft.com/office/drawing/2014/main" id="{A7843C99-5A1E-406B-ADFF-F4A6B5E23189}"/>
              </a:ext>
            </a:extLst>
          </p:cNvPr>
          <p:cNvSpPr txBox="1">
            <a:spLocks noChangeArrowheads="1"/>
          </p:cNvSpPr>
          <p:nvPr/>
        </p:nvSpPr>
        <p:spPr bwMode="auto">
          <a:xfrm>
            <a:off x="144463" y="3957638"/>
            <a:ext cx="9290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a:t>Stacks child elements below or beside each other</a:t>
            </a:r>
          </a:p>
          <a:p>
            <a:pPr>
              <a:spcBef>
                <a:spcPct val="0"/>
              </a:spcBef>
            </a:pPr>
            <a:r>
              <a:rPr lang="nl-BE" altLang="nl-BE"/>
              <a:t>Property: Orientation (</a:t>
            </a:r>
            <a:r>
              <a:rPr lang="nl-BE" altLang="nl-BE" u="sng"/>
              <a:t>Vertical</a:t>
            </a:r>
            <a:r>
              <a:rPr lang="nl-BE" altLang="nl-BE"/>
              <a:t> or Horizontal)</a:t>
            </a:r>
          </a:p>
          <a:p>
            <a:pPr>
              <a:spcBef>
                <a:spcPct val="0"/>
              </a:spcBef>
            </a:pPr>
            <a:r>
              <a:rPr lang="nl-BE" altLang="nl-BE"/>
              <a:t>Internal layout panel of ComboBox, ListBox, Menu,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el 1">
            <a:extLst>
              <a:ext uri="{FF2B5EF4-FFF2-40B4-BE49-F238E27FC236}">
                <a16:creationId xmlns:a16="http://schemas.microsoft.com/office/drawing/2014/main" id="{69299C63-61BD-4E0B-AA3C-82CAA90FED31}"/>
              </a:ext>
            </a:extLst>
          </p:cNvPr>
          <p:cNvSpPr>
            <a:spLocks noGrp="1"/>
          </p:cNvSpPr>
          <p:nvPr>
            <p:ph type="title"/>
          </p:nvPr>
        </p:nvSpPr>
        <p:spPr/>
        <p:txBody>
          <a:bodyPr/>
          <a:lstStyle/>
          <a:p>
            <a:r>
              <a:rPr lang="nl-BE" altLang="nl-BE"/>
              <a:t>StackPanel</a:t>
            </a:r>
          </a:p>
        </p:txBody>
      </p:sp>
      <p:pic>
        <p:nvPicPr>
          <p:cNvPr id="51203" name="Tijdelijke aanduiding voor inhoud 3">
            <a:extLst>
              <a:ext uri="{FF2B5EF4-FFF2-40B4-BE49-F238E27FC236}">
                <a16:creationId xmlns:a16="http://schemas.microsoft.com/office/drawing/2014/main" id="{3E2AA5D7-C244-47AD-BCD6-9D6AA70687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1600200"/>
            <a:ext cx="5365750" cy="2897188"/>
          </a:xfrm>
        </p:spPr>
      </p:pic>
      <p:pic>
        <p:nvPicPr>
          <p:cNvPr id="51204" name="Afbeelding 4">
            <a:extLst>
              <a:ext uri="{FF2B5EF4-FFF2-40B4-BE49-F238E27FC236}">
                <a16:creationId xmlns:a16="http://schemas.microsoft.com/office/drawing/2014/main" id="{48DCC967-381E-4642-9703-FB8173F3D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29100"/>
            <a:ext cx="38290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a:extLst>
              <a:ext uri="{FF2B5EF4-FFF2-40B4-BE49-F238E27FC236}">
                <a16:creationId xmlns:a16="http://schemas.microsoft.com/office/drawing/2014/main" id="{4D844581-6912-4B7E-ACFA-8540F614DDF2}"/>
              </a:ext>
            </a:extLst>
          </p:cNvPr>
          <p:cNvSpPr>
            <a:spLocks noGrp="1"/>
          </p:cNvSpPr>
          <p:nvPr>
            <p:ph type="title"/>
          </p:nvPr>
        </p:nvSpPr>
        <p:spPr/>
        <p:txBody>
          <a:bodyPr/>
          <a:lstStyle/>
          <a:p>
            <a:r>
              <a:rPr lang="nl-BE" altLang="nl-BE"/>
              <a:t>DockPanel</a:t>
            </a:r>
          </a:p>
        </p:txBody>
      </p:sp>
      <p:sp>
        <p:nvSpPr>
          <p:cNvPr id="52227" name="Tijdelijke aanduiding voor inhoud 2">
            <a:extLst>
              <a:ext uri="{FF2B5EF4-FFF2-40B4-BE49-F238E27FC236}">
                <a16:creationId xmlns:a16="http://schemas.microsoft.com/office/drawing/2014/main" id="{542E7F38-6FD2-4921-86E0-C46C60330470}"/>
              </a:ext>
            </a:extLst>
          </p:cNvPr>
          <p:cNvSpPr>
            <a:spLocks noGrp="1"/>
          </p:cNvSpPr>
          <p:nvPr>
            <p:ph idx="1"/>
          </p:nvPr>
        </p:nvSpPr>
        <p:spPr/>
        <p:txBody>
          <a:bodyPr/>
          <a:lstStyle/>
          <a:p>
            <a:r>
              <a:rPr lang="nl-BE" altLang="nl-BE"/>
              <a:t>Arrange your child elements either horizontally or vertically relative to each other</a:t>
            </a:r>
          </a:p>
          <a:p>
            <a:r>
              <a:rPr lang="nl-BE" altLang="nl-BE"/>
              <a:t>Less effort to use than a Grid</a:t>
            </a:r>
          </a:p>
        </p:txBody>
      </p:sp>
      <p:pic>
        <p:nvPicPr>
          <p:cNvPr id="52228" name="Afbeelding 3">
            <a:extLst>
              <a:ext uri="{FF2B5EF4-FFF2-40B4-BE49-F238E27FC236}">
                <a16:creationId xmlns:a16="http://schemas.microsoft.com/office/drawing/2014/main" id="{7A736D02-6DBC-48CC-8016-3A2E0ED239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630613"/>
            <a:ext cx="43624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a:extLst>
              <a:ext uri="{FF2B5EF4-FFF2-40B4-BE49-F238E27FC236}">
                <a16:creationId xmlns:a16="http://schemas.microsoft.com/office/drawing/2014/main" id="{B6F40E7D-DA06-46B5-A1D0-9279B3BF7B86}"/>
              </a:ext>
            </a:extLst>
          </p:cNvPr>
          <p:cNvSpPr>
            <a:spLocks noGrp="1"/>
          </p:cNvSpPr>
          <p:nvPr>
            <p:ph type="title"/>
          </p:nvPr>
        </p:nvSpPr>
        <p:spPr/>
        <p:txBody>
          <a:bodyPr/>
          <a:lstStyle/>
          <a:p>
            <a:r>
              <a:rPr lang="nl-BE" altLang="nl-BE"/>
              <a:t>DockPanel</a:t>
            </a:r>
          </a:p>
        </p:txBody>
      </p:sp>
      <p:pic>
        <p:nvPicPr>
          <p:cNvPr id="53251" name="Tijdelijke aanduiding voor inhoud 3">
            <a:extLst>
              <a:ext uri="{FF2B5EF4-FFF2-40B4-BE49-F238E27FC236}">
                <a16:creationId xmlns:a16="http://schemas.microsoft.com/office/drawing/2014/main" id="{2856408E-4DD7-4B13-9170-EF6DCE3B8F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96963" y="1722438"/>
            <a:ext cx="6281737" cy="1719262"/>
          </a:xfrm>
        </p:spPr>
      </p:pic>
      <p:pic>
        <p:nvPicPr>
          <p:cNvPr id="53252" name="Afbeelding 4">
            <a:extLst>
              <a:ext uri="{FF2B5EF4-FFF2-40B4-BE49-F238E27FC236}">
                <a16:creationId xmlns:a16="http://schemas.microsoft.com/office/drawing/2014/main" id="{0D23BC78-D2D3-4485-B4B8-691991A95A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3652838"/>
            <a:ext cx="44767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a:extLst>
              <a:ext uri="{FF2B5EF4-FFF2-40B4-BE49-F238E27FC236}">
                <a16:creationId xmlns:a16="http://schemas.microsoft.com/office/drawing/2014/main" id="{096DED31-F100-4187-A272-531ADF905CF4}"/>
              </a:ext>
            </a:extLst>
          </p:cNvPr>
          <p:cNvSpPr>
            <a:spLocks noGrp="1"/>
          </p:cNvSpPr>
          <p:nvPr>
            <p:ph type="title"/>
          </p:nvPr>
        </p:nvSpPr>
        <p:spPr/>
        <p:txBody>
          <a:bodyPr/>
          <a:lstStyle/>
          <a:p>
            <a:r>
              <a:rPr lang="nl-BE" altLang="nl-BE"/>
              <a:t>WrapPanel</a:t>
            </a:r>
          </a:p>
        </p:txBody>
      </p:sp>
      <p:sp>
        <p:nvSpPr>
          <p:cNvPr id="54275" name="Tijdelijke aanduiding voor inhoud 2">
            <a:extLst>
              <a:ext uri="{FF2B5EF4-FFF2-40B4-BE49-F238E27FC236}">
                <a16:creationId xmlns:a16="http://schemas.microsoft.com/office/drawing/2014/main" id="{D2A9CA0D-5FC4-4763-8313-A302C31B7CCD}"/>
              </a:ext>
            </a:extLst>
          </p:cNvPr>
          <p:cNvSpPr>
            <a:spLocks noGrp="1"/>
          </p:cNvSpPr>
          <p:nvPr>
            <p:ph idx="1"/>
          </p:nvPr>
        </p:nvSpPr>
        <p:spPr/>
        <p:txBody>
          <a:bodyPr/>
          <a:lstStyle/>
          <a:p>
            <a:r>
              <a:rPr lang="nl-BE" altLang="nl-BE"/>
              <a:t>Wraps the elements to new lines (horizontal orientation) / new columns (vertical orientation) if no space is left in the width / height of the container</a:t>
            </a:r>
          </a:p>
        </p:txBody>
      </p:sp>
      <p:pic>
        <p:nvPicPr>
          <p:cNvPr id="54276" name="Afbeelding 3">
            <a:extLst>
              <a:ext uri="{FF2B5EF4-FFF2-40B4-BE49-F238E27FC236}">
                <a16:creationId xmlns:a16="http://schemas.microsoft.com/office/drawing/2014/main" id="{181B292D-64DF-4B93-9FC4-714E4D5541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3824288"/>
            <a:ext cx="4856163"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F1719F0-9C4F-440F-B76A-9E69C6D26EC1}"/>
              </a:ext>
            </a:extLst>
          </p:cNvPr>
          <p:cNvSpPr>
            <a:spLocks noGrp="1"/>
          </p:cNvSpPr>
          <p:nvPr>
            <p:ph type="title"/>
          </p:nvPr>
        </p:nvSpPr>
        <p:spPr/>
        <p:txBody>
          <a:bodyPr/>
          <a:lstStyle/>
          <a:p>
            <a:r>
              <a:rPr lang="nl-BE" altLang="nl-BE"/>
              <a:t>WrapPanel</a:t>
            </a:r>
          </a:p>
        </p:txBody>
      </p:sp>
      <p:sp>
        <p:nvSpPr>
          <p:cNvPr id="55299" name="Tijdelijke aanduiding voor inhoud 2">
            <a:extLst>
              <a:ext uri="{FF2B5EF4-FFF2-40B4-BE49-F238E27FC236}">
                <a16:creationId xmlns:a16="http://schemas.microsoft.com/office/drawing/2014/main" id="{A65B5077-963E-49F2-818A-48301DF6AB66}"/>
              </a:ext>
            </a:extLst>
          </p:cNvPr>
          <p:cNvSpPr>
            <a:spLocks noGrp="1"/>
          </p:cNvSpPr>
          <p:nvPr>
            <p:ph idx="1"/>
          </p:nvPr>
        </p:nvSpPr>
        <p:spPr/>
        <p:txBody>
          <a:bodyPr/>
          <a:lstStyle/>
          <a:p>
            <a:endParaRPr lang="nl-BE" altLang="nl-BE"/>
          </a:p>
        </p:txBody>
      </p:sp>
      <p:pic>
        <p:nvPicPr>
          <p:cNvPr id="55300" name="Afbeelding 3">
            <a:extLst>
              <a:ext uri="{FF2B5EF4-FFF2-40B4-BE49-F238E27FC236}">
                <a16:creationId xmlns:a16="http://schemas.microsoft.com/office/drawing/2014/main" id="{E6BC3110-650B-4463-B106-2FC718C3F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4375" y="2687638"/>
            <a:ext cx="2892425"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Afbeelding 4">
            <a:extLst>
              <a:ext uri="{FF2B5EF4-FFF2-40B4-BE49-F238E27FC236}">
                <a16:creationId xmlns:a16="http://schemas.microsoft.com/office/drawing/2014/main" id="{B7F7BC8C-1B73-4D74-9EE2-13471AB96B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2687638"/>
            <a:ext cx="5432425"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Afbeelding 3">
            <a:hlinkClick r:id="rId2"/>
            <a:extLst>
              <a:ext uri="{FF2B5EF4-FFF2-40B4-BE49-F238E27FC236}">
                <a16:creationId xmlns:a16="http://schemas.microsoft.com/office/drawing/2014/main" id="{4833BD2E-D308-4946-AA4C-72AC0BA653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AutoShape 2" descr="Afbeeldingsresultaat voor picture click here">
            <a:extLst>
              <a:ext uri="{FF2B5EF4-FFF2-40B4-BE49-F238E27FC236}">
                <a16:creationId xmlns:a16="http://schemas.microsoft.com/office/drawing/2014/main" id="{32A4DD55-9A82-4065-B717-CDA4A0132856}"/>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57348" name="Afbeelding 5">
            <a:hlinkClick r:id="rId4"/>
            <a:extLst>
              <a:ext uri="{FF2B5EF4-FFF2-40B4-BE49-F238E27FC236}">
                <a16:creationId xmlns:a16="http://schemas.microsoft.com/office/drawing/2014/main" id="{26CD15AE-A03C-457C-BFDF-2DA4B37DA56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itel 1">
            <a:extLst>
              <a:ext uri="{FF2B5EF4-FFF2-40B4-BE49-F238E27FC236}">
                <a16:creationId xmlns:a16="http://schemas.microsoft.com/office/drawing/2014/main" id="{AC959EAB-4223-4428-AD33-D7D0E527F993}"/>
              </a:ext>
            </a:extLst>
          </p:cNvPr>
          <p:cNvSpPr>
            <a:spLocks noGrp="1"/>
          </p:cNvSpPr>
          <p:nvPr>
            <p:ph type="title"/>
          </p:nvPr>
        </p:nvSpPr>
        <p:spPr/>
        <p:txBody>
          <a:bodyPr/>
          <a:lstStyle/>
          <a:p>
            <a:r>
              <a:rPr lang="nl-BE" altLang="nl-BE"/>
              <a:t>Pluralsight video: Dock-, Stack- and WrapPanel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a:extLst>
              <a:ext uri="{FF2B5EF4-FFF2-40B4-BE49-F238E27FC236}">
                <a16:creationId xmlns:a16="http://schemas.microsoft.com/office/drawing/2014/main" id="{9B7B4879-E7BE-4041-B365-C1512D5E69F5}"/>
              </a:ext>
            </a:extLst>
          </p:cNvPr>
          <p:cNvSpPr>
            <a:spLocks noGrp="1"/>
          </p:cNvSpPr>
          <p:nvPr>
            <p:ph type="title"/>
          </p:nvPr>
        </p:nvSpPr>
        <p:spPr/>
        <p:txBody>
          <a:bodyPr/>
          <a:lstStyle/>
          <a:p>
            <a:r>
              <a:rPr lang="nl-BE" altLang="en-US"/>
              <a:t>Declarative Layout</a:t>
            </a:r>
          </a:p>
        </p:txBody>
      </p:sp>
      <p:sp>
        <p:nvSpPr>
          <p:cNvPr id="19459" name="Tijdelijke aanduiding voor inhoud 2">
            <a:extLst>
              <a:ext uri="{FF2B5EF4-FFF2-40B4-BE49-F238E27FC236}">
                <a16:creationId xmlns:a16="http://schemas.microsoft.com/office/drawing/2014/main" id="{03960F9C-317F-4A1A-9C48-4BD09395E277}"/>
              </a:ext>
            </a:extLst>
          </p:cNvPr>
          <p:cNvSpPr>
            <a:spLocks noGrp="1"/>
          </p:cNvSpPr>
          <p:nvPr>
            <p:ph idx="1"/>
          </p:nvPr>
        </p:nvSpPr>
        <p:spPr>
          <a:xfrm>
            <a:off x="457200" y="1279525"/>
            <a:ext cx="8229600" cy="4525963"/>
          </a:xfrm>
        </p:spPr>
        <p:txBody>
          <a:bodyPr/>
          <a:lstStyle/>
          <a:p>
            <a:r>
              <a:rPr lang="nl-BE" altLang="en-US"/>
              <a:t>Declarative API</a:t>
            </a:r>
          </a:p>
          <a:p>
            <a:pPr lvl="1"/>
            <a:r>
              <a:rPr lang="nl-BE" altLang="en-US" sz="2400"/>
              <a:t>We tell WPF what the requirements are	</a:t>
            </a:r>
          </a:p>
          <a:p>
            <a:pPr lvl="2"/>
            <a:r>
              <a:rPr lang="nl-BE" altLang="en-US" sz="1800"/>
              <a:t>In XAML (Most of the time)</a:t>
            </a:r>
          </a:p>
          <a:p>
            <a:pPr lvl="2"/>
            <a:r>
              <a:rPr lang="nl-BE" altLang="en-US" sz="1800"/>
              <a:t>Customize the behaviour in code (unusual)</a:t>
            </a:r>
          </a:p>
          <a:p>
            <a:pPr lvl="1"/>
            <a:r>
              <a:rPr lang="nl-BE" altLang="en-US" sz="2000"/>
              <a:t>WPF will meet those requirements when generating.</a:t>
            </a:r>
          </a:p>
          <a:p>
            <a:r>
              <a:rPr lang="nl-BE" altLang="en-US"/>
              <a:t>Goals of the declarative API:</a:t>
            </a:r>
          </a:p>
          <a:p>
            <a:pPr lvl="1"/>
            <a:r>
              <a:rPr lang="nl-BE" altLang="en-US" sz="2400"/>
              <a:t>Resizable</a:t>
            </a:r>
          </a:p>
          <a:p>
            <a:pPr lvl="2"/>
            <a:r>
              <a:rPr lang="nl-BE" altLang="en-US" sz="2000"/>
              <a:t>Adapt to different screensizes and change in orientation</a:t>
            </a:r>
          </a:p>
          <a:p>
            <a:pPr lvl="1"/>
            <a:r>
              <a:rPr lang="nl-BE" altLang="en-US" sz="2400"/>
              <a:t>Dynamic</a:t>
            </a:r>
          </a:p>
          <a:p>
            <a:pPr lvl="2"/>
            <a:r>
              <a:rPr lang="nl-BE" altLang="en-US" sz="2000"/>
              <a:t>Data</a:t>
            </a:r>
          </a:p>
          <a:p>
            <a:pPr lvl="3"/>
            <a:r>
              <a:rPr lang="nl-BE" altLang="en-US" sz="1600"/>
              <a:t>Amount of space needed to present the data</a:t>
            </a:r>
          </a:p>
          <a:p>
            <a:pPr lvl="2"/>
            <a:r>
              <a:rPr lang="nl-BE" altLang="en-US" sz="2000"/>
              <a:t>Localization</a:t>
            </a:r>
          </a:p>
          <a:p>
            <a:pPr lvl="3"/>
            <a:r>
              <a:rPr lang="nl-BE" altLang="en-US" sz="1600"/>
              <a:t>Change in the language</a:t>
            </a:r>
          </a:p>
          <a:p>
            <a:pPr lvl="1"/>
            <a:endParaRPr lang="nl-BE"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el 1">
            <a:extLst>
              <a:ext uri="{FF2B5EF4-FFF2-40B4-BE49-F238E27FC236}">
                <a16:creationId xmlns:a16="http://schemas.microsoft.com/office/drawing/2014/main" id="{13A7CAA2-7DB6-4A49-9BAA-61C10E6F2F22}"/>
              </a:ext>
            </a:extLst>
          </p:cNvPr>
          <p:cNvSpPr>
            <a:spLocks noGrp="1"/>
          </p:cNvSpPr>
          <p:nvPr>
            <p:ph type="title"/>
          </p:nvPr>
        </p:nvSpPr>
        <p:spPr/>
        <p:txBody>
          <a:bodyPr/>
          <a:lstStyle/>
          <a:p>
            <a:r>
              <a:rPr lang="nl-BE" altLang="nl-BE"/>
              <a:t>Canvas</a:t>
            </a:r>
          </a:p>
        </p:txBody>
      </p:sp>
      <p:sp>
        <p:nvSpPr>
          <p:cNvPr id="58371" name="Tijdelijke aanduiding voor inhoud 2">
            <a:extLst>
              <a:ext uri="{FF2B5EF4-FFF2-40B4-BE49-F238E27FC236}">
                <a16:creationId xmlns:a16="http://schemas.microsoft.com/office/drawing/2014/main" id="{73C9542B-13FD-4A42-9053-40AB64EAB68E}"/>
              </a:ext>
            </a:extLst>
          </p:cNvPr>
          <p:cNvSpPr>
            <a:spLocks noGrp="1"/>
          </p:cNvSpPr>
          <p:nvPr>
            <p:ph idx="1"/>
          </p:nvPr>
        </p:nvSpPr>
        <p:spPr/>
        <p:txBody>
          <a:bodyPr/>
          <a:lstStyle/>
          <a:p>
            <a:r>
              <a:rPr lang="nl-BE" altLang="nl-BE"/>
              <a:t>Simpliest panel</a:t>
            </a:r>
          </a:p>
          <a:p>
            <a:r>
              <a:rPr lang="nl-BE" altLang="nl-BE"/>
              <a:t>No layout </a:t>
            </a:r>
            <a:r>
              <a:rPr lang="nl-BE" altLang="nl-BE">
                <a:sym typeface="Wingdings" panose="05000000000000000000" pitchFamily="2" charset="2"/>
              </a:rPr>
              <a:t> puts elements where you tell it to</a:t>
            </a:r>
          </a:p>
          <a:p>
            <a:r>
              <a:rPr lang="nl-BE" altLang="nl-BE">
                <a:sym typeface="Wingdings" panose="05000000000000000000" pitchFamily="2" charset="2"/>
              </a:rPr>
              <a:t>Allows the elements to size to content</a:t>
            </a:r>
          </a:p>
          <a:p>
            <a:r>
              <a:rPr lang="nl-BE" altLang="nl-BE">
                <a:sym typeface="Wingdings" panose="05000000000000000000" pitchFamily="2" charset="2"/>
              </a:rPr>
              <a:t>Position  Canvas.Left, Canvas.Right, Canvas.Top, Canvas.Bottom properties</a:t>
            </a:r>
          </a:p>
          <a:p>
            <a:r>
              <a:rPr lang="nl-BE" altLang="nl-BE">
                <a:sym typeface="Wingdings" panose="05000000000000000000" pitchFamily="2" charset="2"/>
              </a:rPr>
              <a:t>Inflexible style of layout  designed for drawings (not for ordinary UI layout)</a:t>
            </a:r>
            <a:endParaRPr lang="nl-BE" altLang="nl-B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el 1">
            <a:extLst>
              <a:ext uri="{FF2B5EF4-FFF2-40B4-BE49-F238E27FC236}">
                <a16:creationId xmlns:a16="http://schemas.microsoft.com/office/drawing/2014/main" id="{FEAC3EF9-EA19-432F-9095-3267AEE16DE7}"/>
              </a:ext>
            </a:extLst>
          </p:cNvPr>
          <p:cNvSpPr>
            <a:spLocks noGrp="1"/>
          </p:cNvSpPr>
          <p:nvPr>
            <p:ph type="title"/>
          </p:nvPr>
        </p:nvSpPr>
        <p:spPr/>
        <p:txBody>
          <a:bodyPr/>
          <a:lstStyle/>
          <a:p>
            <a:r>
              <a:rPr lang="nl-BE" altLang="nl-BE"/>
              <a:t>Canvas</a:t>
            </a:r>
          </a:p>
        </p:txBody>
      </p:sp>
      <p:pic>
        <p:nvPicPr>
          <p:cNvPr id="60419" name="Tijdelijke aanduiding voor inhoud 3">
            <a:extLst>
              <a:ext uri="{FF2B5EF4-FFF2-40B4-BE49-F238E27FC236}">
                <a16:creationId xmlns:a16="http://schemas.microsoft.com/office/drawing/2014/main" id="{3738774E-1592-48D9-A819-6620B1410E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417638"/>
            <a:ext cx="5819775" cy="3248025"/>
          </a:xfrm>
        </p:spPr>
      </p:pic>
      <p:pic>
        <p:nvPicPr>
          <p:cNvPr id="60420" name="Afbeelding 4">
            <a:extLst>
              <a:ext uri="{FF2B5EF4-FFF2-40B4-BE49-F238E27FC236}">
                <a16:creationId xmlns:a16="http://schemas.microsoft.com/office/drawing/2014/main" id="{F3F12448-6ADE-463B-80BA-E4B009E9B5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10350" y="3860800"/>
            <a:ext cx="23241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Afbeelding 3">
            <a:hlinkClick r:id="rId2"/>
            <a:extLst>
              <a:ext uri="{FF2B5EF4-FFF2-40B4-BE49-F238E27FC236}">
                <a16:creationId xmlns:a16="http://schemas.microsoft.com/office/drawing/2014/main" id="{FD909421-E5E4-4D7E-880F-27B8E710A3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AutoShape 2" descr="Afbeeldingsresultaat voor picture click here">
            <a:extLst>
              <a:ext uri="{FF2B5EF4-FFF2-40B4-BE49-F238E27FC236}">
                <a16:creationId xmlns:a16="http://schemas.microsoft.com/office/drawing/2014/main" id="{96DD8A15-6E2A-4C71-8A6E-F2374A8EE54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2468" name="Afbeelding 5">
            <a:hlinkClick r:id="rId4"/>
            <a:extLst>
              <a:ext uri="{FF2B5EF4-FFF2-40B4-BE49-F238E27FC236}">
                <a16:creationId xmlns:a16="http://schemas.microsoft.com/office/drawing/2014/main" id="{3DB7A796-61F5-4A77-B371-7B072A5BFE5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itel 1">
            <a:extLst>
              <a:ext uri="{FF2B5EF4-FFF2-40B4-BE49-F238E27FC236}">
                <a16:creationId xmlns:a16="http://schemas.microsoft.com/office/drawing/2014/main" id="{B27277C0-8DD3-4C2D-9687-8DEB66202967}"/>
              </a:ext>
            </a:extLst>
          </p:cNvPr>
          <p:cNvSpPr>
            <a:spLocks noGrp="1"/>
          </p:cNvSpPr>
          <p:nvPr>
            <p:ph type="title"/>
          </p:nvPr>
        </p:nvSpPr>
        <p:spPr/>
        <p:txBody>
          <a:bodyPr/>
          <a:lstStyle/>
          <a:p>
            <a:r>
              <a:rPr lang="nl-BE" altLang="nl-BE"/>
              <a:t>Pluralsight video: Canvas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a:extLst>
              <a:ext uri="{FF2B5EF4-FFF2-40B4-BE49-F238E27FC236}">
                <a16:creationId xmlns:a16="http://schemas.microsoft.com/office/drawing/2014/main" id="{6CB73C37-BB85-4683-973D-16326AB9F17F}"/>
              </a:ext>
            </a:extLst>
          </p:cNvPr>
          <p:cNvSpPr>
            <a:spLocks noGrp="1"/>
          </p:cNvSpPr>
          <p:nvPr>
            <p:ph type="title"/>
          </p:nvPr>
        </p:nvSpPr>
        <p:spPr/>
        <p:txBody>
          <a:bodyPr/>
          <a:lstStyle/>
          <a:p>
            <a:r>
              <a:rPr lang="nl-BE" altLang="nl-BE"/>
              <a:t>ScrollViewer</a:t>
            </a:r>
          </a:p>
        </p:txBody>
      </p:sp>
      <p:sp>
        <p:nvSpPr>
          <p:cNvPr id="3" name="Tijdelijke aanduiding voor inhoud 2">
            <a:extLst>
              <a:ext uri="{FF2B5EF4-FFF2-40B4-BE49-F238E27FC236}">
                <a16:creationId xmlns:a16="http://schemas.microsoft.com/office/drawing/2014/main" id="{4427954C-E81E-4272-A03A-5F52424F5203}"/>
              </a:ext>
            </a:extLst>
          </p:cNvPr>
          <p:cNvSpPr>
            <a:spLocks noGrp="1"/>
          </p:cNvSpPr>
          <p:nvPr>
            <p:ph idx="1"/>
          </p:nvPr>
        </p:nvSpPr>
        <p:spPr/>
        <p:txBody>
          <a:bodyPr/>
          <a:lstStyle/>
          <a:p>
            <a:pPr>
              <a:defRPr/>
            </a:pPr>
            <a:r>
              <a:rPr lang="nl-BE" dirty="0" err="1"/>
              <a:t>Wraps</a:t>
            </a:r>
            <a:r>
              <a:rPr lang="nl-BE" dirty="0"/>
              <a:t> </a:t>
            </a:r>
            <a:r>
              <a:rPr lang="nl-BE" dirty="0" err="1"/>
              <a:t>any</a:t>
            </a:r>
            <a:r>
              <a:rPr lang="nl-BE" dirty="0"/>
              <a:t> element</a:t>
            </a:r>
          </a:p>
          <a:p>
            <a:pPr>
              <a:defRPr/>
            </a:pPr>
            <a:r>
              <a:rPr lang="nl-BE" dirty="0"/>
              <a:t>&lt;</a:t>
            </a:r>
            <a:r>
              <a:rPr lang="nl-BE" dirty="0" err="1"/>
              <a:t>ScrollViewer</a:t>
            </a:r>
            <a:r>
              <a:rPr lang="nl-BE" dirty="0"/>
              <a:t>&gt;</a:t>
            </a:r>
          </a:p>
          <a:p>
            <a:pPr marL="0" indent="0">
              <a:buFont typeface="Arial" panose="020B0604020202020204" pitchFamily="34" charset="0"/>
              <a:buNone/>
              <a:defRPr/>
            </a:pPr>
            <a:r>
              <a:rPr lang="nl-BE" dirty="0"/>
              <a:t> 		&lt;Image…. /&gt;</a:t>
            </a:r>
          </a:p>
          <a:p>
            <a:pPr marL="0" indent="0">
              <a:buFont typeface="Arial" panose="020B0604020202020204" pitchFamily="34" charset="0"/>
              <a:buNone/>
              <a:defRPr/>
            </a:pPr>
            <a:r>
              <a:rPr lang="nl-BE" dirty="0"/>
              <a:t>	&lt;/</a:t>
            </a:r>
            <a:r>
              <a:rPr lang="nl-BE" dirty="0" err="1"/>
              <a:t>ScrollViewer</a:t>
            </a:r>
            <a:r>
              <a:rPr lang="nl-BE" dirty="0"/>
              <a:t>&gt;</a:t>
            </a:r>
          </a:p>
          <a:p>
            <a:pPr>
              <a:defRPr/>
            </a:pPr>
            <a:r>
              <a:rPr lang="nl-BE" dirty="0"/>
              <a:t>Offers </a:t>
            </a:r>
            <a:r>
              <a:rPr lang="nl-BE" dirty="0" err="1"/>
              <a:t>usefull</a:t>
            </a:r>
            <a:r>
              <a:rPr lang="nl-BE" dirty="0"/>
              <a:t> </a:t>
            </a:r>
            <a:r>
              <a:rPr lang="nl-BE" dirty="0" err="1"/>
              <a:t>layout</a:t>
            </a:r>
            <a:r>
              <a:rPr lang="nl-BE" dirty="0"/>
              <a:t> </a:t>
            </a:r>
          </a:p>
          <a:p>
            <a:pPr marL="0" indent="0">
              <a:buFont typeface="Arial" panose="020B0604020202020204" pitchFamily="34" charset="0"/>
              <a:buNone/>
              <a:defRPr/>
            </a:pPr>
            <a:r>
              <a:rPr lang="nl-BE" dirty="0"/>
              <a:t>	features</a:t>
            </a:r>
          </a:p>
        </p:txBody>
      </p:sp>
      <p:pic>
        <p:nvPicPr>
          <p:cNvPr id="63492" name="Afbeelding 3">
            <a:extLst>
              <a:ext uri="{FF2B5EF4-FFF2-40B4-BE49-F238E27FC236}">
                <a16:creationId xmlns:a16="http://schemas.microsoft.com/office/drawing/2014/main" id="{5BC35DB9-2B0D-42B7-BB9D-971C699B4C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882775"/>
            <a:ext cx="454025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Afbeelding 3">
            <a:hlinkClick r:id="rId2"/>
            <a:extLst>
              <a:ext uri="{FF2B5EF4-FFF2-40B4-BE49-F238E27FC236}">
                <a16:creationId xmlns:a16="http://schemas.microsoft.com/office/drawing/2014/main" id="{DD9C4D71-25D7-4E7D-8EDA-7CB456CCAD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AutoShape 2" descr="Afbeeldingsresultaat voor picture click here">
            <a:extLst>
              <a:ext uri="{FF2B5EF4-FFF2-40B4-BE49-F238E27FC236}">
                <a16:creationId xmlns:a16="http://schemas.microsoft.com/office/drawing/2014/main" id="{4944041A-58F2-458A-8D7D-5DFBBB25207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5540" name="Afbeelding 5">
            <a:hlinkClick r:id="rId4"/>
            <a:extLst>
              <a:ext uri="{FF2B5EF4-FFF2-40B4-BE49-F238E27FC236}">
                <a16:creationId xmlns:a16="http://schemas.microsoft.com/office/drawing/2014/main" id="{2EE64C3D-81D3-4ABF-9FE1-D3927C2C9FD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itel 1">
            <a:extLst>
              <a:ext uri="{FF2B5EF4-FFF2-40B4-BE49-F238E27FC236}">
                <a16:creationId xmlns:a16="http://schemas.microsoft.com/office/drawing/2014/main" id="{D459DBF7-5BB5-4AAE-9CF8-2B47C7EC123D}"/>
              </a:ext>
            </a:extLst>
          </p:cNvPr>
          <p:cNvSpPr>
            <a:spLocks noGrp="1"/>
          </p:cNvSpPr>
          <p:nvPr>
            <p:ph type="title"/>
          </p:nvPr>
        </p:nvSpPr>
        <p:spPr/>
        <p:txBody>
          <a:bodyPr/>
          <a:lstStyle/>
          <a:p>
            <a:r>
              <a:rPr lang="nl-BE" altLang="nl-BE"/>
              <a:t>Pluralsight video: ScrollViewer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el 1">
            <a:extLst>
              <a:ext uri="{FF2B5EF4-FFF2-40B4-BE49-F238E27FC236}">
                <a16:creationId xmlns:a16="http://schemas.microsoft.com/office/drawing/2014/main" id="{43EE763E-C6E7-4C04-95A1-9F671EB5705E}"/>
              </a:ext>
            </a:extLst>
          </p:cNvPr>
          <p:cNvSpPr>
            <a:spLocks noGrp="1"/>
          </p:cNvSpPr>
          <p:nvPr>
            <p:ph type="title"/>
          </p:nvPr>
        </p:nvSpPr>
        <p:spPr/>
        <p:txBody>
          <a:bodyPr/>
          <a:lstStyle/>
          <a:p>
            <a:r>
              <a:rPr lang="nl-BE" altLang="nl-BE"/>
              <a:t>ViewBox</a:t>
            </a:r>
          </a:p>
        </p:txBody>
      </p:sp>
      <p:sp>
        <p:nvSpPr>
          <p:cNvPr id="66563" name="Tijdelijke aanduiding voor inhoud 2">
            <a:extLst>
              <a:ext uri="{FF2B5EF4-FFF2-40B4-BE49-F238E27FC236}">
                <a16:creationId xmlns:a16="http://schemas.microsoft.com/office/drawing/2014/main" id="{8C01C2FD-101C-4CD4-A17B-191E5644DE52}"/>
              </a:ext>
            </a:extLst>
          </p:cNvPr>
          <p:cNvSpPr>
            <a:spLocks noGrp="1"/>
          </p:cNvSpPr>
          <p:nvPr>
            <p:ph idx="1"/>
          </p:nvPr>
        </p:nvSpPr>
        <p:spPr/>
        <p:txBody>
          <a:bodyPr/>
          <a:lstStyle/>
          <a:p>
            <a:r>
              <a:rPr lang="nl-BE" altLang="nl-BE"/>
              <a:t>ScrollViewer puts scrollbars when content does not fit </a:t>
            </a:r>
            <a:r>
              <a:rPr lang="nl-BE" altLang="nl-BE">
                <a:sym typeface="Wingdings" panose="05000000000000000000" pitchFamily="2" charset="2"/>
              </a:rPr>
              <a:t> ViewBox scales the content (makes it larger/smaller as necessary to fit available space</a:t>
            </a:r>
          </a:p>
          <a:p>
            <a:endParaRPr lang="nl-BE" altLang="nl-BE">
              <a:sym typeface="Wingdings" panose="05000000000000000000" pitchFamily="2" charset="2"/>
            </a:endParaRPr>
          </a:p>
          <a:p>
            <a:endParaRPr lang="nl-BE" altLang="nl-BE"/>
          </a:p>
        </p:txBody>
      </p:sp>
      <p:pic>
        <p:nvPicPr>
          <p:cNvPr id="66564" name="Afbeelding 1">
            <a:extLst>
              <a:ext uri="{FF2B5EF4-FFF2-40B4-BE49-F238E27FC236}">
                <a16:creationId xmlns:a16="http://schemas.microsoft.com/office/drawing/2014/main" id="{1892CB97-39EB-4907-93E4-5E27970A70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3554413"/>
            <a:ext cx="6248400"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Afbeelding 3">
            <a:hlinkClick r:id="rId2"/>
            <a:extLst>
              <a:ext uri="{FF2B5EF4-FFF2-40B4-BE49-F238E27FC236}">
                <a16:creationId xmlns:a16="http://schemas.microsoft.com/office/drawing/2014/main" id="{662D9E58-2B01-40ED-AE3A-5DD538138C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AutoShape 2" descr="Afbeeldingsresultaat voor picture click here">
            <a:extLst>
              <a:ext uri="{FF2B5EF4-FFF2-40B4-BE49-F238E27FC236}">
                <a16:creationId xmlns:a16="http://schemas.microsoft.com/office/drawing/2014/main" id="{B1F34221-B299-4D97-A542-386AF197863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8612" name="Afbeelding 5">
            <a:hlinkClick r:id="rId4"/>
            <a:extLst>
              <a:ext uri="{FF2B5EF4-FFF2-40B4-BE49-F238E27FC236}">
                <a16:creationId xmlns:a16="http://schemas.microsoft.com/office/drawing/2014/main" id="{F64FF94E-2A8D-482A-9124-4158611BD3D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itel 1">
            <a:extLst>
              <a:ext uri="{FF2B5EF4-FFF2-40B4-BE49-F238E27FC236}">
                <a16:creationId xmlns:a16="http://schemas.microsoft.com/office/drawing/2014/main" id="{2FAC4D67-5A25-454E-96F5-6D7F74B17860}"/>
              </a:ext>
            </a:extLst>
          </p:cNvPr>
          <p:cNvSpPr>
            <a:spLocks noGrp="1"/>
          </p:cNvSpPr>
          <p:nvPr>
            <p:ph type="title"/>
          </p:nvPr>
        </p:nvSpPr>
        <p:spPr/>
        <p:txBody>
          <a:bodyPr/>
          <a:lstStyle/>
          <a:p>
            <a:r>
              <a:rPr lang="nl-BE" altLang="nl-BE"/>
              <a:t>Pluralsight video: ViewBox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el 1">
            <a:extLst>
              <a:ext uri="{FF2B5EF4-FFF2-40B4-BE49-F238E27FC236}">
                <a16:creationId xmlns:a16="http://schemas.microsoft.com/office/drawing/2014/main" id="{EFD0D0A1-3284-4B91-90B2-CAEC8DC7EE53}"/>
              </a:ext>
            </a:extLst>
          </p:cNvPr>
          <p:cNvSpPr>
            <a:spLocks noGrp="1"/>
          </p:cNvSpPr>
          <p:nvPr>
            <p:ph type="title"/>
          </p:nvPr>
        </p:nvSpPr>
        <p:spPr/>
        <p:txBody>
          <a:bodyPr/>
          <a:lstStyle/>
          <a:p>
            <a:r>
              <a:rPr lang="nl-BE" altLang="en-US"/>
              <a:t>Windows</a:t>
            </a:r>
          </a:p>
        </p:txBody>
      </p:sp>
      <p:sp>
        <p:nvSpPr>
          <p:cNvPr id="69635" name="Tijdelijke aanduiding voor inhoud 2">
            <a:extLst>
              <a:ext uri="{FF2B5EF4-FFF2-40B4-BE49-F238E27FC236}">
                <a16:creationId xmlns:a16="http://schemas.microsoft.com/office/drawing/2014/main" id="{98A038D2-12E3-4689-8C74-652AF24DC89D}"/>
              </a:ext>
            </a:extLst>
          </p:cNvPr>
          <p:cNvSpPr>
            <a:spLocks noGrp="1"/>
          </p:cNvSpPr>
          <p:nvPr>
            <p:ph idx="1"/>
          </p:nvPr>
        </p:nvSpPr>
        <p:spPr/>
        <p:txBody>
          <a:bodyPr/>
          <a:lstStyle/>
          <a:p>
            <a:r>
              <a:rPr lang="nl-BE" altLang="en-US"/>
              <a:t>Window</a:t>
            </a:r>
          </a:p>
          <a:p>
            <a:pPr lvl="1"/>
            <a:r>
              <a:rPr lang="nl-BE" altLang="en-US"/>
              <a:t>Content control </a:t>
            </a:r>
            <a:r>
              <a:rPr lang="nl-BE" altLang="en-US">
                <a:sym typeface="Wingdings" panose="05000000000000000000" pitchFamily="2" charset="2"/>
              </a:rPr>
              <a:t> contains a single piece of content</a:t>
            </a:r>
          </a:p>
          <a:p>
            <a:r>
              <a:rPr lang="nl-BE" altLang="en-US">
                <a:sym typeface="Wingdings" panose="05000000000000000000" pitchFamily="2" charset="2"/>
              </a:rPr>
              <a:t>Popup</a:t>
            </a:r>
          </a:p>
          <a:p>
            <a:pPr lvl="1"/>
            <a:r>
              <a:rPr lang="nl-BE" altLang="en-US">
                <a:sym typeface="Wingdings" panose="05000000000000000000" pitchFamily="2" charset="2"/>
              </a:rPr>
              <a:t>Content control</a:t>
            </a:r>
          </a:p>
          <a:p>
            <a:pPr lvl="1"/>
            <a:r>
              <a:rPr lang="nl-BE" altLang="en-US">
                <a:sym typeface="Wingdings" panose="05000000000000000000" pitchFamily="2" charset="2"/>
              </a:rPr>
              <a:t>Transient window (also used by combobox, menu): goes away when you click outside the window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Afbeelding 3">
            <a:hlinkClick r:id="rId2"/>
            <a:extLst>
              <a:ext uri="{FF2B5EF4-FFF2-40B4-BE49-F238E27FC236}">
                <a16:creationId xmlns:a16="http://schemas.microsoft.com/office/drawing/2014/main" id="{09BA4ECE-919C-438E-92FD-1F0D59933D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AutoShape 2" descr="Afbeeldingsresultaat voor picture click here">
            <a:extLst>
              <a:ext uri="{FF2B5EF4-FFF2-40B4-BE49-F238E27FC236}">
                <a16:creationId xmlns:a16="http://schemas.microsoft.com/office/drawing/2014/main" id="{30A5DF6A-68C0-4E50-B2D0-DBC0364A4ADE}"/>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1684" name="Afbeelding 5">
            <a:hlinkClick r:id="rId4"/>
            <a:extLst>
              <a:ext uri="{FF2B5EF4-FFF2-40B4-BE49-F238E27FC236}">
                <a16:creationId xmlns:a16="http://schemas.microsoft.com/office/drawing/2014/main" id="{377F70A2-CCBE-48CD-8FAE-FB49FA0863E8}"/>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itel 1">
            <a:extLst>
              <a:ext uri="{FF2B5EF4-FFF2-40B4-BE49-F238E27FC236}">
                <a16:creationId xmlns:a16="http://schemas.microsoft.com/office/drawing/2014/main" id="{041B65B2-E899-4634-AC05-6EB6845E0856}"/>
              </a:ext>
            </a:extLst>
          </p:cNvPr>
          <p:cNvSpPr>
            <a:spLocks noGrp="1"/>
          </p:cNvSpPr>
          <p:nvPr>
            <p:ph type="title"/>
          </p:nvPr>
        </p:nvSpPr>
        <p:spPr/>
        <p:txBody>
          <a:bodyPr/>
          <a:lstStyle/>
          <a:p>
            <a:r>
              <a:rPr lang="nl-BE" altLang="nl-BE"/>
              <a:t>Pluralsight video: Windows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el 1">
            <a:extLst>
              <a:ext uri="{FF2B5EF4-FFF2-40B4-BE49-F238E27FC236}">
                <a16:creationId xmlns:a16="http://schemas.microsoft.com/office/drawing/2014/main" id="{F23DB3C8-DFD8-4E0C-9CEF-4FCC7E447664}"/>
              </a:ext>
            </a:extLst>
          </p:cNvPr>
          <p:cNvSpPr>
            <a:spLocks noGrp="1"/>
          </p:cNvSpPr>
          <p:nvPr>
            <p:ph type="title"/>
          </p:nvPr>
        </p:nvSpPr>
        <p:spPr/>
        <p:txBody>
          <a:bodyPr/>
          <a:lstStyle/>
          <a:p>
            <a:r>
              <a:rPr lang="nl-BE" altLang="en-US"/>
              <a:t>Navigation</a:t>
            </a:r>
          </a:p>
        </p:txBody>
      </p:sp>
      <p:sp>
        <p:nvSpPr>
          <p:cNvPr id="3" name="Tijdelijke aanduiding voor inhoud 2">
            <a:extLst>
              <a:ext uri="{FF2B5EF4-FFF2-40B4-BE49-F238E27FC236}">
                <a16:creationId xmlns:a16="http://schemas.microsoft.com/office/drawing/2014/main" id="{5214672D-3E98-4A32-8C2E-B196A0A9A8A3}"/>
              </a:ext>
            </a:extLst>
          </p:cNvPr>
          <p:cNvSpPr>
            <a:spLocks noGrp="1"/>
          </p:cNvSpPr>
          <p:nvPr>
            <p:ph idx="1"/>
          </p:nvPr>
        </p:nvSpPr>
        <p:spPr/>
        <p:txBody>
          <a:bodyPr/>
          <a:lstStyle/>
          <a:p>
            <a:pPr>
              <a:defRPr/>
            </a:pPr>
            <a:r>
              <a:rPr lang="nl-BE" dirty="0" err="1"/>
              <a:t>NavigationWindow</a:t>
            </a:r>
            <a:r>
              <a:rPr lang="nl-BE" dirty="0"/>
              <a:t> (3rd </a:t>
            </a:r>
            <a:r>
              <a:rPr lang="nl-BE" dirty="0" err="1"/>
              <a:t>Window</a:t>
            </a:r>
            <a:r>
              <a:rPr lang="nl-BE" dirty="0"/>
              <a:t> class)</a:t>
            </a:r>
          </a:p>
          <a:p>
            <a:pPr lvl="1">
              <a:defRPr/>
            </a:pPr>
            <a:r>
              <a:rPr lang="nl-BE" dirty="0" err="1"/>
              <a:t>Contains</a:t>
            </a:r>
            <a:r>
              <a:rPr lang="nl-BE" dirty="0"/>
              <a:t> a Page</a:t>
            </a:r>
          </a:p>
          <a:p>
            <a:pPr lvl="1">
              <a:defRPr/>
            </a:pPr>
            <a:r>
              <a:rPr lang="nl-BE" dirty="0" err="1"/>
              <a:t>Can</a:t>
            </a:r>
            <a:r>
              <a:rPr lang="nl-BE" dirty="0"/>
              <a:t> </a:t>
            </a:r>
            <a:r>
              <a:rPr lang="nl-BE" dirty="0" err="1"/>
              <a:t>navigate</a:t>
            </a:r>
            <a:r>
              <a:rPr lang="nl-BE" dirty="0"/>
              <a:t> </a:t>
            </a:r>
            <a:r>
              <a:rPr lang="nl-BE" dirty="0" err="1"/>
              <a:t>between</a:t>
            </a:r>
            <a:r>
              <a:rPr lang="nl-BE" dirty="0"/>
              <a:t> pages (Back </a:t>
            </a:r>
            <a:r>
              <a:rPr lang="nl-BE" dirty="0" err="1"/>
              <a:t>and</a:t>
            </a:r>
            <a:r>
              <a:rPr lang="nl-BE" dirty="0"/>
              <a:t> Forward Buttons)</a:t>
            </a:r>
          </a:p>
          <a:p>
            <a:pPr lvl="1">
              <a:defRPr/>
            </a:pPr>
            <a:r>
              <a:rPr lang="nl-BE" dirty="0"/>
              <a:t>DEMO: </a:t>
            </a:r>
            <a:r>
              <a:rPr lang="nl-BE" dirty="0" err="1"/>
              <a:t>WPFNavigation</a:t>
            </a:r>
            <a:endParaRPr lang="nl-BE" dirty="0"/>
          </a:p>
          <a:p>
            <a:pPr lvl="1">
              <a:defRPr/>
            </a:pPr>
            <a:endParaRPr lang="nl-BE" dirty="0"/>
          </a:p>
          <a:p>
            <a:pPr>
              <a:defRPr/>
            </a:pPr>
            <a:r>
              <a:rPr lang="nl-BE" dirty="0"/>
              <a:t>Frame: </a:t>
            </a:r>
            <a:r>
              <a:rPr lang="nl-BE" dirty="0" err="1"/>
              <a:t>nested</a:t>
            </a:r>
            <a:r>
              <a:rPr lang="nl-BE" dirty="0"/>
              <a:t> </a:t>
            </a:r>
            <a:r>
              <a:rPr lang="nl-BE" dirty="0" err="1"/>
              <a:t>navigation</a:t>
            </a:r>
            <a:r>
              <a:rPr lang="nl-BE" dirty="0"/>
              <a:t> area</a:t>
            </a:r>
          </a:p>
          <a:p>
            <a:pPr marL="457200" lvl="1" indent="0">
              <a:buFont typeface="Arial" panose="020B0604020202020204" pitchFamily="34" charset="0"/>
              <a:buNone/>
              <a:defRPr/>
            </a:pPr>
            <a:endParaRPr lang="nl-B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4D9D8B5A-5541-447A-A470-F0A29FC3A4AB}"/>
              </a:ext>
            </a:extLst>
          </p:cNvPr>
          <p:cNvSpPr>
            <a:spLocks noGrp="1"/>
          </p:cNvSpPr>
          <p:nvPr>
            <p:ph type="title"/>
          </p:nvPr>
        </p:nvSpPr>
        <p:spPr/>
        <p:txBody>
          <a:bodyPr/>
          <a:lstStyle/>
          <a:p>
            <a:r>
              <a:rPr lang="nl-BE" altLang="nl-BE"/>
              <a:t>Common Layout Properties</a:t>
            </a:r>
          </a:p>
        </p:txBody>
      </p:sp>
      <p:sp>
        <p:nvSpPr>
          <p:cNvPr id="21507" name="Tijdelijke aanduiding voor inhoud 2">
            <a:extLst>
              <a:ext uri="{FF2B5EF4-FFF2-40B4-BE49-F238E27FC236}">
                <a16:creationId xmlns:a16="http://schemas.microsoft.com/office/drawing/2014/main" id="{8AD5568E-A685-4338-967E-98262578181C}"/>
              </a:ext>
            </a:extLst>
          </p:cNvPr>
          <p:cNvSpPr>
            <a:spLocks noGrp="1"/>
          </p:cNvSpPr>
          <p:nvPr>
            <p:ph idx="1"/>
          </p:nvPr>
        </p:nvSpPr>
        <p:spPr/>
        <p:txBody>
          <a:bodyPr/>
          <a:lstStyle/>
          <a:p>
            <a:r>
              <a:rPr lang="nl-BE" altLang="nl-BE"/>
              <a:t>Set of layout properties for all the elements in the UI Tree</a:t>
            </a:r>
          </a:p>
          <a:p>
            <a:endParaRPr lang="nl-BE" altLang="nl-BE"/>
          </a:p>
        </p:txBody>
      </p:sp>
      <p:graphicFrame>
        <p:nvGraphicFramePr>
          <p:cNvPr id="4" name="Tabel 3">
            <a:extLst>
              <a:ext uri="{FF2B5EF4-FFF2-40B4-BE49-F238E27FC236}">
                <a16:creationId xmlns:a16="http://schemas.microsoft.com/office/drawing/2014/main" id="{7F022998-B81F-4EA9-9860-676143B9F9CC}"/>
              </a:ext>
            </a:extLst>
          </p:cNvPr>
          <p:cNvGraphicFramePr>
            <a:graphicFrameLocks noGrp="1"/>
          </p:cNvGraphicFramePr>
          <p:nvPr/>
        </p:nvGraphicFramePr>
        <p:xfrm>
          <a:off x="2932113" y="2697163"/>
          <a:ext cx="2265362" cy="3236911"/>
        </p:xfrm>
        <a:graphic>
          <a:graphicData uri="http://schemas.openxmlformats.org/drawingml/2006/table">
            <a:tbl>
              <a:tblPr firstRow="1" bandRow="1">
                <a:tableStyleId>{5C22544A-7EE6-4342-B048-85BDC9FD1C3A}</a:tableStyleId>
              </a:tblPr>
              <a:tblGrid>
                <a:gridCol w="2265362">
                  <a:extLst>
                    <a:ext uri="{9D8B030D-6E8A-4147-A177-3AD203B41FA5}">
                      <a16:colId xmlns:a16="http://schemas.microsoft.com/office/drawing/2014/main" val="20000"/>
                    </a:ext>
                  </a:extLst>
                </a:gridCol>
              </a:tblGrid>
              <a:tr h="640268">
                <a:tc>
                  <a:txBody>
                    <a:bodyPr/>
                    <a:lstStyle/>
                    <a:p>
                      <a:pPr algn="ctr"/>
                      <a:r>
                        <a:rPr lang="nl-BE" sz="1800" dirty="0"/>
                        <a:t>Common </a:t>
                      </a:r>
                      <a:r>
                        <a:rPr lang="nl-BE" sz="1800" dirty="0" err="1"/>
                        <a:t>Layout</a:t>
                      </a:r>
                      <a:r>
                        <a:rPr lang="nl-BE" sz="1800" dirty="0"/>
                        <a:t> </a:t>
                      </a:r>
                      <a:r>
                        <a:rPr lang="nl-BE" sz="1800" dirty="0" err="1"/>
                        <a:t>Properties</a:t>
                      </a:r>
                      <a:endParaRPr lang="nl-BE" sz="1800" dirty="0"/>
                    </a:p>
                  </a:txBody>
                  <a:tcPr marL="91416" marR="91416" marT="45733" marB="45733"/>
                </a:tc>
                <a:extLst>
                  <a:ext uri="{0D108BD9-81ED-4DB2-BD59-A6C34878D82A}">
                    <a16:rowId xmlns:a16="http://schemas.microsoft.com/office/drawing/2014/main" val="10000"/>
                  </a:ext>
                </a:extLst>
              </a:tr>
              <a:tr h="370949">
                <a:tc>
                  <a:txBody>
                    <a:bodyPr/>
                    <a:lstStyle/>
                    <a:p>
                      <a:r>
                        <a:rPr lang="nl-BE" sz="1800" dirty="0" err="1"/>
                        <a:t>Margin</a:t>
                      </a:r>
                      <a:endParaRPr lang="nl-BE" sz="1800" dirty="0"/>
                    </a:p>
                  </a:txBody>
                  <a:tcPr marL="91416" marR="91416" marT="45733" marB="45733"/>
                </a:tc>
                <a:extLst>
                  <a:ext uri="{0D108BD9-81ED-4DB2-BD59-A6C34878D82A}">
                    <a16:rowId xmlns:a16="http://schemas.microsoft.com/office/drawing/2014/main" val="10001"/>
                  </a:ext>
                </a:extLst>
              </a:tr>
              <a:tr h="370949">
                <a:tc>
                  <a:txBody>
                    <a:bodyPr/>
                    <a:lstStyle/>
                    <a:p>
                      <a:r>
                        <a:rPr lang="nl-BE" sz="1800" dirty="0"/>
                        <a:t>Padding</a:t>
                      </a:r>
                    </a:p>
                  </a:txBody>
                  <a:tcPr marL="91416" marR="91416" marT="45733" marB="45733"/>
                </a:tc>
                <a:extLst>
                  <a:ext uri="{0D108BD9-81ED-4DB2-BD59-A6C34878D82A}">
                    <a16:rowId xmlns:a16="http://schemas.microsoft.com/office/drawing/2014/main" val="10002"/>
                  </a:ext>
                </a:extLst>
              </a:tr>
              <a:tr h="370949">
                <a:tc>
                  <a:txBody>
                    <a:bodyPr/>
                    <a:lstStyle/>
                    <a:p>
                      <a:r>
                        <a:rPr lang="nl-BE" sz="1800" dirty="0" err="1"/>
                        <a:t>HorizontalAlignment</a:t>
                      </a:r>
                      <a:endParaRPr lang="nl-BE" sz="1800" dirty="0"/>
                    </a:p>
                  </a:txBody>
                  <a:tcPr marL="91416" marR="91416" marT="45733" marB="45733"/>
                </a:tc>
                <a:extLst>
                  <a:ext uri="{0D108BD9-81ED-4DB2-BD59-A6C34878D82A}">
                    <a16:rowId xmlns:a16="http://schemas.microsoft.com/office/drawing/2014/main" val="10003"/>
                  </a:ext>
                </a:extLst>
              </a:tr>
              <a:tr h="370949">
                <a:tc>
                  <a:txBody>
                    <a:bodyPr/>
                    <a:lstStyle/>
                    <a:p>
                      <a:r>
                        <a:rPr lang="nl-BE" sz="1800" dirty="0" err="1"/>
                        <a:t>VerticalAlignment</a:t>
                      </a:r>
                      <a:endParaRPr lang="nl-BE" sz="1800" dirty="0"/>
                    </a:p>
                  </a:txBody>
                  <a:tcPr marL="91416" marR="91416" marT="45733" marB="45733"/>
                </a:tc>
                <a:extLst>
                  <a:ext uri="{0D108BD9-81ED-4DB2-BD59-A6C34878D82A}">
                    <a16:rowId xmlns:a16="http://schemas.microsoft.com/office/drawing/2014/main" val="10004"/>
                  </a:ext>
                </a:extLst>
              </a:tr>
              <a:tr h="370949">
                <a:tc>
                  <a:txBody>
                    <a:bodyPr/>
                    <a:lstStyle/>
                    <a:p>
                      <a:r>
                        <a:rPr lang="nl-BE" sz="1800" dirty="0"/>
                        <a:t>Min/</a:t>
                      </a:r>
                      <a:r>
                        <a:rPr lang="nl-BE" sz="1800" dirty="0" err="1"/>
                        <a:t>MaxWidth</a:t>
                      </a:r>
                      <a:endParaRPr lang="nl-BE" sz="1800" dirty="0"/>
                    </a:p>
                  </a:txBody>
                  <a:tcPr marL="91416" marR="91416" marT="45733" marB="45733"/>
                </a:tc>
                <a:extLst>
                  <a:ext uri="{0D108BD9-81ED-4DB2-BD59-A6C34878D82A}">
                    <a16:rowId xmlns:a16="http://schemas.microsoft.com/office/drawing/2014/main" val="10005"/>
                  </a:ext>
                </a:extLst>
              </a:tr>
              <a:tr h="370949">
                <a:tc>
                  <a:txBody>
                    <a:bodyPr/>
                    <a:lstStyle/>
                    <a:p>
                      <a:r>
                        <a:rPr lang="nl-BE" sz="1800" dirty="0"/>
                        <a:t>Min/</a:t>
                      </a:r>
                      <a:r>
                        <a:rPr lang="nl-BE" sz="1800" dirty="0" err="1"/>
                        <a:t>MaxHeight</a:t>
                      </a:r>
                      <a:endParaRPr lang="nl-BE" sz="1800" dirty="0"/>
                    </a:p>
                  </a:txBody>
                  <a:tcPr marL="91416" marR="91416" marT="45733" marB="45733"/>
                </a:tc>
                <a:extLst>
                  <a:ext uri="{0D108BD9-81ED-4DB2-BD59-A6C34878D82A}">
                    <a16:rowId xmlns:a16="http://schemas.microsoft.com/office/drawing/2014/main" val="10006"/>
                  </a:ext>
                </a:extLst>
              </a:tr>
              <a:tr h="370949">
                <a:tc>
                  <a:txBody>
                    <a:bodyPr/>
                    <a:lstStyle/>
                    <a:p>
                      <a:r>
                        <a:rPr lang="nl-BE" sz="1800" dirty="0" err="1"/>
                        <a:t>Width</a:t>
                      </a:r>
                      <a:r>
                        <a:rPr lang="nl-BE" sz="1800" dirty="0"/>
                        <a:t>,</a:t>
                      </a:r>
                      <a:r>
                        <a:rPr lang="nl-BE" sz="1800" baseline="0" dirty="0"/>
                        <a:t> </a:t>
                      </a:r>
                      <a:r>
                        <a:rPr lang="nl-BE" sz="1800" baseline="0" dirty="0" err="1"/>
                        <a:t>Height</a:t>
                      </a:r>
                      <a:endParaRPr lang="nl-BE" sz="1800" dirty="0"/>
                    </a:p>
                  </a:txBody>
                  <a:tcPr marL="91416" marR="91416" marT="45733" marB="45733"/>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Afbeelding 3">
            <a:hlinkClick r:id="rId2"/>
            <a:extLst>
              <a:ext uri="{FF2B5EF4-FFF2-40B4-BE49-F238E27FC236}">
                <a16:creationId xmlns:a16="http://schemas.microsoft.com/office/drawing/2014/main" id="{F1193AFE-591E-43C8-9911-EDB863F486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AutoShape 2" descr="Afbeeldingsresultaat voor picture click here">
            <a:extLst>
              <a:ext uri="{FF2B5EF4-FFF2-40B4-BE49-F238E27FC236}">
                <a16:creationId xmlns:a16="http://schemas.microsoft.com/office/drawing/2014/main" id="{EEF015C0-6AD4-49C8-AFB1-D3D7941FEB6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4756" name="Afbeelding 5">
            <a:hlinkClick r:id="rId4"/>
            <a:extLst>
              <a:ext uri="{FF2B5EF4-FFF2-40B4-BE49-F238E27FC236}">
                <a16:creationId xmlns:a16="http://schemas.microsoft.com/office/drawing/2014/main" id="{FE8440A4-411C-476C-9659-5E1ED5779F0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itel 1">
            <a:extLst>
              <a:ext uri="{FF2B5EF4-FFF2-40B4-BE49-F238E27FC236}">
                <a16:creationId xmlns:a16="http://schemas.microsoft.com/office/drawing/2014/main" id="{2C3D907C-B70C-4D09-84CA-9714D3DCAF06}"/>
              </a:ext>
            </a:extLst>
          </p:cNvPr>
          <p:cNvSpPr>
            <a:spLocks noGrp="1"/>
          </p:cNvSpPr>
          <p:nvPr>
            <p:ph type="title"/>
          </p:nvPr>
        </p:nvSpPr>
        <p:spPr/>
        <p:txBody>
          <a:bodyPr/>
          <a:lstStyle/>
          <a:p>
            <a:r>
              <a:rPr lang="nl-BE" altLang="nl-BE"/>
              <a:t>Pluralsight video: Navigation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Afbeelding 3">
            <a:hlinkClick r:id="rId2"/>
            <a:extLst>
              <a:ext uri="{FF2B5EF4-FFF2-40B4-BE49-F238E27FC236}">
                <a16:creationId xmlns:a16="http://schemas.microsoft.com/office/drawing/2014/main" id="{6AC1EA83-E516-40BF-9C03-29A3EF33B5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5896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AutoShape 2" descr="Afbeeldingsresultaat voor picture click here">
            <a:extLst>
              <a:ext uri="{FF2B5EF4-FFF2-40B4-BE49-F238E27FC236}">
                <a16:creationId xmlns:a16="http://schemas.microsoft.com/office/drawing/2014/main" id="{68B443B9-68AF-4CCF-A9BB-25EB464E0CAC}"/>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23556" name="Afbeelding 5">
            <a:hlinkClick r:id="rId4"/>
            <a:extLst>
              <a:ext uri="{FF2B5EF4-FFF2-40B4-BE49-F238E27FC236}">
                <a16:creationId xmlns:a16="http://schemas.microsoft.com/office/drawing/2014/main" id="{84C3F247-34B8-4885-93DC-F3EF7EE7F094}"/>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itel 1">
            <a:extLst>
              <a:ext uri="{FF2B5EF4-FFF2-40B4-BE49-F238E27FC236}">
                <a16:creationId xmlns:a16="http://schemas.microsoft.com/office/drawing/2014/main" id="{707D55C1-D333-4562-9D7E-CA34624B7970}"/>
              </a:ext>
            </a:extLst>
          </p:cNvPr>
          <p:cNvSpPr>
            <a:spLocks noGrp="1"/>
          </p:cNvSpPr>
          <p:nvPr>
            <p:ph type="title"/>
          </p:nvPr>
        </p:nvSpPr>
        <p:spPr/>
        <p:txBody>
          <a:bodyPr/>
          <a:lstStyle/>
          <a:p>
            <a:r>
              <a:rPr lang="nl-BE" altLang="nl-BE"/>
              <a:t>Pluralsight video: Declarative Layout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a:extLst>
              <a:ext uri="{FF2B5EF4-FFF2-40B4-BE49-F238E27FC236}">
                <a16:creationId xmlns:a16="http://schemas.microsoft.com/office/drawing/2014/main" id="{B52973F8-5940-45C7-8853-B68D7EF99367}"/>
              </a:ext>
            </a:extLst>
          </p:cNvPr>
          <p:cNvSpPr>
            <a:spLocks noGrp="1"/>
          </p:cNvSpPr>
          <p:nvPr>
            <p:ph type="title"/>
          </p:nvPr>
        </p:nvSpPr>
        <p:spPr>
          <a:xfrm>
            <a:off x="457200" y="134938"/>
            <a:ext cx="8229600" cy="1143000"/>
          </a:xfrm>
        </p:spPr>
        <p:txBody>
          <a:bodyPr/>
          <a:lstStyle/>
          <a:p>
            <a:r>
              <a:rPr lang="nl-BE" altLang="nl-BE"/>
              <a:t>Margin</a:t>
            </a:r>
          </a:p>
        </p:txBody>
      </p:sp>
      <p:sp>
        <p:nvSpPr>
          <p:cNvPr id="24579" name="Tijdelijke aanduiding voor inhoud 2">
            <a:extLst>
              <a:ext uri="{FF2B5EF4-FFF2-40B4-BE49-F238E27FC236}">
                <a16:creationId xmlns:a16="http://schemas.microsoft.com/office/drawing/2014/main" id="{B2F12B04-F895-4C12-B743-7277E1E2635C}"/>
              </a:ext>
            </a:extLst>
          </p:cNvPr>
          <p:cNvSpPr>
            <a:spLocks noGrp="1"/>
          </p:cNvSpPr>
          <p:nvPr>
            <p:ph idx="1"/>
          </p:nvPr>
        </p:nvSpPr>
        <p:spPr>
          <a:xfrm>
            <a:off x="457200" y="1141413"/>
            <a:ext cx="8229600" cy="5126037"/>
          </a:xfrm>
        </p:spPr>
        <p:txBody>
          <a:bodyPr/>
          <a:lstStyle/>
          <a:p>
            <a:r>
              <a:rPr lang="nl-BE" altLang="nl-BE"/>
              <a:t>Space around the edges of an element</a:t>
            </a:r>
          </a:p>
          <a:p>
            <a:endParaRPr lang="nl-BE" altLang="nl-BE"/>
          </a:p>
          <a:p>
            <a:endParaRPr lang="nl-BE" altLang="nl-BE"/>
          </a:p>
          <a:p>
            <a:endParaRPr lang="nl-BE" altLang="nl-BE"/>
          </a:p>
          <a:p>
            <a:endParaRPr lang="nl-BE" altLang="nl-BE"/>
          </a:p>
          <a:p>
            <a:endParaRPr lang="nl-BE" altLang="nl-BE"/>
          </a:p>
          <a:p>
            <a:endParaRPr lang="nl-BE" altLang="nl-BE" sz="2400"/>
          </a:p>
          <a:p>
            <a:r>
              <a:rPr lang="nl-BE" altLang="nl-BE" sz="2400"/>
              <a:t>Unit: Device independent pixel = 1/96 of an inch = default size of pixel in Windows system</a:t>
            </a:r>
          </a:p>
          <a:p>
            <a:endParaRPr lang="nl-BE" altLang="nl-BE"/>
          </a:p>
        </p:txBody>
      </p:sp>
      <p:pic>
        <p:nvPicPr>
          <p:cNvPr id="24580" name="Afbeelding 3">
            <a:extLst>
              <a:ext uri="{FF2B5EF4-FFF2-40B4-BE49-F238E27FC236}">
                <a16:creationId xmlns:a16="http://schemas.microsoft.com/office/drawing/2014/main" id="{CA6D76CB-5388-44D3-B958-6311BD1650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682750"/>
            <a:ext cx="8143875"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C6C82931-022D-4679-B808-5A5AF5281C04}"/>
              </a:ext>
            </a:extLst>
          </p:cNvPr>
          <p:cNvSpPr>
            <a:spLocks noGrp="1"/>
          </p:cNvSpPr>
          <p:nvPr>
            <p:ph type="title"/>
          </p:nvPr>
        </p:nvSpPr>
        <p:spPr/>
        <p:txBody>
          <a:bodyPr/>
          <a:lstStyle/>
          <a:p>
            <a:r>
              <a:rPr lang="nl-BE" altLang="nl-BE"/>
              <a:t>Margin</a:t>
            </a:r>
          </a:p>
        </p:txBody>
      </p:sp>
      <p:sp>
        <p:nvSpPr>
          <p:cNvPr id="26627" name="Tijdelijke aanduiding voor inhoud 2">
            <a:extLst>
              <a:ext uri="{FF2B5EF4-FFF2-40B4-BE49-F238E27FC236}">
                <a16:creationId xmlns:a16="http://schemas.microsoft.com/office/drawing/2014/main" id="{ACC5E17D-0FF2-4EAB-9EDA-E1EF3E812415}"/>
              </a:ext>
            </a:extLst>
          </p:cNvPr>
          <p:cNvSpPr>
            <a:spLocks noGrp="1"/>
          </p:cNvSpPr>
          <p:nvPr>
            <p:ph idx="1"/>
          </p:nvPr>
        </p:nvSpPr>
        <p:spPr/>
        <p:txBody>
          <a:bodyPr/>
          <a:lstStyle/>
          <a:p>
            <a:r>
              <a:rPr lang="nl-BE" altLang="nl-BE"/>
              <a:t>20 pixels for all margins</a:t>
            </a:r>
            <a:br>
              <a:rPr lang="nl-BE" altLang="nl-BE"/>
            </a:br>
            <a:endParaRPr lang="nl-BE" altLang="nl-BE"/>
          </a:p>
          <a:p>
            <a:r>
              <a:rPr lang="nl-BE" altLang="nl-BE"/>
              <a:t>Horizontal margin: 20 pixels</a:t>
            </a:r>
            <a:br>
              <a:rPr lang="nl-BE" altLang="nl-BE"/>
            </a:br>
            <a:r>
              <a:rPr lang="nl-BE" altLang="nl-BE"/>
              <a:t>Verical margin: 30 pixels</a:t>
            </a:r>
            <a:br>
              <a:rPr lang="nl-BE" altLang="nl-BE"/>
            </a:br>
            <a:endParaRPr lang="nl-BE" altLang="nl-BE"/>
          </a:p>
          <a:p>
            <a:r>
              <a:rPr lang="nl-BE" altLang="nl-BE"/>
              <a:t>Left, top, right, bottom</a:t>
            </a:r>
            <a:br>
              <a:rPr lang="nl-BE" altLang="nl-BE"/>
            </a:br>
            <a:r>
              <a:rPr lang="nl-BE" altLang="nl-BE"/>
              <a:t>margin (not the same </a:t>
            </a:r>
            <a:br>
              <a:rPr lang="nl-BE" altLang="nl-BE"/>
            </a:br>
            <a:r>
              <a:rPr lang="nl-BE" altLang="nl-BE"/>
              <a:t>order as in CSS)</a:t>
            </a:r>
          </a:p>
        </p:txBody>
      </p:sp>
      <p:pic>
        <p:nvPicPr>
          <p:cNvPr id="26628" name="Afbeelding 3">
            <a:extLst>
              <a:ext uri="{FF2B5EF4-FFF2-40B4-BE49-F238E27FC236}">
                <a16:creationId xmlns:a16="http://schemas.microsoft.com/office/drawing/2014/main" id="{995E3C25-2994-4C9D-9B03-94D54BAFC3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2159000"/>
            <a:ext cx="34559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Afbeelding 4">
            <a:extLst>
              <a:ext uri="{FF2B5EF4-FFF2-40B4-BE49-F238E27FC236}">
                <a16:creationId xmlns:a16="http://schemas.microsoft.com/office/drawing/2014/main" id="{5CD07759-E6BF-4459-83B8-D82A7A6537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3741738"/>
            <a:ext cx="37607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Afbeelding 6">
            <a:extLst>
              <a:ext uri="{FF2B5EF4-FFF2-40B4-BE49-F238E27FC236}">
                <a16:creationId xmlns:a16="http://schemas.microsoft.com/office/drawing/2014/main" id="{238A8952-0B6E-40FF-A923-AC50AFCA60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54250" y="5873750"/>
            <a:ext cx="4465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Afbeelding 3">
            <a:hlinkClick r:id="rId2"/>
            <a:extLst>
              <a:ext uri="{FF2B5EF4-FFF2-40B4-BE49-F238E27FC236}">
                <a16:creationId xmlns:a16="http://schemas.microsoft.com/office/drawing/2014/main" id="{2605B051-6059-48CD-A56F-07A8FE8E11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AutoShape 2" descr="Afbeeldingsresultaat voor picture click here">
            <a:extLst>
              <a:ext uri="{FF2B5EF4-FFF2-40B4-BE49-F238E27FC236}">
                <a16:creationId xmlns:a16="http://schemas.microsoft.com/office/drawing/2014/main" id="{22DEA8C0-A184-4639-98B5-843137308611}"/>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28676" name="Afbeelding 5">
            <a:hlinkClick r:id="rId4"/>
            <a:extLst>
              <a:ext uri="{FF2B5EF4-FFF2-40B4-BE49-F238E27FC236}">
                <a16:creationId xmlns:a16="http://schemas.microsoft.com/office/drawing/2014/main" id="{577E7ABF-6F6B-46C1-AD8C-E59F764B875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itel 1">
            <a:extLst>
              <a:ext uri="{FF2B5EF4-FFF2-40B4-BE49-F238E27FC236}">
                <a16:creationId xmlns:a16="http://schemas.microsoft.com/office/drawing/2014/main" id="{8C1F02FC-52FB-4FE7-9187-045CE71C9E33}"/>
              </a:ext>
            </a:extLst>
          </p:cNvPr>
          <p:cNvSpPr>
            <a:spLocks noGrp="1"/>
          </p:cNvSpPr>
          <p:nvPr>
            <p:ph type="title"/>
          </p:nvPr>
        </p:nvSpPr>
        <p:spPr/>
        <p:txBody>
          <a:bodyPr/>
          <a:lstStyle/>
          <a:p>
            <a:r>
              <a:rPr lang="nl-BE" altLang="nl-BE"/>
              <a:t>Pluralsight video: Margin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D775FD03-06C3-4E52-97E7-CE16D8B0A1E1}"/>
              </a:ext>
            </a:extLst>
          </p:cNvPr>
          <p:cNvSpPr>
            <a:spLocks noGrp="1"/>
          </p:cNvSpPr>
          <p:nvPr>
            <p:ph type="title"/>
          </p:nvPr>
        </p:nvSpPr>
        <p:spPr/>
        <p:txBody>
          <a:bodyPr/>
          <a:lstStyle/>
          <a:p>
            <a:r>
              <a:rPr lang="nl-BE" altLang="nl-BE"/>
              <a:t>Padding</a:t>
            </a:r>
          </a:p>
        </p:txBody>
      </p:sp>
      <p:sp>
        <p:nvSpPr>
          <p:cNvPr id="29699" name="Tijdelijke aanduiding voor inhoud 2">
            <a:extLst>
              <a:ext uri="{FF2B5EF4-FFF2-40B4-BE49-F238E27FC236}">
                <a16:creationId xmlns:a16="http://schemas.microsoft.com/office/drawing/2014/main" id="{4AEC292D-5385-40EE-8942-67AEDCDA63CA}"/>
              </a:ext>
            </a:extLst>
          </p:cNvPr>
          <p:cNvSpPr>
            <a:spLocks noGrp="1"/>
          </p:cNvSpPr>
          <p:nvPr>
            <p:ph idx="1"/>
          </p:nvPr>
        </p:nvSpPr>
        <p:spPr/>
        <p:txBody>
          <a:bodyPr/>
          <a:lstStyle/>
          <a:p>
            <a:r>
              <a:rPr lang="nl-BE" altLang="nl-BE"/>
              <a:t>Space between boundary and the content</a:t>
            </a:r>
          </a:p>
          <a:p>
            <a:endParaRPr lang="nl-BE" altLang="nl-BE"/>
          </a:p>
        </p:txBody>
      </p:sp>
      <p:pic>
        <p:nvPicPr>
          <p:cNvPr id="29700" name="Afbeelding 3">
            <a:extLst>
              <a:ext uri="{FF2B5EF4-FFF2-40B4-BE49-F238E27FC236}">
                <a16:creationId xmlns:a16="http://schemas.microsoft.com/office/drawing/2014/main" id="{CC6A8AE3-7B1F-4150-86E3-73C21AABFF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290763"/>
            <a:ext cx="79533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Afbeelding 4">
            <a:extLst>
              <a:ext uri="{FF2B5EF4-FFF2-40B4-BE49-F238E27FC236}">
                <a16:creationId xmlns:a16="http://schemas.microsoft.com/office/drawing/2014/main" id="{1509C21C-CB9C-46B3-A0EE-9C6CC732BD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5013" y="4749800"/>
            <a:ext cx="3438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Afbeelding 5">
            <a:extLst>
              <a:ext uri="{FF2B5EF4-FFF2-40B4-BE49-F238E27FC236}">
                <a16:creationId xmlns:a16="http://schemas.microsoft.com/office/drawing/2014/main" id="{809F4DCE-DA1A-49AD-8ACE-6C933B6E16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4802188"/>
            <a:ext cx="3762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Afbeelding 6">
            <a:extLst>
              <a:ext uri="{FF2B5EF4-FFF2-40B4-BE49-F238E27FC236}">
                <a16:creationId xmlns:a16="http://schemas.microsoft.com/office/drawing/2014/main" id="{01E803AF-0BD9-4D1B-829D-CD619944EB2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19338" y="5543550"/>
            <a:ext cx="45053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16537</TotalTime>
  <Words>6294</Words>
  <Application>Microsoft Office PowerPoint</Application>
  <PresentationFormat>Diavoorstelling (4:3)</PresentationFormat>
  <Paragraphs>365</Paragraphs>
  <Slides>40</Slides>
  <Notes>18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40</vt:i4>
      </vt:variant>
    </vt:vector>
  </HeadingPairs>
  <TitlesOfParts>
    <vt:vector size="44" baseType="lpstr">
      <vt:lpstr>Arial</vt:lpstr>
      <vt:lpstr>Calibri</vt:lpstr>
      <vt:lpstr>Comic Sans MS</vt:lpstr>
      <vt:lpstr>Presentatie</vt:lpstr>
      <vt:lpstr>WPF Layout</vt:lpstr>
      <vt:lpstr>WPF Layout </vt:lpstr>
      <vt:lpstr>Declarative Layout</vt:lpstr>
      <vt:lpstr>Common Layout Properties</vt:lpstr>
      <vt:lpstr>Pluralsight video: Declarative Layout</vt:lpstr>
      <vt:lpstr>Margin</vt:lpstr>
      <vt:lpstr>Margin</vt:lpstr>
      <vt:lpstr>Pluralsight video: Margin</vt:lpstr>
      <vt:lpstr>Padding</vt:lpstr>
      <vt:lpstr>Pluralsight video: Padding</vt:lpstr>
      <vt:lpstr>Alignment</vt:lpstr>
      <vt:lpstr>Demo WpfAlignment</vt:lpstr>
      <vt:lpstr>Pluralsight video: Alignment</vt:lpstr>
      <vt:lpstr>Content Alignment</vt:lpstr>
      <vt:lpstr>Pluralsight video: Content Alignment</vt:lpstr>
      <vt:lpstr>Explicit Width and Height</vt:lpstr>
      <vt:lpstr>Pluralsight video: Width and Height</vt:lpstr>
      <vt:lpstr>Layout controls</vt:lpstr>
      <vt:lpstr>Grid</vt:lpstr>
      <vt:lpstr>Pluralsight video: Grid</vt:lpstr>
      <vt:lpstr>GridSplitter</vt:lpstr>
      <vt:lpstr>Pluralsight video: GridSplitter</vt:lpstr>
      <vt:lpstr>StackPanel</vt:lpstr>
      <vt:lpstr>StackPanel</vt:lpstr>
      <vt:lpstr>DockPanel</vt:lpstr>
      <vt:lpstr>DockPanel</vt:lpstr>
      <vt:lpstr>WrapPanel</vt:lpstr>
      <vt:lpstr>WrapPanel</vt:lpstr>
      <vt:lpstr>Pluralsight video: Dock-, Stack- and WrapPanel</vt:lpstr>
      <vt:lpstr>Canvas</vt:lpstr>
      <vt:lpstr>Canvas</vt:lpstr>
      <vt:lpstr>Pluralsight video: Canvas</vt:lpstr>
      <vt:lpstr>ScrollViewer</vt:lpstr>
      <vt:lpstr>Pluralsight video: ScrollViewer</vt:lpstr>
      <vt:lpstr>ViewBox</vt:lpstr>
      <vt:lpstr>Pluralsight video: ViewBox</vt:lpstr>
      <vt:lpstr>Windows</vt:lpstr>
      <vt:lpstr>Pluralsight video: Windows</vt:lpstr>
      <vt:lpstr>Navigation</vt:lpstr>
      <vt:lpstr>Pluralsight video: Navigation</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Marijke Willems</cp:lastModifiedBy>
  <cp:revision>611</cp:revision>
  <dcterms:created xsi:type="dcterms:W3CDTF">2013-03-26T10:10:44Z</dcterms:created>
  <dcterms:modified xsi:type="dcterms:W3CDTF">2021-09-23T17:08:18Z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