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56" r:id="rId2"/>
    <p:sldId id="257" r:id="rId3"/>
    <p:sldId id="272" r:id="rId4"/>
    <p:sldId id="275" r:id="rId5"/>
    <p:sldId id="276" r:id="rId6"/>
    <p:sldId id="277" r:id="rId7"/>
    <p:sldId id="278" r:id="rId8"/>
    <p:sldId id="279" r:id="rId9"/>
    <p:sldId id="258" r:id="rId10"/>
    <p:sldId id="260" r:id="rId11"/>
    <p:sldId id="259" r:id="rId12"/>
    <p:sldId id="262" r:id="rId13"/>
    <p:sldId id="274" r:id="rId14"/>
    <p:sldId id="263" r:id="rId15"/>
    <p:sldId id="264" r:id="rId16"/>
    <p:sldId id="265" r:id="rId17"/>
    <p:sldId id="288" r:id="rId18"/>
    <p:sldId id="280" r:id="rId19"/>
    <p:sldId id="282" r:id="rId20"/>
    <p:sldId id="284" r:id="rId21"/>
    <p:sldId id="285" r:id="rId22"/>
    <p:sldId id="281" r:id="rId23"/>
    <p:sldId id="283" r:id="rId24"/>
    <p:sldId id="266" r:id="rId25"/>
    <p:sldId id="268" r:id="rId26"/>
    <p:sldId id="267" r:id="rId27"/>
    <p:sldId id="286" r:id="rId28"/>
    <p:sldId id="287" r:id="rId29"/>
    <p:sldId id="269" r:id="rId30"/>
    <p:sldId id="270" r:id="rId31"/>
    <p:sldId id="271" r:id="rId32"/>
  </p:sldIdLst>
  <p:sldSz cx="9144000" cy="6858000" type="screen4x3"/>
  <p:notesSz cx="6858000" cy="9144000"/>
  <p:defaultTextStyle>
    <a:defPPr>
      <a:defRPr lang="nl-NL"/>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66" autoAdjust="0"/>
    <p:restoredTop sz="56323" autoAdjust="0"/>
  </p:normalViewPr>
  <p:slideViewPr>
    <p:cSldViewPr snapToGrid="0" snapToObjects="1">
      <p:cViewPr varScale="1">
        <p:scale>
          <a:sx n="48" d="100"/>
          <a:sy n="48" d="100"/>
        </p:scale>
        <p:origin x="2429"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9AA3B939-7419-41AF-A814-3EC8B3B3696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nl-NL"/>
          </a:p>
        </p:txBody>
      </p:sp>
      <p:sp>
        <p:nvSpPr>
          <p:cNvPr id="3" name="Tijdelijke aanduiding voor datum 2">
            <a:extLst>
              <a:ext uri="{FF2B5EF4-FFF2-40B4-BE49-F238E27FC236}">
                <a16:creationId xmlns:a16="http://schemas.microsoft.com/office/drawing/2014/main" id="{8FDA0246-ABA7-4E0C-B0F6-C4FD8644F267}"/>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B64585B1-8E3D-4F6D-AB7F-E626BE4B5B03}" type="datetimeFigureOut">
              <a:rPr lang="nl-NL"/>
              <a:pPr>
                <a:defRPr/>
              </a:pPr>
              <a:t>7-10-2019</a:t>
            </a:fld>
            <a:endParaRPr lang="nl-NL"/>
          </a:p>
        </p:txBody>
      </p:sp>
      <p:sp>
        <p:nvSpPr>
          <p:cNvPr id="4" name="Tijdelijke aanduiding voor voettekst 3">
            <a:extLst>
              <a:ext uri="{FF2B5EF4-FFF2-40B4-BE49-F238E27FC236}">
                <a16:creationId xmlns:a16="http://schemas.microsoft.com/office/drawing/2014/main" id="{15202870-BE28-4248-8DBC-495119FAF3D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nl-NL"/>
          </a:p>
        </p:txBody>
      </p:sp>
      <p:sp>
        <p:nvSpPr>
          <p:cNvPr id="5" name="Tijdelijke aanduiding voor dianummer 4">
            <a:extLst>
              <a:ext uri="{FF2B5EF4-FFF2-40B4-BE49-F238E27FC236}">
                <a16:creationId xmlns:a16="http://schemas.microsoft.com/office/drawing/2014/main" id="{C2999EB1-E617-4E8F-B9F1-1B7A2982038A}"/>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7C546F2-46CD-4C1A-BD73-6022383F14CB}" type="slidenum">
              <a:rPr lang="nl-NL"/>
              <a:pPr>
                <a:defRPr/>
              </a:pPr>
              <a:t>‹nr.›</a:t>
            </a:fld>
            <a:endParaRPr lang="nl-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E7A75265-B0C1-4C35-A032-CECE4C1AD0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nl-BE"/>
          </a:p>
        </p:txBody>
      </p:sp>
      <p:sp>
        <p:nvSpPr>
          <p:cNvPr id="3" name="Tijdelijke aanduiding voor datum 2">
            <a:extLst>
              <a:ext uri="{FF2B5EF4-FFF2-40B4-BE49-F238E27FC236}">
                <a16:creationId xmlns:a16="http://schemas.microsoft.com/office/drawing/2014/main" id="{0D18DE9A-1B50-4F4F-9A1B-D267E9EF09C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61A6210F-ACF8-4F26-B510-06E93DC90843}" type="datetimeFigureOut">
              <a:rPr lang="nl-BE"/>
              <a:pPr>
                <a:defRPr/>
              </a:pPr>
              <a:t>7/10/2019</a:t>
            </a:fld>
            <a:endParaRPr lang="nl-BE"/>
          </a:p>
        </p:txBody>
      </p:sp>
      <p:sp>
        <p:nvSpPr>
          <p:cNvPr id="4" name="Tijdelijke aanduiding voor dia-afbeelding 3">
            <a:extLst>
              <a:ext uri="{FF2B5EF4-FFF2-40B4-BE49-F238E27FC236}">
                <a16:creationId xmlns:a16="http://schemas.microsoft.com/office/drawing/2014/main" id="{32310406-E4AC-4E75-936C-70A205180A96}"/>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nl-BE" noProof="0"/>
          </a:p>
        </p:txBody>
      </p:sp>
      <p:sp>
        <p:nvSpPr>
          <p:cNvPr id="5" name="Tijdelijke aanduiding voor notities 4">
            <a:extLst>
              <a:ext uri="{FF2B5EF4-FFF2-40B4-BE49-F238E27FC236}">
                <a16:creationId xmlns:a16="http://schemas.microsoft.com/office/drawing/2014/main" id="{DB047A8C-E4AA-4F5A-A2F4-4AAA5452692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nl-BE" noProof="0"/>
          </a:p>
        </p:txBody>
      </p:sp>
      <p:sp>
        <p:nvSpPr>
          <p:cNvPr id="6" name="Tijdelijke aanduiding voor voettekst 5">
            <a:extLst>
              <a:ext uri="{FF2B5EF4-FFF2-40B4-BE49-F238E27FC236}">
                <a16:creationId xmlns:a16="http://schemas.microsoft.com/office/drawing/2014/main" id="{4D30E4F6-A2CB-44FF-BADB-EDBCA0E9E9D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nl-BE"/>
          </a:p>
        </p:txBody>
      </p:sp>
      <p:sp>
        <p:nvSpPr>
          <p:cNvPr id="7" name="Tijdelijke aanduiding voor dianummer 6">
            <a:extLst>
              <a:ext uri="{FF2B5EF4-FFF2-40B4-BE49-F238E27FC236}">
                <a16:creationId xmlns:a16="http://schemas.microsoft.com/office/drawing/2014/main" id="{73A12DF4-A5D2-4D70-84C7-DC0C9B7537D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A488EE1C-5578-4B90-AEC5-D043ECA2CB1A}" type="slidenum">
              <a:rPr lang="nl-BE"/>
              <a:pPr>
                <a:defRPr/>
              </a:pPr>
              <a:t>‹nr.›</a:t>
            </a:fld>
            <a:endParaRPr lang="nl-B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dotnet/framework/wpf/data/data-binding-wpf"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app.pluralsight.com/course-player?course=wpf-fundamentals&amp;author=ian-griffiths&amp;name=wpf-data&amp;clip=0&amp;mode=liv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nameof"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ocs.microsoft.com/en-us/dotnet/csharp/programming-guide/statements-expressions-operators/expression-bodied-member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readonl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C6B974DA-4D76-4371-A6F8-63700C176C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6FCE46E7-C72F-409E-A150-06CA9640AF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References: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nl-BE" dirty="0">
                <a:hlinkClick r:id="rId3"/>
              </a:rPr>
              <a:t>https://docs.microsoft.com/dotnet/framework/wpf/data/data-binding-wpf</a:t>
            </a:r>
            <a:endParaRPr lang="nl-BE" altLang="nl-B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nl-BE" dirty="0">
                <a:hlinkClick r:id="rId4"/>
              </a:rPr>
              <a:t>https://app.pluralsight.com/course-player?course=wpf-fundamentals&amp;author=ian-griffiths&amp;name=wpf-data&amp;clip=0&amp;mode=live</a:t>
            </a:r>
            <a:endParaRPr lang="nl-BE" altLang="nl-BE" dirty="0"/>
          </a:p>
          <a:p>
            <a:endParaRPr lang="en-US" altLang="en-US" dirty="0"/>
          </a:p>
        </p:txBody>
      </p:sp>
      <p:sp>
        <p:nvSpPr>
          <p:cNvPr id="17412" name="Slide Number Placeholder 3">
            <a:extLst>
              <a:ext uri="{FF2B5EF4-FFF2-40B4-BE49-F238E27FC236}">
                <a16:creationId xmlns:a16="http://schemas.microsoft.com/office/drawing/2014/main" id="{5DA6C254-EA27-41C6-8358-CB71E7B272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15A9A8C-2A78-4A7E-98AF-6B8E05EDA821}" type="slidenum">
              <a:rPr lang="nl-BE" altLang="en-US" smtClean="0"/>
              <a:pPr/>
              <a:t>1</a:t>
            </a:fld>
            <a:endParaRPr lang="nl-BE"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C9388813-EAE7-4869-BB89-97A6DFD6E6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1C905870-41E4-4EB1-AAD8-CA68908B74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Two Way Databinding </a:t>
            </a:r>
          </a:p>
          <a:p>
            <a:endParaRPr lang="en-US" altLang="en-US"/>
          </a:p>
          <a:p>
            <a:r>
              <a:rPr lang="en-US" altLang="en-US"/>
              <a:t>OneWay bindings only propagate changes in the source value to the target (assuming the source implements INotifyPropertyChanged)</a:t>
            </a:r>
          </a:p>
          <a:p>
            <a:r>
              <a:rPr lang="en-US" altLang="en-US"/>
              <a:t>TwoWay binding propagates changes in both directions, ensuring that the two values are always synchronized.</a:t>
            </a:r>
          </a:p>
        </p:txBody>
      </p:sp>
      <p:sp>
        <p:nvSpPr>
          <p:cNvPr id="41988" name="Slide Number Placeholder 3">
            <a:extLst>
              <a:ext uri="{FF2B5EF4-FFF2-40B4-BE49-F238E27FC236}">
                <a16:creationId xmlns:a16="http://schemas.microsoft.com/office/drawing/2014/main" id="{DE9AE494-6780-47FB-938C-D779B671B2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B9A5F5B-5F18-4CE8-B528-5221E4D35120}" type="slidenum">
              <a:rPr lang="nl-BE" altLang="en-US" smtClean="0"/>
              <a:pPr/>
              <a:t>16</a:t>
            </a:fld>
            <a:endParaRPr lang="nl-BE"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C9388813-EAE7-4869-BB89-97A6DFD6E6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1C905870-41E4-4EB1-AAD8-CA68908B74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1988" name="Slide Number Placeholder 3">
            <a:extLst>
              <a:ext uri="{FF2B5EF4-FFF2-40B4-BE49-F238E27FC236}">
                <a16:creationId xmlns:a16="http://schemas.microsoft.com/office/drawing/2014/main" id="{DE9AE494-6780-47FB-938C-D779B671B2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B9A5F5B-5F18-4CE8-B528-5221E4D35120}" type="slidenum">
              <a:rPr lang="nl-BE" altLang="en-US" smtClean="0"/>
              <a:pPr/>
              <a:t>17</a:t>
            </a:fld>
            <a:endParaRPr lang="nl-BE" altLang="en-US"/>
          </a:p>
        </p:txBody>
      </p:sp>
    </p:spTree>
    <p:extLst>
      <p:ext uri="{BB962C8B-B14F-4D97-AF65-F5344CB8AC3E}">
        <p14:creationId xmlns:p14="http://schemas.microsoft.com/office/powerpoint/2010/main" val="760097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6239EB4A-95A4-460D-B6D4-2DE833F8A1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812B8539-4D49-4312-BDCF-4D83289A6DFD}"/>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nl-BE" u="sng" dirty="0"/>
              <a:t>Important </a:t>
            </a:r>
            <a:r>
              <a:rPr lang="nl-BE" u="sng" dirty="0" err="1"/>
              <a:t>properties</a:t>
            </a:r>
            <a:r>
              <a:rPr lang="nl-BE" u="sng" dirty="0"/>
              <a:t> on </a:t>
            </a:r>
            <a:r>
              <a:rPr lang="nl-BE" u="sng" dirty="0" err="1"/>
              <a:t>ItemsControl</a:t>
            </a:r>
            <a:endParaRPr lang="nl-BE" u="sng" dirty="0"/>
          </a:p>
          <a:p>
            <a:pPr>
              <a:defRPr/>
            </a:pPr>
            <a:endParaRPr lang="nl-BE" dirty="0"/>
          </a:p>
          <a:p>
            <a:pPr>
              <a:defRPr/>
            </a:pPr>
            <a:r>
              <a:rPr lang="nl-BE" dirty="0" err="1"/>
              <a:t>When</a:t>
            </a:r>
            <a:r>
              <a:rPr lang="nl-BE" dirty="0"/>
              <a:t> binding a </a:t>
            </a:r>
            <a:r>
              <a:rPr lang="nl-BE" dirty="0" err="1"/>
              <a:t>collection</a:t>
            </a:r>
            <a:r>
              <a:rPr lang="nl-BE" dirty="0"/>
              <a:t>, </a:t>
            </a:r>
            <a:r>
              <a:rPr lang="nl-BE" dirty="0" err="1"/>
              <a:t>there</a:t>
            </a:r>
            <a:r>
              <a:rPr lang="nl-BE" dirty="0"/>
              <a:t> are </a:t>
            </a:r>
            <a:r>
              <a:rPr lang="nl-BE" dirty="0" err="1"/>
              <a:t>number</a:t>
            </a:r>
            <a:r>
              <a:rPr lang="nl-BE" dirty="0"/>
              <a:t> of important </a:t>
            </a:r>
            <a:r>
              <a:rPr lang="nl-BE" dirty="0" err="1"/>
              <a:t>properties</a:t>
            </a:r>
            <a:r>
              <a:rPr lang="nl-BE" dirty="0"/>
              <a:t> </a:t>
            </a:r>
            <a:r>
              <a:rPr lang="nl-BE" dirty="0" err="1"/>
              <a:t>which</a:t>
            </a:r>
            <a:r>
              <a:rPr lang="nl-BE" dirty="0"/>
              <a:t> take part in </a:t>
            </a:r>
            <a:r>
              <a:rPr lang="nl-BE" dirty="0" err="1"/>
              <a:t>the</a:t>
            </a:r>
            <a:r>
              <a:rPr lang="nl-BE" dirty="0"/>
              <a:t> data binding proces. </a:t>
            </a:r>
          </a:p>
          <a:p>
            <a:pPr marL="171450" indent="-171450">
              <a:buFont typeface="Arial" panose="020B0604020202020204" pitchFamily="34" charset="0"/>
              <a:buChar char="•"/>
              <a:defRPr/>
            </a:pPr>
            <a:r>
              <a:rPr lang="nl-BE" dirty="0"/>
              <a:t>The first </a:t>
            </a:r>
            <a:r>
              <a:rPr lang="nl-BE" dirty="0" err="1"/>
              <a:t>one</a:t>
            </a:r>
            <a:r>
              <a:rPr lang="nl-BE" dirty="0"/>
              <a:t> is </a:t>
            </a:r>
            <a:r>
              <a:rPr lang="nl-BE" dirty="0" err="1"/>
              <a:t>the</a:t>
            </a:r>
            <a:r>
              <a:rPr lang="nl-BE" dirty="0"/>
              <a:t> </a:t>
            </a:r>
            <a:r>
              <a:rPr lang="nl-BE" b="1" dirty="0" err="1"/>
              <a:t>ItemsSource</a:t>
            </a:r>
            <a:r>
              <a:rPr lang="nl-BE" dirty="0"/>
              <a:t> property. The </a:t>
            </a:r>
            <a:r>
              <a:rPr lang="nl-BE" dirty="0" err="1"/>
              <a:t>itemsSource</a:t>
            </a:r>
            <a:r>
              <a:rPr lang="nl-BE" dirty="0"/>
              <a:t> property is </a:t>
            </a:r>
            <a:r>
              <a:rPr lang="nl-BE" dirty="0" err="1"/>
              <a:t>defined</a:t>
            </a:r>
            <a:r>
              <a:rPr lang="nl-BE" dirty="0"/>
              <a:t> on </a:t>
            </a:r>
            <a:r>
              <a:rPr lang="nl-BE" dirty="0" err="1"/>
              <a:t>the</a:t>
            </a:r>
            <a:r>
              <a:rPr lang="nl-BE" dirty="0"/>
              <a:t> </a:t>
            </a:r>
            <a:r>
              <a:rPr lang="nl-BE" i="1" dirty="0" err="1"/>
              <a:t>ItemsControl</a:t>
            </a:r>
            <a:r>
              <a:rPr lang="nl-BE" i="0" dirty="0"/>
              <a:t> class</a:t>
            </a:r>
            <a:r>
              <a:rPr lang="nl-BE" dirty="0"/>
              <a:t>, </a:t>
            </a:r>
            <a:r>
              <a:rPr lang="nl-BE" dirty="0" err="1"/>
              <a:t>and</a:t>
            </a:r>
            <a:r>
              <a:rPr lang="nl-BE" dirty="0"/>
              <a:t> is </a:t>
            </a:r>
            <a:r>
              <a:rPr lang="nl-BE" dirty="0" err="1"/>
              <a:t>therefore</a:t>
            </a:r>
            <a:r>
              <a:rPr lang="nl-BE" dirty="0"/>
              <a:t> </a:t>
            </a:r>
            <a:r>
              <a:rPr lang="nl-BE" dirty="0" err="1"/>
              <a:t>available</a:t>
            </a:r>
            <a:r>
              <a:rPr lang="nl-BE" dirty="0"/>
              <a:t> on </a:t>
            </a:r>
            <a:r>
              <a:rPr lang="nl-BE" dirty="0" err="1"/>
              <a:t>all</a:t>
            </a:r>
            <a:r>
              <a:rPr lang="nl-BE" dirty="0"/>
              <a:t> UI list </a:t>
            </a:r>
            <a:r>
              <a:rPr lang="nl-BE" dirty="0" err="1"/>
              <a:t>controls</a:t>
            </a:r>
            <a:r>
              <a:rPr lang="nl-BE" dirty="0"/>
              <a:t>. </a:t>
            </a:r>
            <a:br>
              <a:rPr lang="nl-BE" dirty="0"/>
            </a:br>
            <a:r>
              <a:rPr lang="nl-BE" dirty="0"/>
              <a:t>Using </a:t>
            </a:r>
            <a:r>
              <a:rPr lang="nl-BE" dirty="0" err="1"/>
              <a:t>this</a:t>
            </a:r>
            <a:r>
              <a:rPr lang="nl-BE" dirty="0"/>
              <a:t> property, </a:t>
            </a:r>
            <a:r>
              <a:rPr lang="nl-BE" dirty="0" err="1"/>
              <a:t>you</a:t>
            </a:r>
            <a:r>
              <a:rPr lang="nl-BE" dirty="0"/>
              <a:t> </a:t>
            </a:r>
            <a:r>
              <a:rPr lang="nl-BE" dirty="0" err="1"/>
              <a:t>can</a:t>
            </a:r>
            <a:r>
              <a:rPr lang="nl-BE" dirty="0"/>
              <a:t> </a:t>
            </a:r>
            <a:r>
              <a:rPr lang="nl-BE" dirty="0" err="1"/>
              <a:t>specify</a:t>
            </a:r>
            <a:r>
              <a:rPr lang="nl-BE" dirty="0"/>
              <a:t> </a:t>
            </a:r>
            <a:r>
              <a:rPr lang="nl-BE" dirty="0" err="1"/>
              <a:t>which</a:t>
            </a:r>
            <a:r>
              <a:rPr lang="nl-BE" dirty="0"/>
              <a:t> items we want </a:t>
            </a:r>
            <a:r>
              <a:rPr lang="nl-BE" dirty="0" err="1"/>
              <a:t>to</a:t>
            </a:r>
            <a:r>
              <a:rPr lang="nl-BE" dirty="0"/>
              <a:t> display in </a:t>
            </a:r>
            <a:r>
              <a:rPr lang="nl-BE" dirty="0" err="1"/>
              <a:t>our</a:t>
            </a:r>
            <a:r>
              <a:rPr lang="nl-BE" dirty="0"/>
              <a:t> list. </a:t>
            </a:r>
            <a:br>
              <a:rPr lang="nl-BE" dirty="0"/>
            </a:br>
            <a:r>
              <a:rPr lang="nl-BE" dirty="0" err="1"/>
              <a:t>If</a:t>
            </a:r>
            <a:r>
              <a:rPr lang="nl-BE" dirty="0"/>
              <a:t> we </a:t>
            </a:r>
            <a:r>
              <a:rPr lang="nl-BE" dirty="0" err="1"/>
              <a:t>simple</a:t>
            </a:r>
            <a:r>
              <a:rPr lang="nl-BE" dirty="0"/>
              <a:t> bind </a:t>
            </a:r>
            <a:r>
              <a:rPr lang="nl-BE" dirty="0" err="1"/>
              <a:t>the</a:t>
            </a:r>
            <a:r>
              <a:rPr lang="nl-BE" dirty="0"/>
              <a:t> data </a:t>
            </a:r>
            <a:r>
              <a:rPr lang="nl-BE" dirty="0" err="1"/>
              <a:t>to</a:t>
            </a:r>
            <a:r>
              <a:rPr lang="nl-BE" dirty="0"/>
              <a:t> </a:t>
            </a:r>
            <a:r>
              <a:rPr lang="nl-BE" dirty="0" err="1"/>
              <a:t>our</a:t>
            </a:r>
            <a:r>
              <a:rPr lang="nl-BE" dirty="0"/>
              <a:t> control </a:t>
            </a:r>
            <a:r>
              <a:rPr lang="nl-BE" dirty="0" err="1"/>
              <a:t>using</a:t>
            </a:r>
            <a:r>
              <a:rPr lang="nl-BE" dirty="0"/>
              <a:t> </a:t>
            </a:r>
            <a:r>
              <a:rPr lang="nl-BE" dirty="0" err="1"/>
              <a:t>the</a:t>
            </a:r>
            <a:r>
              <a:rPr lang="nl-BE" dirty="0"/>
              <a:t> </a:t>
            </a:r>
            <a:r>
              <a:rPr lang="nl-BE" dirty="0" err="1"/>
              <a:t>itemsSource</a:t>
            </a:r>
            <a:r>
              <a:rPr lang="nl-BE" dirty="0"/>
              <a:t> property, </a:t>
            </a:r>
            <a:r>
              <a:rPr lang="nl-BE" dirty="0" err="1"/>
              <a:t>we’ll</a:t>
            </a:r>
            <a:r>
              <a:rPr lang="nl-BE" dirty="0"/>
              <a:t> </a:t>
            </a:r>
            <a:r>
              <a:rPr lang="nl-BE" dirty="0" err="1"/>
              <a:t>only</a:t>
            </a:r>
            <a:r>
              <a:rPr lang="nl-BE" dirty="0"/>
              <a:t> </a:t>
            </a:r>
            <a:r>
              <a:rPr lang="nl-BE" dirty="0" err="1"/>
              <a:t>see</a:t>
            </a:r>
            <a:r>
              <a:rPr lang="nl-BE" dirty="0"/>
              <a:t> </a:t>
            </a:r>
            <a:r>
              <a:rPr lang="nl-BE" dirty="0" err="1"/>
              <a:t>the</a:t>
            </a:r>
            <a:r>
              <a:rPr lang="nl-BE" dirty="0"/>
              <a:t> </a:t>
            </a:r>
            <a:r>
              <a:rPr lang="nl-BE" dirty="0" err="1"/>
              <a:t>result</a:t>
            </a:r>
            <a:r>
              <a:rPr lang="nl-BE" dirty="0"/>
              <a:t> of </a:t>
            </a:r>
            <a:r>
              <a:rPr lang="nl-BE" dirty="0" err="1"/>
              <a:t>the</a:t>
            </a:r>
            <a:r>
              <a:rPr lang="nl-BE" dirty="0"/>
              <a:t> “</a:t>
            </a:r>
            <a:r>
              <a:rPr lang="nl-BE" b="1" dirty="0" err="1"/>
              <a:t>ToString</a:t>
            </a:r>
            <a:r>
              <a:rPr lang="nl-BE" dirty="0"/>
              <a:t>” </a:t>
            </a:r>
            <a:r>
              <a:rPr lang="nl-BE" dirty="0" err="1"/>
              <a:t>method</a:t>
            </a:r>
            <a:r>
              <a:rPr lang="nl-BE" dirty="0"/>
              <a:t> on </a:t>
            </a:r>
            <a:r>
              <a:rPr lang="nl-BE" dirty="0" err="1"/>
              <a:t>each</a:t>
            </a:r>
            <a:r>
              <a:rPr lang="nl-BE" dirty="0"/>
              <a:t> object </a:t>
            </a:r>
            <a:r>
              <a:rPr lang="nl-BE" dirty="0" err="1"/>
              <a:t>being</a:t>
            </a:r>
            <a:r>
              <a:rPr lang="nl-BE" dirty="0"/>
              <a:t> </a:t>
            </a:r>
            <a:r>
              <a:rPr lang="nl-BE" dirty="0" err="1"/>
              <a:t>used</a:t>
            </a:r>
            <a:r>
              <a:rPr lang="nl-BE" dirty="0"/>
              <a:t> </a:t>
            </a:r>
            <a:r>
              <a:rPr lang="nl-BE" dirty="0" err="1"/>
              <a:t>for</a:t>
            </a:r>
            <a:r>
              <a:rPr lang="nl-BE" dirty="0"/>
              <a:t> </a:t>
            </a:r>
            <a:r>
              <a:rPr lang="nl-BE" dirty="0" err="1"/>
              <a:t>the</a:t>
            </a:r>
            <a:r>
              <a:rPr lang="nl-BE" dirty="0"/>
              <a:t> </a:t>
            </a:r>
            <a:r>
              <a:rPr lang="nl-BE" dirty="0" err="1"/>
              <a:t>visualisation</a:t>
            </a:r>
            <a:r>
              <a:rPr lang="nl-BE" dirty="0"/>
              <a:t>. </a:t>
            </a:r>
          </a:p>
          <a:p>
            <a:pPr marL="171450" indent="-171450">
              <a:buFont typeface="Arial" panose="020B0604020202020204" pitchFamily="34" charset="0"/>
              <a:buChar char="•"/>
              <a:defRPr/>
            </a:pPr>
            <a:r>
              <a:rPr lang="nl-BE" dirty="0" err="1"/>
              <a:t>If</a:t>
            </a:r>
            <a:r>
              <a:rPr lang="nl-BE" dirty="0"/>
              <a:t> </a:t>
            </a:r>
            <a:r>
              <a:rPr lang="nl-BE" dirty="0" err="1"/>
              <a:t>you</a:t>
            </a:r>
            <a:r>
              <a:rPr lang="nl-BE" dirty="0"/>
              <a:t> want </a:t>
            </a:r>
            <a:r>
              <a:rPr lang="nl-BE" dirty="0" err="1"/>
              <a:t>to</a:t>
            </a:r>
            <a:r>
              <a:rPr lang="nl-BE" dirty="0"/>
              <a:t> </a:t>
            </a:r>
            <a:r>
              <a:rPr lang="nl-BE" dirty="0" err="1"/>
              <a:t>specify</a:t>
            </a:r>
            <a:r>
              <a:rPr lang="nl-BE" dirty="0"/>
              <a:t> </a:t>
            </a:r>
            <a:r>
              <a:rPr lang="nl-BE" dirty="0" err="1"/>
              <a:t>which</a:t>
            </a:r>
            <a:r>
              <a:rPr lang="nl-BE" dirty="0"/>
              <a:t> property </a:t>
            </a:r>
            <a:r>
              <a:rPr lang="nl-BE" dirty="0" err="1"/>
              <a:t>needs</a:t>
            </a:r>
            <a:r>
              <a:rPr lang="nl-BE" dirty="0"/>
              <a:t> </a:t>
            </a:r>
            <a:r>
              <a:rPr lang="nl-BE" dirty="0" err="1"/>
              <a:t>to</a:t>
            </a:r>
            <a:r>
              <a:rPr lang="nl-BE" dirty="0"/>
              <a:t> </a:t>
            </a:r>
            <a:r>
              <a:rPr lang="nl-BE" dirty="0" err="1"/>
              <a:t>be</a:t>
            </a:r>
            <a:r>
              <a:rPr lang="nl-BE" dirty="0"/>
              <a:t> </a:t>
            </a:r>
            <a:r>
              <a:rPr lang="nl-BE" dirty="0" err="1"/>
              <a:t>displayed</a:t>
            </a:r>
            <a:r>
              <a:rPr lang="nl-BE" dirty="0"/>
              <a:t> we </a:t>
            </a:r>
            <a:r>
              <a:rPr lang="nl-BE" dirty="0" err="1"/>
              <a:t>can</a:t>
            </a:r>
            <a:r>
              <a:rPr lang="nl-BE" dirty="0"/>
              <a:t> </a:t>
            </a:r>
            <a:r>
              <a:rPr lang="nl-BE" dirty="0" err="1"/>
              <a:t>use</a:t>
            </a:r>
            <a:r>
              <a:rPr lang="nl-BE" dirty="0"/>
              <a:t> </a:t>
            </a:r>
            <a:r>
              <a:rPr lang="nl-BE" dirty="0" err="1"/>
              <a:t>the</a:t>
            </a:r>
            <a:r>
              <a:rPr lang="nl-BE" dirty="0"/>
              <a:t> </a:t>
            </a:r>
            <a:r>
              <a:rPr lang="nl-BE" b="1" dirty="0" err="1"/>
              <a:t>DisplayMemberPath</a:t>
            </a:r>
            <a:r>
              <a:rPr lang="nl-BE" dirty="0"/>
              <a:t> property. Set </a:t>
            </a:r>
            <a:r>
              <a:rPr lang="nl-BE" dirty="0" err="1"/>
              <a:t>the</a:t>
            </a:r>
            <a:r>
              <a:rPr lang="nl-BE" dirty="0"/>
              <a:t> </a:t>
            </a:r>
            <a:r>
              <a:rPr lang="nl-BE" dirty="0" err="1"/>
              <a:t>value</a:t>
            </a:r>
            <a:r>
              <a:rPr lang="nl-BE" dirty="0"/>
              <a:t> </a:t>
            </a:r>
            <a:r>
              <a:rPr lang="nl-BE" dirty="0" err="1"/>
              <a:t>to</a:t>
            </a:r>
            <a:r>
              <a:rPr lang="nl-BE" dirty="0"/>
              <a:t> a property of </a:t>
            </a:r>
            <a:r>
              <a:rPr lang="nl-BE" dirty="0" err="1"/>
              <a:t>the</a:t>
            </a:r>
            <a:r>
              <a:rPr lang="nl-BE" dirty="0"/>
              <a:t> object  </a:t>
            </a:r>
            <a:r>
              <a:rPr lang="nl-BE" dirty="0" err="1"/>
              <a:t>that</a:t>
            </a:r>
            <a:r>
              <a:rPr lang="nl-BE" dirty="0"/>
              <a:t> </a:t>
            </a:r>
            <a:r>
              <a:rPr lang="nl-BE" dirty="0" err="1"/>
              <a:t>you</a:t>
            </a:r>
            <a:r>
              <a:rPr lang="nl-BE" dirty="0"/>
              <a:t> are binding </a:t>
            </a:r>
            <a:r>
              <a:rPr lang="nl-BE" dirty="0" err="1"/>
              <a:t>to</a:t>
            </a:r>
            <a:r>
              <a:rPr lang="nl-BE" dirty="0"/>
              <a:t>, </a:t>
            </a:r>
            <a:r>
              <a:rPr lang="nl-BE" dirty="0" err="1"/>
              <a:t>so</a:t>
            </a:r>
            <a:r>
              <a:rPr lang="nl-BE" dirty="0"/>
              <a:t> </a:t>
            </a:r>
            <a:r>
              <a:rPr lang="nl-BE" dirty="0" err="1"/>
              <a:t>for</a:t>
            </a:r>
            <a:r>
              <a:rPr lang="nl-BE" dirty="0"/>
              <a:t> </a:t>
            </a:r>
            <a:r>
              <a:rPr lang="nl-BE" dirty="0" err="1"/>
              <a:t>example</a:t>
            </a:r>
            <a:r>
              <a:rPr lang="nl-BE" dirty="0"/>
              <a:t> point </a:t>
            </a:r>
            <a:r>
              <a:rPr lang="nl-BE" dirty="0" err="1"/>
              <a:t>it</a:t>
            </a:r>
            <a:r>
              <a:rPr lang="nl-BE" dirty="0"/>
              <a:t> </a:t>
            </a:r>
            <a:r>
              <a:rPr lang="nl-BE" dirty="0" err="1"/>
              <a:t>to</a:t>
            </a:r>
            <a:r>
              <a:rPr lang="nl-BE" dirty="0"/>
              <a:t> </a:t>
            </a:r>
            <a:r>
              <a:rPr lang="nl-BE" dirty="0" err="1"/>
              <a:t>the</a:t>
            </a:r>
            <a:r>
              <a:rPr lang="nl-BE" dirty="0"/>
              <a:t> name property of a Coffee </a:t>
            </a:r>
            <a:r>
              <a:rPr lang="nl-BE" dirty="0" err="1"/>
              <a:t>instance</a:t>
            </a:r>
            <a:r>
              <a:rPr lang="nl-BE" dirty="0"/>
              <a:t>.</a:t>
            </a:r>
          </a:p>
          <a:p>
            <a:pPr marL="171450" indent="-171450">
              <a:buFont typeface="Arial" panose="020B0604020202020204" pitchFamily="34" charset="0"/>
              <a:buChar char="•"/>
              <a:defRPr/>
            </a:pPr>
            <a:r>
              <a:rPr lang="nl-BE" dirty="0" err="1"/>
              <a:t>We’ll</a:t>
            </a:r>
            <a:r>
              <a:rPr lang="nl-BE" dirty="0"/>
              <a:t> </a:t>
            </a:r>
            <a:r>
              <a:rPr lang="nl-BE" dirty="0" err="1"/>
              <a:t>also</a:t>
            </a:r>
            <a:r>
              <a:rPr lang="nl-BE" dirty="0"/>
              <a:t> </a:t>
            </a:r>
            <a:r>
              <a:rPr lang="nl-BE" dirty="0" err="1"/>
              <a:t>be</a:t>
            </a:r>
            <a:r>
              <a:rPr lang="nl-BE" dirty="0"/>
              <a:t> </a:t>
            </a:r>
            <a:r>
              <a:rPr lang="nl-BE" dirty="0" err="1"/>
              <a:t>discussing</a:t>
            </a:r>
            <a:r>
              <a:rPr lang="nl-BE" dirty="0"/>
              <a:t> </a:t>
            </a:r>
            <a:r>
              <a:rPr lang="nl-BE" dirty="0" err="1"/>
              <a:t>the</a:t>
            </a:r>
            <a:r>
              <a:rPr lang="nl-BE" dirty="0"/>
              <a:t> next </a:t>
            </a:r>
            <a:r>
              <a:rPr lang="nl-BE" dirty="0" err="1"/>
              <a:t>one</a:t>
            </a:r>
            <a:r>
              <a:rPr lang="nl-BE" dirty="0"/>
              <a:t> in a </a:t>
            </a:r>
            <a:r>
              <a:rPr lang="nl-BE" dirty="0" err="1"/>
              <a:t>couple</a:t>
            </a:r>
            <a:r>
              <a:rPr lang="nl-BE" dirty="0"/>
              <a:t> of slides, </a:t>
            </a:r>
            <a:r>
              <a:rPr lang="nl-BE" dirty="0" err="1"/>
              <a:t>that</a:t>
            </a:r>
            <a:r>
              <a:rPr lang="nl-BE" dirty="0"/>
              <a:t> is </a:t>
            </a:r>
            <a:r>
              <a:rPr lang="nl-BE" dirty="0" err="1"/>
              <a:t>the</a:t>
            </a:r>
            <a:r>
              <a:rPr lang="nl-BE" dirty="0"/>
              <a:t> </a:t>
            </a:r>
            <a:r>
              <a:rPr lang="nl-BE" b="1" dirty="0" err="1"/>
              <a:t>ItemTemplate</a:t>
            </a:r>
            <a:r>
              <a:rPr lang="nl-BE" dirty="0"/>
              <a:t>. </a:t>
            </a:r>
            <a:r>
              <a:rPr lang="nl-BE" dirty="0" err="1"/>
              <a:t>Basically</a:t>
            </a:r>
            <a:r>
              <a:rPr lang="nl-BE" dirty="0"/>
              <a:t>, </a:t>
            </a:r>
            <a:r>
              <a:rPr lang="nl-BE" dirty="0" err="1"/>
              <a:t>the</a:t>
            </a:r>
            <a:r>
              <a:rPr lang="nl-BE" dirty="0"/>
              <a:t> </a:t>
            </a:r>
            <a:r>
              <a:rPr lang="nl-BE" dirty="0" err="1"/>
              <a:t>ItemTemplate</a:t>
            </a:r>
            <a:r>
              <a:rPr lang="nl-BE" dirty="0"/>
              <a:t> </a:t>
            </a:r>
            <a:r>
              <a:rPr lang="nl-BE" dirty="0" err="1"/>
              <a:t>allows</a:t>
            </a:r>
            <a:r>
              <a:rPr lang="nl-BE" dirty="0"/>
              <a:t> </a:t>
            </a:r>
            <a:r>
              <a:rPr lang="nl-BE" dirty="0" err="1"/>
              <a:t>us</a:t>
            </a:r>
            <a:r>
              <a:rPr lang="nl-BE" dirty="0"/>
              <a:t> </a:t>
            </a:r>
            <a:r>
              <a:rPr lang="nl-BE" dirty="0" err="1"/>
              <a:t>to</a:t>
            </a:r>
            <a:r>
              <a:rPr lang="nl-BE" dirty="0"/>
              <a:t> </a:t>
            </a:r>
            <a:r>
              <a:rPr lang="nl-BE" dirty="0" err="1"/>
              <a:t>define</a:t>
            </a:r>
            <a:r>
              <a:rPr lang="nl-BE" dirty="0"/>
              <a:t> a block of XAML, </a:t>
            </a:r>
            <a:r>
              <a:rPr lang="nl-BE" dirty="0" err="1"/>
              <a:t>to</a:t>
            </a:r>
            <a:r>
              <a:rPr lang="nl-BE" dirty="0"/>
              <a:t> </a:t>
            </a:r>
            <a:r>
              <a:rPr lang="nl-BE" dirty="0" err="1"/>
              <a:t>visualise</a:t>
            </a:r>
            <a:r>
              <a:rPr lang="nl-BE" dirty="0"/>
              <a:t> </a:t>
            </a:r>
            <a:r>
              <a:rPr lang="nl-BE" dirty="0" err="1"/>
              <a:t>an</a:t>
            </a:r>
            <a:r>
              <a:rPr lang="nl-BE" dirty="0"/>
              <a:t> item in </a:t>
            </a:r>
            <a:r>
              <a:rPr lang="nl-BE" dirty="0" err="1"/>
              <a:t>the</a:t>
            </a:r>
            <a:r>
              <a:rPr lang="nl-BE" dirty="0"/>
              <a:t> list. The </a:t>
            </a:r>
            <a:r>
              <a:rPr lang="nl-BE" dirty="0" err="1"/>
              <a:t>itemTemplate</a:t>
            </a:r>
            <a:r>
              <a:rPr lang="nl-BE" dirty="0"/>
              <a:t> </a:t>
            </a:r>
            <a:r>
              <a:rPr lang="nl-BE" dirty="0" err="1"/>
              <a:t>allows</a:t>
            </a:r>
            <a:r>
              <a:rPr lang="nl-BE" dirty="0"/>
              <a:t> </a:t>
            </a:r>
            <a:r>
              <a:rPr lang="nl-BE" dirty="0" err="1"/>
              <a:t>us</a:t>
            </a:r>
            <a:r>
              <a:rPr lang="nl-BE" dirty="0"/>
              <a:t> </a:t>
            </a:r>
            <a:r>
              <a:rPr lang="nl-BE" dirty="0" err="1"/>
              <a:t>to</a:t>
            </a:r>
            <a:r>
              <a:rPr lang="nl-BE" dirty="0"/>
              <a:t> </a:t>
            </a:r>
            <a:r>
              <a:rPr lang="nl-BE" dirty="0" err="1"/>
              <a:t>define</a:t>
            </a:r>
            <a:r>
              <a:rPr lang="nl-BE" dirty="0"/>
              <a:t> a block of XAML </a:t>
            </a:r>
            <a:r>
              <a:rPr lang="nl-BE" dirty="0" err="1"/>
              <a:t>to</a:t>
            </a:r>
            <a:r>
              <a:rPr lang="nl-BE" dirty="0"/>
              <a:t> </a:t>
            </a:r>
            <a:r>
              <a:rPr lang="nl-BE" dirty="0" err="1"/>
              <a:t>visualise</a:t>
            </a:r>
            <a:r>
              <a:rPr lang="nl-BE" dirty="0"/>
              <a:t> </a:t>
            </a:r>
            <a:r>
              <a:rPr lang="nl-BE" dirty="0" err="1"/>
              <a:t>an</a:t>
            </a:r>
            <a:r>
              <a:rPr lang="nl-BE" dirty="0"/>
              <a:t> item in a list. </a:t>
            </a:r>
            <a:r>
              <a:rPr lang="nl-BE" dirty="0" err="1"/>
              <a:t>So</a:t>
            </a:r>
            <a:r>
              <a:rPr lang="nl-BE" dirty="0"/>
              <a:t> we are </a:t>
            </a:r>
            <a:r>
              <a:rPr lang="nl-BE" dirty="0" err="1"/>
              <a:t>overriding</a:t>
            </a:r>
            <a:r>
              <a:rPr lang="nl-BE" dirty="0"/>
              <a:t> </a:t>
            </a:r>
            <a:r>
              <a:rPr lang="nl-BE" dirty="0" err="1"/>
              <a:t>the</a:t>
            </a:r>
            <a:r>
              <a:rPr lang="nl-BE" dirty="0"/>
              <a:t> default, </a:t>
            </a:r>
            <a:r>
              <a:rPr lang="nl-BE" dirty="0" err="1"/>
              <a:t>which</a:t>
            </a:r>
            <a:r>
              <a:rPr lang="nl-BE" dirty="0"/>
              <a:t> is </a:t>
            </a:r>
            <a:r>
              <a:rPr lang="nl-BE" dirty="0" err="1"/>
              <a:t>just</a:t>
            </a:r>
            <a:r>
              <a:rPr lang="nl-BE" dirty="0"/>
              <a:t> </a:t>
            </a:r>
            <a:r>
              <a:rPr lang="nl-BE" dirty="0" err="1"/>
              <a:t>using</a:t>
            </a:r>
            <a:r>
              <a:rPr lang="nl-BE" dirty="0"/>
              <a:t> a </a:t>
            </a:r>
            <a:r>
              <a:rPr lang="nl-BE" dirty="0" err="1"/>
              <a:t>textblock</a:t>
            </a:r>
            <a:r>
              <a:rPr lang="nl-BE" dirty="0"/>
              <a:t>.  </a:t>
            </a:r>
          </a:p>
          <a:p>
            <a:pPr marL="171450" indent="-171450">
              <a:buFont typeface="Arial" panose="020B0604020202020204" pitchFamily="34" charset="0"/>
              <a:buChar char="•"/>
              <a:defRPr/>
            </a:pPr>
            <a:r>
              <a:rPr lang="nl-BE" dirty="0"/>
              <a:t>The </a:t>
            </a:r>
            <a:r>
              <a:rPr lang="nl-BE" b="1" dirty="0" err="1"/>
              <a:t>ItemsPanel</a:t>
            </a:r>
            <a:r>
              <a:rPr lang="nl-BE" dirty="0"/>
              <a:t> is </a:t>
            </a:r>
            <a:r>
              <a:rPr lang="nl-BE" dirty="0" err="1"/>
              <a:t>the</a:t>
            </a:r>
            <a:r>
              <a:rPr lang="nl-BE" dirty="0"/>
              <a:t> container </a:t>
            </a:r>
            <a:r>
              <a:rPr lang="nl-BE" dirty="0" err="1"/>
              <a:t>for</a:t>
            </a:r>
            <a:r>
              <a:rPr lang="nl-BE" dirty="0"/>
              <a:t> </a:t>
            </a:r>
            <a:r>
              <a:rPr lang="nl-BE" dirty="0" err="1"/>
              <a:t>the</a:t>
            </a:r>
            <a:r>
              <a:rPr lang="nl-BE" dirty="0"/>
              <a:t> items in </a:t>
            </a:r>
            <a:r>
              <a:rPr lang="nl-BE" dirty="0" err="1"/>
              <a:t>the</a:t>
            </a:r>
            <a:r>
              <a:rPr lang="nl-BE" dirty="0"/>
              <a:t> </a:t>
            </a:r>
            <a:r>
              <a:rPr lang="nl-BE" dirty="0" err="1"/>
              <a:t>itemsControl</a:t>
            </a:r>
            <a:endParaRPr lang="en-US" dirty="0"/>
          </a:p>
        </p:txBody>
      </p:sp>
      <p:sp>
        <p:nvSpPr>
          <p:cNvPr id="47108" name="Slide Number Placeholder 3">
            <a:extLst>
              <a:ext uri="{FF2B5EF4-FFF2-40B4-BE49-F238E27FC236}">
                <a16:creationId xmlns:a16="http://schemas.microsoft.com/office/drawing/2014/main" id="{8853E4FA-EFED-48EA-9625-2BBB4EA2E3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994A6A03-7DE5-4942-B0B5-F24AB9774C73}" type="slidenum">
              <a:rPr lang="nl-NL" altLang="en-US" smtClean="0"/>
              <a:pPr/>
              <a:t>19</a:t>
            </a:fld>
            <a:endParaRPr lang="nl-NL"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F8A539E8-1503-4639-A078-1CFB35A02C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4B6BB03A-A78F-43B5-8DC0-D6AA73B05C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Data Templates</a:t>
            </a:r>
          </a:p>
          <a:p>
            <a:endParaRPr lang="nl-BE" altLang="nl-BE"/>
          </a:p>
          <a:p>
            <a:r>
              <a:rPr lang="nl-BE" altLang="nl-BE"/>
              <a:t>Before we look at the next demo, a word on Data Templates. </a:t>
            </a:r>
          </a:p>
          <a:p>
            <a:r>
              <a:rPr lang="nl-BE" altLang="nl-BE"/>
              <a:t>When you would run the code from the previous slide, so </a:t>
            </a:r>
            <a:r>
              <a:rPr lang="nl-BE" altLang="nl-BE" b="1"/>
              <a:t>without any specification </a:t>
            </a:r>
            <a:r>
              <a:rPr lang="nl-BE" altLang="nl-BE"/>
              <a:t>on which data the listview should be displaying, WPF would simple </a:t>
            </a:r>
            <a:r>
              <a:rPr lang="nl-BE" altLang="nl-BE" b="1"/>
              <a:t>invoke the ToString Method on each instance</a:t>
            </a:r>
            <a:r>
              <a:rPr lang="nl-BE" altLang="nl-BE"/>
              <a:t>. </a:t>
            </a:r>
          </a:p>
          <a:p>
            <a:r>
              <a:rPr lang="nl-BE" altLang="nl-BE"/>
              <a:t>If this is not </a:t>
            </a:r>
            <a:r>
              <a:rPr lang="nl-BE" altLang="nl-BE" b="1"/>
              <a:t>overridden</a:t>
            </a:r>
            <a:r>
              <a:rPr lang="nl-BE" altLang="nl-BE"/>
              <a:t> in the Coffee class, you would simple see the class name being displayed. </a:t>
            </a:r>
          </a:p>
          <a:p>
            <a:endParaRPr lang="nl-BE" altLang="nl-BE"/>
          </a:p>
          <a:p>
            <a:r>
              <a:rPr lang="nl-BE" altLang="nl-BE"/>
              <a:t>If you use the </a:t>
            </a:r>
            <a:r>
              <a:rPr lang="nl-BE" altLang="nl-BE" b="1"/>
              <a:t>DisplayMemberPath</a:t>
            </a:r>
            <a:r>
              <a:rPr lang="nl-BE" altLang="nl-BE"/>
              <a:t> property and we point it to a property on our object, so can visualise basically </a:t>
            </a:r>
            <a:r>
              <a:rPr lang="nl-BE" altLang="nl-BE" b="1"/>
              <a:t>one property</a:t>
            </a:r>
            <a:r>
              <a:rPr lang="nl-BE" altLang="nl-BE"/>
              <a:t>. </a:t>
            </a:r>
            <a:endParaRPr lang="en-US" altLang="nl-BE"/>
          </a:p>
        </p:txBody>
      </p:sp>
      <p:sp>
        <p:nvSpPr>
          <p:cNvPr id="51204" name="Slide Number Placeholder 3">
            <a:extLst>
              <a:ext uri="{FF2B5EF4-FFF2-40B4-BE49-F238E27FC236}">
                <a16:creationId xmlns:a16="http://schemas.microsoft.com/office/drawing/2014/main" id="{5F69E931-A6F3-4197-8ABB-A4A6D90C4B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9C61614-2C01-4FA9-8D77-C8573BF9927A}" type="slidenum">
              <a:rPr lang="nl-NL" altLang="en-US" smtClean="0"/>
              <a:pPr/>
              <a:t>20</a:t>
            </a:fld>
            <a:endParaRPr lang="nl-NL" altLang="en-US"/>
          </a:p>
        </p:txBody>
      </p:sp>
    </p:spTree>
    <p:extLst>
      <p:ext uri="{BB962C8B-B14F-4D97-AF65-F5344CB8AC3E}">
        <p14:creationId xmlns:p14="http://schemas.microsoft.com/office/powerpoint/2010/main" val="4281430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8966A4FB-C55F-4F8F-9177-BC874BE465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AB5A57CA-DEE5-4FA2-A9AC-7AD4FDD68D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Data Templates</a:t>
            </a:r>
          </a:p>
          <a:p>
            <a:endParaRPr lang="nl-BE" altLang="nl-BE"/>
          </a:p>
          <a:p>
            <a:r>
              <a:rPr lang="nl-BE" altLang="nl-BE"/>
              <a:t>Data Templates, as mentioned, give us the abillity to </a:t>
            </a:r>
            <a:r>
              <a:rPr lang="nl-BE" altLang="nl-BE" b="1"/>
              <a:t>completely override how an item should be displayed </a:t>
            </a:r>
            <a:r>
              <a:rPr lang="nl-BE" altLang="nl-BE"/>
              <a:t>in the UI. </a:t>
            </a:r>
          </a:p>
          <a:p>
            <a:r>
              <a:rPr lang="nl-BE" altLang="nl-BE"/>
              <a:t>The template itself, is the piece of XAML which is </a:t>
            </a:r>
            <a:r>
              <a:rPr lang="nl-BE" altLang="nl-BE" b="1"/>
              <a:t>repeated for every instance </a:t>
            </a:r>
            <a:r>
              <a:rPr lang="nl-BE" altLang="nl-BE"/>
              <a:t>in the collection. </a:t>
            </a:r>
          </a:p>
          <a:p>
            <a:r>
              <a:rPr lang="nl-BE" altLang="nl-BE"/>
              <a:t>We can put </a:t>
            </a:r>
            <a:r>
              <a:rPr lang="nl-BE" altLang="nl-BE" b="1"/>
              <a:t>whatever XAML we want </a:t>
            </a:r>
            <a:r>
              <a:rPr lang="nl-BE" altLang="nl-BE"/>
              <a:t>in a DataTemplate, so e.g. we can create a grid with an image and 2 textblocks.</a:t>
            </a:r>
            <a:endParaRPr lang="en-US" altLang="nl-BE"/>
          </a:p>
        </p:txBody>
      </p:sp>
      <p:sp>
        <p:nvSpPr>
          <p:cNvPr id="53252" name="Slide Number Placeholder 3">
            <a:extLst>
              <a:ext uri="{FF2B5EF4-FFF2-40B4-BE49-F238E27FC236}">
                <a16:creationId xmlns:a16="http://schemas.microsoft.com/office/drawing/2014/main" id="{994DC1F6-6785-4758-8987-4CFE18944C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78893A1-0B3D-4ABF-975A-CFF57D57418A}" type="slidenum">
              <a:rPr lang="nl-NL" altLang="en-US" smtClean="0"/>
              <a:pPr/>
              <a:t>21</a:t>
            </a:fld>
            <a:endParaRPr lang="nl-NL" altLang="en-US"/>
          </a:p>
        </p:txBody>
      </p:sp>
    </p:spTree>
    <p:extLst>
      <p:ext uri="{BB962C8B-B14F-4D97-AF65-F5344CB8AC3E}">
        <p14:creationId xmlns:p14="http://schemas.microsoft.com/office/powerpoint/2010/main" val="2852698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78CE1975-82DF-43C7-AC3F-463318F84A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D9F32C94-0104-4857-A93E-1F5FDA34DA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The ObservableColection&lt;T&gt;</a:t>
            </a:r>
          </a:p>
          <a:p>
            <a:endParaRPr lang="nl-BE" altLang="nl-BE"/>
          </a:p>
          <a:p>
            <a:r>
              <a:rPr lang="nl-BE" altLang="nl-BE"/>
              <a:t>If you would like to </a:t>
            </a:r>
            <a:r>
              <a:rPr lang="nl-BE" altLang="nl-BE" b="1"/>
              <a:t>see updates to the collection, resulting in updates in the items control</a:t>
            </a:r>
            <a:r>
              <a:rPr lang="nl-BE" altLang="nl-BE"/>
              <a:t>, you can use a different class, named </a:t>
            </a:r>
            <a:r>
              <a:rPr lang="nl-BE" altLang="nl-BE" b="1"/>
              <a:t>ObservableCollection&lt;T&gt;</a:t>
            </a:r>
            <a:r>
              <a:rPr lang="nl-BE" altLang="nl-BE"/>
              <a:t>. </a:t>
            </a:r>
          </a:p>
          <a:p>
            <a:r>
              <a:rPr lang="nl-BE" altLang="nl-BE"/>
              <a:t>For now, just remember that if your databinding an observable collection to your items control, that changes to the collection (so adding or removing items) will result in the list being updated in the UI as well. </a:t>
            </a:r>
          </a:p>
          <a:p>
            <a:endParaRPr lang="en-US" altLang="en-US"/>
          </a:p>
        </p:txBody>
      </p:sp>
      <p:sp>
        <p:nvSpPr>
          <p:cNvPr id="45060" name="Slide Number Placeholder 3">
            <a:extLst>
              <a:ext uri="{FF2B5EF4-FFF2-40B4-BE49-F238E27FC236}">
                <a16:creationId xmlns:a16="http://schemas.microsoft.com/office/drawing/2014/main" id="{3280193A-51E8-442F-97BB-043CAC90B6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6CF0173-FE09-4706-B134-FB3DA44CE1D9}" type="slidenum">
              <a:rPr lang="nl-NL" altLang="en-US" smtClean="0"/>
              <a:pPr/>
              <a:t>22</a:t>
            </a:fld>
            <a:endParaRPr lang="nl-NL"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668AE402-CA66-4E97-96E7-6BA441A1C4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07AA9AFD-D3D6-4535-B595-5408778603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Binding Collections</a:t>
            </a:r>
          </a:p>
          <a:p>
            <a:endParaRPr lang="nl-BE" altLang="nl-BE"/>
          </a:p>
          <a:p>
            <a:r>
              <a:rPr lang="nl-BE" altLang="nl-BE"/>
              <a:t>Lets take a look to the code for binding an observable collection of coffees to a ListView in our UI. </a:t>
            </a:r>
          </a:p>
          <a:p>
            <a:r>
              <a:rPr lang="nl-BE" altLang="nl-BE"/>
              <a:t>Our ListView has been named MainListView and to bind it to our data, we are using the ItemsSource property and we set it to the observable collection, named coffeeCollection.  </a:t>
            </a:r>
          </a:p>
          <a:p>
            <a:r>
              <a:rPr lang="nl-BE" altLang="nl-BE"/>
              <a:t>The listview is simply declared in XAML and the name is set to MainListView as you can see on the slide. </a:t>
            </a:r>
            <a:endParaRPr lang="en-US" altLang="nl-BE"/>
          </a:p>
        </p:txBody>
      </p:sp>
      <p:sp>
        <p:nvSpPr>
          <p:cNvPr id="49156" name="Slide Number Placeholder 3">
            <a:extLst>
              <a:ext uri="{FF2B5EF4-FFF2-40B4-BE49-F238E27FC236}">
                <a16:creationId xmlns:a16="http://schemas.microsoft.com/office/drawing/2014/main" id="{814F2923-F5A3-4702-905A-23000FAC31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849FDFE-479B-43E6-96A5-7BBD3537F92E}" type="slidenum">
              <a:rPr lang="nl-NL" altLang="en-US" smtClean="0"/>
              <a:pPr/>
              <a:t>23</a:t>
            </a:fld>
            <a:endParaRPr lang="nl-NL"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3238990A-F220-47BC-ACF5-75D589AE08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5A05D483-84A0-4C5F-98DD-88F0406467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Binding Options: Converters</a:t>
            </a:r>
          </a:p>
          <a:p>
            <a:endParaRPr lang="nl-BE" altLang="nl-BE" u="sng"/>
          </a:p>
          <a:p>
            <a:r>
              <a:rPr lang="nl-BE" altLang="nl-BE"/>
              <a:t>Let’s take a look at some other options we have at our disposal to influence how the binding works. </a:t>
            </a:r>
          </a:p>
          <a:p>
            <a:r>
              <a:rPr lang="nl-BE" altLang="nl-BE"/>
              <a:t>A very common used feature is a </a:t>
            </a:r>
            <a:r>
              <a:rPr lang="nl-BE" altLang="nl-BE" b="1"/>
              <a:t>Converter</a:t>
            </a:r>
            <a:r>
              <a:rPr lang="nl-BE" altLang="nl-BE"/>
              <a:t>. As the name implies, it will be converting something from one value to another and that’s exactly what it will be doing in the case of databinding. </a:t>
            </a:r>
          </a:p>
          <a:p>
            <a:endParaRPr lang="nl-BE" altLang="nl-BE"/>
          </a:p>
          <a:p>
            <a:r>
              <a:rPr lang="nl-BE" altLang="nl-BE"/>
              <a:t>Assume again our coffee instance with a value of the price property set to 12.  Now, what exactly is that 12. We can’t simple say to the user: the price is 12. Would it be €12, $12, … </a:t>
            </a:r>
          </a:p>
          <a:p>
            <a:r>
              <a:rPr lang="nl-BE" altLang="nl-BE"/>
              <a:t>By default we can’t specify this. Our converter can come in handy in this type of scenario, It gives us a hook in the databinding proces. </a:t>
            </a:r>
          </a:p>
          <a:p>
            <a:r>
              <a:rPr lang="nl-BE" altLang="nl-BE"/>
              <a:t>You can </a:t>
            </a:r>
            <a:r>
              <a:rPr lang="nl-BE" altLang="nl-BE" b="1"/>
              <a:t>capture the value going from the source before it reaches the target and do something with it</a:t>
            </a:r>
            <a:r>
              <a:rPr lang="nl-BE" altLang="nl-BE"/>
              <a:t>. </a:t>
            </a:r>
          </a:p>
          <a:p>
            <a:r>
              <a:rPr lang="nl-BE" altLang="nl-BE"/>
              <a:t>We can for example add a currency symbol and send the combined value to the UI. </a:t>
            </a:r>
          </a:p>
          <a:p>
            <a:r>
              <a:rPr lang="nl-BE" altLang="nl-BE"/>
              <a:t>We can do many more codings like formatting dates or even convert a string into a color. The sky is the limit and we will see a couple of this in the next demo. </a:t>
            </a:r>
          </a:p>
          <a:p>
            <a:endParaRPr lang="nl-BE" altLang="nl-BE"/>
          </a:p>
          <a:p>
            <a:r>
              <a:rPr lang="nl-BE" altLang="nl-BE"/>
              <a:t>Note that </a:t>
            </a:r>
            <a:r>
              <a:rPr lang="nl-BE" altLang="nl-BE" b="1"/>
              <a:t>converters also work in 2 ways</a:t>
            </a:r>
            <a:r>
              <a:rPr lang="nl-BE" altLang="nl-BE"/>
              <a:t>, just like the binding modes. </a:t>
            </a:r>
          </a:p>
          <a:p>
            <a:r>
              <a:rPr lang="nl-BE" altLang="nl-BE"/>
              <a:t>Imagine that in a two way binding mode, the value entered by the user contains a currency symbol and the property on or class is of type integer. </a:t>
            </a:r>
          </a:p>
          <a:p>
            <a:r>
              <a:rPr lang="nl-BE" altLang="nl-BE"/>
              <a:t>We therefore need to remove the currency symbol  using that same converter.</a:t>
            </a:r>
            <a:endParaRPr lang="en-US" altLang="nl-BE"/>
          </a:p>
          <a:p>
            <a:endParaRPr lang="en-US" altLang="en-US"/>
          </a:p>
        </p:txBody>
      </p:sp>
      <p:sp>
        <p:nvSpPr>
          <p:cNvPr id="58372" name="Slide Number Placeholder 3">
            <a:extLst>
              <a:ext uri="{FF2B5EF4-FFF2-40B4-BE49-F238E27FC236}">
                <a16:creationId xmlns:a16="http://schemas.microsoft.com/office/drawing/2014/main" id="{B150ED0C-ED36-4C48-8CB4-8DF204567E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96778ED-F7B0-4D04-95F8-B0298EA8A7AE}" type="slidenum">
              <a:rPr lang="nl-NL" altLang="en-US" smtClean="0"/>
              <a:pPr/>
              <a:t>27</a:t>
            </a:fld>
            <a:endParaRPr lang="nl-NL"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069C7ECD-69E1-49DA-8134-A402BD6534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194032AD-6134-45F8-8DC2-EA2B8DBB71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The IValueConverter Interface</a:t>
            </a:r>
          </a:p>
          <a:p>
            <a:endParaRPr lang="nl-BE" altLang="nl-BE"/>
          </a:p>
          <a:p>
            <a:r>
              <a:rPr lang="nl-BE" altLang="nl-BE"/>
              <a:t>Technically a </a:t>
            </a:r>
            <a:r>
              <a:rPr lang="nl-BE" altLang="nl-BE" b="1"/>
              <a:t>converter</a:t>
            </a:r>
            <a:r>
              <a:rPr lang="nl-BE" altLang="nl-BE"/>
              <a:t> is a class which </a:t>
            </a:r>
            <a:r>
              <a:rPr lang="nl-BE" altLang="nl-BE" b="1"/>
              <a:t>implements</a:t>
            </a:r>
            <a:r>
              <a:rPr lang="nl-BE" altLang="nl-BE"/>
              <a:t> the </a:t>
            </a:r>
            <a:r>
              <a:rPr lang="nl-BE" altLang="nl-BE" b="1"/>
              <a:t>IValueConverter</a:t>
            </a:r>
            <a:r>
              <a:rPr lang="nl-BE" altLang="nl-BE"/>
              <a:t> Interface. </a:t>
            </a:r>
          </a:p>
          <a:p>
            <a:r>
              <a:rPr lang="nl-BE" altLang="nl-BE"/>
              <a:t>This interface is pretty simple, it contains just 2 methods: Convert and ConvertBack. </a:t>
            </a:r>
          </a:p>
          <a:p>
            <a:r>
              <a:rPr lang="nl-BE" altLang="nl-BE"/>
              <a:t>The Convert method will be called to transform or convert the data when going from the source to the target. So in the Convert method, you would typically add the currency sign or perform formatting for date values. </a:t>
            </a:r>
          </a:p>
          <a:p>
            <a:r>
              <a:rPr lang="nl-BE" altLang="nl-BE"/>
              <a:t>The ConvertBack method is only used when we use a two-way binding. So to convert the data going from the target to the source. In this method you would then write code where we remove the currency sign again, so that the value then again can be stored in an integer property.</a:t>
            </a:r>
            <a:endParaRPr lang="en-US" altLang="nl-BE"/>
          </a:p>
        </p:txBody>
      </p:sp>
      <p:sp>
        <p:nvSpPr>
          <p:cNvPr id="60420" name="Slide Number Placeholder 3">
            <a:extLst>
              <a:ext uri="{FF2B5EF4-FFF2-40B4-BE49-F238E27FC236}">
                <a16:creationId xmlns:a16="http://schemas.microsoft.com/office/drawing/2014/main" id="{95D2C069-3C7D-496A-BB80-7B5BED3BDCD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1B4E4DD-94DD-4E41-9D18-7E93035FA311}" type="slidenum">
              <a:rPr lang="nl-NL" altLang="en-US" smtClean="0"/>
              <a:pPr/>
              <a:t>28</a:t>
            </a:fld>
            <a:endParaRPr lang="nl-NL"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jdelijke aanduiding voor dia-afbeelding 1">
            <a:extLst>
              <a:ext uri="{FF2B5EF4-FFF2-40B4-BE49-F238E27FC236}">
                <a16:creationId xmlns:a16="http://schemas.microsoft.com/office/drawing/2014/main" id="{DDC6FA67-C9F1-4CF3-A382-6D3ED23BF1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Tijdelijke aanduiding voor notities 2">
            <a:extLst>
              <a:ext uri="{FF2B5EF4-FFF2-40B4-BE49-F238E27FC236}">
                <a16:creationId xmlns:a16="http://schemas.microsoft.com/office/drawing/2014/main" id="{45791FEE-C195-4CD0-8B46-6EB5C8A705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WPF Data Binding</a:t>
            </a:r>
          </a:p>
          <a:p>
            <a:endParaRPr lang="nl-BE" altLang="nl-BE"/>
          </a:p>
          <a:p>
            <a:r>
              <a:rPr lang="nl-BE" altLang="nl-BE"/>
              <a:t>Any databinding is always composed out of </a:t>
            </a:r>
            <a:r>
              <a:rPr lang="nl-BE" altLang="nl-BE" b="1"/>
              <a:t>4 important building blocks</a:t>
            </a:r>
            <a:r>
              <a:rPr lang="nl-BE" altLang="nl-BE"/>
              <a:t>.</a:t>
            </a:r>
          </a:p>
          <a:p>
            <a:endParaRPr lang="nl-BE" altLang="nl-BE"/>
          </a:p>
          <a:p>
            <a:r>
              <a:rPr lang="nl-BE" altLang="nl-BE"/>
              <a:t>On one hand we have the </a:t>
            </a:r>
            <a:r>
              <a:rPr lang="nl-BE" altLang="nl-BE" b="1"/>
              <a:t>source</a:t>
            </a:r>
            <a:r>
              <a:rPr lang="nl-BE" altLang="nl-BE"/>
              <a:t> of the binding. This will be an object. And in this object, data is available in properties. So the source will be number one and the </a:t>
            </a:r>
            <a:r>
              <a:rPr lang="nl-BE" altLang="nl-BE" b="1"/>
              <a:t>source property </a:t>
            </a:r>
            <a:r>
              <a:rPr lang="nl-BE" altLang="nl-BE"/>
              <a:t>will be number 2.</a:t>
            </a:r>
          </a:p>
          <a:p>
            <a:endParaRPr lang="nl-BE" altLang="nl-BE"/>
          </a:p>
          <a:p>
            <a:r>
              <a:rPr lang="nl-BE" altLang="nl-BE"/>
              <a:t>On the other hand we have a UI control to which we’re binding our data. This control is the </a:t>
            </a:r>
            <a:r>
              <a:rPr lang="nl-BE" altLang="nl-BE" b="1"/>
              <a:t>target</a:t>
            </a:r>
            <a:r>
              <a:rPr lang="nl-BE" altLang="nl-BE"/>
              <a:t> of the binding. On these controls, we have a specific type of properties named dependency properties. Most properties on UI controls are in fact dependency properties so we will be able to use most of them in data binding statements. The UI control, so the target control is number 3, and its dependency property is the </a:t>
            </a:r>
            <a:r>
              <a:rPr lang="nl-BE" altLang="nl-BE" b="1"/>
              <a:t>target property </a:t>
            </a:r>
            <a:r>
              <a:rPr lang="nl-BE" altLang="nl-BE"/>
              <a:t>and that will be number 4. </a:t>
            </a:r>
          </a:p>
          <a:p>
            <a:r>
              <a:rPr lang="nl-BE" altLang="nl-BE"/>
              <a:t>The most important thing to see here, is that, in order to function, the data binding needs to have these 4 building blocks assigned. When 1 is missing, the databinding will not work.</a:t>
            </a:r>
          </a:p>
        </p:txBody>
      </p:sp>
      <p:sp>
        <p:nvSpPr>
          <p:cNvPr id="20484" name="Tijdelijke aanduiding voor dianummer 3">
            <a:extLst>
              <a:ext uri="{FF2B5EF4-FFF2-40B4-BE49-F238E27FC236}">
                <a16:creationId xmlns:a16="http://schemas.microsoft.com/office/drawing/2014/main" id="{4014E533-EF02-4413-8532-25AFFB09B3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90F067E-4789-4FB4-9B4E-8BE6A4462C99}" type="slidenum">
              <a:rPr lang="nl-BE" altLang="nl-BE" smtClean="0"/>
              <a:pPr/>
              <a:t>3</a:t>
            </a:fld>
            <a:endParaRPr lang="nl-BE" altLang="nl-B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C258832F-20DB-43E9-AF42-E60D029121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8AF78876-4BCA-4821-82B4-BE73B2AFBA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WPF Data Binding</a:t>
            </a:r>
          </a:p>
          <a:p>
            <a:endParaRPr lang="nl-BE" altLang="nl-BE"/>
          </a:p>
          <a:p>
            <a:r>
              <a:rPr lang="nl-BE" altLang="nl-BE"/>
              <a:t>Our data can flow </a:t>
            </a:r>
            <a:r>
              <a:rPr lang="nl-BE" altLang="nl-BE" b="1"/>
              <a:t>from</a:t>
            </a:r>
            <a:r>
              <a:rPr lang="nl-BE" altLang="nl-BE"/>
              <a:t> the </a:t>
            </a:r>
            <a:r>
              <a:rPr lang="nl-BE" altLang="nl-BE" b="1"/>
              <a:t>source</a:t>
            </a:r>
            <a:r>
              <a:rPr lang="nl-BE" altLang="nl-BE"/>
              <a:t> </a:t>
            </a:r>
            <a:r>
              <a:rPr lang="nl-BE" altLang="nl-BE" b="1"/>
              <a:t>to</a:t>
            </a:r>
            <a:r>
              <a:rPr lang="nl-BE" altLang="nl-BE"/>
              <a:t> the </a:t>
            </a:r>
            <a:r>
              <a:rPr lang="nl-BE" altLang="nl-BE" b="1"/>
              <a:t>target</a:t>
            </a:r>
            <a:r>
              <a:rPr lang="nl-BE" altLang="nl-BE"/>
              <a:t>. Visa versa, data can also flow </a:t>
            </a:r>
            <a:r>
              <a:rPr lang="nl-BE" altLang="nl-BE" b="1"/>
              <a:t>from</a:t>
            </a:r>
            <a:r>
              <a:rPr lang="nl-BE" altLang="nl-BE"/>
              <a:t> the </a:t>
            </a:r>
            <a:r>
              <a:rPr lang="nl-BE" altLang="nl-BE" b="1"/>
              <a:t>target</a:t>
            </a:r>
            <a:r>
              <a:rPr lang="nl-BE" altLang="nl-BE"/>
              <a:t> </a:t>
            </a:r>
            <a:r>
              <a:rPr lang="nl-BE" altLang="nl-BE" b="1"/>
              <a:t>to</a:t>
            </a:r>
            <a:r>
              <a:rPr lang="nl-BE" altLang="nl-BE"/>
              <a:t> the </a:t>
            </a:r>
            <a:r>
              <a:rPr lang="nl-BE" altLang="nl-BE" b="1"/>
              <a:t>source</a:t>
            </a:r>
            <a:r>
              <a:rPr lang="nl-BE" altLang="nl-BE"/>
              <a:t>. This could be for example when the user has entered a new value in a text box in the UI.  If this source object implements the correct interface, then the databinding engine will make sure that the source and the target </a:t>
            </a:r>
            <a:r>
              <a:rPr lang="nl-BE" altLang="nl-BE" b="1"/>
              <a:t>stay in sync</a:t>
            </a:r>
            <a:r>
              <a:rPr lang="nl-BE" altLang="nl-BE"/>
              <a:t>. Also, the databinding engine gives us a hook in the data binding process through </a:t>
            </a:r>
            <a:r>
              <a:rPr lang="nl-BE" altLang="nl-BE" b="1"/>
              <a:t>conversions</a:t>
            </a:r>
            <a:r>
              <a:rPr lang="nl-BE" altLang="nl-BE"/>
              <a:t>. Which can happen on our data if needed. This could be for example a formatting happening on a string we need to display in the UI. </a:t>
            </a:r>
            <a:endParaRPr lang="en-US" altLang="nl-BE"/>
          </a:p>
          <a:p>
            <a:endParaRPr lang="en-US" altLang="en-US"/>
          </a:p>
        </p:txBody>
      </p:sp>
      <p:sp>
        <p:nvSpPr>
          <p:cNvPr id="22532" name="Slide Number Placeholder 3">
            <a:extLst>
              <a:ext uri="{FF2B5EF4-FFF2-40B4-BE49-F238E27FC236}">
                <a16:creationId xmlns:a16="http://schemas.microsoft.com/office/drawing/2014/main" id="{3056B803-B8EF-443E-9982-09E8FB1810E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D534317-094C-40BE-8AD9-C8B2D157715B}" type="slidenum">
              <a:rPr lang="nl-BE" altLang="en-US" smtClean="0"/>
              <a:pPr/>
              <a:t>4</a:t>
            </a:fld>
            <a:endParaRPr lang="nl-BE"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63A04BBC-9995-43B9-A874-E2321E8BA8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5114C0E0-3566-4B4C-92F6-6D9862C358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a:t>Showing details of a particular coffee </a:t>
            </a:r>
            <a:endParaRPr lang="en-US" altLang="en-US"/>
          </a:p>
        </p:txBody>
      </p:sp>
      <p:sp>
        <p:nvSpPr>
          <p:cNvPr id="24580" name="Slide Number Placeholder 3">
            <a:extLst>
              <a:ext uri="{FF2B5EF4-FFF2-40B4-BE49-F238E27FC236}">
                <a16:creationId xmlns:a16="http://schemas.microsoft.com/office/drawing/2014/main" id="{FE6542E7-A11C-4B71-843B-04F434C1ED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8E19E0F-8D30-4751-BBD5-5ED6330054E5}" type="slidenum">
              <a:rPr lang="nl-NL" altLang="en-US" smtClean="0"/>
              <a:pPr/>
              <a:t>5</a:t>
            </a:fld>
            <a:endParaRPr lang="nl-NL"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89B48318-BC51-4239-A4FA-96F5178E88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E36DA246-6DBE-474C-9E41-6ED5D21039B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nl-BE" u="sng" dirty="0"/>
              <a:t>Building a single object</a:t>
            </a:r>
          </a:p>
          <a:p>
            <a:pPr>
              <a:defRPr/>
            </a:pPr>
            <a:endParaRPr lang="nl-BE" dirty="0"/>
          </a:p>
          <a:p>
            <a:pPr>
              <a:defRPr/>
            </a:pPr>
            <a:r>
              <a:rPr lang="nl-BE" dirty="0"/>
              <a:t>We </a:t>
            </a:r>
            <a:r>
              <a:rPr lang="nl-BE" dirty="0" err="1"/>
              <a:t>need</a:t>
            </a:r>
            <a:r>
              <a:rPr lang="nl-BE" dirty="0"/>
              <a:t> </a:t>
            </a:r>
            <a:r>
              <a:rPr lang="nl-BE" dirty="0" err="1"/>
              <a:t>to</a:t>
            </a:r>
            <a:r>
              <a:rPr lang="nl-BE" dirty="0"/>
              <a:t> </a:t>
            </a:r>
            <a:r>
              <a:rPr lang="nl-BE" dirty="0" err="1"/>
              <a:t>create</a:t>
            </a:r>
            <a:r>
              <a:rPr lang="nl-BE" dirty="0"/>
              <a:t> a </a:t>
            </a:r>
            <a:r>
              <a:rPr lang="nl-BE" b="1" dirty="0"/>
              <a:t>data binding </a:t>
            </a:r>
            <a:r>
              <a:rPr lang="nl-BE" b="1" dirty="0" err="1"/>
              <a:t>declaration</a:t>
            </a:r>
            <a:r>
              <a:rPr lang="nl-BE" dirty="0"/>
              <a:t>. Most </a:t>
            </a:r>
            <a:r>
              <a:rPr lang="nl-BE" dirty="0" err="1"/>
              <a:t>databindings</a:t>
            </a:r>
            <a:r>
              <a:rPr lang="nl-BE" dirty="0"/>
              <a:t> are </a:t>
            </a:r>
            <a:r>
              <a:rPr lang="nl-BE" dirty="0" err="1"/>
              <a:t>created</a:t>
            </a:r>
            <a:r>
              <a:rPr lang="nl-BE" dirty="0"/>
              <a:t> </a:t>
            </a:r>
            <a:r>
              <a:rPr lang="nl-BE" dirty="0" err="1"/>
              <a:t>declaratively</a:t>
            </a:r>
            <a:r>
              <a:rPr lang="nl-BE" dirty="0"/>
              <a:t> in XAML, </a:t>
            </a:r>
            <a:r>
              <a:rPr lang="nl-BE" dirty="0" err="1"/>
              <a:t>and</a:t>
            </a:r>
            <a:r>
              <a:rPr lang="nl-BE" dirty="0"/>
              <a:t> </a:t>
            </a:r>
            <a:r>
              <a:rPr lang="nl-BE" dirty="0" err="1"/>
              <a:t>typically</a:t>
            </a:r>
            <a:r>
              <a:rPr lang="nl-BE" dirty="0"/>
              <a:t> we have </a:t>
            </a:r>
            <a:r>
              <a:rPr lang="nl-BE" dirty="0" err="1"/>
              <a:t>the</a:t>
            </a:r>
            <a:r>
              <a:rPr lang="nl-BE" dirty="0"/>
              <a:t> format </a:t>
            </a:r>
            <a:r>
              <a:rPr lang="nl-BE" dirty="0" err="1"/>
              <a:t>you</a:t>
            </a:r>
            <a:r>
              <a:rPr lang="nl-BE" dirty="0"/>
              <a:t> </a:t>
            </a:r>
            <a:r>
              <a:rPr lang="nl-BE" dirty="0" err="1"/>
              <a:t>see</a:t>
            </a:r>
            <a:r>
              <a:rPr lang="nl-BE" dirty="0"/>
              <a:t> here on </a:t>
            </a:r>
            <a:r>
              <a:rPr lang="nl-BE" dirty="0" err="1"/>
              <a:t>the</a:t>
            </a:r>
            <a:r>
              <a:rPr lang="nl-BE" dirty="0"/>
              <a:t> slides. </a:t>
            </a:r>
          </a:p>
          <a:p>
            <a:pPr>
              <a:defRPr/>
            </a:pPr>
            <a:endParaRPr lang="nl-BE" dirty="0"/>
          </a:p>
          <a:p>
            <a:pPr marL="171450" indent="-171450">
              <a:buFont typeface="Arial" panose="020B0604020202020204" pitchFamily="34" charset="0"/>
              <a:buChar char="•"/>
              <a:defRPr/>
            </a:pPr>
            <a:r>
              <a:rPr lang="nl-BE" dirty="0" err="1"/>
              <a:t>You</a:t>
            </a:r>
            <a:r>
              <a:rPr lang="nl-BE" dirty="0"/>
              <a:t> have </a:t>
            </a:r>
            <a:r>
              <a:rPr lang="nl-BE" dirty="0" err="1"/>
              <a:t>the</a:t>
            </a:r>
            <a:r>
              <a:rPr lang="nl-BE" dirty="0"/>
              <a:t> </a:t>
            </a:r>
            <a:r>
              <a:rPr lang="nl-BE" b="1" dirty="0"/>
              <a:t>target control</a:t>
            </a:r>
            <a:r>
              <a:rPr lang="nl-BE" dirty="0"/>
              <a:t>, </a:t>
            </a:r>
            <a:r>
              <a:rPr lang="nl-BE" dirty="0" err="1"/>
              <a:t>that</a:t>
            </a:r>
            <a:r>
              <a:rPr lang="nl-BE" dirty="0"/>
              <a:t> is </a:t>
            </a:r>
            <a:r>
              <a:rPr lang="nl-BE" dirty="0" err="1"/>
              <a:t>number</a:t>
            </a:r>
            <a:r>
              <a:rPr lang="nl-BE" dirty="0"/>
              <a:t> 3. </a:t>
            </a:r>
          </a:p>
          <a:p>
            <a:pPr marL="171450" indent="-171450">
              <a:buFont typeface="Arial" panose="020B0604020202020204" pitchFamily="34" charset="0"/>
              <a:buChar char="•"/>
              <a:defRPr/>
            </a:pPr>
            <a:r>
              <a:rPr lang="nl-BE" dirty="0"/>
              <a:t>We </a:t>
            </a:r>
            <a:r>
              <a:rPr lang="nl-BE" dirty="0" err="1"/>
              <a:t>need</a:t>
            </a:r>
            <a:r>
              <a:rPr lang="nl-BE" dirty="0"/>
              <a:t> </a:t>
            </a:r>
            <a:r>
              <a:rPr lang="nl-BE" dirty="0" err="1"/>
              <a:t>to</a:t>
            </a:r>
            <a:r>
              <a:rPr lang="nl-BE" dirty="0"/>
              <a:t> </a:t>
            </a:r>
            <a:r>
              <a:rPr lang="nl-BE" dirty="0" err="1"/>
              <a:t>specify</a:t>
            </a:r>
            <a:r>
              <a:rPr lang="nl-BE" dirty="0"/>
              <a:t> </a:t>
            </a:r>
            <a:r>
              <a:rPr lang="nl-BE" dirty="0" err="1"/>
              <a:t>which</a:t>
            </a:r>
            <a:r>
              <a:rPr lang="nl-BE" dirty="0"/>
              <a:t> </a:t>
            </a:r>
            <a:r>
              <a:rPr lang="nl-BE" b="1" dirty="0"/>
              <a:t>property</a:t>
            </a:r>
            <a:r>
              <a:rPr lang="nl-BE" dirty="0"/>
              <a:t> we are databinding, </a:t>
            </a:r>
            <a:r>
              <a:rPr lang="nl-BE" dirty="0" err="1"/>
              <a:t>so</a:t>
            </a:r>
            <a:r>
              <a:rPr lang="nl-BE" dirty="0"/>
              <a:t> </a:t>
            </a:r>
            <a:r>
              <a:rPr lang="nl-BE" dirty="0" err="1"/>
              <a:t>that</a:t>
            </a:r>
            <a:r>
              <a:rPr lang="nl-BE" dirty="0"/>
              <a:t> is </a:t>
            </a:r>
            <a:r>
              <a:rPr lang="nl-BE" dirty="0" err="1"/>
              <a:t>number</a:t>
            </a:r>
            <a:r>
              <a:rPr lang="nl-BE" dirty="0"/>
              <a:t> 4. </a:t>
            </a:r>
          </a:p>
          <a:p>
            <a:pPr marL="171450" indent="-171450">
              <a:buFont typeface="Arial" panose="020B0604020202020204" pitchFamily="34" charset="0"/>
              <a:buChar char="•"/>
              <a:defRPr/>
            </a:pPr>
            <a:r>
              <a:rPr lang="nl-BE" dirty="0"/>
              <a:t>Next we are </a:t>
            </a:r>
            <a:r>
              <a:rPr lang="nl-BE" dirty="0" err="1"/>
              <a:t>creating</a:t>
            </a:r>
            <a:r>
              <a:rPr lang="nl-BE" dirty="0"/>
              <a:t> </a:t>
            </a:r>
            <a:r>
              <a:rPr lang="nl-BE" dirty="0" err="1"/>
              <a:t>the</a:t>
            </a:r>
            <a:r>
              <a:rPr lang="nl-BE" dirty="0"/>
              <a:t> databinding </a:t>
            </a:r>
            <a:r>
              <a:rPr lang="nl-BE" dirty="0" err="1"/>
              <a:t>itself</a:t>
            </a:r>
            <a:r>
              <a:rPr lang="nl-BE" dirty="0"/>
              <a:t> </a:t>
            </a:r>
            <a:r>
              <a:rPr lang="nl-BE" dirty="0" err="1"/>
              <a:t>and</a:t>
            </a:r>
            <a:r>
              <a:rPr lang="nl-BE" dirty="0"/>
              <a:t> we </a:t>
            </a:r>
            <a:r>
              <a:rPr lang="nl-BE" dirty="0" err="1"/>
              <a:t>can</a:t>
            </a:r>
            <a:r>
              <a:rPr lang="nl-BE" dirty="0"/>
              <a:t> do </a:t>
            </a:r>
            <a:r>
              <a:rPr lang="nl-BE" dirty="0" err="1"/>
              <a:t>so</a:t>
            </a:r>
            <a:r>
              <a:rPr lang="nl-BE" dirty="0"/>
              <a:t> </a:t>
            </a:r>
            <a:r>
              <a:rPr lang="nl-BE" dirty="0" err="1"/>
              <a:t>by</a:t>
            </a:r>
            <a:r>
              <a:rPr lang="nl-BE" dirty="0"/>
              <a:t> </a:t>
            </a:r>
            <a:r>
              <a:rPr lang="nl-BE" dirty="0" err="1"/>
              <a:t>creating</a:t>
            </a:r>
            <a:r>
              <a:rPr lang="nl-BE" dirty="0"/>
              <a:t> a </a:t>
            </a:r>
            <a:r>
              <a:rPr lang="nl-BE" b="1" dirty="0"/>
              <a:t>binding object</a:t>
            </a:r>
            <a:r>
              <a:rPr lang="nl-BE" dirty="0"/>
              <a:t>. </a:t>
            </a:r>
            <a:r>
              <a:rPr lang="nl-BE" dirty="0" err="1"/>
              <a:t>And</a:t>
            </a:r>
            <a:r>
              <a:rPr lang="nl-BE" dirty="0"/>
              <a:t> </a:t>
            </a:r>
            <a:r>
              <a:rPr lang="nl-BE" dirty="0" err="1"/>
              <a:t>specify</a:t>
            </a:r>
            <a:r>
              <a:rPr lang="nl-BE" dirty="0"/>
              <a:t> </a:t>
            </a:r>
            <a:r>
              <a:rPr lang="nl-BE" dirty="0" err="1"/>
              <a:t>the</a:t>
            </a:r>
            <a:r>
              <a:rPr lang="nl-BE" dirty="0"/>
              <a:t> name of </a:t>
            </a:r>
            <a:r>
              <a:rPr lang="nl-BE" dirty="0" err="1"/>
              <a:t>the</a:t>
            </a:r>
            <a:r>
              <a:rPr lang="nl-BE" dirty="0"/>
              <a:t> </a:t>
            </a:r>
            <a:r>
              <a:rPr lang="nl-BE" b="1" dirty="0"/>
              <a:t>property</a:t>
            </a:r>
            <a:r>
              <a:rPr lang="nl-BE" dirty="0"/>
              <a:t> we are bind </a:t>
            </a:r>
            <a:r>
              <a:rPr lang="nl-BE" dirty="0" err="1"/>
              <a:t>it</a:t>
            </a:r>
            <a:r>
              <a:rPr lang="nl-BE" dirty="0"/>
              <a:t> </a:t>
            </a:r>
            <a:r>
              <a:rPr lang="nl-BE" dirty="0" err="1"/>
              <a:t>to</a:t>
            </a:r>
            <a:r>
              <a:rPr lang="nl-BE" dirty="0"/>
              <a:t>.  </a:t>
            </a:r>
            <a:r>
              <a:rPr lang="nl-BE" dirty="0" err="1"/>
              <a:t>And</a:t>
            </a:r>
            <a:r>
              <a:rPr lang="nl-BE" dirty="0"/>
              <a:t> </a:t>
            </a:r>
            <a:r>
              <a:rPr lang="nl-BE" dirty="0" err="1"/>
              <a:t>that</a:t>
            </a:r>
            <a:r>
              <a:rPr lang="nl-BE" dirty="0"/>
              <a:t> </a:t>
            </a:r>
            <a:r>
              <a:rPr lang="nl-BE" dirty="0" err="1"/>
              <a:t>will</a:t>
            </a:r>
            <a:r>
              <a:rPr lang="nl-BE" dirty="0"/>
              <a:t> </a:t>
            </a:r>
            <a:r>
              <a:rPr lang="nl-BE" dirty="0" err="1"/>
              <a:t>be</a:t>
            </a:r>
            <a:r>
              <a:rPr lang="nl-BE" dirty="0"/>
              <a:t> </a:t>
            </a:r>
            <a:r>
              <a:rPr lang="nl-BE" dirty="0" err="1"/>
              <a:t>number</a:t>
            </a:r>
            <a:r>
              <a:rPr lang="nl-BE" dirty="0"/>
              <a:t> 2.  </a:t>
            </a:r>
            <a:br>
              <a:rPr lang="nl-BE" dirty="0"/>
            </a:br>
            <a:r>
              <a:rPr lang="nl-BE" dirty="0" err="1"/>
              <a:t>Also</a:t>
            </a:r>
            <a:r>
              <a:rPr lang="nl-BE" dirty="0"/>
              <a:t> we </a:t>
            </a:r>
            <a:r>
              <a:rPr lang="nl-BE" dirty="0" err="1"/>
              <a:t>can</a:t>
            </a:r>
            <a:r>
              <a:rPr lang="nl-BE" dirty="0"/>
              <a:t> pass </a:t>
            </a:r>
            <a:r>
              <a:rPr lang="nl-BE" dirty="0" err="1"/>
              <a:t>optionally</a:t>
            </a:r>
            <a:r>
              <a:rPr lang="nl-BE" dirty="0"/>
              <a:t> </a:t>
            </a:r>
            <a:r>
              <a:rPr lang="nl-BE" dirty="0" err="1"/>
              <a:t>some</a:t>
            </a:r>
            <a:r>
              <a:rPr lang="nl-BE" dirty="0"/>
              <a:t> </a:t>
            </a:r>
            <a:r>
              <a:rPr lang="nl-BE" b="1" dirty="0"/>
              <a:t>extra binding </a:t>
            </a:r>
            <a:r>
              <a:rPr lang="nl-BE" b="1" dirty="0" err="1"/>
              <a:t>properties</a:t>
            </a:r>
            <a:r>
              <a:rPr lang="nl-BE" dirty="0"/>
              <a:t>. The syntax </a:t>
            </a:r>
            <a:r>
              <a:rPr lang="nl-BE" dirty="0" err="1"/>
              <a:t>with</a:t>
            </a:r>
            <a:r>
              <a:rPr lang="nl-BE" dirty="0"/>
              <a:t> </a:t>
            </a:r>
            <a:r>
              <a:rPr lang="nl-BE" dirty="0" err="1"/>
              <a:t>the</a:t>
            </a:r>
            <a:r>
              <a:rPr lang="nl-BE" dirty="0"/>
              <a:t> </a:t>
            </a:r>
            <a:r>
              <a:rPr lang="nl-BE" dirty="0" err="1"/>
              <a:t>curly</a:t>
            </a:r>
            <a:r>
              <a:rPr lang="nl-BE" dirty="0"/>
              <a:t> </a:t>
            </a:r>
            <a:r>
              <a:rPr lang="nl-BE" dirty="0" err="1"/>
              <a:t>braces</a:t>
            </a:r>
            <a:r>
              <a:rPr lang="nl-BE" dirty="0"/>
              <a:t> </a:t>
            </a:r>
            <a:r>
              <a:rPr lang="nl-BE" dirty="0" err="1"/>
              <a:t>you</a:t>
            </a:r>
            <a:r>
              <a:rPr lang="nl-BE" dirty="0"/>
              <a:t> </a:t>
            </a:r>
            <a:r>
              <a:rPr lang="nl-BE" dirty="0" err="1"/>
              <a:t>see</a:t>
            </a:r>
            <a:r>
              <a:rPr lang="nl-BE" dirty="0"/>
              <a:t> here, is </a:t>
            </a:r>
            <a:r>
              <a:rPr lang="nl-BE" dirty="0" err="1"/>
              <a:t>called</a:t>
            </a:r>
            <a:r>
              <a:rPr lang="nl-BE" dirty="0"/>
              <a:t> in </a:t>
            </a:r>
            <a:r>
              <a:rPr lang="nl-BE" dirty="0" err="1"/>
              <a:t>itself</a:t>
            </a:r>
            <a:r>
              <a:rPr lang="nl-BE" dirty="0"/>
              <a:t> a </a:t>
            </a:r>
            <a:r>
              <a:rPr lang="nl-BE" b="1" dirty="0" err="1"/>
              <a:t>markup</a:t>
            </a:r>
            <a:r>
              <a:rPr lang="nl-BE" b="1" dirty="0"/>
              <a:t> extension</a:t>
            </a:r>
            <a:r>
              <a:rPr lang="nl-BE" dirty="0"/>
              <a:t>. </a:t>
            </a:r>
            <a:r>
              <a:rPr lang="nl-BE" dirty="0" err="1"/>
              <a:t>What</a:t>
            </a:r>
            <a:r>
              <a:rPr lang="nl-BE" dirty="0"/>
              <a:t> </a:t>
            </a:r>
            <a:r>
              <a:rPr lang="nl-BE" dirty="0" err="1"/>
              <a:t>this</a:t>
            </a:r>
            <a:r>
              <a:rPr lang="nl-BE" dirty="0"/>
              <a:t> means is </a:t>
            </a:r>
            <a:r>
              <a:rPr lang="nl-BE" dirty="0" err="1"/>
              <a:t>that</a:t>
            </a:r>
            <a:r>
              <a:rPr lang="nl-BE" dirty="0"/>
              <a:t> </a:t>
            </a:r>
            <a:r>
              <a:rPr lang="nl-BE" dirty="0" err="1"/>
              <a:t>behind</a:t>
            </a:r>
            <a:r>
              <a:rPr lang="nl-BE" dirty="0"/>
              <a:t> </a:t>
            </a:r>
            <a:r>
              <a:rPr lang="nl-BE" dirty="0" err="1"/>
              <a:t>the</a:t>
            </a:r>
            <a:r>
              <a:rPr lang="nl-BE" dirty="0"/>
              <a:t> scenes a binding object is </a:t>
            </a:r>
            <a:r>
              <a:rPr lang="nl-BE" dirty="0" err="1"/>
              <a:t>being</a:t>
            </a:r>
            <a:r>
              <a:rPr lang="nl-BE" dirty="0"/>
              <a:t> </a:t>
            </a:r>
            <a:r>
              <a:rPr lang="nl-BE" dirty="0" err="1"/>
              <a:t>instantiated</a:t>
            </a:r>
            <a:r>
              <a:rPr lang="nl-BE" dirty="0"/>
              <a:t> </a:t>
            </a:r>
            <a:r>
              <a:rPr lang="nl-BE" dirty="0" err="1"/>
              <a:t>and</a:t>
            </a:r>
            <a:r>
              <a:rPr lang="nl-BE" dirty="0"/>
              <a:t> </a:t>
            </a:r>
            <a:r>
              <a:rPr lang="nl-BE" dirty="0" err="1"/>
              <a:t>it</a:t>
            </a:r>
            <a:r>
              <a:rPr lang="nl-BE" dirty="0"/>
              <a:t> is </a:t>
            </a:r>
            <a:r>
              <a:rPr lang="nl-BE" dirty="0" err="1"/>
              <a:t>attached</a:t>
            </a:r>
            <a:r>
              <a:rPr lang="nl-BE" dirty="0"/>
              <a:t> </a:t>
            </a:r>
            <a:r>
              <a:rPr lang="nl-BE" dirty="0" err="1"/>
              <a:t>an</a:t>
            </a:r>
            <a:r>
              <a:rPr lang="nl-BE" dirty="0"/>
              <a:t> object in </a:t>
            </a:r>
            <a:r>
              <a:rPr lang="nl-BE" dirty="0" err="1"/>
              <a:t>the</a:t>
            </a:r>
            <a:r>
              <a:rPr lang="nl-BE" dirty="0"/>
              <a:t> </a:t>
            </a:r>
            <a:r>
              <a:rPr lang="nl-BE" dirty="0" err="1"/>
              <a:t>xaml</a:t>
            </a:r>
            <a:r>
              <a:rPr lang="nl-BE" dirty="0"/>
              <a:t> tree but in </a:t>
            </a:r>
            <a:r>
              <a:rPr lang="nl-BE" dirty="0" err="1"/>
              <a:t>itself</a:t>
            </a:r>
            <a:r>
              <a:rPr lang="nl-BE" dirty="0"/>
              <a:t> </a:t>
            </a:r>
            <a:r>
              <a:rPr lang="nl-BE" dirty="0" err="1"/>
              <a:t>it</a:t>
            </a:r>
            <a:r>
              <a:rPr lang="nl-BE" dirty="0"/>
              <a:t> is </a:t>
            </a:r>
            <a:r>
              <a:rPr lang="nl-BE" dirty="0" err="1"/>
              <a:t>not</a:t>
            </a:r>
            <a:r>
              <a:rPr lang="nl-BE" dirty="0"/>
              <a:t> part of </a:t>
            </a:r>
            <a:r>
              <a:rPr lang="nl-BE" dirty="0" err="1"/>
              <a:t>the</a:t>
            </a:r>
            <a:r>
              <a:rPr lang="nl-BE" dirty="0"/>
              <a:t> </a:t>
            </a:r>
            <a:r>
              <a:rPr lang="nl-BE" dirty="0" err="1"/>
              <a:t>xaml</a:t>
            </a:r>
            <a:r>
              <a:rPr lang="nl-BE" dirty="0"/>
              <a:t> tree. </a:t>
            </a:r>
            <a:r>
              <a:rPr lang="nl-BE" dirty="0" err="1"/>
              <a:t>So</a:t>
            </a:r>
            <a:r>
              <a:rPr lang="nl-BE" dirty="0"/>
              <a:t> we have here </a:t>
            </a:r>
            <a:r>
              <a:rPr lang="nl-BE" dirty="0" err="1"/>
              <a:t>number</a:t>
            </a:r>
            <a:r>
              <a:rPr lang="nl-BE" dirty="0"/>
              <a:t> 2, </a:t>
            </a:r>
            <a:r>
              <a:rPr lang="nl-BE" dirty="0" err="1"/>
              <a:t>number</a:t>
            </a:r>
            <a:r>
              <a:rPr lang="nl-BE" dirty="0"/>
              <a:t> 3, </a:t>
            </a:r>
            <a:r>
              <a:rPr lang="nl-BE" dirty="0" err="1"/>
              <a:t>number</a:t>
            </a:r>
            <a:r>
              <a:rPr lang="nl-BE" dirty="0"/>
              <a:t> 4 but we are missing </a:t>
            </a:r>
            <a:r>
              <a:rPr lang="nl-BE" dirty="0" err="1"/>
              <a:t>the</a:t>
            </a:r>
            <a:r>
              <a:rPr lang="nl-BE" dirty="0"/>
              <a:t> </a:t>
            </a:r>
            <a:r>
              <a:rPr lang="nl-BE" dirty="0" err="1"/>
              <a:t>number</a:t>
            </a:r>
            <a:r>
              <a:rPr lang="nl-BE" dirty="0"/>
              <a:t> </a:t>
            </a:r>
            <a:r>
              <a:rPr lang="nl-BE" dirty="0" err="1"/>
              <a:t>one</a:t>
            </a:r>
            <a:r>
              <a:rPr lang="nl-BE" dirty="0"/>
              <a:t>, </a:t>
            </a:r>
            <a:r>
              <a:rPr lang="nl-BE" dirty="0" err="1"/>
              <a:t>the</a:t>
            </a:r>
            <a:r>
              <a:rPr lang="nl-BE" dirty="0"/>
              <a:t> source of </a:t>
            </a:r>
            <a:r>
              <a:rPr lang="nl-BE" dirty="0" err="1"/>
              <a:t>the</a:t>
            </a:r>
            <a:r>
              <a:rPr lang="nl-BE" dirty="0"/>
              <a:t> binding. </a:t>
            </a:r>
            <a:r>
              <a:rPr lang="nl-BE" dirty="0" err="1"/>
              <a:t>We’ll</a:t>
            </a:r>
            <a:r>
              <a:rPr lang="nl-BE" dirty="0"/>
              <a:t> </a:t>
            </a:r>
            <a:r>
              <a:rPr lang="nl-BE" dirty="0" err="1"/>
              <a:t>come</a:t>
            </a:r>
            <a:r>
              <a:rPr lang="nl-BE" dirty="0"/>
              <a:t> </a:t>
            </a:r>
            <a:r>
              <a:rPr lang="nl-BE" dirty="0" err="1"/>
              <a:t>to</a:t>
            </a:r>
            <a:r>
              <a:rPr lang="nl-BE" dirty="0"/>
              <a:t> </a:t>
            </a:r>
            <a:r>
              <a:rPr lang="nl-BE" dirty="0" err="1"/>
              <a:t>this</a:t>
            </a:r>
            <a:r>
              <a:rPr lang="nl-BE" dirty="0"/>
              <a:t> is </a:t>
            </a:r>
            <a:r>
              <a:rPr lang="nl-BE" dirty="0" err="1"/>
              <a:t>just</a:t>
            </a:r>
            <a:r>
              <a:rPr lang="nl-BE" dirty="0"/>
              <a:t> a second. </a:t>
            </a:r>
            <a:br>
              <a:rPr lang="nl-BE" dirty="0"/>
            </a:br>
            <a:r>
              <a:rPr lang="nl-BE" dirty="0"/>
              <a:t>First let </a:t>
            </a:r>
            <a:r>
              <a:rPr lang="nl-BE" dirty="0" err="1"/>
              <a:t>see</a:t>
            </a:r>
            <a:r>
              <a:rPr lang="nl-BE" dirty="0"/>
              <a:t> </a:t>
            </a:r>
            <a:r>
              <a:rPr lang="nl-BE" dirty="0" err="1"/>
              <a:t>some</a:t>
            </a:r>
            <a:r>
              <a:rPr lang="nl-BE" dirty="0"/>
              <a:t> </a:t>
            </a:r>
            <a:r>
              <a:rPr lang="nl-BE" dirty="0" err="1"/>
              <a:t>applied</a:t>
            </a:r>
            <a:r>
              <a:rPr lang="nl-BE" dirty="0"/>
              <a:t> samples of data binding statements. In </a:t>
            </a:r>
            <a:r>
              <a:rPr lang="nl-BE" dirty="0" err="1"/>
              <a:t>this</a:t>
            </a:r>
            <a:r>
              <a:rPr lang="nl-BE" dirty="0"/>
              <a:t> line of code here, we have a </a:t>
            </a:r>
            <a:r>
              <a:rPr lang="nl-BE" dirty="0" err="1"/>
              <a:t>textblock</a:t>
            </a:r>
            <a:r>
              <a:rPr lang="nl-BE" dirty="0"/>
              <a:t> </a:t>
            </a:r>
            <a:r>
              <a:rPr lang="nl-BE" dirty="0" err="1"/>
              <a:t>and</a:t>
            </a:r>
            <a:r>
              <a:rPr lang="nl-BE" dirty="0"/>
              <a:t> </a:t>
            </a:r>
            <a:r>
              <a:rPr lang="nl-BE" dirty="0" err="1"/>
              <a:t>its</a:t>
            </a:r>
            <a:r>
              <a:rPr lang="nl-BE" dirty="0"/>
              <a:t> </a:t>
            </a:r>
            <a:r>
              <a:rPr lang="nl-BE" dirty="0" err="1"/>
              <a:t>text</a:t>
            </a:r>
            <a:r>
              <a:rPr lang="nl-BE" dirty="0"/>
              <a:t> property is </a:t>
            </a:r>
            <a:r>
              <a:rPr lang="nl-BE" dirty="0" err="1"/>
              <a:t>being</a:t>
            </a:r>
            <a:r>
              <a:rPr lang="nl-BE" dirty="0"/>
              <a:t> </a:t>
            </a:r>
            <a:r>
              <a:rPr lang="nl-BE" dirty="0" err="1"/>
              <a:t>databound</a:t>
            </a:r>
            <a:r>
              <a:rPr lang="nl-BE" dirty="0"/>
              <a:t>. We are binding </a:t>
            </a:r>
            <a:r>
              <a:rPr lang="nl-BE" dirty="0" err="1"/>
              <a:t>it</a:t>
            </a:r>
            <a:r>
              <a:rPr lang="nl-BE" dirty="0"/>
              <a:t> </a:t>
            </a:r>
            <a:r>
              <a:rPr lang="nl-BE" dirty="0" err="1"/>
              <a:t>to</a:t>
            </a:r>
            <a:r>
              <a:rPr lang="nl-BE" dirty="0"/>
              <a:t> </a:t>
            </a:r>
            <a:r>
              <a:rPr lang="nl-BE" dirty="0" err="1"/>
              <a:t>the</a:t>
            </a:r>
            <a:r>
              <a:rPr lang="nl-BE" dirty="0"/>
              <a:t> property </a:t>
            </a:r>
            <a:r>
              <a:rPr lang="nl-BE" dirty="0" err="1"/>
              <a:t>CoffeeName</a:t>
            </a:r>
            <a:r>
              <a:rPr lang="nl-BE" dirty="0"/>
              <a:t> </a:t>
            </a:r>
            <a:r>
              <a:rPr lang="nl-BE" dirty="0" err="1"/>
              <a:t>and</a:t>
            </a:r>
            <a:r>
              <a:rPr lang="nl-BE" dirty="0"/>
              <a:t> we </a:t>
            </a:r>
            <a:r>
              <a:rPr lang="nl-BE" dirty="0" err="1"/>
              <a:t>add</a:t>
            </a:r>
            <a:r>
              <a:rPr lang="nl-BE" dirty="0"/>
              <a:t> mode=</a:t>
            </a:r>
            <a:r>
              <a:rPr lang="nl-BE" dirty="0" err="1"/>
              <a:t>OneWay</a:t>
            </a:r>
            <a:r>
              <a:rPr lang="nl-BE" dirty="0"/>
              <a:t> </a:t>
            </a:r>
            <a:r>
              <a:rPr lang="nl-BE" dirty="0" err="1"/>
              <a:t>to</a:t>
            </a:r>
            <a:r>
              <a:rPr lang="nl-BE" dirty="0"/>
              <a:t> </a:t>
            </a:r>
            <a:r>
              <a:rPr lang="nl-BE" dirty="0" err="1"/>
              <a:t>the</a:t>
            </a:r>
            <a:r>
              <a:rPr lang="nl-BE" dirty="0"/>
              <a:t> </a:t>
            </a:r>
            <a:r>
              <a:rPr lang="nl-BE" dirty="0" err="1"/>
              <a:t>properties</a:t>
            </a:r>
            <a:r>
              <a:rPr lang="nl-BE" dirty="0"/>
              <a:t> of </a:t>
            </a:r>
            <a:r>
              <a:rPr lang="nl-BE" dirty="0" err="1"/>
              <a:t>the</a:t>
            </a:r>
            <a:r>
              <a:rPr lang="nl-BE" dirty="0"/>
              <a:t> binding. </a:t>
            </a:r>
            <a:r>
              <a:rPr lang="nl-BE" dirty="0" err="1"/>
              <a:t>Notice</a:t>
            </a:r>
            <a:r>
              <a:rPr lang="nl-BE" dirty="0"/>
              <a:t> here </a:t>
            </a:r>
            <a:r>
              <a:rPr lang="nl-BE" dirty="0" err="1"/>
              <a:t>that</a:t>
            </a:r>
            <a:r>
              <a:rPr lang="nl-BE" dirty="0"/>
              <a:t> </a:t>
            </a:r>
            <a:r>
              <a:rPr lang="nl-BE" dirty="0" err="1"/>
              <a:t>I’m</a:t>
            </a:r>
            <a:r>
              <a:rPr lang="nl-BE" dirty="0"/>
              <a:t> </a:t>
            </a:r>
            <a:r>
              <a:rPr lang="nl-BE" dirty="0" err="1"/>
              <a:t>using</a:t>
            </a:r>
            <a:r>
              <a:rPr lang="nl-BE" dirty="0"/>
              <a:t> </a:t>
            </a:r>
            <a:r>
              <a:rPr lang="nl-BE" dirty="0" err="1"/>
              <a:t>Path</a:t>
            </a:r>
            <a:r>
              <a:rPr lang="nl-BE" dirty="0"/>
              <a:t>=</a:t>
            </a:r>
            <a:r>
              <a:rPr lang="nl-BE" dirty="0" err="1"/>
              <a:t>CoffeeName</a:t>
            </a:r>
            <a:r>
              <a:rPr lang="nl-BE" dirty="0"/>
              <a:t>. </a:t>
            </a:r>
            <a:r>
              <a:rPr lang="nl-BE" dirty="0" err="1"/>
              <a:t>This</a:t>
            </a:r>
            <a:r>
              <a:rPr lang="nl-BE" dirty="0"/>
              <a:t> is </a:t>
            </a:r>
            <a:r>
              <a:rPr lang="nl-BE" dirty="0" err="1"/>
              <a:t>the</a:t>
            </a:r>
            <a:r>
              <a:rPr lang="nl-BE" dirty="0"/>
              <a:t> default way of </a:t>
            </a:r>
            <a:r>
              <a:rPr lang="nl-BE" dirty="0" err="1"/>
              <a:t>writing</a:t>
            </a:r>
            <a:r>
              <a:rPr lang="nl-BE" dirty="0"/>
              <a:t> </a:t>
            </a:r>
            <a:r>
              <a:rPr lang="nl-BE" dirty="0" err="1"/>
              <a:t>this</a:t>
            </a:r>
            <a:r>
              <a:rPr lang="nl-BE" dirty="0"/>
              <a:t> statement. </a:t>
            </a:r>
            <a:r>
              <a:rPr lang="nl-BE" dirty="0" err="1"/>
              <a:t>However</a:t>
            </a:r>
            <a:r>
              <a:rPr lang="nl-BE" dirty="0"/>
              <a:t>, </a:t>
            </a:r>
            <a:r>
              <a:rPr lang="nl-BE" dirty="0" err="1"/>
              <a:t>if</a:t>
            </a:r>
            <a:r>
              <a:rPr lang="nl-BE" dirty="0"/>
              <a:t> </a:t>
            </a:r>
            <a:r>
              <a:rPr lang="nl-BE" dirty="0" err="1"/>
              <a:t>the</a:t>
            </a:r>
            <a:r>
              <a:rPr lang="nl-BE" dirty="0"/>
              <a:t> source property is </a:t>
            </a:r>
            <a:r>
              <a:rPr lang="nl-BE" dirty="0" err="1"/>
              <a:t>the</a:t>
            </a:r>
            <a:r>
              <a:rPr lang="nl-BE" dirty="0"/>
              <a:t> first </a:t>
            </a:r>
            <a:r>
              <a:rPr lang="nl-BE" dirty="0" err="1"/>
              <a:t>thing</a:t>
            </a:r>
            <a:r>
              <a:rPr lang="nl-BE" dirty="0"/>
              <a:t> </a:t>
            </a:r>
            <a:r>
              <a:rPr lang="nl-BE" dirty="0" err="1"/>
              <a:t>that</a:t>
            </a:r>
            <a:r>
              <a:rPr lang="nl-BE" dirty="0"/>
              <a:t> </a:t>
            </a:r>
            <a:r>
              <a:rPr lang="nl-BE" dirty="0" err="1"/>
              <a:t>you</a:t>
            </a:r>
            <a:r>
              <a:rPr lang="nl-BE" dirty="0"/>
              <a:t> </a:t>
            </a:r>
            <a:r>
              <a:rPr lang="nl-BE" dirty="0" err="1"/>
              <a:t>write</a:t>
            </a:r>
            <a:r>
              <a:rPr lang="nl-BE" dirty="0"/>
              <a:t> in </a:t>
            </a:r>
            <a:r>
              <a:rPr lang="nl-BE" dirty="0" err="1"/>
              <a:t>your</a:t>
            </a:r>
            <a:r>
              <a:rPr lang="nl-BE" dirty="0"/>
              <a:t> binding statement, </a:t>
            </a:r>
            <a:r>
              <a:rPr lang="nl-BE" dirty="0" err="1"/>
              <a:t>you</a:t>
            </a:r>
            <a:r>
              <a:rPr lang="nl-BE" dirty="0"/>
              <a:t> </a:t>
            </a:r>
            <a:r>
              <a:rPr lang="nl-BE" dirty="0" err="1"/>
              <a:t>can</a:t>
            </a:r>
            <a:r>
              <a:rPr lang="nl-BE" dirty="0"/>
              <a:t> </a:t>
            </a:r>
            <a:r>
              <a:rPr lang="nl-BE" dirty="0" err="1"/>
              <a:t>omit</a:t>
            </a:r>
            <a:r>
              <a:rPr lang="nl-BE" dirty="0"/>
              <a:t> </a:t>
            </a:r>
            <a:r>
              <a:rPr lang="nl-BE" dirty="0" err="1"/>
              <a:t>this</a:t>
            </a:r>
            <a:r>
              <a:rPr lang="nl-BE" dirty="0"/>
              <a:t>. As </a:t>
            </a:r>
            <a:r>
              <a:rPr lang="nl-BE" dirty="0" err="1"/>
              <a:t>you</a:t>
            </a:r>
            <a:r>
              <a:rPr lang="nl-BE" dirty="0"/>
              <a:t> </a:t>
            </a:r>
            <a:r>
              <a:rPr lang="nl-BE" dirty="0" err="1"/>
              <a:t>can</a:t>
            </a:r>
            <a:r>
              <a:rPr lang="nl-BE" dirty="0"/>
              <a:t> </a:t>
            </a:r>
            <a:r>
              <a:rPr lang="nl-BE" dirty="0" err="1"/>
              <a:t>see</a:t>
            </a:r>
            <a:r>
              <a:rPr lang="nl-BE" dirty="0"/>
              <a:t> here in </a:t>
            </a:r>
            <a:r>
              <a:rPr lang="nl-BE" dirty="0" err="1"/>
              <a:t>the</a:t>
            </a:r>
            <a:r>
              <a:rPr lang="nl-BE" dirty="0"/>
              <a:t> last line of code. </a:t>
            </a:r>
          </a:p>
        </p:txBody>
      </p:sp>
      <p:sp>
        <p:nvSpPr>
          <p:cNvPr id="26628" name="Slide Number Placeholder 3">
            <a:extLst>
              <a:ext uri="{FF2B5EF4-FFF2-40B4-BE49-F238E27FC236}">
                <a16:creationId xmlns:a16="http://schemas.microsoft.com/office/drawing/2014/main" id="{D01F2711-ECD4-47DE-87FB-D677036F3A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5795E7A-0C0B-4D9E-9082-78F99A76B754}" type="slidenum">
              <a:rPr lang="nl-NL" altLang="en-US" smtClean="0"/>
              <a:pPr/>
              <a:t>6</a:t>
            </a:fld>
            <a:endParaRPr lang="nl-NL"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jdelijke aanduiding voor dia-afbeelding 1">
            <a:extLst>
              <a:ext uri="{FF2B5EF4-FFF2-40B4-BE49-F238E27FC236}">
                <a16:creationId xmlns:a16="http://schemas.microsoft.com/office/drawing/2014/main" id="{7494172D-7FAC-4C6D-BA42-52863F2D1D1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Tijdelijke aanduiding voor notities 2">
            <a:extLst>
              <a:ext uri="{FF2B5EF4-FFF2-40B4-BE49-F238E27FC236}">
                <a16:creationId xmlns:a16="http://schemas.microsoft.com/office/drawing/2014/main" id="{BD8169B5-27BD-4932-BDBE-2A6F9806982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The DataContext</a:t>
            </a:r>
          </a:p>
          <a:p>
            <a:endParaRPr lang="nl-BE" altLang="nl-BE"/>
          </a:p>
          <a:p>
            <a:r>
              <a:rPr lang="nl-BE" altLang="nl-BE"/>
              <a:t>Remember that we were missing number 1, we need a </a:t>
            </a:r>
            <a:r>
              <a:rPr lang="nl-BE" altLang="nl-BE" b="1"/>
              <a:t>source</a:t>
            </a:r>
            <a:r>
              <a:rPr lang="nl-BE" altLang="nl-BE"/>
              <a:t> for the binding. </a:t>
            </a:r>
          </a:p>
          <a:p>
            <a:endParaRPr lang="nl-BE" altLang="nl-BE"/>
          </a:p>
          <a:p>
            <a:r>
              <a:rPr lang="nl-BE" altLang="nl-BE"/>
              <a:t>One way to set the </a:t>
            </a:r>
            <a:r>
              <a:rPr lang="nl-BE" altLang="nl-BE" b="1"/>
              <a:t>source object </a:t>
            </a:r>
            <a:r>
              <a:rPr lang="nl-BE" altLang="nl-BE"/>
              <a:t>is by </a:t>
            </a:r>
            <a:r>
              <a:rPr lang="nl-BE" altLang="nl-BE" b="1"/>
              <a:t>attaching it to the surrounding parent </a:t>
            </a:r>
            <a:r>
              <a:rPr lang="nl-BE" altLang="nl-BE"/>
              <a:t>in the UI</a:t>
            </a:r>
            <a:r>
              <a:rPr lang="nl-BE" altLang="nl-BE" b="1"/>
              <a:t>. </a:t>
            </a:r>
            <a:r>
              <a:rPr lang="nl-BE" altLang="nl-BE"/>
              <a:t>So we are setting the source on a common parent. </a:t>
            </a:r>
          </a:p>
          <a:p>
            <a:r>
              <a:rPr lang="nl-BE" altLang="nl-BE"/>
              <a:t>You can do this by setting the </a:t>
            </a:r>
            <a:r>
              <a:rPr lang="nl-BE" altLang="nl-BE" b="1"/>
              <a:t>DataContext</a:t>
            </a:r>
            <a:r>
              <a:rPr lang="nl-BE" altLang="nl-BE"/>
              <a:t> property of the surrounding element, e.g. a Grid control. </a:t>
            </a:r>
          </a:p>
          <a:p>
            <a:r>
              <a:rPr lang="nl-BE" altLang="nl-BE"/>
              <a:t>One thing to note that is it very well possible that we declare the datacontext </a:t>
            </a:r>
            <a:r>
              <a:rPr lang="nl-BE" altLang="nl-BE" b="1"/>
              <a:t>on the direct parent</a:t>
            </a:r>
            <a:r>
              <a:rPr lang="nl-BE" altLang="nl-BE"/>
              <a:t>, but </a:t>
            </a:r>
            <a:r>
              <a:rPr lang="nl-BE" altLang="nl-BE" b="1"/>
              <a:t>you can also declare it higher </a:t>
            </a:r>
            <a:r>
              <a:rPr lang="nl-BE" altLang="nl-BE"/>
              <a:t>in the XAML tree.</a:t>
            </a:r>
          </a:p>
        </p:txBody>
      </p:sp>
      <p:sp>
        <p:nvSpPr>
          <p:cNvPr id="28676" name="Tijdelijke aanduiding voor dianummer 3">
            <a:extLst>
              <a:ext uri="{FF2B5EF4-FFF2-40B4-BE49-F238E27FC236}">
                <a16:creationId xmlns:a16="http://schemas.microsoft.com/office/drawing/2014/main" id="{67CC1E2F-9BA3-4465-9C4F-F7D5FF5002D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DA4AC5E-4012-4BB2-852A-DB5636B173B3}" type="slidenum">
              <a:rPr lang="nl-BE" altLang="nl-BE" smtClean="0"/>
              <a:pPr/>
              <a:t>7</a:t>
            </a:fld>
            <a:endParaRPr lang="nl-BE" altLang="nl-B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91286824-7C37-4EE9-AECF-C63C61FC10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F67964D8-E62E-4949-9841-B6329B431E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Walking the XAML Tree</a:t>
            </a:r>
          </a:p>
          <a:p>
            <a:endParaRPr lang="nl-BE" altLang="nl-BE"/>
          </a:p>
          <a:p>
            <a:r>
              <a:rPr lang="nl-BE" altLang="nl-BE"/>
              <a:t>You probably know that XAML is XML and very often objects are </a:t>
            </a:r>
            <a:r>
              <a:rPr lang="nl-BE" altLang="nl-BE" b="1"/>
              <a:t>nested</a:t>
            </a:r>
            <a:r>
              <a:rPr lang="nl-BE" altLang="nl-BE"/>
              <a:t>. </a:t>
            </a:r>
          </a:p>
          <a:p>
            <a:r>
              <a:rPr lang="nl-BE" altLang="nl-BE"/>
              <a:t>It is very common to have a XAML tree as you can see here on the slide. Take a look at the textbox at the bottom on the screen. It is a direct child of the stackpanel. </a:t>
            </a:r>
          </a:p>
          <a:p>
            <a:r>
              <a:rPr lang="nl-BE" altLang="nl-BE"/>
              <a:t>This StackPanel in tun is a child of the grid and this grid can also still be nested. </a:t>
            </a:r>
          </a:p>
          <a:p>
            <a:r>
              <a:rPr lang="nl-BE" altLang="nl-BE"/>
              <a:t>And at the very </a:t>
            </a:r>
            <a:r>
              <a:rPr lang="nl-BE" altLang="nl-BE" b="1"/>
              <a:t>top</a:t>
            </a:r>
            <a:r>
              <a:rPr lang="nl-BE" altLang="nl-BE"/>
              <a:t> of the hierarchy, we have a </a:t>
            </a:r>
            <a:r>
              <a:rPr lang="nl-BE" altLang="nl-BE" b="1"/>
              <a:t>Window</a:t>
            </a:r>
            <a:r>
              <a:rPr lang="nl-BE" altLang="nl-BE"/>
              <a:t>.</a:t>
            </a:r>
          </a:p>
          <a:p>
            <a:endParaRPr lang="nl-BE" altLang="nl-BE"/>
          </a:p>
          <a:p>
            <a:r>
              <a:rPr lang="nl-BE" altLang="nl-BE"/>
              <a:t>In other XAML technologies (like UWP) this could be e.g. a </a:t>
            </a:r>
            <a:r>
              <a:rPr lang="nl-BE" altLang="nl-BE" b="1"/>
              <a:t>Page</a:t>
            </a:r>
            <a:r>
              <a:rPr lang="nl-BE" altLang="nl-BE"/>
              <a:t>. </a:t>
            </a:r>
          </a:p>
          <a:p>
            <a:r>
              <a:rPr lang="nl-BE" altLang="nl-BE"/>
              <a:t>If we have a databinding statement set on the TextBox, where </a:t>
            </a:r>
            <a:r>
              <a:rPr lang="nl-BE" altLang="nl-BE" b="1"/>
              <a:t>no Non-Null datacontext </a:t>
            </a:r>
            <a:r>
              <a:rPr lang="nl-BE" altLang="nl-BE"/>
              <a:t>has been specified, we’ll see something happening called </a:t>
            </a:r>
            <a:r>
              <a:rPr lang="nl-BE" altLang="nl-BE" b="1"/>
              <a:t>XAML tree walk</a:t>
            </a:r>
            <a:r>
              <a:rPr lang="nl-BE" altLang="nl-BE"/>
              <a:t>. </a:t>
            </a:r>
          </a:p>
          <a:p>
            <a:r>
              <a:rPr lang="nl-BE" altLang="nl-BE"/>
              <a:t>WPF will look in the parent of the control if a non-null datacontext has been specified on the parent. If so, this one will be used as the source of the binding. If not, it will look a level higher. All the way up untill it reaches the top level control. </a:t>
            </a:r>
            <a:r>
              <a:rPr lang="nl-BE" altLang="nl-BE" b="1"/>
              <a:t>When it finds a non-null datacontext, it will stop going higher up in the tree</a:t>
            </a:r>
            <a:r>
              <a:rPr lang="nl-BE" altLang="nl-BE"/>
              <a:t>. </a:t>
            </a:r>
          </a:p>
          <a:p>
            <a:r>
              <a:rPr lang="nl-BE" altLang="nl-BE"/>
              <a:t>Know that, if the required properties are not found on the datacontext, it will not search further. It stops with the very first non-null instance of the datacontext. </a:t>
            </a:r>
            <a:endParaRPr lang="en-US" altLang="en-US"/>
          </a:p>
        </p:txBody>
      </p:sp>
      <p:sp>
        <p:nvSpPr>
          <p:cNvPr id="30724" name="Slide Number Placeholder 3">
            <a:extLst>
              <a:ext uri="{FF2B5EF4-FFF2-40B4-BE49-F238E27FC236}">
                <a16:creationId xmlns:a16="http://schemas.microsoft.com/office/drawing/2014/main" id="{8D287684-DFCE-490B-A6AE-5A678D2A3A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469225C-D62F-4C66-ACF1-4B9E3DEAB790}" type="slidenum">
              <a:rPr lang="nl-BE" altLang="en-US" smtClean="0"/>
              <a:pPr/>
              <a:t>8</a:t>
            </a:fld>
            <a:endParaRPr lang="nl-BE"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jdelijke aanduiding voor dia-afbeelding 1">
            <a:extLst>
              <a:ext uri="{FF2B5EF4-FFF2-40B4-BE49-F238E27FC236}">
                <a16:creationId xmlns:a16="http://schemas.microsoft.com/office/drawing/2014/main" id="{BB4ABC91-AFC3-4425-971B-FAB7F50BB41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Tijdelijke aanduiding voor notities 2">
            <a:extLst>
              <a:ext uri="{FF2B5EF4-FFF2-40B4-BE49-F238E27FC236}">
                <a16:creationId xmlns:a16="http://schemas.microsoft.com/office/drawing/2014/main" id="{BF82C70B-7D2B-4F06-80D7-4F93ADF69E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a:t>What is this “</a:t>
            </a:r>
            <a:r>
              <a:rPr lang="nl-BE" altLang="nl-BE" b="1"/>
              <a:t>nameof()</a:t>
            </a:r>
            <a:r>
              <a:rPr lang="nl-BE" altLang="nl-BE"/>
              <a:t>” thing?</a:t>
            </a:r>
          </a:p>
          <a:p>
            <a:endParaRPr lang="nl-BE" altLang="nl-BE"/>
          </a:p>
          <a:p>
            <a:r>
              <a:rPr lang="nl-BE" altLang="nl-BE"/>
              <a:t>You can use nameof() to </a:t>
            </a:r>
            <a:r>
              <a:rPr lang="nl-BE" altLang="nl-BE" b="1"/>
              <a:t>obtain</a:t>
            </a:r>
            <a:r>
              <a:rPr lang="nl-BE" altLang="nl-BE"/>
              <a:t> the </a:t>
            </a:r>
            <a:r>
              <a:rPr lang="nl-BE" altLang="nl-BE" b="1"/>
              <a:t>string name of a variable, type or member</a:t>
            </a:r>
            <a:r>
              <a:rPr lang="nl-BE" altLang="nl-BE"/>
              <a:t>.</a:t>
            </a:r>
          </a:p>
          <a:p>
            <a:r>
              <a:rPr lang="nl-BE" altLang="nl-BE"/>
              <a:t>Using nameof() </a:t>
            </a:r>
            <a:r>
              <a:rPr lang="nl-BE" altLang="nl-BE" b="1"/>
              <a:t>helps to keep your code valid </a:t>
            </a:r>
            <a:r>
              <a:rPr lang="nl-BE" altLang="nl-BE"/>
              <a:t>when those variables, types or members are </a:t>
            </a:r>
            <a:r>
              <a:rPr lang="nl-BE" altLang="nl-BE" b="1"/>
              <a:t>renamed</a:t>
            </a:r>
            <a:r>
              <a:rPr lang="nl-BE" altLang="nl-BE"/>
              <a:t>.</a:t>
            </a:r>
          </a:p>
          <a:p>
            <a:endParaRPr lang="nl-BE" altLang="nl-BE"/>
          </a:p>
          <a:p>
            <a:r>
              <a:rPr lang="nl-BE" altLang="nl-BE"/>
              <a:t>So in the demo we use </a:t>
            </a:r>
            <a:r>
              <a:rPr lang="nl-BE" altLang="nl-BE" b="1"/>
              <a:t>OnPropertyChanged(nameOf(Name)) </a:t>
            </a:r>
            <a:r>
              <a:rPr lang="nl-BE" altLang="nl-BE"/>
              <a:t>instead of </a:t>
            </a:r>
            <a:r>
              <a:rPr lang="nl-BE" altLang="nl-BE" b="1"/>
              <a:t>OnPropertyChanged(“Name”).</a:t>
            </a:r>
          </a:p>
          <a:p>
            <a:endParaRPr lang="nl-BE" altLang="nl-BE" b="1"/>
          </a:p>
          <a:p>
            <a:endParaRPr lang="nl-BE" altLang="nl-BE" b="1"/>
          </a:p>
          <a:p>
            <a:r>
              <a:rPr lang="nl-BE" altLang="nl-BE">
                <a:hlinkClick r:id="rId3"/>
              </a:rPr>
              <a:t>https://docs.microsoft.com/en-us/dotnet/csharp/language-reference/keywords/nameof</a:t>
            </a:r>
            <a:endParaRPr lang="nl-BE" altLang="nl-BE"/>
          </a:p>
          <a:p>
            <a:endParaRPr lang="nl-BE" altLang="nl-BE" b="1"/>
          </a:p>
          <a:p>
            <a:r>
              <a:rPr lang="nl-BE" altLang="nl-BE"/>
              <a:t>What is this “</a:t>
            </a:r>
            <a:r>
              <a:rPr lang="nl-BE" altLang="nl-BE" b="1"/>
              <a:t>get =&gt; _name</a:t>
            </a:r>
            <a:r>
              <a:rPr lang="nl-BE" altLang="nl-BE"/>
              <a:t>” thing?</a:t>
            </a:r>
          </a:p>
          <a:p>
            <a:endParaRPr lang="nl-BE" altLang="nl-BE"/>
          </a:p>
          <a:p>
            <a:r>
              <a:rPr lang="nl-BE" altLang="nl-BE"/>
              <a:t>That is an </a:t>
            </a:r>
            <a:r>
              <a:rPr lang="nl-BE" altLang="nl-BE" b="1"/>
              <a:t>expression body</a:t>
            </a:r>
            <a:r>
              <a:rPr lang="nl-BE" altLang="nl-BE"/>
              <a:t>. You can use this to make your code a little bit shorter and more readable.</a:t>
            </a:r>
          </a:p>
          <a:p>
            <a:r>
              <a:rPr lang="nl-BE" altLang="nl-BE"/>
              <a:t>It means </a:t>
            </a:r>
            <a:r>
              <a:rPr lang="nl-BE" altLang="nl-BE" b="1"/>
              <a:t>exactly the same as get { return _name; }</a:t>
            </a:r>
          </a:p>
          <a:p>
            <a:endParaRPr lang="nl-BE" altLang="nl-BE"/>
          </a:p>
          <a:p>
            <a:r>
              <a:rPr lang="nl-BE" altLang="nl-BE">
                <a:hlinkClick r:id="rId4"/>
              </a:rPr>
              <a:t>https://docs.microsoft.com/en-us/dotnet/csharp/programming-guide/statements-expressions-operators/expression-bodied-members</a:t>
            </a:r>
            <a:endParaRPr lang="nl-BE" altLang="nl-BE"/>
          </a:p>
          <a:p>
            <a:endParaRPr lang="nl-BE" altLang="nl-BE"/>
          </a:p>
          <a:p>
            <a:endParaRPr lang="nl-BE" altLang="nl-BE"/>
          </a:p>
          <a:p>
            <a:endParaRPr lang="nl-BE" altLang="nl-BE"/>
          </a:p>
          <a:p>
            <a:endParaRPr lang="nl-BE" altLang="nl-BE"/>
          </a:p>
          <a:p>
            <a:endParaRPr lang="nl-BE" altLang="nl-BE"/>
          </a:p>
        </p:txBody>
      </p:sp>
      <p:sp>
        <p:nvSpPr>
          <p:cNvPr id="37892" name="Tijdelijke aanduiding voor dianummer 3">
            <a:extLst>
              <a:ext uri="{FF2B5EF4-FFF2-40B4-BE49-F238E27FC236}">
                <a16:creationId xmlns:a16="http://schemas.microsoft.com/office/drawing/2014/main" id="{8724514A-3C4D-4B06-A832-43A54997FDE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58C3E2B-4C98-43D5-942A-774C82C62DA0}" type="slidenum">
              <a:rPr lang="nl-BE" altLang="nl-BE" smtClean="0"/>
              <a:pPr/>
              <a:t>14</a:t>
            </a:fld>
            <a:endParaRPr lang="nl-BE" altLang="nl-B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jdelijke aanduiding voor dia-afbeelding 1">
            <a:extLst>
              <a:ext uri="{FF2B5EF4-FFF2-40B4-BE49-F238E27FC236}">
                <a16:creationId xmlns:a16="http://schemas.microsoft.com/office/drawing/2014/main" id="{A4BD8F8C-7DA7-4BEA-8DB4-36C31AE9266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Tijdelijke aanduiding voor notities 2">
            <a:extLst>
              <a:ext uri="{FF2B5EF4-FFF2-40B4-BE49-F238E27FC236}">
                <a16:creationId xmlns:a16="http://schemas.microsoft.com/office/drawing/2014/main" id="{44C61ED2-1FD1-41C0-9EB0-77F975C772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a:t>What is that “</a:t>
            </a:r>
            <a:r>
              <a:rPr lang="nl-BE" altLang="nl-BE" b="1"/>
              <a:t>readonly</a:t>
            </a:r>
            <a:r>
              <a:rPr lang="nl-BE" altLang="nl-BE"/>
              <a:t>” keyword?</a:t>
            </a:r>
          </a:p>
          <a:p>
            <a:endParaRPr lang="nl-BE" altLang="nl-BE"/>
          </a:p>
          <a:p>
            <a:r>
              <a:rPr lang="nl-BE" altLang="nl-BE"/>
              <a:t>The readonly keyword is a </a:t>
            </a:r>
            <a:r>
              <a:rPr lang="nl-BE" altLang="nl-BE" b="1"/>
              <a:t>modifier</a:t>
            </a:r>
            <a:r>
              <a:rPr lang="nl-BE" altLang="nl-BE"/>
              <a:t> that you can use </a:t>
            </a:r>
            <a:r>
              <a:rPr lang="nl-BE" altLang="nl-BE" b="1"/>
              <a:t>on fields</a:t>
            </a:r>
            <a:r>
              <a:rPr lang="nl-BE" altLang="nl-BE"/>
              <a:t>.</a:t>
            </a:r>
          </a:p>
          <a:p>
            <a:r>
              <a:rPr lang="nl-BE" altLang="nl-BE"/>
              <a:t>When a field declaration includes a readonly modifier, </a:t>
            </a:r>
            <a:r>
              <a:rPr lang="nl-BE" altLang="nl-BE" b="1"/>
              <a:t>assignments</a:t>
            </a:r>
            <a:r>
              <a:rPr lang="nl-BE" altLang="nl-BE"/>
              <a:t> to the field </a:t>
            </a:r>
            <a:r>
              <a:rPr lang="nl-BE" altLang="nl-BE" b="1"/>
              <a:t>can only occur as part of the declaration or in a constructor in the same class</a:t>
            </a:r>
            <a:r>
              <a:rPr lang="nl-BE" altLang="nl-BE"/>
              <a:t>.</a:t>
            </a:r>
          </a:p>
          <a:p>
            <a:endParaRPr lang="nl-BE" altLang="nl-BE"/>
          </a:p>
          <a:p>
            <a:r>
              <a:rPr lang="nl-BE" altLang="nl-BE">
                <a:hlinkClick r:id="rId3"/>
              </a:rPr>
              <a:t>https://docs.microsoft.com/en-us/dotnet/csharp/language-reference/keywords/readonly</a:t>
            </a:r>
            <a:endParaRPr lang="nl-BE" altLang="nl-BE"/>
          </a:p>
          <a:p>
            <a:endParaRPr lang="nl-BE" altLang="nl-BE"/>
          </a:p>
          <a:p>
            <a:endParaRPr lang="nl-BE" altLang="nl-BE"/>
          </a:p>
          <a:p>
            <a:endParaRPr lang="nl-BE" altLang="nl-BE"/>
          </a:p>
          <a:p>
            <a:endParaRPr lang="nl-BE" altLang="nl-BE"/>
          </a:p>
        </p:txBody>
      </p:sp>
      <p:sp>
        <p:nvSpPr>
          <p:cNvPr id="39940" name="Tijdelijke aanduiding voor dianummer 3">
            <a:extLst>
              <a:ext uri="{FF2B5EF4-FFF2-40B4-BE49-F238E27FC236}">
                <a16:creationId xmlns:a16="http://schemas.microsoft.com/office/drawing/2014/main" id="{CA6FC908-A207-44F6-AB43-17971E97F2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1E2474B-3AE8-4F6A-A925-00F6FA44BA16}" type="slidenum">
              <a:rPr lang="nl-BE" altLang="nl-BE" smtClean="0"/>
              <a:pPr/>
              <a:t>15</a:t>
            </a:fld>
            <a:endParaRPr lang="nl-BE" altLang="nl-BE"/>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65E1F7F3-5EE9-4092-A50E-C8D17B9F34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49875" y="3373438"/>
            <a:ext cx="3838575"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fbeelding 8">
            <a:extLst>
              <a:ext uri="{FF2B5EF4-FFF2-40B4-BE49-F238E27FC236}">
                <a16:creationId xmlns:a16="http://schemas.microsoft.com/office/drawing/2014/main" id="{86C9AD78-11EF-49AD-AC78-387309A13C6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4675" y="390525"/>
            <a:ext cx="1420813"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kstvak 5">
            <a:extLst>
              <a:ext uri="{FF2B5EF4-FFF2-40B4-BE49-F238E27FC236}">
                <a16:creationId xmlns:a16="http://schemas.microsoft.com/office/drawing/2014/main" id="{5820895F-AC60-4ECF-9B1D-7C6013F9209C}"/>
              </a:ext>
            </a:extLst>
          </p:cNvPr>
          <p:cNvSpPr txBox="1">
            <a:spLocks noChangeArrowheads="1"/>
          </p:cNvSpPr>
          <p:nvPr userDrawn="1"/>
        </p:nvSpPr>
        <p:spPr bwMode="auto">
          <a:xfrm>
            <a:off x="542925" y="6057900"/>
            <a:ext cx="51958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defRPr/>
            </a:pPr>
            <a:r>
              <a:rPr lang="nl-NL" sz="1200"/>
              <a:t>Hogeschool PXL – Elfde-Liniestraat 24 – B-3500 Hasselt</a:t>
            </a:r>
          </a:p>
          <a:p>
            <a:pPr eaLnBrk="1" hangingPunct="1">
              <a:defRPr/>
            </a:pPr>
            <a:r>
              <a:rPr lang="nl-NL" sz="1200"/>
              <a:t>www.pxl.be - www.pxl.be/facebook</a:t>
            </a:r>
          </a:p>
          <a:p>
            <a:pPr eaLnBrk="1" hangingPunct="1">
              <a:defRPr/>
            </a:pPr>
            <a:endParaRPr lang="nl-NL"/>
          </a:p>
        </p:txBody>
      </p:sp>
      <p:pic>
        <p:nvPicPr>
          <p:cNvPr id="7" name="Afbeelding 10">
            <a:extLst>
              <a:ext uri="{FF2B5EF4-FFF2-40B4-BE49-F238E27FC236}">
                <a16:creationId xmlns:a16="http://schemas.microsoft.com/office/drawing/2014/main" id="{1CAB94F5-4053-4A16-B9A4-ECB3F567C0C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9763" y="5543550"/>
            <a:ext cx="29749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NL"/>
              <a:t>Klik om de stijl te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NL" dirty="0"/>
          </a:p>
        </p:txBody>
      </p:sp>
      <p:sp>
        <p:nvSpPr>
          <p:cNvPr id="8" name="Tijdelijke aanduiding voor datum 3">
            <a:extLst>
              <a:ext uri="{FF2B5EF4-FFF2-40B4-BE49-F238E27FC236}">
                <a16:creationId xmlns:a16="http://schemas.microsoft.com/office/drawing/2014/main" id="{F1EEEFAD-67B8-46E6-B86E-F7FBFC4078DE}"/>
              </a:ext>
            </a:extLst>
          </p:cNvPr>
          <p:cNvSpPr>
            <a:spLocks noGrp="1"/>
          </p:cNvSpPr>
          <p:nvPr>
            <p:ph type="dt" sz="half" idx="10"/>
          </p:nvPr>
        </p:nvSpPr>
        <p:spPr>
          <a:xfrm>
            <a:off x="536575" y="6399213"/>
            <a:ext cx="1265238" cy="365125"/>
          </a:xfrm>
        </p:spPr>
        <p:txBody>
          <a:bodyPr/>
          <a:lstStyle>
            <a:lvl1pPr>
              <a:defRPr>
                <a:solidFill>
                  <a:schemeClr val="tx1"/>
                </a:solidFill>
              </a:defRPr>
            </a:lvl1pPr>
          </a:lstStyle>
          <a:p>
            <a:pPr>
              <a:defRPr/>
            </a:pPr>
            <a:fld id="{B5F61067-0E51-4D96-A9AB-063AA5218028}" type="datetimeFigureOut">
              <a:rPr lang="nl-NL"/>
              <a:pPr>
                <a:defRPr/>
              </a:pPr>
              <a:t>7-10-2019</a:t>
            </a:fld>
            <a:endParaRPr lang="nl-NL" dirty="0"/>
          </a:p>
        </p:txBody>
      </p:sp>
      <p:sp>
        <p:nvSpPr>
          <p:cNvPr id="9" name="Tijdelijke aanduiding voor dianummer 5">
            <a:extLst>
              <a:ext uri="{FF2B5EF4-FFF2-40B4-BE49-F238E27FC236}">
                <a16:creationId xmlns:a16="http://schemas.microsoft.com/office/drawing/2014/main" id="{4EE1CF1D-2E57-4228-ADC0-28812C10A9FE}"/>
              </a:ext>
            </a:extLst>
          </p:cNvPr>
          <p:cNvSpPr>
            <a:spLocks noGrp="1"/>
          </p:cNvSpPr>
          <p:nvPr>
            <p:ph type="sldNum" sz="quarter" idx="11"/>
          </p:nvPr>
        </p:nvSpPr>
        <p:spPr>
          <a:xfrm>
            <a:off x="3232150" y="6399213"/>
            <a:ext cx="2133600" cy="365125"/>
          </a:xfrm>
        </p:spPr>
        <p:txBody>
          <a:bodyPr/>
          <a:lstStyle>
            <a:lvl1pPr>
              <a:defRPr>
                <a:solidFill>
                  <a:schemeClr val="tx1"/>
                </a:solidFill>
              </a:defRPr>
            </a:lvl1pPr>
          </a:lstStyle>
          <a:p>
            <a:pPr>
              <a:defRPr/>
            </a:pPr>
            <a:fld id="{418D62AF-903A-4CC4-8454-34FEAE196631}" type="slidenum">
              <a:rPr lang="nl-NL"/>
              <a:pPr>
                <a:defRPr/>
              </a:pPr>
              <a:t>‹nr.›</a:t>
            </a:fld>
            <a:endParaRPr lang="nl-NL"/>
          </a:p>
        </p:txBody>
      </p:sp>
    </p:spTree>
    <p:extLst>
      <p:ext uri="{BB962C8B-B14F-4D97-AF65-F5344CB8AC3E}">
        <p14:creationId xmlns:p14="http://schemas.microsoft.com/office/powerpoint/2010/main" val="2073462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pic>
        <p:nvPicPr>
          <p:cNvPr id="5" name="Afbeelding 7">
            <a:extLst>
              <a:ext uri="{FF2B5EF4-FFF2-40B4-BE49-F238E27FC236}">
                <a16:creationId xmlns:a16="http://schemas.microsoft.com/office/drawing/2014/main" id="{610112E1-B511-4F7F-A304-70623BDFEC5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a:extLst>
              <a:ext uri="{FF2B5EF4-FFF2-40B4-BE49-F238E27FC236}">
                <a16:creationId xmlns:a16="http://schemas.microsoft.com/office/drawing/2014/main" id="{18A2EEE7-A688-4DFE-BB54-26C5444CE7C9}"/>
              </a:ext>
            </a:extLst>
          </p:cNvPr>
          <p:cNvSpPr>
            <a:spLocks noGrp="1"/>
          </p:cNvSpPr>
          <p:nvPr>
            <p:ph type="dt" sz="half" idx="10"/>
          </p:nvPr>
        </p:nvSpPr>
        <p:spPr/>
        <p:txBody>
          <a:bodyPr/>
          <a:lstStyle>
            <a:lvl1pPr>
              <a:defRPr>
                <a:solidFill>
                  <a:srgbClr val="FFFFFF"/>
                </a:solidFill>
              </a:defRPr>
            </a:lvl1pPr>
          </a:lstStyle>
          <a:p>
            <a:pPr>
              <a:defRPr/>
            </a:pPr>
            <a:fld id="{516D4F41-4FD8-49DC-BD0D-84952BFE2926}" type="datetimeFigureOut">
              <a:rPr lang="nl-NL"/>
              <a:pPr>
                <a:defRPr/>
              </a:pPr>
              <a:t>7-10-2019</a:t>
            </a:fld>
            <a:endParaRPr lang="nl-NL" dirty="0"/>
          </a:p>
        </p:txBody>
      </p:sp>
      <p:sp>
        <p:nvSpPr>
          <p:cNvPr id="7" name="Tijdelijke aanduiding voor voettekst 5">
            <a:extLst>
              <a:ext uri="{FF2B5EF4-FFF2-40B4-BE49-F238E27FC236}">
                <a16:creationId xmlns:a16="http://schemas.microsoft.com/office/drawing/2014/main" id="{D32A4510-C895-450D-8EDD-07B440ED448E}"/>
              </a:ext>
            </a:extLst>
          </p:cNvPr>
          <p:cNvSpPr>
            <a:spLocks noGrp="1"/>
          </p:cNvSpPr>
          <p:nvPr>
            <p:ph type="ftr" sz="quarter" idx="11"/>
          </p:nvPr>
        </p:nvSpPr>
        <p:spPr/>
        <p:txBody>
          <a:bodyPr/>
          <a:lstStyle>
            <a:lvl1pPr>
              <a:defRPr>
                <a:solidFill>
                  <a:srgbClr val="FFFFFF"/>
                </a:solidFill>
              </a:defRPr>
            </a:lvl1pPr>
          </a:lstStyle>
          <a:p>
            <a:pPr>
              <a:defRPr/>
            </a:pPr>
            <a:endParaRPr lang="nl-NL"/>
          </a:p>
        </p:txBody>
      </p:sp>
      <p:sp>
        <p:nvSpPr>
          <p:cNvPr id="8" name="Tijdelijke aanduiding voor dianummer 6">
            <a:extLst>
              <a:ext uri="{FF2B5EF4-FFF2-40B4-BE49-F238E27FC236}">
                <a16:creationId xmlns:a16="http://schemas.microsoft.com/office/drawing/2014/main" id="{B66C3CB1-5316-4726-B7BB-A7383279D9B4}"/>
              </a:ext>
            </a:extLst>
          </p:cNvPr>
          <p:cNvSpPr>
            <a:spLocks noGrp="1"/>
          </p:cNvSpPr>
          <p:nvPr>
            <p:ph type="sldNum" sz="quarter" idx="12"/>
          </p:nvPr>
        </p:nvSpPr>
        <p:spPr/>
        <p:txBody>
          <a:bodyPr/>
          <a:lstStyle>
            <a:lvl1pPr>
              <a:defRPr>
                <a:solidFill>
                  <a:srgbClr val="FFFFFF"/>
                </a:solidFill>
              </a:defRPr>
            </a:lvl1pPr>
          </a:lstStyle>
          <a:p>
            <a:pPr>
              <a:defRPr/>
            </a:pPr>
            <a:fld id="{2A737422-2D7D-4ECE-8A96-2AAE850F963A}" type="slidenum">
              <a:rPr lang="nl-NL"/>
              <a:pPr>
                <a:defRPr/>
              </a:pPr>
              <a:t>‹nr.›</a:t>
            </a:fld>
            <a:endParaRPr lang="nl-NL"/>
          </a:p>
        </p:txBody>
      </p:sp>
    </p:spTree>
    <p:extLst>
      <p:ext uri="{BB962C8B-B14F-4D97-AF65-F5344CB8AC3E}">
        <p14:creationId xmlns:p14="http://schemas.microsoft.com/office/powerpoint/2010/main" val="28614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0F0BD88A-A4C0-45A6-9986-E34911284FF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a:extLst>
              <a:ext uri="{FF2B5EF4-FFF2-40B4-BE49-F238E27FC236}">
                <a16:creationId xmlns:a16="http://schemas.microsoft.com/office/drawing/2014/main" id="{037BF791-408C-4BDB-809E-2D8EF2762096}"/>
              </a:ext>
            </a:extLst>
          </p:cNvPr>
          <p:cNvSpPr>
            <a:spLocks noGrp="1"/>
          </p:cNvSpPr>
          <p:nvPr>
            <p:ph type="dt" sz="half" idx="10"/>
          </p:nvPr>
        </p:nvSpPr>
        <p:spPr/>
        <p:txBody>
          <a:bodyPr/>
          <a:lstStyle>
            <a:lvl1pPr>
              <a:defRPr/>
            </a:lvl1pPr>
          </a:lstStyle>
          <a:p>
            <a:pPr>
              <a:defRPr/>
            </a:pPr>
            <a:fld id="{41F67E9E-782B-4574-A960-AAC259226A0F}" type="datetimeFigureOut">
              <a:rPr lang="nl-NL"/>
              <a:pPr>
                <a:defRPr/>
              </a:pPr>
              <a:t>7-10-2019</a:t>
            </a:fld>
            <a:endParaRPr lang="nl-NL"/>
          </a:p>
        </p:txBody>
      </p:sp>
      <p:sp>
        <p:nvSpPr>
          <p:cNvPr id="6" name="Tijdelijke aanduiding voor voettekst 4">
            <a:extLst>
              <a:ext uri="{FF2B5EF4-FFF2-40B4-BE49-F238E27FC236}">
                <a16:creationId xmlns:a16="http://schemas.microsoft.com/office/drawing/2014/main" id="{15C546A5-E77C-472F-8878-7876CF861655}"/>
              </a:ext>
            </a:extLst>
          </p:cNvPr>
          <p:cNvSpPr>
            <a:spLocks noGrp="1"/>
          </p:cNvSpPr>
          <p:nvPr>
            <p:ph type="ftr" sz="quarter" idx="11"/>
          </p:nvPr>
        </p:nvSpPr>
        <p:spPr/>
        <p:txBody>
          <a:bodyPr/>
          <a:lstStyle>
            <a:lvl1pPr>
              <a:defRPr/>
            </a:lvl1pPr>
          </a:lstStyle>
          <a:p>
            <a:pPr>
              <a:defRPr/>
            </a:pPr>
            <a:endParaRPr lang="nl-NL"/>
          </a:p>
        </p:txBody>
      </p:sp>
      <p:sp>
        <p:nvSpPr>
          <p:cNvPr id="7" name="Tijdelijke aanduiding voor dianummer 5">
            <a:extLst>
              <a:ext uri="{FF2B5EF4-FFF2-40B4-BE49-F238E27FC236}">
                <a16:creationId xmlns:a16="http://schemas.microsoft.com/office/drawing/2014/main" id="{0D8E81A4-81B9-43D4-A26D-29534F77CE5C}"/>
              </a:ext>
            </a:extLst>
          </p:cNvPr>
          <p:cNvSpPr>
            <a:spLocks noGrp="1"/>
          </p:cNvSpPr>
          <p:nvPr>
            <p:ph type="sldNum" sz="quarter" idx="12"/>
          </p:nvPr>
        </p:nvSpPr>
        <p:spPr/>
        <p:txBody>
          <a:bodyPr/>
          <a:lstStyle>
            <a:lvl1pPr>
              <a:defRPr/>
            </a:lvl1pPr>
          </a:lstStyle>
          <a:p>
            <a:pPr>
              <a:defRPr/>
            </a:pPr>
            <a:fld id="{82FE0ED5-E2E6-43F6-96FA-C0D1C905DBE3}" type="slidenum">
              <a:rPr lang="nl-NL"/>
              <a:pPr>
                <a:defRPr/>
              </a:pPr>
              <a:t>‹nr.›</a:t>
            </a:fld>
            <a:endParaRPr lang="nl-NL"/>
          </a:p>
        </p:txBody>
      </p:sp>
    </p:spTree>
    <p:extLst>
      <p:ext uri="{BB962C8B-B14F-4D97-AF65-F5344CB8AC3E}">
        <p14:creationId xmlns:p14="http://schemas.microsoft.com/office/powerpoint/2010/main" val="3323427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DE903560-75EC-45B9-BCA2-836EF4AB1A3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a:extLst>
              <a:ext uri="{FF2B5EF4-FFF2-40B4-BE49-F238E27FC236}">
                <a16:creationId xmlns:a16="http://schemas.microsoft.com/office/drawing/2014/main" id="{EE225199-C355-489E-8CCD-DFC0AAB88EEA}"/>
              </a:ext>
            </a:extLst>
          </p:cNvPr>
          <p:cNvSpPr>
            <a:spLocks noGrp="1"/>
          </p:cNvSpPr>
          <p:nvPr>
            <p:ph type="dt" sz="half" idx="10"/>
          </p:nvPr>
        </p:nvSpPr>
        <p:spPr/>
        <p:txBody>
          <a:bodyPr/>
          <a:lstStyle>
            <a:lvl1pPr>
              <a:defRPr/>
            </a:lvl1pPr>
          </a:lstStyle>
          <a:p>
            <a:pPr>
              <a:defRPr/>
            </a:pPr>
            <a:fld id="{183CA266-B863-4014-A546-06F2CB4787C3}" type="datetimeFigureOut">
              <a:rPr lang="nl-NL"/>
              <a:pPr>
                <a:defRPr/>
              </a:pPr>
              <a:t>7-10-2019</a:t>
            </a:fld>
            <a:endParaRPr lang="nl-NL"/>
          </a:p>
        </p:txBody>
      </p:sp>
      <p:sp>
        <p:nvSpPr>
          <p:cNvPr id="6" name="Tijdelijke aanduiding voor voettekst 4">
            <a:extLst>
              <a:ext uri="{FF2B5EF4-FFF2-40B4-BE49-F238E27FC236}">
                <a16:creationId xmlns:a16="http://schemas.microsoft.com/office/drawing/2014/main" id="{FF1C5EE2-BE4B-4CD3-B42C-C4381DC359EF}"/>
              </a:ext>
            </a:extLst>
          </p:cNvPr>
          <p:cNvSpPr>
            <a:spLocks noGrp="1"/>
          </p:cNvSpPr>
          <p:nvPr>
            <p:ph type="ftr" sz="quarter" idx="11"/>
          </p:nvPr>
        </p:nvSpPr>
        <p:spPr/>
        <p:txBody>
          <a:bodyPr/>
          <a:lstStyle>
            <a:lvl1pPr>
              <a:defRPr/>
            </a:lvl1pPr>
          </a:lstStyle>
          <a:p>
            <a:pPr>
              <a:defRPr/>
            </a:pPr>
            <a:endParaRPr lang="nl-NL"/>
          </a:p>
        </p:txBody>
      </p:sp>
      <p:sp>
        <p:nvSpPr>
          <p:cNvPr id="7" name="Tijdelijke aanduiding voor dianummer 5">
            <a:extLst>
              <a:ext uri="{FF2B5EF4-FFF2-40B4-BE49-F238E27FC236}">
                <a16:creationId xmlns:a16="http://schemas.microsoft.com/office/drawing/2014/main" id="{592F4B91-279C-4BE4-A0D2-8E26C56BD1EE}"/>
              </a:ext>
            </a:extLst>
          </p:cNvPr>
          <p:cNvSpPr>
            <a:spLocks noGrp="1"/>
          </p:cNvSpPr>
          <p:nvPr>
            <p:ph type="sldNum" sz="quarter" idx="12"/>
          </p:nvPr>
        </p:nvSpPr>
        <p:spPr/>
        <p:txBody>
          <a:bodyPr/>
          <a:lstStyle>
            <a:lvl1pPr>
              <a:defRPr/>
            </a:lvl1pPr>
          </a:lstStyle>
          <a:p>
            <a:pPr>
              <a:defRPr/>
            </a:pPr>
            <a:fld id="{ADF290EA-5E23-4460-885A-CB3EAC4D0544}" type="slidenum">
              <a:rPr lang="nl-NL"/>
              <a:pPr>
                <a:defRPr/>
              </a:pPr>
              <a:t>‹nr.›</a:t>
            </a:fld>
            <a:endParaRPr lang="nl-NL"/>
          </a:p>
        </p:txBody>
      </p:sp>
    </p:spTree>
    <p:extLst>
      <p:ext uri="{BB962C8B-B14F-4D97-AF65-F5344CB8AC3E}">
        <p14:creationId xmlns:p14="http://schemas.microsoft.com/office/powerpoint/2010/main" val="3680943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5CD05824-7428-46E5-B889-B70611DADCF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datum 3">
            <a:extLst>
              <a:ext uri="{FF2B5EF4-FFF2-40B4-BE49-F238E27FC236}">
                <a16:creationId xmlns:a16="http://schemas.microsoft.com/office/drawing/2014/main" id="{EBE87DFD-BD74-4532-B859-FCF1516F5EE2}"/>
              </a:ext>
            </a:extLst>
          </p:cNvPr>
          <p:cNvSpPr>
            <a:spLocks noGrp="1"/>
          </p:cNvSpPr>
          <p:nvPr>
            <p:ph type="dt" sz="half" idx="10"/>
          </p:nvPr>
        </p:nvSpPr>
        <p:spPr/>
        <p:txBody>
          <a:bodyPr/>
          <a:lstStyle>
            <a:lvl1pPr>
              <a:defRPr/>
            </a:lvl1pPr>
          </a:lstStyle>
          <a:p>
            <a:pPr>
              <a:defRPr/>
            </a:pPr>
            <a:fld id="{AD2E55FD-96C2-4CC2-9BD8-1056206689A3}" type="datetimeFigureOut">
              <a:rPr lang="nl-NL"/>
              <a:pPr>
                <a:defRPr/>
              </a:pPr>
              <a:t>7-10-2019</a:t>
            </a:fld>
            <a:endParaRPr lang="nl-NL"/>
          </a:p>
        </p:txBody>
      </p:sp>
      <p:sp>
        <p:nvSpPr>
          <p:cNvPr id="6" name="Tijdelijke aanduiding voor voettekst 4">
            <a:extLst>
              <a:ext uri="{FF2B5EF4-FFF2-40B4-BE49-F238E27FC236}">
                <a16:creationId xmlns:a16="http://schemas.microsoft.com/office/drawing/2014/main" id="{16FB3476-80DC-4598-AFC6-B5BFDA9A0961}"/>
              </a:ext>
            </a:extLst>
          </p:cNvPr>
          <p:cNvSpPr>
            <a:spLocks noGrp="1"/>
          </p:cNvSpPr>
          <p:nvPr>
            <p:ph type="ftr" sz="quarter" idx="11"/>
          </p:nvPr>
        </p:nvSpPr>
        <p:spPr/>
        <p:txBody>
          <a:bodyPr/>
          <a:lstStyle>
            <a:lvl1pPr>
              <a:defRPr/>
            </a:lvl1pPr>
          </a:lstStyle>
          <a:p>
            <a:pPr>
              <a:defRPr/>
            </a:pPr>
            <a:endParaRPr lang="nl-NL"/>
          </a:p>
        </p:txBody>
      </p:sp>
      <p:sp>
        <p:nvSpPr>
          <p:cNvPr id="7" name="Tijdelijke aanduiding voor dianummer 5">
            <a:extLst>
              <a:ext uri="{FF2B5EF4-FFF2-40B4-BE49-F238E27FC236}">
                <a16:creationId xmlns:a16="http://schemas.microsoft.com/office/drawing/2014/main" id="{E21C9A62-7AF6-4684-A0A0-C9FCC23FF790}"/>
              </a:ext>
            </a:extLst>
          </p:cNvPr>
          <p:cNvSpPr>
            <a:spLocks noGrp="1"/>
          </p:cNvSpPr>
          <p:nvPr>
            <p:ph type="sldNum" sz="quarter" idx="12"/>
          </p:nvPr>
        </p:nvSpPr>
        <p:spPr/>
        <p:txBody>
          <a:bodyPr/>
          <a:lstStyle>
            <a:lvl1pPr>
              <a:defRPr/>
            </a:lvl1pPr>
          </a:lstStyle>
          <a:p>
            <a:pPr>
              <a:defRPr/>
            </a:pPr>
            <a:fld id="{8B2FE0AB-A36F-4E51-965B-793BD3AE287B}" type="slidenum">
              <a:rPr lang="nl-NL"/>
              <a:pPr>
                <a:defRPr/>
              </a:pPr>
              <a:t>‹nr.›</a:t>
            </a:fld>
            <a:endParaRPr lang="nl-NL"/>
          </a:p>
        </p:txBody>
      </p:sp>
    </p:spTree>
    <p:extLst>
      <p:ext uri="{BB962C8B-B14F-4D97-AF65-F5344CB8AC3E}">
        <p14:creationId xmlns:p14="http://schemas.microsoft.com/office/powerpoint/2010/main" val="404896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pic>
        <p:nvPicPr>
          <p:cNvPr id="2" name="Afbeelding 7">
            <a:extLst>
              <a:ext uri="{FF2B5EF4-FFF2-40B4-BE49-F238E27FC236}">
                <a16:creationId xmlns:a16="http://schemas.microsoft.com/office/drawing/2014/main" id="{33F33580-ADB6-4259-BD4E-4EFA8A27A41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58963" y="0"/>
            <a:ext cx="5410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4408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a:extLst>
              <a:ext uri="{FF2B5EF4-FFF2-40B4-BE49-F238E27FC236}">
                <a16:creationId xmlns:a16="http://schemas.microsoft.com/office/drawing/2014/main" id="{27427BFD-D6D6-4154-8881-7BE764BF5EF8}"/>
              </a:ext>
            </a:extLst>
          </p:cNvPr>
          <p:cNvSpPr>
            <a:spLocks noGrp="1"/>
          </p:cNvSpPr>
          <p:nvPr>
            <p:ph type="dt" sz="half" idx="10"/>
          </p:nvPr>
        </p:nvSpPr>
        <p:spPr/>
        <p:txBody>
          <a:bodyPr/>
          <a:lstStyle>
            <a:lvl1pPr>
              <a:defRPr>
                <a:solidFill>
                  <a:srgbClr val="FFFFFF"/>
                </a:solidFill>
              </a:defRPr>
            </a:lvl1pPr>
          </a:lstStyle>
          <a:p>
            <a:pPr>
              <a:defRPr/>
            </a:pPr>
            <a:fld id="{26A9B9F7-DE05-40F8-B35A-83F1CDB1C613}" type="datetimeFigureOut">
              <a:rPr lang="nl-NL"/>
              <a:pPr>
                <a:defRPr/>
              </a:pPr>
              <a:t>7-10-2019</a:t>
            </a:fld>
            <a:endParaRPr lang="nl-NL" dirty="0"/>
          </a:p>
        </p:txBody>
      </p:sp>
      <p:sp>
        <p:nvSpPr>
          <p:cNvPr id="5" name="Tijdelijke aanduiding voor voettekst 4">
            <a:extLst>
              <a:ext uri="{FF2B5EF4-FFF2-40B4-BE49-F238E27FC236}">
                <a16:creationId xmlns:a16="http://schemas.microsoft.com/office/drawing/2014/main" id="{C1650BB4-A2DA-4E53-83CA-788EA91BBB85}"/>
              </a:ext>
            </a:extLst>
          </p:cNvPr>
          <p:cNvSpPr>
            <a:spLocks noGrp="1"/>
          </p:cNvSpPr>
          <p:nvPr>
            <p:ph type="ftr" sz="quarter" idx="11"/>
          </p:nvPr>
        </p:nvSpPr>
        <p:spPr/>
        <p:txBody>
          <a:bodyPr/>
          <a:lstStyle>
            <a:lvl1pPr>
              <a:defRPr>
                <a:solidFill>
                  <a:srgbClr val="FFFFFF"/>
                </a:solidFill>
              </a:defRPr>
            </a:lvl1pPr>
          </a:lstStyle>
          <a:p>
            <a:pPr>
              <a:defRPr/>
            </a:pPr>
            <a:endParaRPr lang="nl-NL"/>
          </a:p>
        </p:txBody>
      </p:sp>
      <p:sp>
        <p:nvSpPr>
          <p:cNvPr id="6" name="Tijdelijke aanduiding voor dianummer 5">
            <a:extLst>
              <a:ext uri="{FF2B5EF4-FFF2-40B4-BE49-F238E27FC236}">
                <a16:creationId xmlns:a16="http://schemas.microsoft.com/office/drawing/2014/main" id="{4E2AC974-8736-4E7C-93C3-6C78EFD32303}"/>
              </a:ext>
            </a:extLst>
          </p:cNvPr>
          <p:cNvSpPr>
            <a:spLocks noGrp="1"/>
          </p:cNvSpPr>
          <p:nvPr>
            <p:ph type="sldNum" sz="quarter" idx="12"/>
          </p:nvPr>
        </p:nvSpPr>
        <p:spPr/>
        <p:txBody>
          <a:bodyPr/>
          <a:lstStyle>
            <a:lvl1pPr>
              <a:defRPr>
                <a:solidFill>
                  <a:srgbClr val="FFFFFF"/>
                </a:solidFill>
              </a:defRPr>
            </a:lvl1pPr>
          </a:lstStyle>
          <a:p>
            <a:pPr>
              <a:defRPr/>
            </a:pPr>
            <a:fld id="{B47CDE24-2BF7-4829-AD3B-3D5EDABBBE93}" type="slidenum">
              <a:rPr lang="nl-NL"/>
              <a:pPr>
                <a:defRPr/>
              </a:pPr>
              <a:t>‹nr.›</a:t>
            </a:fld>
            <a:endParaRPr lang="nl-NL"/>
          </a:p>
        </p:txBody>
      </p:sp>
    </p:spTree>
    <p:extLst>
      <p:ext uri="{BB962C8B-B14F-4D97-AF65-F5344CB8AC3E}">
        <p14:creationId xmlns:p14="http://schemas.microsoft.com/office/powerpoint/2010/main" val="204447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pic>
        <p:nvPicPr>
          <p:cNvPr id="5" name="Afbeelding 7">
            <a:extLst>
              <a:ext uri="{FF2B5EF4-FFF2-40B4-BE49-F238E27FC236}">
                <a16:creationId xmlns:a16="http://schemas.microsoft.com/office/drawing/2014/main" id="{E9850F25-31DC-4B3F-89EB-DF2492C49D4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datum 4">
            <a:extLst>
              <a:ext uri="{FF2B5EF4-FFF2-40B4-BE49-F238E27FC236}">
                <a16:creationId xmlns:a16="http://schemas.microsoft.com/office/drawing/2014/main" id="{7BC86047-AACA-4B59-9882-484FD1C928C9}"/>
              </a:ext>
            </a:extLst>
          </p:cNvPr>
          <p:cNvSpPr>
            <a:spLocks noGrp="1"/>
          </p:cNvSpPr>
          <p:nvPr>
            <p:ph type="dt" sz="half" idx="10"/>
          </p:nvPr>
        </p:nvSpPr>
        <p:spPr/>
        <p:txBody>
          <a:bodyPr/>
          <a:lstStyle>
            <a:lvl1pPr>
              <a:defRPr/>
            </a:lvl1pPr>
          </a:lstStyle>
          <a:p>
            <a:pPr>
              <a:defRPr/>
            </a:pPr>
            <a:fld id="{223FF24B-DBC3-4163-9DF9-E7F249EB0E93}" type="datetimeFigureOut">
              <a:rPr lang="nl-NL"/>
              <a:pPr>
                <a:defRPr/>
              </a:pPr>
              <a:t>7-10-2019</a:t>
            </a:fld>
            <a:endParaRPr lang="nl-NL"/>
          </a:p>
        </p:txBody>
      </p:sp>
      <p:sp>
        <p:nvSpPr>
          <p:cNvPr id="7" name="Tijdelijke aanduiding voor voettekst 5">
            <a:extLst>
              <a:ext uri="{FF2B5EF4-FFF2-40B4-BE49-F238E27FC236}">
                <a16:creationId xmlns:a16="http://schemas.microsoft.com/office/drawing/2014/main" id="{6792936E-4BE1-4CF7-A300-C90D20DB2CD8}"/>
              </a:ext>
            </a:extLst>
          </p:cNvPr>
          <p:cNvSpPr>
            <a:spLocks noGrp="1"/>
          </p:cNvSpPr>
          <p:nvPr>
            <p:ph type="ftr" sz="quarter" idx="11"/>
          </p:nvPr>
        </p:nvSpPr>
        <p:spPr/>
        <p:txBody>
          <a:bodyPr/>
          <a:lstStyle>
            <a:lvl1pPr>
              <a:defRPr/>
            </a:lvl1pPr>
          </a:lstStyle>
          <a:p>
            <a:pPr>
              <a:defRPr/>
            </a:pPr>
            <a:endParaRPr lang="nl-NL"/>
          </a:p>
        </p:txBody>
      </p:sp>
      <p:sp>
        <p:nvSpPr>
          <p:cNvPr id="8" name="Tijdelijke aanduiding voor dianummer 6">
            <a:extLst>
              <a:ext uri="{FF2B5EF4-FFF2-40B4-BE49-F238E27FC236}">
                <a16:creationId xmlns:a16="http://schemas.microsoft.com/office/drawing/2014/main" id="{A44EA2E1-81A1-4A46-BAD2-3DF8E074C77D}"/>
              </a:ext>
            </a:extLst>
          </p:cNvPr>
          <p:cNvSpPr>
            <a:spLocks noGrp="1"/>
          </p:cNvSpPr>
          <p:nvPr>
            <p:ph type="sldNum" sz="quarter" idx="12"/>
          </p:nvPr>
        </p:nvSpPr>
        <p:spPr/>
        <p:txBody>
          <a:bodyPr/>
          <a:lstStyle>
            <a:lvl1pPr>
              <a:defRPr/>
            </a:lvl1pPr>
          </a:lstStyle>
          <a:p>
            <a:pPr>
              <a:defRPr/>
            </a:pPr>
            <a:fld id="{97F3D471-47DA-4BE9-8C48-E90AF0728C31}" type="slidenum">
              <a:rPr lang="nl-NL"/>
              <a:pPr>
                <a:defRPr/>
              </a:pPr>
              <a:t>‹nr.›</a:t>
            </a:fld>
            <a:endParaRPr lang="nl-NL"/>
          </a:p>
        </p:txBody>
      </p:sp>
    </p:spTree>
    <p:extLst>
      <p:ext uri="{BB962C8B-B14F-4D97-AF65-F5344CB8AC3E}">
        <p14:creationId xmlns:p14="http://schemas.microsoft.com/office/powerpoint/2010/main" val="2559217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7" name="Afbeelding 7">
            <a:extLst>
              <a:ext uri="{FF2B5EF4-FFF2-40B4-BE49-F238E27FC236}">
                <a16:creationId xmlns:a16="http://schemas.microsoft.com/office/drawing/2014/main" id="{8EFD146D-FE05-47EC-AC9C-6A99035920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datum 6">
            <a:extLst>
              <a:ext uri="{FF2B5EF4-FFF2-40B4-BE49-F238E27FC236}">
                <a16:creationId xmlns:a16="http://schemas.microsoft.com/office/drawing/2014/main" id="{4D648630-4A98-4508-BA9F-D50BA720BBA2}"/>
              </a:ext>
            </a:extLst>
          </p:cNvPr>
          <p:cNvSpPr>
            <a:spLocks noGrp="1"/>
          </p:cNvSpPr>
          <p:nvPr>
            <p:ph type="dt" sz="half" idx="10"/>
          </p:nvPr>
        </p:nvSpPr>
        <p:spPr/>
        <p:txBody>
          <a:bodyPr/>
          <a:lstStyle>
            <a:lvl1pPr>
              <a:defRPr/>
            </a:lvl1pPr>
          </a:lstStyle>
          <a:p>
            <a:pPr>
              <a:defRPr/>
            </a:pPr>
            <a:fld id="{7C850C1F-07BF-4F9F-B78D-C2E3EB0077E3}" type="datetimeFigureOut">
              <a:rPr lang="nl-NL"/>
              <a:pPr>
                <a:defRPr/>
              </a:pPr>
              <a:t>7-10-2019</a:t>
            </a:fld>
            <a:endParaRPr lang="nl-NL"/>
          </a:p>
        </p:txBody>
      </p:sp>
      <p:sp>
        <p:nvSpPr>
          <p:cNvPr id="9" name="Tijdelijke aanduiding voor voettekst 7">
            <a:extLst>
              <a:ext uri="{FF2B5EF4-FFF2-40B4-BE49-F238E27FC236}">
                <a16:creationId xmlns:a16="http://schemas.microsoft.com/office/drawing/2014/main" id="{473B11F1-BB89-4A7A-8E96-5E0F5576C3B1}"/>
              </a:ext>
            </a:extLst>
          </p:cNvPr>
          <p:cNvSpPr>
            <a:spLocks noGrp="1"/>
          </p:cNvSpPr>
          <p:nvPr>
            <p:ph type="ftr" sz="quarter" idx="11"/>
          </p:nvPr>
        </p:nvSpPr>
        <p:spPr/>
        <p:txBody>
          <a:bodyPr/>
          <a:lstStyle>
            <a:lvl1pPr>
              <a:defRPr/>
            </a:lvl1pPr>
          </a:lstStyle>
          <a:p>
            <a:pPr>
              <a:defRPr/>
            </a:pPr>
            <a:endParaRPr lang="nl-NL"/>
          </a:p>
        </p:txBody>
      </p:sp>
      <p:sp>
        <p:nvSpPr>
          <p:cNvPr id="10" name="Tijdelijke aanduiding voor dianummer 8">
            <a:extLst>
              <a:ext uri="{FF2B5EF4-FFF2-40B4-BE49-F238E27FC236}">
                <a16:creationId xmlns:a16="http://schemas.microsoft.com/office/drawing/2014/main" id="{E03308BB-D695-4864-8FEB-D2EAFF4760D2}"/>
              </a:ext>
            </a:extLst>
          </p:cNvPr>
          <p:cNvSpPr>
            <a:spLocks noGrp="1"/>
          </p:cNvSpPr>
          <p:nvPr>
            <p:ph type="sldNum" sz="quarter" idx="12"/>
          </p:nvPr>
        </p:nvSpPr>
        <p:spPr/>
        <p:txBody>
          <a:bodyPr/>
          <a:lstStyle>
            <a:lvl1pPr>
              <a:defRPr/>
            </a:lvl1pPr>
          </a:lstStyle>
          <a:p>
            <a:pPr>
              <a:defRPr/>
            </a:pPr>
            <a:fld id="{C367FA88-5C97-4814-8A69-C79B38F9DB3F}" type="slidenum">
              <a:rPr lang="nl-NL"/>
              <a:pPr>
                <a:defRPr/>
              </a:pPr>
              <a:t>‹nr.›</a:t>
            </a:fld>
            <a:endParaRPr lang="nl-NL"/>
          </a:p>
        </p:txBody>
      </p:sp>
    </p:spTree>
    <p:extLst>
      <p:ext uri="{BB962C8B-B14F-4D97-AF65-F5344CB8AC3E}">
        <p14:creationId xmlns:p14="http://schemas.microsoft.com/office/powerpoint/2010/main" val="2249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3" name="Afbeelding 7">
            <a:extLst>
              <a:ext uri="{FF2B5EF4-FFF2-40B4-BE49-F238E27FC236}">
                <a16:creationId xmlns:a16="http://schemas.microsoft.com/office/drawing/2014/main" id="{64D856F3-8AAF-4893-B811-054899A42BF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4" name="Tijdelijke aanduiding voor datum 2">
            <a:extLst>
              <a:ext uri="{FF2B5EF4-FFF2-40B4-BE49-F238E27FC236}">
                <a16:creationId xmlns:a16="http://schemas.microsoft.com/office/drawing/2014/main" id="{AF583D71-81E9-48E2-9D10-A003EE3935F6}"/>
              </a:ext>
            </a:extLst>
          </p:cNvPr>
          <p:cNvSpPr>
            <a:spLocks noGrp="1"/>
          </p:cNvSpPr>
          <p:nvPr>
            <p:ph type="dt" sz="half" idx="10"/>
          </p:nvPr>
        </p:nvSpPr>
        <p:spPr/>
        <p:txBody>
          <a:bodyPr/>
          <a:lstStyle>
            <a:lvl1pPr>
              <a:defRPr/>
            </a:lvl1pPr>
          </a:lstStyle>
          <a:p>
            <a:pPr>
              <a:defRPr/>
            </a:pPr>
            <a:fld id="{22A819A3-36CC-4D76-909E-321D6B9AD82E}" type="datetimeFigureOut">
              <a:rPr lang="nl-NL"/>
              <a:pPr>
                <a:defRPr/>
              </a:pPr>
              <a:t>7-10-2019</a:t>
            </a:fld>
            <a:endParaRPr lang="nl-NL"/>
          </a:p>
        </p:txBody>
      </p:sp>
      <p:sp>
        <p:nvSpPr>
          <p:cNvPr id="5" name="Tijdelijke aanduiding voor voettekst 3">
            <a:extLst>
              <a:ext uri="{FF2B5EF4-FFF2-40B4-BE49-F238E27FC236}">
                <a16:creationId xmlns:a16="http://schemas.microsoft.com/office/drawing/2014/main" id="{167FF9F5-089B-471C-9AC8-FC741426A478}"/>
              </a:ext>
            </a:extLst>
          </p:cNvPr>
          <p:cNvSpPr>
            <a:spLocks noGrp="1"/>
          </p:cNvSpPr>
          <p:nvPr>
            <p:ph type="ftr" sz="quarter" idx="11"/>
          </p:nvPr>
        </p:nvSpPr>
        <p:spPr/>
        <p:txBody>
          <a:bodyPr/>
          <a:lstStyle>
            <a:lvl1pPr>
              <a:defRPr/>
            </a:lvl1pPr>
          </a:lstStyle>
          <a:p>
            <a:pPr>
              <a:defRPr/>
            </a:pPr>
            <a:endParaRPr lang="nl-NL"/>
          </a:p>
        </p:txBody>
      </p:sp>
      <p:sp>
        <p:nvSpPr>
          <p:cNvPr id="6" name="Tijdelijke aanduiding voor dianummer 4">
            <a:extLst>
              <a:ext uri="{FF2B5EF4-FFF2-40B4-BE49-F238E27FC236}">
                <a16:creationId xmlns:a16="http://schemas.microsoft.com/office/drawing/2014/main" id="{63510EBD-5602-41C8-A701-8ADB7493E95C}"/>
              </a:ext>
            </a:extLst>
          </p:cNvPr>
          <p:cNvSpPr>
            <a:spLocks noGrp="1"/>
          </p:cNvSpPr>
          <p:nvPr>
            <p:ph type="sldNum" sz="quarter" idx="12"/>
          </p:nvPr>
        </p:nvSpPr>
        <p:spPr/>
        <p:txBody>
          <a:bodyPr/>
          <a:lstStyle>
            <a:lvl1pPr>
              <a:defRPr/>
            </a:lvl1pPr>
          </a:lstStyle>
          <a:p>
            <a:pPr>
              <a:defRPr/>
            </a:pPr>
            <a:fld id="{0289EEB7-EDCA-45C7-B1FC-9D6B9F3CD656}" type="slidenum">
              <a:rPr lang="nl-NL"/>
              <a:pPr>
                <a:defRPr/>
              </a:pPr>
              <a:t>‹nr.›</a:t>
            </a:fld>
            <a:endParaRPr lang="nl-NL"/>
          </a:p>
        </p:txBody>
      </p:sp>
    </p:spTree>
    <p:extLst>
      <p:ext uri="{BB962C8B-B14F-4D97-AF65-F5344CB8AC3E}">
        <p14:creationId xmlns:p14="http://schemas.microsoft.com/office/powerpoint/2010/main" val="2643156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2" name="Afbeelding 7">
            <a:extLst>
              <a:ext uri="{FF2B5EF4-FFF2-40B4-BE49-F238E27FC236}">
                <a16:creationId xmlns:a16="http://schemas.microsoft.com/office/drawing/2014/main" id="{0A320EF1-00A2-4693-8F90-D00C3087801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jdelijke aanduiding voor datum 1">
            <a:extLst>
              <a:ext uri="{FF2B5EF4-FFF2-40B4-BE49-F238E27FC236}">
                <a16:creationId xmlns:a16="http://schemas.microsoft.com/office/drawing/2014/main" id="{3E1CA72B-6BE4-48CC-A174-8B62D7C99347}"/>
              </a:ext>
            </a:extLst>
          </p:cNvPr>
          <p:cNvSpPr>
            <a:spLocks noGrp="1"/>
          </p:cNvSpPr>
          <p:nvPr>
            <p:ph type="dt" sz="half" idx="10"/>
          </p:nvPr>
        </p:nvSpPr>
        <p:spPr/>
        <p:txBody>
          <a:bodyPr/>
          <a:lstStyle>
            <a:lvl1pPr>
              <a:defRPr/>
            </a:lvl1pPr>
          </a:lstStyle>
          <a:p>
            <a:pPr>
              <a:defRPr/>
            </a:pPr>
            <a:fld id="{AF56451F-7CAB-4406-9EF1-409114E88D31}" type="datetimeFigureOut">
              <a:rPr lang="nl-NL"/>
              <a:pPr>
                <a:defRPr/>
              </a:pPr>
              <a:t>7-10-2019</a:t>
            </a:fld>
            <a:endParaRPr lang="nl-NL"/>
          </a:p>
        </p:txBody>
      </p:sp>
      <p:sp>
        <p:nvSpPr>
          <p:cNvPr id="4" name="Tijdelijke aanduiding voor voettekst 2">
            <a:extLst>
              <a:ext uri="{FF2B5EF4-FFF2-40B4-BE49-F238E27FC236}">
                <a16:creationId xmlns:a16="http://schemas.microsoft.com/office/drawing/2014/main" id="{2A4EEDDA-0BF3-4FBC-9C5A-2980265F8F28}"/>
              </a:ext>
            </a:extLst>
          </p:cNvPr>
          <p:cNvSpPr>
            <a:spLocks noGrp="1"/>
          </p:cNvSpPr>
          <p:nvPr>
            <p:ph type="ftr" sz="quarter" idx="11"/>
          </p:nvPr>
        </p:nvSpPr>
        <p:spPr/>
        <p:txBody>
          <a:bodyPr/>
          <a:lstStyle>
            <a:lvl1pPr>
              <a:defRPr/>
            </a:lvl1pPr>
          </a:lstStyle>
          <a:p>
            <a:pPr>
              <a:defRPr/>
            </a:pPr>
            <a:endParaRPr lang="nl-NL"/>
          </a:p>
        </p:txBody>
      </p:sp>
      <p:sp>
        <p:nvSpPr>
          <p:cNvPr id="5" name="Tijdelijke aanduiding voor dianummer 3">
            <a:extLst>
              <a:ext uri="{FF2B5EF4-FFF2-40B4-BE49-F238E27FC236}">
                <a16:creationId xmlns:a16="http://schemas.microsoft.com/office/drawing/2014/main" id="{1805CC95-29FC-4064-AA8F-BC503EAF98BE}"/>
              </a:ext>
            </a:extLst>
          </p:cNvPr>
          <p:cNvSpPr>
            <a:spLocks noGrp="1"/>
          </p:cNvSpPr>
          <p:nvPr>
            <p:ph type="sldNum" sz="quarter" idx="12"/>
          </p:nvPr>
        </p:nvSpPr>
        <p:spPr/>
        <p:txBody>
          <a:bodyPr/>
          <a:lstStyle>
            <a:lvl1pPr>
              <a:defRPr/>
            </a:lvl1pPr>
          </a:lstStyle>
          <a:p>
            <a:pPr>
              <a:defRPr/>
            </a:pPr>
            <a:fld id="{77589A70-EFC4-46EE-89EB-2C40B46496F4}" type="slidenum">
              <a:rPr lang="nl-NL"/>
              <a:pPr>
                <a:defRPr/>
              </a:pPr>
              <a:t>‹nr.›</a:t>
            </a:fld>
            <a:endParaRPr lang="nl-NL"/>
          </a:p>
        </p:txBody>
      </p:sp>
    </p:spTree>
    <p:extLst>
      <p:ext uri="{BB962C8B-B14F-4D97-AF65-F5344CB8AC3E}">
        <p14:creationId xmlns:p14="http://schemas.microsoft.com/office/powerpoint/2010/main" val="262484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5" name="Afbeelding 7">
            <a:extLst>
              <a:ext uri="{FF2B5EF4-FFF2-40B4-BE49-F238E27FC236}">
                <a16:creationId xmlns:a16="http://schemas.microsoft.com/office/drawing/2014/main" id="{58DB805B-FD0C-4A37-8952-999F24917AE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a:extLst>
              <a:ext uri="{FF2B5EF4-FFF2-40B4-BE49-F238E27FC236}">
                <a16:creationId xmlns:a16="http://schemas.microsoft.com/office/drawing/2014/main" id="{8F66C4ED-1E0C-44EE-B3F2-7725AB4B23A9}"/>
              </a:ext>
            </a:extLst>
          </p:cNvPr>
          <p:cNvSpPr>
            <a:spLocks noGrp="1"/>
          </p:cNvSpPr>
          <p:nvPr>
            <p:ph type="dt" sz="half" idx="10"/>
          </p:nvPr>
        </p:nvSpPr>
        <p:spPr/>
        <p:txBody>
          <a:bodyPr/>
          <a:lstStyle>
            <a:lvl1pPr>
              <a:defRPr/>
            </a:lvl1pPr>
          </a:lstStyle>
          <a:p>
            <a:pPr>
              <a:defRPr/>
            </a:pPr>
            <a:fld id="{59D8DBC8-EA86-419F-BE67-1A1E34C530E2}" type="datetimeFigureOut">
              <a:rPr lang="nl-NL"/>
              <a:pPr>
                <a:defRPr/>
              </a:pPr>
              <a:t>7-10-2019</a:t>
            </a:fld>
            <a:endParaRPr lang="nl-NL"/>
          </a:p>
        </p:txBody>
      </p:sp>
      <p:sp>
        <p:nvSpPr>
          <p:cNvPr id="7" name="Tijdelijke aanduiding voor voettekst 5">
            <a:extLst>
              <a:ext uri="{FF2B5EF4-FFF2-40B4-BE49-F238E27FC236}">
                <a16:creationId xmlns:a16="http://schemas.microsoft.com/office/drawing/2014/main" id="{39C982BE-234E-4DB0-AD7C-4F4A8FFA1F41}"/>
              </a:ext>
            </a:extLst>
          </p:cNvPr>
          <p:cNvSpPr>
            <a:spLocks noGrp="1"/>
          </p:cNvSpPr>
          <p:nvPr>
            <p:ph type="ftr" sz="quarter" idx="11"/>
          </p:nvPr>
        </p:nvSpPr>
        <p:spPr/>
        <p:txBody>
          <a:bodyPr/>
          <a:lstStyle>
            <a:lvl1pPr>
              <a:defRPr/>
            </a:lvl1pPr>
          </a:lstStyle>
          <a:p>
            <a:pPr>
              <a:defRPr/>
            </a:pPr>
            <a:endParaRPr lang="nl-NL"/>
          </a:p>
        </p:txBody>
      </p:sp>
      <p:sp>
        <p:nvSpPr>
          <p:cNvPr id="8" name="Tijdelijke aanduiding voor dianummer 6">
            <a:extLst>
              <a:ext uri="{FF2B5EF4-FFF2-40B4-BE49-F238E27FC236}">
                <a16:creationId xmlns:a16="http://schemas.microsoft.com/office/drawing/2014/main" id="{54D0A159-092D-4FD2-B801-57DD24D14A1C}"/>
              </a:ext>
            </a:extLst>
          </p:cNvPr>
          <p:cNvSpPr>
            <a:spLocks noGrp="1"/>
          </p:cNvSpPr>
          <p:nvPr>
            <p:ph type="sldNum" sz="quarter" idx="12"/>
          </p:nvPr>
        </p:nvSpPr>
        <p:spPr/>
        <p:txBody>
          <a:bodyPr/>
          <a:lstStyle>
            <a:lvl1pPr>
              <a:defRPr/>
            </a:lvl1pPr>
          </a:lstStyle>
          <a:p>
            <a:pPr>
              <a:defRPr/>
            </a:pPr>
            <a:fld id="{1D10195F-3755-46B3-A121-A38BFEC35F68}" type="slidenum">
              <a:rPr lang="nl-NL"/>
              <a:pPr>
                <a:defRPr/>
              </a:pPr>
              <a:t>‹nr.›</a:t>
            </a:fld>
            <a:endParaRPr lang="nl-NL"/>
          </a:p>
        </p:txBody>
      </p:sp>
    </p:spTree>
    <p:extLst>
      <p:ext uri="{BB962C8B-B14F-4D97-AF65-F5344CB8AC3E}">
        <p14:creationId xmlns:p14="http://schemas.microsoft.com/office/powerpoint/2010/main" val="1476489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a:extLst>
              <a:ext uri="{FF2B5EF4-FFF2-40B4-BE49-F238E27FC236}">
                <a16:creationId xmlns:a16="http://schemas.microsoft.com/office/drawing/2014/main" id="{64686826-82B1-4A79-AF56-3A716AE48DE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BE"/>
              <a:t>Titelstijl van model bewerken</a:t>
            </a:r>
            <a:endParaRPr lang="nl-NL" altLang="nl-BE"/>
          </a:p>
        </p:txBody>
      </p:sp>
      <p:sp>
        <p:nvSpPr>
          <p:cNvPr id="1027" name="Tijdelijke aanduiding voor tekst 2">
            <a:extLst>
              <a:ext uri="{FF2B5EF4-FFF2-40B4-BE49-F238E27FC236}">
                <a16:creationId xmlns:a16="http://schemas.microsoft.com/office/drawing/2014/main" id="{C1F43B1E-25EE-4A20-827D-FD73BC98DD8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l-BE"/>
              <a:t>Klik om de tekststijl van het model te bewerken</a:t>
            </a:r>
          </a:p>
          <a:p>
            <a:pPr lvl="1"/>
            <a:r>
              <a:rPr lang="en-US" altLang="nl-BE"/>
              <a:t>Tweede niveau</a:t>
            </a:r>
          </a:p>
          <a:p>
            <a:pPr lvl="2"/>
            <a:r>
              <a:rPr lang="en-US" altLang="nl-BE"/>
              <a:t>Derde niveau</a:t>
            </a:r>
          </a:p>
          <a:p>
            <a:pPr lvl="3"/>
            <a:r>
              <a:rPr lang="en-US" altLang="nl-BE"/>
              <a:t>Vierde niveau</a:t>
            </a:r>
          </a:p>
          <a:p>
            <a:pPr lvl="4"/>
            <a:r>
              <a:rPr lang="en-US" altLang="nl-BE"/>
              <a:t>Vijfde niveau</a:t>
            </a:r>
            <a:endParaRPr lang="nl-NL" altLang="nl-BE"/>
          </a:p>
        </p:txBody>
      </p:sp>
      <p:sp>
        <p:nvSpPr>
          <p:cNvPr id="4" name="Tijdelijke aanduiding voor datum 3">
            <a:extLst>
              <a:ext uri="{FF2B5EF4-FFF2-40B4-BE49-F238E27FC236}">
                <a16:creationId xmlns:a16="http://schemas.microsoft.com/office/drawing/2014/main" id="{6F6D401F-274F-478A-8C11-6CEEE8BF7784}"/>
              </a:ext>
            </a:extLst>
          </p:cNvPr>
          <p:cNvSpPr>
            <a:spLocks noGrp="1"/>
          </p:cNvSpPr>
          <p:nvPr>
            <p:ph type="dt" sz="half" idx="2"/>
          </p:nvPr>
        </p:nvSpPr>
        <p:spPr>
          <a:xfrm>
            <a:off x="1325563" y="6356350"/>
            <a:ext cx="126523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B4CA6D4F-03D2-43B0-A452-2C6ED4EC49CC}" type="datetimeFigureOut">
              <a:rPr lang="nl-NL"/>
              <a:pPr>
                <a:defRPr/>
              </a:pPr>
              <a:t>7-10-2019</a:t>
            </a:fld>
            <a:endParaRPr lang="nl-NL"/>
          </a:p>
        </p:txBody>
      </p:sp>
      <p:sp>
        <p:nvSpPr>
          <p:cNvPr id="5" name="Tijdelijke aanduiding voor voettekst 4">
            <a:extLst>
              <a:ext uri="{FF2B5EF4-FFF2-40B4-BE49-F238E27FC236}">
                <a16:creationId xmlns:a16="http://schemas.microsoft.com/office/drawing/2014/main" id="{5CA15E56-E40F-452B-8C82-2A8022BCCBF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nl-NL"/>
          </a:p>
        </p:txBody>
      </p:sp>
      <p:sp>
        <p:nvSpPr>
          <p:cNvPr id="6" name="Tijdelijke aanduiding voor dianummer 5">
            <a:extLst>
              <a:ext uri="{FF2B5EF4-FFF2-40B4-BE49-F238E27FC236}">
                <a16:creationId xmlns:a16="http://schemas.microsoft.com/office/drawing/2014/main" id="{E47F4651-637D-49E6-A49B-99D016BF76A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BF97C6A5-AD75-4280-8A91-048246298B65}" type="slidenum">
              <a:rPr lang="nl-NL"/>
              <a:pPr>
                <a:defRPr/>
              </a:pPr>
              <a:t>‹nr.›</a:t>
            </a:fld>
            <a:endParaRPr lang="nl-NL"/>
          </a:p>
        </p:txBody>
      </p:sp>
      <p:sp>
        <p:nvSpPr>
          <p:cNvPr id="7" name="Rechthoek 6">
            <a:extLst>
              <a:ext uri="{FF2B5EF4-FFF2-40B4-BE49-F238E27FC236}">
                <a16:creationId xmlns:a16="http://schemas.microsoft.com/office/drawing/2014/main" id="{C6315629-D3A0-43B2-BCE1-DA5B7F665AA0}"/>
              </a:ext>
            </a:extLst>
          </p:cNvPr>
          <p:cNvSpPr/>
          <p:nvPr/>
        </p:nvSpPr>
        <p:spPr>
          <a:xfrm>
            <a:off x="0" y="6681788"/>
            <a:ext cx="9144000" cy="180975"/>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nl-NL"/>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 id="2147484188" r:id="rId12"/>
  </p:sldLayoutIdLst>
  <p:txStyles>
    <p:titleStyle>
      <a:lvl1pPr algn="ctr" defTabSz="457200" rtl="0" eaLnBrk="0" fontAlgn="base" hangingPunct="0">
        <a:spcBef>
          <a:spcPct val="0"/>
        </a:spcBef>
        <a:spcAft>
          <a:spcPct val="0"/>
        </a:spcAft>
        <a:defRPr sz="4400" b="1" kern="1200">
          <a:solidFill>
            <a:srgbClr val="58A618"/>
          </a:solidFill>
          <a:latin typeface="+mj-lt"/>
          <a:ea typeface="+mj-ea"/>
          <a:cs typeface="+mj-cs"/>
        </a:defRPr>
      </a:lvl1pPr>
      <a:lvl2pPr algn="ctr" defTabSz="457200" rtl="0" eaLnBrk="0" fontAlgn="base" hangingPunct="0">
        <a:spcBef>
          <a:spcPct val="0"/>
        </a:spcBef>
        <a:spcAft>
          <a:spcPct val="0"/>
        </a:spcAft>
        <a:defRPr sz="4400" b="1">
          <a:solidFill>
            <a:srgbClr val="58A618"/>
          </a:solidFill>
          <a:latin typeface="Calibri" panose="020F0502020204030204" pitchFamily="34" charset="0"/>
        </a:defRPr>
      </a:lvl2pPr>
      <a:lvl3pPr algn="ctr" defTabSz="457200" rtl="0" eaLnBrk="0" fontAlgn="base" hangingPunct="0">
        <a:spcBef>
          <a:spcPct val="0"/>
        </a:spcBef>
        <a:spcAft>
          <a:spcPct val="0"/>
        </a:spcAft>
        <a:defRPr sz="4400" b="1">
          <a:solidFill>
            <a:srgbClr val="58A618"/>
          </a:solidFill>
          <a:latin typeface="Calibri" panose="020F0502020204030204" pitchFamily="34" charset="0"/>
        </a:defRPr>
      </a:lvl3pPr>
      <a:lvl4pPr algn="ctr" defTabSz="457200" rtl="0" eaLnBrk="0" fontAlgn="base" hangingPunct="0">
        <a:spcBef>
          <a:spcPct val="0"/>
        </a:spcBef>
        <a:spcAft>
          <a:spcPct val="0"/>
        </a:spcAft>
        <a:defRPr sz="4400" b="1">
          <a:solidFill>
            <a:srgbClr val="58A618"/>
          </a:solidFill>
          <a:latin typeface="Calibri" panose="020F0502020204030204" pitchFamily="34" charset="0"/>
        </a:defRPr>
      </a:lvl4pPr>
      <a:lvl5pPr algn="ctr" defTabSz="457200" rtl="0" eaLnBrk="0" fontAlgn="base" hangingPunct="0">
        <a:spcBef>
          <a:spcPct val="0"/>
        </a:spcBef>
        <a:spcAft>
          <a:spcPct val="0"/>
        </a:spcAft>
        <a:defRPr sz="4400" b="1">
          <a:solidFill>
            <a:srgbClr val="58A618"/>
          </a:solidFill>
          <a:latin typeface="Calibri" panose="020F0502020204030204" pitchFamily="34" charset="0"/>
        </a:defRPr>
      </a:lvl5pPr>
      <a:lvl6pPr marL="457200" algn="ctr" defTabSz="457200" rtl="0" fontAlgn="base">
        <a:spcBef>
          <a:spcPct val="0"/>
        </a:spcBef>
        <a:spcAft>
          <a:spcPct val="0"/>
        </a:spcAft>
        <a:defRPr sz="4400" b="1">
          <a:solidFill>
            <a:srgbClr val="58A618"/>
          </a:solidFill>
          <a:latin typeface="Calibri" panose="020F0502020204030204" pitchFamily="34" charset="0"/>
        </a:defRPr>
      </a:lvl6pPr>
      <a:lvl7pPr marL="914400" algn="ctr" defTabSz="457200" rtl="0" fontAlgn="base">
        <a:spcBef>
          <a:spcPct val="0"/>
        </a:spcBef>
        <a:spcAft>
          <a:spcPct val="0"/>
        </a:spcAft>
        <a:defRPr sz="4400" b="1">
          <a:solidFill>
            <a:srgbClr val="58A618"/>
          </a:solidFill>
          <a:latin typeface="Calibri" panose="020F0502020204030204" pitchFamily="34" charset="0"/>
        </a:defRPr>
      </a:lvl7pPr>
      <a:lvl8pPr marL="1371600" algn="ctr" defTabSz="457200" rtl="0" fontAlgn="base">
        <a:spcBef>
          <a:spcPct val="0"/>
        </a:spcBef>
        <a:spcAft>
          <a:spcPct val="0"/>
        </a:spcAft>
        <a:defRPr sz="4400" b="1">
          <a:solidFill>
            <a:srgbClr val="58A618"/>
          </a:solidFill>
          <a:latin typeface="Calibri" panose="020F0502020204030204" pitchFamily="34" charset="0"/>
        </a:defRPr>
      </a:lvl8pPr>
      <a:lvl9pPr marL="1828800" algn="ctr" defTabSz="457200" rtl="0" fontAlgn="base">
        <a:spcBef>
          <a:spcPct val="0"/>
        </a:spcBef>
        <a:spcAft>
          <a:spcPct val="0"/>
        </a:spcAft>
        <a:defRPr sz="4400" b="1">
          <a:solidFill>
            <a:srgbClr val="58A618"/>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6.png"/><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oleObject" Target="../embeddings/oleObject2.bin"/><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png"/><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a:extLst>
              <a:ext uri="{FF2B5EF4-FFF2-40B4-BE49-F238E27FC236}">
                <a16:creationId xmlns:a16="http://schemas.microsoft.com/office/drawing/2014/main" id="{E140C4CE-8403-40B2-8661-27249837ECB1}"/>
              </a:ext>
            </a:extLst>
          </p:cNvPr>
          <p:cNvSpPr>
            <a:spLocks noGrp="1"/>
          </p:cNvSpPr>
          <p:nvPr>
            <p:ph type="ctrTitle"/>
          </p:nvPr>
        </p:nvSpPr>
        <p:spPr>
          <a:xfrm>
            <a:off x="531813" y="1903413"/>
            <a:ext cx="7772400" cy="1470025"/>
          </a:xfrm>
        </p:spPr>
        <p:txBody>
          <a:bodyPr/>
          <a:lstStyle/>
          <a:p>
            <a:pPr eaLnBrk="1" hangingPunct="1"/>
            <a:r>
              <a:rPr lang="nl-BE" altLang="nl-BE"/>
              <a:t>WPF Data Binding</a:t>
            </a:r>
          </a:p>
        </p:txBody>
      </p:sp>
      <p:sp>
        <p:nvSpPr>
          <p:cNvPr id="16387" name="Subtitel 2">
            <a:extLst>
              <a:ext uri="{FF2B5EF4-FFF2-40B4-BE49-F238E27FC236}">
                <a16:creationId xmlns:a16="http://schemas.microsoft.com/office/drawing/2014/main" id="{C19A350E-9355-4F49-9DE3-03BCD9CD14C2}"/>
              </a:ext>
            </a:extLst>
          </p:cNvPr>
          <p:cNvSpPr>
            <a:spLocks noGrp="1"/>
          </p:cNvSpPr>
          <p:nvPr>
            <p:ph type="subTitle" idx="1"/>
          </p:nvPr>
        </p:nvSpPr>
        <p:spPr>
          <a:xfrm>
            <a:off x="542925" y="3876675"/>
            <a:ext cx="4806950" cy="1136650"/>
          </a:xfrm>
        </p:spPr>
        <p:txBody>
          <a:bodyPr/>
          <a:lstStyle/>
          <a:p>
            <a:pPr eaLnBrk="1" hangingPunct="1"/>
            <a:endParaRPr lang="nl-BE" altLang="nl-B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el 1">
            <a:extLst>
              <a:ext uri="{FF2B5EF4-FFF2-40B4-BE49-F238E27FC236}">
                <a16:creationId xmlns:a16="http://schemas.microsoft.com/office/drawing/2014/main" id="{182F5141-A30B-4A12-82B4-B66EEEA63ED2}"/>
              </a:ext>
            </a:extLst>
          </p:cNvPr>
          <p:cNvSpPr>
            <a:spLocks noGrp="1"/>
          </p:cNvSpPr>
          <p:nvPr>
            <p:ph type="title"/>
          </p:nvPr>
        </p:nvSpPr>
        <p:spPr/>
        <p:txBody>
          <a:bodyPr/>
          <a:lstStyle/>
          <a:p>
            <a:r>
              <a:rPr lang="nl-BE" altLang="nl-BE"/>
              <a:t>One Way Databinding demo</a:t>
            </a:r>
          </a:p>
        </p:txBody>
      </p:sp>
      <p:sp>
        <p:nvSpPr>
          <p:cNvPr id="32771" name="Tijdelijke aanduiding voor inhoud 2">
            <a:extLst>
              <a:ext uri="{FF2B5EF4-FFF2-40B4-BE49-F238E27FC236}">
                <a16:creationId xmlns:a16="http://schemas.microsoft.com/office/drawing/2014/main" id="{9AC12972-2561-49B9-A050-B5896998931D}"/>
              </a:ext>
            </a:extLst>
          </p:cNvPr>
          <p:cNvSpPr>
            <a:spLocks noGrp="1"/>
          </p:cNvSpPr>
          <p:nvPr>
            <p:ph idx="1"/>
          </p:nvPr>
        </p:nvSpPr>
        <p:spPr/>
        <p:txBody>
          <a:bodyPr/>
          <a:lstStyle/>
          <a:p>
            <a:r>
              <a:rPr lang="nl-BE" altLang="nl-BE"/>
              <a:t>Employee.cs</a:t>
            </a:r>
          </a:p>
        </p:txBody>
      </p:sp>
      <p:pic>
        <p:nvPicPr>
          <p:cNvPr id="32772" name="Afbeelding 1">
            <a:extLst>
              <a:ext uri="{FF2B5EF4-FFF2-40B4-BE49-F238E27FC236}">
                <a16:creationId xmlns:a16="http://schemas.microsoft.com/office/drawing/2014/main" id="{25058A2F-44C4-4439-A350-54171AD50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988" y="2354263"/>
            <a:ext cx="5026025"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el 1">
            <a:extLst>
              <a:ext uri="{FF2B5EF4-FFF2-40B4-BE49-F238E27FC236}">
                <a16:creationId xmlns:a16="http://schemas.microsoft.com/office/drawing/2014/main" id="{D84D9BC2-6C96-4D63-876A-A46C8D496B5A}"/>
              </a:ext>
            </a:extLst>
          </p:cNvPr>
          <p:cNvSpPr>
            <a:spLocks noGrp="1"/>
          </p:cNvSpPr>
          <p:nvPr>
            <p:ph type="title"/>
          </p:nvPr>
        </p:nvSpPr>
        <p:spPr/>
        <p:txBody>
          <a:bodyPr/>
          <a:lstStyle/>
          <a:p>
            <a:r>
              <a:rPr lang="nl-BE" altLang="nl-BE"/>
              <a:t>One Way Databinding demo</a:t>
            </a:r>
          </a:p>
        </p:txBody>
      </p:sp>
      <p:sp>
        <p:nvSpPr>
          <p:cNvPr id="33795" name="Tijdelijke aanduiding voor inhoud 2">
            <a:extLst>
              <a:ext uri="{FF2B5EF4-FFF2-40B4-BE49-F238E27FC236}">
                <a16:creationId xmlns:a16="http://schemas.microsoft.com/office/drawing/2014/main" id="{DEDFCD8C-D328-4F24-876B-E0437ED8F5BB}"/>
              </a:ext>
            </a:extLst>
          </p:cNvPr>
          <p:cNvSpPr>
            <a:spLocks noGrp="1"/>
          </p:cNvSpPr>
          <p:nvPr>
            <p:ph idx="1"/>
          </p:nvPr>
        </p:nvSpPr>
        <p:spPr/>
        <p:txBody>
          <a:bodyPr/>
          <a:lstStyle/>
          <a:p>
            <a:r>
              <a:rPr lang="nl-BE" altLang="nl-BE"/>
              <a:t>mainWindow.xaml</a:t>
            </a:r>
          </a:p>
          <a:p>
            <a:endParaRPr lang="nl-BE" altLang="nl-BE"/>
          </a:p>
          <a:p>
            <a:endParaRPr lang="nl-BE" altLang="nl-BE"/>
          </a:p>
          <a:p>
            <a:endParaRPr lang="nl-BE" altLang="nl-BE"/>
          </a:p>
          <a:p>
            <a:endParaRPr lang="nl-BE" altLang="nl-BE"/>
          </a:p>
          <a:p>
            <a:endParaRPr lang="nl-BE" altLang="nl-BE"/>
          </a:p>
          <a:p>
            <a:r>
              <a:rPr lang="nl-BE" altLang="nl-BE"/>
              <a:t>mainWindow.xaml.cs</a:t>
            </a:r>
          </a:p>
        </p:txBody>
      </p:sp>
      <p:pic>
        <p:nvPicPr>
          <p:cNvPr id="32773" name="Afbeelding 1">
            <a:extLst>
              <a:ext uri="{FF2B5EF4-FFF2-40B4-BE49-F238E27FC236}">
                <a16:creationId xmlns:a16="http://schemas.microsoft.com/office/drawing/2014/main" id="{D630B7FA-77D5-41AF-84AA-75B133DC6E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46300"/>
            <a:ext cx="6446838" cy="24526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3797" name="Afbeelding 1">
            <a:extLst>
              <a:ext uri="{FF2B5EF4-FFF2-40B4-BE49-F238E27FC236}">
                <a16:creationId xmlns:a16="http://schemas.microsoft.com/office/drawing/2014/main" id="{D03CAC4D-D7FB-4D08-8532-9C49FF8FF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0113" y="4794250"/>
            <a:ext cx="4094162" cy="179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a:extLst>
              <a:ext uri="{FF2B5EF4-FFF2-40B4-BE49-F238E27FC236}">
                <a16:creationId xmlns:a16="http://schemas.microsoft.com/office/drawing/2014/main" id="{5CE0DDD7-4140-42D0-A037-57F09B271F74}"/>
              </a:ext>
            </a:extLst>
          </p:cNvPr>
          <p:cNvSpPr>
            <a:spLocks noGrp="1"/>
          </p:cNvSpPr>
          <p:nvPr>
            <p:ph type="title"/>
          </p:nvPr>
        </p:nvSpPr>
        <p:spPr/>
        <p:txBody>
          <a:bodyPr/>
          <a:lstStyle/>
          <a:p>
            <a:r>
              <a:rPr lang="nl-BE" altLang="nl-BE"/>
              <a:t>INotifyPropertyChanged Demo</a:t>
            </a:r>
          </a:p>
        </p:txBody>
      </p:sp>
      <p:sp>
        <p:nvSpPr>
          <p:cNvPr id="34819" name="Tijdelijke aanduiding voor inhoud 2">
            <a:extLst>
              <a:ext uri="{FF2B5EF4-FFF2-40B4-BE49-F238E27FC236}">
                <a16:creationId xmlns:a16="http://schemas.microsoft.com/office/drawing/2014/main" id="{73FFE572-F1EC-403B-BE10-A94775DF9D56}"/>
              </a:ext>
            </a:extLst>
          </p:cNvPr>
          <p:cNvSpPr>
            <a:spLocks noGrp="1"/>
          </p:cNvSpPr>
          <p:nvPr>
            <p:ph idx="1"/>
          </p:nvPr>
        </p:nvSpPr>
        <p:spPr>
          <a:xfrm>
            <a:off x="709613" y="1430338"/>
            <a:ext cx="8229600" cy="4525962"/>
          </a:xfrm>
        </p:spPr>
        <p:txBody>
          <a:bodyPr/>
          <a:lstStyle/>
          <a:p>
            <a:r>
              <a:rPr lang="nl-BE" altLang="nl-BE"/>
              <a:t>If underlying data changes (for example, by a different user), we want our view to be updated</a:t>
            </a:r>
          </a:p>
          <a:p>
            <a:pPr lvl="1"/>
            <a:r>
              <a:rPr lang="en-US" altLang="nl-BE"/>
              <a:t>For example, consider an Employee object with a property called Name. To provide generic property-change notification, the Employee type implements the INotifyPropertyChanged interface and raises a PropertyChanged event when Name is changed.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a:extLst>
              <a:ext uri="{FF2B5EF4-FFF2-40B4-BE49-F238E27FC236}">
                <a16:creationId xmlns:a16="http://schemas.microsoft.com/office/drawing/2014/main" id="{93C7DD06-99A5-4BD5-8604-BCF9D87D4B32}"/>
              </a:ext>
            </a:extLst>
          </p:cNvPr>
          <p:cNvSpPr>
            <a:spLocks noGrp="1"/>
          </p:cNvSpPr>
          <p:nvPr>
            <p:ph type="title"/>
          </p:nvPr>
        </p:nvSpPr>
        <p:spPr/>
        <p:txBody>
          <a:bodyPr/>
          <a:lstStyle/>
          <a:p>
            <a:r>
              <a:rPr lang="nl-BE" altLang="nl-BE"/>
              <a:t>INotifyPropertyChanged Demo</a:t>
            </a:r>
          </a:p>
        </p:txBody>
      </p:sp>
      <p:sp>
        <p:nvSpPr>
          <p:cNvPr id="35843" name="Tijdelijke aanduiding voor inhoud 2">
            <a:extLst>
              <a:ext uri="{FF2B5EF4-FFF2-40B4-BE49-F238E27FC236}">
                <a16:creationId xmlns:a16="http://schemas.microsoft.com/office/drawing/2014/main" id="{208AA796-1D17-45DA-8782-4614B96663C4}"/>
              </a:ext>
            </a:extLst>
          </p:cNvPr>
          <p:cNvSpPr>
            <a:spLocks noGrp="1"/>
          </p:cNvSpPr>
          <p:nvPr>
            <p:ph idx="1"/>
          </p:nvPr>
        </p:nvSpPr>
        <p:spPr>
          <a:xfrm>
            <a:off x="457200" y="1622425"/>
            <a:ext cx="8229600" cy="4525963"/>
          </a:xfrm>
        </p:spPr>
        <p:txBody>
          <a:bodyPr/>
          <a:lstStyle/>
          <a:p>
            <a:r>
              <a:rPr lang="nl-BE" altLang="nl-BE"/>
              <a:t>MainWindow.xaml </a:t>
            </a:r>
          </a:p>
          <a:p>
            <a:endParaRPr lang="nl-BE" altLang="nl-BE"/>
          </a:p>
        </p:txBody>
      </p:sp>
      <p:pic>
        <p:nvPicPr>
          <p:cNvPr id="35844" name="Picture 1">
            <a:extLst>
              <a:ext uri="{FF2B5EF4-FFF2-40B4-BE49-F238E27FC236}">
                <a16:creationId xmlns:a16="http://schemas.microsoft.com/office/drawing/2014/main" id="{89FC56AF-D6A0-4538-B26A-1BE5AE559F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3913" y="2403475"/>
            <a:ext cx="7072312" cy="280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a:extLst>
              <a:ext uri="{FF2B5EF4-FFF2-40B4-BE49-F238E27FC236}">
                <a16:creationId xmlns:a16="http://schemas.microsoft.com/office/drawing/2014/main" id="{39B95BB9-BA6D-4CA4-B895-6EAAD2F1E502}"/>
              </a:ext>
            </a:extLst>
          </p:cNvPr>
          <p:cNvSpPr>
            <a:spLocks noGrp="1"/>
          </p:cNvSpPr>
          <p:nvPr>
            <p:ph type="title"/>
          </p:nvPr>
        </p:nvSpPr>
        <p:spPr/>
        <p:txBody>
          <a:bodyPr/>
          <a:lstStyle/>
          <a:p>
            <a:r>
              <a:rPr lang="nl-BE" altLang="nl-BE"/>
              <a:t>INotifyPropertyChanged Demo</a:t>
            </a:r>
          </a:p>
        </p:txBody>
      </p:sp>
      <p:sp>
        <p:nvSpPr>
          <p:cNvPr id="36867" name="Tijdelijke aanduiding voor inhoud 2">
            <a:extLst>
              <a:ext uri="{FF2B5EF4-FFF2-40B4-BE49-F238E27FC236}">
                <a16:creationId xmlns:a16="http://schemas.microsoft.com/office/drawing/2014/main" id="{9684C4F4-C9D9-4CC2-B573-C20A41EDF59B}"/>
              </a:ext>
            </a:extLst>
          </p:cNvPr>
          <p:cNvSpPr>
            <a:spLocks noGrp="1"/>
          </p:cNvSpPr>
          <p:nvPr>
            <p:ph idx="1"/>
          </p:nvPr>
        </p:nvSpPr>
        <p:spPr/>
        <p:txBody>
          <a:bodyPr/>
          <a:lstStyle/>
          <a:p>
            <a:r>
              <a:rPr lang="nl-BE" altLang="nl-BE"/>
              <a:t>Employee.cs</a:t>
            </a:r>
          </a:p>
        </p:txBody>
      </p:sp>
      <p:pic>
        <p:nvPicPr>
          <p:cNvPr id="36868" name="Afbeelding 1">
            <a:extLst>
              <a:ext uri="{FF2B5EF4-FFF2-40B4-BE49-F238E27FC236}">
                <a16:creationId xmlns:a16="http://schemas.microsoft.com/office/drawing/2014/main" id="{2F96DF0F-CF5C-41F1-8D30-6E70A974C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5800" y="1370013"/>
            <a:ext cx="4899025"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el 1">
            <a:extLst>
              <a:ext uri="{FF2B5EF4-FFF2-40B4-BE49-F238E27FC236}">
                <a16:creationId xmlns:a16="http://schemas.microsoft.com/office/drawing/2014/main" id="{AAA87A63-E6C6-4BE8-ADB2-98F82AB2BF38}"/>
              </a:ext>
            </a:extLst>
          </p:cNvPr>
          <p:cNvSpPr>
            <a:spLocks noGrp="1"/>
          </p:cNvSpPr>
          <p:nvPr>
            <p:ph type="title"/>
          </p:nvPr>
        </p:nvSpPr>
        <p:spPr/>
        <p:txBody>
          <a:bodyPr/>
          <a:lstStyle/>
          <a:p>
            <a:r>
              <a:rPr lang="nl-BE" altLang="nl-BE"/>
              <a:t>INotifyPropertyChanged Demo</a:t>
            </a:r>
          </a:p>
        </p:txBody>
      </p:sp>
      <p:sp>
        <p:nvSpPr>
          <p:cNvPr id="38915" name="Tijdelijke aanduiding voor inhoud 2">
            <a:extLst>
              <a:ext uri="{FF2B5EF4-FFF2-40B4-BE49-F238E27FC236}">
                <a16:creationId xmlns:a16="http://schemas.microsoft.com/office/drawing/2014/main" id="{03E36A0A-BAA6-42C8-ABE1-F1C17FA9C6FC}"/>
              </a:ext>
            </a:extLst>
          </p:cNvPr>
          <p:cNvSpPr>
            <a:spLocks noGrp="1"/>
          </p:cNvSpPr>
          <p:nvPr>
            <p:ph idx="1"/>
          </p:nvPr>
        </p:nvSpPr>
        <p:spPr/>
        <p:txBody>
          <a:bodyPr/>
          <a:lstStyle/>
          <a:p>
            <a:r>
              <a:rPr lang="nl-BE" altLang="nl-BE"/>
              <a:t>MainWindow.xaml.cs</a:t>
            </a:r>
          </a:p>
        </p:txBody>
      </p:sp>
      <p:pic>
        <p:nvPicPr>
          <p:cNvPr id="38916" name="Afbeelding 1">
            <a:extLst>
              <a:ext uri="{FF2B5EF4-FFF2-40B4-BE49-F238E27FC236}">
                <a16:creationId xmlns:a16="http://schemas.microsoft.com/office/drawing/2014/main" id="{9BBEF5E0-4789-4BDF-BE59-0C63BA058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188" y="2170113"/>
            <a:ext cx="5381625"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el 1">
            <a:extLst>
              <a:ext uri="{FF2B5EF4-FFF2-40B4-BE49-F238E27FC236}">
                <a16:creationId xmlns:a16="http://schemas.microsoft.com/office/drawing/2014/main" id="{A2E8897D-3EE1-4194-AB4C-95FEF5A2F895}"/>
              </a:ext>
            </a:extLst>
          </p:cNvPr>
          <p:cNvSpPr>
            <a:spLocks noGrp="1"/>
          </p:cNvSpPr>
          <p:nvPr>
            <p:ph type="title"/>
          </p:nvPr>
        </p:nvSpPr>
        <p:spPr/>
        <p:txBody>
          <a:bodyPr/>
          <a:lstStyle/>
          <a:p>
            <a:r>
              <a:rPr lang="nl-BE" altLang="nl-BE"/>
              <a:t>Two Way DataBinding Demo</a:t>
            </a:r>
          </a:p>
        </p:txBody>
      </p:sp>
      <p:sp>
        <p:nvSpPr>
          <p:cNvPr id="40963" name="Tijdelijke aanduiding voor inhoud 2">
            <a:extLst>
              <a:ext uri="{FF2B5EF4-FFF2-40B4-BE49-F238E27FC236}">
                <a16:creationId xmlns:a16="http://schemas.microsoft.com/office/drawing/2014/main" id="{24B7EECF-A7AA-4CD3-B7C2-19F79493B228}"/>
              </a:ext>
            </a:extLst>
          </p:cNvPr>
          <p:cNvSpPr>
            <a:spLocks noGrp="1"/>
          </p:cNvSpPr>
          <p:nvPr>
            <p:ph idx="1"/>
          </p:nvPr>
        </p:nvSpPr>
        <p:spPr/>
        <p:txBody>
          <a:bodyPr/>
          <a:lstStyle/>
          <a:p>
            <a:r>
              <a:rPr lang="nl-BE" altLang="nl-BE"/>
              <a:t>MainWindow.xaml: Mode=TwoWay</a:t>
            </a:r>
          </a:p>
        </p:txBody>
      </p:sp>
      <p:pic>
        <p:nvPicPr>
          <p:cNvPr id="40964" name="Afbeelding 1">
            <a:extLst>
              <a:ext uri="{FF2B5EF4-FFF2-40B4-BE49-F238E27FC236}">
                <a16:creationId xmlns:a16="http://schemas.microsoft.com/office/drawing/2014/main" id="{9C2A65B2-CB0A-437A-A2D2-FC2AA03B9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03450"/>
            <a:ext cx="6400800" cy="392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el 1">
            <a:extLst>
              <a:ext uri="{FF2B5EF4-FFF2-40B4-BE49-F238E27FC236}">
                <a16:creationId xmlns:a16="http://schemas.microsoft.com/office/drawing/2014/main" id="{A2E8897D-3EE1-4194-AB4C-95FEF5A2F895}"/>
              </a:ext>
            </a:extLst>
          </p:cNvPr>
          <p:cNvSpPr>
            <a:spLocks noGrp="1"/>
          </p:cNvSpPr>
          <p:nvPr>
            <p:ph type="title"/>
          </p:nvPr>
        </p:nvSpPr>
        <p:spPr/>
        <p:txBody>
          <a:bodyPr/>
          <a:lstStyle/>
          <a:p>
            <a:r>
              <a:rPr lang="nl-BE" altLang="nl-BE" dirty="0"/>
              <a:t>Default Binding Mode</a:t>
            </a:r>
          </a:p>
        </p:txBody>
      </p:sp>
      <p:sp>
        <p:nvSpPr>
          <p:cNvPr id="40963" name="Tijdelijke aanduiding voor inhoud 2">
            <a:extLst>
              <a:ext uri="{FF2B5EF4-FFF2-40B4-BE49-F238E27FC236}">
                <a16:creationId xmlns:a16="http://schemas.microsoft.com/office/drawing/2014/main" id="{24B7EECF-A7AA-4CD3-B7C2-19F79493B228}"/>
              </a:ext>
            </a:extLst>
          </p:cNvPr>
          <p:cNvSpPr>
            <a:spLocks noGrp="1"/>
          </p:cNvSpPr>
          <p:nvPr>
            <p:ph idx="1"/>
          </p:nvPr>
        </p:nvSpPr>
        <p:spPr>
          <a:xfrm>
            <a:off x="457200" y="1600200"/>
            <a:ext cx="8229600" cy="3270451"/>
          </a:xfrm>
        </p:spPr>
        <p:txBody>
          <a:bodyPr>
            <a:normAutofit fontScale="77500" lnSpcReduction="20000"/>
          </a:bodyPr>
          <a:lstStyle/>
          <a:p>
            <a:r>
              <a:rPr lang="nl-BE" altLang="nl-BE" dirty="0" err="1"/>
              <a:t>When</a:t>
            </a:r>
            <a:r>
              <a:rPr lang="nl-BE" altLang="nl-BE" dirty="0"/>
              <a:t> no Binding Mode is set, </a:t>
            </a:r>
            <a:r>
              <a:rPr lang="nl-BE" altLang="nl-BE" dirty="0" err="1"/>
              <a:t>the</a:t>
            </a:r>
            <a:r>
              <a:rPr lang="nl-BE" altLang="nl-BE" dirty="0"/>
              <a:t> mode “Default” is </a:t>
            </a:r>
            <a:r>
              <a:rPr lang="nl-BE" altLang="nl-BE" dirty="0" err="1"/>
              <a:t>used</a:t>
            </a:r>
            <a:endParaRPr lang="nl-BE" altLang="nl-BE" dirty="0"/>
          </a:p>
          <a:p>
            <a:pPr lvl="1"/>
            <a:r>
              <a:rPr lang="nl-BE" altLang="nl-BE" dirty="0" err="1"/>
              <a:t>Uses</a:t>
            </a:r>
            <a:r>
              <a:rPr lang="nl-BE" altLang="nl-BE" dirty="0"/>
              <a:t> </a:t>
            </a:r>
            <a:r>
              <a:rPr lang="nl-BE" altLang="nl-BE" dirty="0" err="1"/>
              <a:t>the</a:t>
            </a:r>
            <a:r>
              <a:rPr lang="nl-BE" altLang="nl-BE" dirty="0"/>
              <a:t> default binding mode of </a:t>
            </a:r>
            <a:r>
              <a:rPr lang="nl-BE" altLang="nl-BE" dirty="0" err="1"/>
              <a:t>the</a:t>
            </a:r>
            <a:r>
              <a:rPr lang="nl-BE" altLang="nl-BE" dirty="0"/>
              <a:t> target property</a:t>
            </a:r>
          </a:p>
          <a:p>
            <a:pPr lvl="2"/>
            <a:r>
              <a:rPr lang="nl-BE" altLang="nl-BE" dirty="0"/>
              <a:t>E.g. </a:t>
            </a:r>
            <a:r>
              <a:rPr lang="nl-BE" altLang="nl-BE" dirty="0" err="1"/>
              <a:t>TwoWay</a:t>
            </a:r>
            <a:r>
              <a:rPr lang="nl-BE" altLang="nl-BE" dirty="0"/>
              <a:t> </a:t>
            </a:r>
            <a:r>
              <a:rPr lang="nl-BE" altLang="nl-BE" dirty="0" err="1"/>
              <a:t>for</a:t>
            </a:r>
            <a:r>
              <a:rPr lang="nl-BE" altLang="nl-BE" dirty="0"/>
              <a:t> </a:t>
            </a:r>
            <a:r>
              <a:rPr lang="nl-BE" altLang="nl-BE" dirty="0" err="1"/>
              <a:t>Text</a:t>
            </a:r>
            <a:r>
              <a:rPr lang="nl-BE" altLang="nl-BE" dirty="0"/>
              <a:t> property of </a:t>
            </a:r>
            <a:r>
              <a:rPr lang="nl-BE" altLang="nl-BE" dirty="0" err="1"/>
              <a:t>TextBox</a:t>
            </a:r>
            <a:endParaRPr lang="nl-BE" altLang="nl-BE" dirty="0"/>
          </a:p>
          <a:p>
            <a:pPr lvl="2"/>
            <a:r>
              <a:rPr lang="nl-BE" altLang="nl-BE" dirty="0"/>
              <a:t>E.g. </a:t>
            </a:r>
            <a:r>
              <a:rPr lang="nl-BE" altLang="nl-BE" dirty="0" err="1"/>
              <a:t>OneWay</a:t>
            </a:r>
            <a:r>
              <a:rPr lang="nl-BE" altLang="nl-BE" dirty="0"/>
              <a:t> </a:t>
            </a:r>
            <a:r>
              <a:rPr lang="nl-BE" altLang="nl-BE" dirty="0" err="1"/>
              <a:t>for</a:t>
            </a:r>
            <a:r>
              <a:rPr lang="nl-BE" altLang="nl-BE" dirty="0"/>
              <a:t> </a:t>
            </a:r>
            <a:r>
              <a:rPr lang="nl-BE" altLang="nl-BE" dirty="0" err="1"/>
              <a:t>Text</a:t>
            </a:r>
            <a:r>
              <a:rPr lang="nl-BE" altLang="nl-BE" dirty="0"/>
              <a:t> property of </a:t>
            </a:r>
            <a:r>
              <a:rPr lang="nl-BE" altLang="nl-BE" dirty="0" err="1"/>
              <a:t>TextBlock</a:t>
            </a:r>
            <a:endParaRPr lang="nl-BE" altLang="nl-BE" dirty="0"/>
          </a:p>
          <a:p>
            <a:pPr lvl="1"/>
            <a:r>
              <a:rPr lang="nl-BE" altLang="nl-BE" dirty="0"/>
              <a:t>Look up </a:t>
            </a:r>
            <a:r>
              <a:rPr lang="nl-BE" altLang="nl-BE" dirty="0" err="1"/>
              <a:t>the</a:t>
            </a:r>
            <a:r>
              <a:rPr lang="nl-BE" altLang="nl-BE" dirty="0"/>
              <a:t> property in </a:t>
            </a:r>
            <a:r>
              <a:rPr lang="nl-BE" altLang="nl-BE" dirty="0" err="1"/>
              <a:t>the</a:t>
            </a:r>
            <a:r>
              <a:rPr lang="nl-BE" altLang="nl-BE" dirty="0"/>
              <a:t> </a:t>
            </a:r>
            <a:r>
              <a:rPr lang="nl-BE" altLang="nl-BE" dirty="0" err="1"/>
              <a:t>documentation</a:t>
            </a:r>
            <a:r>
              <a:rPr lang="nl-BE" altLang="nl-BE" dirty="0"/>
              <a:t> </a:t>
            </a:r>
            <a:r>
              <a:rPr lang="nl-BE" altLang="nl-BE" dirty="0" err="1"/>
              <a:t>and</a:t>
            </a:r>
            <a:r>
              <a:rPr lang="nl-BE" altLang="nl-BE" dirty="0"/>
              <a:t> </a:t>
            </a:r>
            <a:r>
              <a:rPr lang="nl-BE" altLang="nl-BE" dirty="0" err="1"/>
              <a:t>find</a:t>
            </a:r>
            <a:r>
              <a:rPr lang="nl-BE" altLang="nl-BE" dirty="0"/>
              <a:t> </a:t>
            </a:r>
            <a:r>
              <a:rPr lang="nl-BE" altLang="nl-BE" dirty="0" err="1"/>
              <a:t>the</a:t>
            </a:r>
            <a:r>
              <a:rPr lang="nl-BE" altLang="nl-BE" dirty="0"/>
              <a:t> </a:t>
            </a:r>
            <a:r>
              <a:rPr lang="nl-BE" altLang="nl-BE" dirty="0" err="1"/>
              <a:t>Dependency</a:t>
            </a:r>
            <a:r>
              <a:rPr lang="nl-BE" altLang="nl-BE" dirty="0"/>
              <a:t> Property Information </a:t>
            </a:r>
            <a:r>
              <a:rPr lang="nl-BE" altLang="nl-BE" dirty="0" err="1"/>
              <a:t>section</a:t>
            </a:r>
            <a:endParaRPr lang="nl-BE" altLang="nl-BE" dirty="0"/>
          </a:p>
          <a:p>
            <a:pPr lvl="2"/>
            <a:r>
              <a:rPr lang="nl-BE" altLang="nl-BE" dirty="0" err="1"/>
              <a:t>BindsTwoWayByDefault</a:t>
            </a:r>
            <a:r>
              <a:rPr lang="nl-BE" altLang="nl-BE" dirty="0"/>
              <a:t> -&gt; </a:t>
            </a:r>
            <a:r>
              <a:rPr lang="nl-BE" altLang="nl-BE" dirty="0" err="1"/>
              <a:t>TwoWay</a:t>
            </a:r>
            <a:r>
              <a:rPr lang="nl-BE" altLang="nl-BE" dirty="0"/>
              <a:t> binding</a:t>
            </a:r>
          </a:p>
          <a:p>
            <a:pPr lvl="2"/>
            <a:r>
              <a:rPr lang="nl-BE" altLang="nl-BE" dirty="0" err="1"/>
              <a:t>Otherwise</a:t>
            </a:r>
            <a:r>
              <a:rPr lang="nl-BE" altLang="nl-BE" dirty="0"/>
              <a:t> -&gt; </a:t>
            </a:r>
            <a:r>
              <a:rPr lang="nl-BE" altLang="nl-BE" dirty="0" err="1"/>
              <a:t>OneWay</a:t>
            </a:r>
            <a:r>
              <a:rPr lang="nl-BE" altLang="nl-BE" dirty="0"/>
              <a:t> binding</a:t>
            </a:r>
          </a:p>
          <a:p>
            <a:r>
              <a:rPr lang="nl-BE" altLang="nl-BE" dirty="0" err="1"/>
              <a:t>Not</a:t>
            </a:r>
            <a:r>
              <a:rPr lang="nl-BE" altLang="nl-BE" dirty="0"/>
              <a:t> </a:t>
            </a:r>
            <a:r>
              <a:rPr lang="nl-BE" altLang="nl-BE" dirty="0" err="1"/>
              <a:t>sure</a:t>
            </a:r>
            <a:r>
              <a:rPr lang="nl-BE" altLang="nl-BE" dirty="0"/>
              <a:t> </a:t>
            </a:r>
            <a:r>
              <a:rPr lang="nl-BE" altLang="nl-BE" dirty="0" err="1"/>
              <a:t>what</a:t>
            </a:r>
            <a:r>
              <a:rPr lang="nl-BE" altLang="nl-BE" dirty="0"/>
              <a:t> </a:t>
            </a:r>
            <a:r>
              <a:rPr lang="nl-BE" altLang="nl-BE" dirty="0" err="1"/>
              <a:t>the</a:t>
            </a:r>
            <a:r>
              <a:rPr lang="nl-BE" altLang="nl-BE" dirty="0"/>
              <a:t> default mode is -&gt; </a:t>
            </a:r>
            <a:r>
              <a:rPr lang="nl-BE" altLang="nl-BE" dirty="0" err="1"/>
              <a:t>specify</a:t>
            </a:r>
            <a:r>
              <a:rPr lang="nl-BE" altLang="nl-BE" dirty="0"/>
              <a:t> </a:t>
            </a:r>
            <a:r>
              <a:rPr lang="nl-BE" altLang="nl-BE" dirty="0" err="1"/>
              <a:t>it</a:t>
            </a:r>
            <a:r>
              <a:rPr lang="nl-BE" altLang="nl-BE" dirty="0"/>
              <a:t> </a:t>
            </a:r>
            <a:r>
              <a:rPr lang="nl-BE" altLang="nl-BE" dirty="0" err="1"/>
              <a:t>explicitly</a:t>
            </a:r>
            <a:r>
              <a:rPr lang="nl-BE" altLang="nl-BE" dirty="0"/>
              <a:t>!</a:t>
            </a:r>
          </a:p>
        </p:txBody>
      </p:sp>
      <p:pic>
        <p:nvPicPr>
          <p:cNvPr id="2" name="Afbeelding 1">
            <a:extLst>
              <a:ext uri="{FF2B5EF4-FFF2-40B4-BE49-F238E27FC236}">
                <a16:creationId xmlns:a16="http://schemas.microsoft.com/office/drawing/2014/main" id="{F5500C53-9527-452E-8244-F477DE7C1F57}"/>
              </a:ext>
            </a:extLst>
          </p:cNvPr>
          <p:cNvPicPr>
            <a:picLocks noChangeAspect="1"/>
          </p:cNvPicPr>
          <p:nvPr/>
        </p:nvPicPr>
        <p:blipFill>
          <a:blip r:embed="rId3"/>
          <a:stretch>
            <a:fillRect/>
          </a:stretch>
        </p:blipFill>
        <p:spPr>
          <a:xfrm>
            <a:off x="3488427" y="5035628"/>
            <a:ext cx="5415732" cy="14040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Afbeelding 2">
            <a:extLst>
              <a:ext uri="{FF2B5EF4-FFF2-40B4-BE49-F238E27FC236}">
                <a16:creationId xmlns:a16="http://schemas.microsoft.com/office/drawing/2014/main" id="{B5F2CEF3-1F6A-4255-8C2E-70186DEB3A86}"/>
              </a:ext>
            </a:extLst>
          </p:cNvPr>
          <p:cNvPicPr>
            <a:picLocks noChangeAspect="1"/>
          </p:cNvPicPr>
          <p:nvPr/>
        </p:nvPicPr>
        <p:blipFill>
          <a:blip r:embed="rId4"/>
          <a:stretch>
            <a:fillRect/>
          </a:stretch>
        </p:blipFill>
        <p:spPr>
          <a:xfrm>
            <a:off x="670411" y="4810691"/>
            <a:ext cx="2818016" cy="7742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38358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DEFA7AB6-C68A-4650-9016-9782D803A654}"/>
              </a:ext>
            </a:extLst>
          </p:cNvPr>
          <p:cNvSpPr>
            <a:spLocks noGrp="1"/>
          </p:cNvSpPr>
          <p:nvPr>
            <p:ph type="title"/>
          </p:nvPr>
        </p:nvSpPr>
        <p:spPr/>
        <p:txBody>
          <a:bodyPr/>
          <a:lstStyle/>
          <a:p>
            <a:r>
              <a:rPr lang="nl-BE" altLang="en-US"/>
              <a:t>Binding Collections</a:t>
            </a:r>
            <a:endParaRPr lang="en-US" altLang="en-US"/>
          </a:p>
        </p:txBody>
      </p:sp>
      <p:pic>
        <p:nvPicPr>
          <p:cNvPr id="43011" name="Content Placeholder 4">
            <a:extLst>
              <a:ext uri="{FF2B5EF4-FFF2-40B4-BE49-F238E27FC236}">
                <a16:creationId xmlns:a16="http://schemas.microsoft.com/office/drawing/2014/main" id="{C52328CB-879E-4233-A778-0BCD42D29B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292350"/>
            <a:ext cx="8229600" cy="3141663"/>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5A735CA7-A094-4B35-8AC2-5A2BB3F81F72}"/>
              </a:ext>
            </a:extLst>
          </p:cNvPr>
          <p:cNvSpPr>
            <a:spLocks noGrp="1"/>
          </p:cNvSpPr>
          <p:nvPr>
            <p:ph type="title"/>
          </p:nvPr>
        </p:nvSpPr>
        <p:spPr/>
        <p:txBody>
          <a:bodyPr/>
          <a:lstStyle/>
          <a:p>
            <a:r>
              <a:rPr lang="nl-BE" altLang="en-US"/>
              <a:t>Important properties on ItemsControl</a:t>
            </a:r>
            <a:endParaRPr lang="en-US" altLang="en-US"/>
          </a:p>
        </p:txBody>
      </p:sp>
      <p:sp>
        <p:nvSpPr>
          <p:cNvPr id="46083" name="Content Placeholder 2">
            <a:extLst>
              <a:ext uri="{FF2B5EF4-FFF2-40B4-BE49-F238E27FC236}">
                <a16:creationId xmlns:a16="http://schemas.microsoft.com/office/drawing/2014/main" id="{09F48448-5068-466E-94CE-A502EF086447}"/>
              </a:ext>
            </a:extLst>
          </p:cNvPr>
          <p:cNvSpPr>
            <a:spLocks noGrp="1"/>
          </p:cNvSpPr>
          <p:nvPr>
            <p:ph idx="1"/>
          </p:nvPr>
        </p:nvSpPr>
        <p:spPr/>
        <p:txBody>
          <a:bodyPr>
            <a:normAutofit fontScale="85000" lnSpcReduction="20000"/>
          </a:bodyPr>
          <a:lstStyle/>
          <a:p>
            <a:r>
              <a:rPr lang="nl-BE" altLang="en-US" dirty="0" err="1"/>
              <a:t>ItemSource</a:t>
            </a:r>
            <a:endParaRPr lang="nl-BE" altLang="en-US" dirty="0"/>
          </a:p>
          <a:p>
            <a:pPr lvl="1"/>
            <a:r>
              <a:rPr lang="nl-BE" altLang="en-US" dirty="0"/>
              <a:t>Collection of data </a:t>
            </a:r>
            <a:r>
              <a:rPr lang="nl-BE" altLang="en-US" dirty="0" err="1"/>
              <a:t>objects</a:t>
            </a:r>
            <a:r>
              <a:rPr lang="nl-BE" altLang="en-US" dirty="0"/>
              <a:t> </a:t>
            </a:r>
            <a:r>
              <a:rPr lang="nl-BE" altLang="en-US" dirty="0" err="1"/>
              <a:t>to</a:t>
            </a:r>
            <a:r>
              <a:rPr lang="nl-BE" altLang="en-US" dirty="0"/>
              <a:t> display in </a:t>
            </a:r>
            <a:r>
              <a:rPr lang="nl-BE" altLang="en-US" dirty="0" err="1"/>
              <a:t>each</a:t>
            </a:r>
            <a:r>
              <a:rPr lang="nl-BE" altLang="en-US" dirty="0"/>
              <a:t> item</a:t>
            </a:r>
          </a:p>
          <a:p>
            <a:pPr lvl="1"/>
            <a:r>
              <a:rPr lang="nl-BE" altLang="en-US" dirty="0"/>
              <a:t>Default= </a:t>
            </a:r>
            <a:r>
              <a:rPr lang="nl-BE" altLang="en-US" dirty="0" err="1"/>
              <a:t>the</a:t>
            </a:r>
            <a:r>
              <a:rPr lang="nl-BE" altLang="en-US" dirty="0"/>
              <a:t> </a:t>
            </a:r>
            <a:r>
              <a:rPr lang="nl-BE" altLang="en-US" dirty="0" err="1"/>
              <a:t>result</a:t>
            </a:r>
            <a:r>
              <a:rPr lang="nl-BE" altLang="en-US" dirty="0"/>
              <a:t> of </a:t>
            </a:r>
            <a:r>
              <a:rPr lang="nl-BE" altLang="en-US" dirty="0" err="1"/>
              <a:t>the</a:t>
            </a:r>
            <a:r>
              <a:rPr lang="nl-BE" altLang="en-US" dirty="0"/>
              <a:t> </a:t>
            </a:r>
            <a:r>
              <a:rPr lang="nl-BE" altLang="en-US" i="1" dirty="0" err="1"/>
              <a:t>ToString</a:t>
            </a:r>
            <a:r>
              <a:rPr lang="nl-BE" altLang="en-US" dirty="0"/>
              <a:t> </a:t>
            </a:r>
            <a:r>
              <a:rPr lang="nl-BE" altLang="en-US" dirty="0" err="1"/>
              <a:t>method</a:t>
            </a:r>
            <a:r>
              <a:rPr lang="nl-BE" altLang="en-US" dirty="0"/>
              <a:t> of </a:t>
            </a:r>
            <a:r>
              <a:rPr lang="nl-BE" altLang="en-US" dirty="0" err="1"/>
              <a:t>the</a:t>
            </a:r>
            <a:r>
              <a:rPr lang="nl-BE" altLang="en-US" dirty="0"/>
              <a:t> data object is </a:t>
            </a:r>
            <a:r>
              <a:rPr lang="nl-BE" altLang="en-US" dirty="0" err="1"/>
              <a:t>displayed</a:t>
            </a:r>
            <a:r>
              <a:rPr lang="nl-BE" altLang="en-US" dirty="0"/>
              <a:t> in </a:t>
            </a:r>
            <a:r>
              <a:rPr lang="nl-BE" altLang="en-US" dirty="0" err="1"/>
              <a:t>each</a:t>
            </a:r>
            <a:r>
              <a:rPr lang="nl-BE" altLang="en-US" dirty="0"/>
              <a:t> item</a:t>
            </a:r>
          </a:p>
          <a:p>
            <a:r>
              <a:rPr lang="nl-BE" altLang="en-US" dirty="0" err="1"/>
              <a:t>DisplayMemberPath</a:t>
            </a:r>
            <a:endParaRPr lang="nl-BE" altLang="en-US" dirty="0"/>
          </a:p>
          <a:p>
            <a:pPr lvl="1"/>
            <a:r>
              <a:rPr lang="nl-BE" altLang="en-US" dirty="0"/>
              <a:t>Property of </a:t>
            </a:r>
            <a:r>
              <a:rPr lang="nl-BE" altLang="en-US" dirty="0" err="1"/>
              <a:t>the</a:t>
            </a:r>
            <a:r>
              <a:rPr lang="nl-BE" altLang="en-US" dirty="0"/>
              <a:t> data object </a:t>
            </a:r>
            <a:r>
              <a:rPr lang="nl-BE" altLang="en-US" dirty="0" err="1"/>
              <a:t>to</a:t>
            </a:r>
            <a:r>
              <a:rPr lang="nl-BE" altLang="en-US" dirty="0"/>
              <a:t> display in </a:t>
            </a:r>
            <a:r>
              <a:rPr lang="nl-BE" altLang="en-US" dirty="0" err="1"/>
              <a:t>each</a:t>
            </a:r>
            <a:r>
              <a:rPr lang="nl-BE" altLang="en-US" dirty="0"/>
              <a:t> item</a:t>
            </a:r>
          </a:p>
          <a:p>
            <a:r>
              <a:rPr lang="nl-BE" altLang="en-US" dirty="0" err="1"/>
              <a:t>ItemTemplate</a:t>
            </a:r>
            <a:endParaRPr lang="nl-BE" altLang="en-US" dirty="0"/>
          </a:p>
          <a:p>
            <a:pPr lvl="1"/>
            <a:r>
              <a:rPr lang="nl-BE" altLang="en-US" dirty="0"/>
              <a:t>Block of XAML (</a:t>
            </a:r>
            <a:r>
              <a:rPr lang="nl-BE" altLang="en-US" dirty="0" err="1"/>
              <a:t>DataTemplate</a:t>
            </a:r>
            <a:r>
              <a:rPr lang="nl-BE" altLang="en-US" dirty="0"/>
              <a:t>) </a:t>
            </a:r>
            <a:r>
              <a:rPr lang="nl-BE" altLang="en-US" dirty="0" err="1"/>
              <a:t>to</a:t>
            </a:r>
            <a:r>
              <a:rPr lang="nl-BE" altLang="en-US" dirty="0"/>
              <a:t> display in </a:t>
            </a:r>
            <a:r>
              <a:rPr lang="nl-BE" altLang="en-US" dirty="0" err="1"/>
              <a:t>each</a:t>
            </a:r>
            <a:r>
              <a:rPr lang="nl-BE" altLang="en-US" dirty="0"/>
              <a:t> item</a:t>
            </a:r>
          </a:p>
          <a:p>
            <a:pPr lvl="1"/>
            <a:r>
              <a:rPr lang="nl-BE" altLang="en-US" dirty="0" err="1"/>
              <a:t>DataContext</a:t>
            </a:r>
            <a:r>
              <a:rPr lang="nl-BE" altLang="en-US" dirty="0"/>
              <a:t> of </a:t>
            </a:r>
            <a:r>
              <a:rPr lang="nl-BE" altLang="en-US" dirty="0" err="1"/>
              <a:t>the</a:t>
            </a:r>
            <a:r>
              <a:rPr lang="nl-BE" altLang="en-US" dirty="0"/>
              <a:t> item is </a:t>
            </a:r>
            <a:r>
              <a:rPr lang="nl-BE" altLang="en-US" dirty="0" err="1"/>
              <a:t>the</a:t>
            </a:r>
            <a:r>
              <a:rPr lang="nl-BE" altLang="en-US" dirty="0"/>
              <a:t> data object</a:t>
            </a:r>
          </a:p>
          <a:p>
            <a:r>
              <a:rPr lang="nl-BE" altLang="en-US" dirty="0" err="1"/>
              <a:t>ItemsPanel</a:t>
            </a:r>
            <a:endParaRPr lang="nl-BE" altLang="en-US" dirty="0"/>
          </a:p>
          <a:p>
            <a:pPr lvl="1"/>
            <a:r>
              <a:rPr lang="nl-BE" altLang="en-US" dirty="0" err="1"/>
              <a:t>Layout</a:t>
            </a:r>
            <a:r>
              <a:rPr lang="nl-BE" altLang="en-US" dirty="0"/>
              <a:t> container </a:t>
            </a:r>
            <a:r>
              <a:rPr lang="nl-BE" altLang="en-US" dirty="0" err="1"/>
              <a:t>for</a:t>
            </a:r>
            <a:r>
              <a:rPr lang="nl-BE" altLang="en-US" dirty="0"/>
              <a:t> </a:t>
            </a:r>
            <a:r>
              <a:rPr lang="nl-BE" altLang="en-US" dirty="0" err="1"/>
              <a:t>all</a:t>
            </a:r>
            <a:r>
              <a:rPr lang="nl-BE" altLang="en-US" dirty="0"/>
              <a:t> </a:t>
            </a:r>
            <a:r>
              <a:rPr lang="nl-BE" altLang="en-US" dirty="0" err="1"/>
              <a:t>the</a:t>
            </a:r>
            <a:r>
              <a:rPr lang="nl-BE" altLang="en-US" dirty="0"/>
              <a:t> items</a:t>
            </a:r>
          </a:p>
        </p:txBody>
      </p:sp>
      <p:sp>
        <p:nvSpPr>
          <p:cNvPr id="46084" name="Slide Number Placeholder 3">
            <a:extLst>
              <a:ext uri="{FF2B5EF4-FFF2-40B4-BE49-F238E27FC236}">
                <a16:creationId xmlns:a16="http://schemas.microsoft.com/office/drawing/2014/main" id="{070B9FBB-2F63-450B-89A5-6B89876DC97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B98D3C-8004-4BA4-9B4E-2BC927551188}" type="slidenum">
              <a:rPr lang="nl-NL" altLang="en-US" sz="1200" smtClean="0">
                <a:solidFill>
                  <a:srgbClr val="898989"/>
                </a:solidFill>
              </a:rPr>
              <a:pPr>
                <a:spcBef>
                  <a:spcPct val="0"/>
                </a:spcBef>
                <a:buFontTx/>
                <a:buNone/>
              </a:pPr>
              <a:t>19</a:t>
            </a:fld>
            <a:endParaRPr lang="nl-NL" altLang="en-US" sz="120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a:extLst>
              <a:ext uri="{FF2B5EF4-FFF2-40B4-BE49-F238E27FC236}">
                <a16:creationId xmlns:a16="http://schemas.microsoft.com/office/drawing/2014/main" id="{5C7B11EB-42E5-458D-B4E4-30C87F14845D}"/>
              </a:ext>
            </a:extLst>
          </p:cNvPr>
          <p:cNvSpPr>
            <a:spLocks noGrp="1"/>
          </p:cNvSpPr>
          <p:nvPr>
            <p:ph type="title"/>
          </p:nvPr>
        </p:nvSpPr>
        <p:spPr/>
        <p:txBody>
          <a:bodyPr/>
          <a:lstStyle/>
          <a:p>
            <a:r>
              <a:rPr lang="nl-BE" altLang="nl-BE"/>
              <a:t>WPF Data Binding</a:t>
            </a:r>
          </a:p>
        </p:txBody>
      </p:sp>
      <p:sp>
        <p:nvSpPr>
          <p:cNvPr id="18435" name="Tijdelijke aanduiding voor inhoud 2">
            <a:extLst>
              <a:ext uri="{FF2B5EF4-FFF2-40B4-BE49-F238E27FC236}">
                <a16:creationId xmlns:a16="http://schemas.microsoft.com/office/drawing/2014/main" id="{6662C114-670C-4D3B-9ABC-240A79EF572C}"/>
              </a:ext>
            </a:extLst>
          </p:cNvPr>
          <p:cNvSpPr>
            <a:spLocks noGrp="1"/>
          </p:cNvSpPr>
          <p:nvPr>
            <p:ph idx="1"/>
          </p:nvPr>
        </p:nvSpPr>
        <p:spPr>
          <a:xfrm>
            <a:off x="757238" y="1285875"/>
            <a:ext cx="8229600" cy="4525963"/>
          </a:xfrm>
        </p:spPr>
        <p:txBody>
          <a:bodyPr/>
          <a:lstStyle/>
          <a:p>
            <a:r>
              <a:rPr lang="nl-BE" altLang="nl-BE"/>
              <a:t>Powerful tool to automate the connection between the data and the view of that data</a:t>
            </a:r>
          </a:p>
          <a:p>
            <a:endParaRPr lang="nl-BE" altLang="nl-BE"/>
          </a:p>
          <a:p>
            <a:endParaRPr lang="nl-BE" altLang="nl-BE"/>
          </a:p>
          <a:p>
            <a:endParaRPr lang="nl-BE" altLang="nl-BE"/>
          </a:p>
          <a:p>
            <a:pPr lvl="1"/>
            <a:endParaRPr lang="nl-BE" altLang="nl-BE"/>
          </a:p>
          <a:p>
            <a:pPr lvl="1"/>
            <a:endParaRPr lang="nl-BE" altLang="nl-BE"/>
          </a:p>
        </p:txBody>
      </p:sp>
      <p:pic>
        <p:nvPicPr>
          <p:cNvPr id="18436" name="Picture 1" descr="image001">
            <a:extLst>
              <a:ext uri="{FF2B5EF4-FFF2-40B4-BE49-F238E27FC236}">
                <a16:creationId xmlns:a16="http://schemas.microsoft.com/office/drawing/2014/main" id="{42FF317E-5485-4B33-975A-E79814F96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3" y="2495550"/>
            <a:ext cx="71532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18C01DBA-F83A-486E-8169-1736CDB3EED7}"/>
              </a:ext>
            </a:extLst>
          </p:cNvPr>
          <p:cNvSpPr>
            <a:spLocks noGrp="1"/>
          </p:cNvSpPr>
          <p:nvPr>
            <p:ph type="title"/>
          </p:nvPr>
        </p:nvSpPr>
        <p:spPr/>
        <p:txBody>
          <a:bodyPr/>
          <a:lstStyle/>
          <a:p>
            <a:r>
              <a:rPr lang="nl-BE" altLang="en-US"/>
              <a:t>Data Templates</a:t>
            </a:r>
            <a:endParaRPr lang="en-US" altLang="en-US"/>
          </a:p>
        </p:txBody>
      </p:sp>
      <p:pic>
        <p:nvPicPr>
          <p:cNvPr id="50179" name="Content Placeholder 4">
            <a:extLst>
              <a:ext uri="{FF2B5EF4-FFF2-40B4-BE49-F238E27FC236}">
                <a16:creationId xmlns:a16="http://schemas.microsoft.com/office/drawing/2014/main" id="{A10166FF-892E-4E70-905E-EF7F477D442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90750" y="2214563"/>
            <a:ext cx="4762500" cy="3295650"/>
          </a:xfrm>
        </p:spPr>
      </p:pic>
      <p:sp>
        <p:nvSpPr>
          <p:cNvPr id="50180" name="Slide Number Placeholder 3">
            <a:extLst>
              <a:ext uri="{FF2B5EF4-FFF2-40B4-BE49-F238E27FC236}">
                <a16:creationId xmlns:a16="http://schemas.microsoft.com/office/drawing/2014/main" id="{E96A46AE-7A53-43F9-B96D-489A29995C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53C1A6A-9CF6-4CB0-97A9-F15AA356A054}" type="slidenum">
              <a:rPr lang="nl-NL" altLang="en-US" sz="1200" smtClean="0">
                <a:solidFill>
                  <a:srgbClr val="898989"/>
                </a:solidFill>
              </a:rPr>
              <a:pPr>
                <a:spcBef>
                  <a:spcPct val="0"/>
                </a:spcBef>
                <a:buFontTx/>
                <a:buNone/>
              </a:pPr>
              <a:t>20</a:t>
            </a:fld>
            <a:endParaRPr lang="nl-NL" altLang="en-US" sz="1200">
              <a:solidFill>
                <a:srgbClr val="898989"/>
              </a:solidFill>
            </a:endParaRPr>
          </a:p>
        </p:txBody>
      </p:sp>
    </p:spTree>
    <p:extLst>
      <p:ext uri="{BB962C8B-B14F-4D97-AF65-F5344CB8AC3E}">
        <p14:creationId xmlns:p14="http://schemas.microsoft.com/office/powerpoint/2010/main" val="1671307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FB3E9475-9413-4467-BCA0-FE9ED7794A45}"/>
              </a:ext>
            </a:extLst>
          </p:cNvPr>
          <p:cNvSpPr>
            <a:spLocks noGrp="1"/>
          </p:cNvSpPr>
          <p:nvPr>
            <p:ph type="title"/>
          </p:nvPr>
        </p:nvSpPr>
        <p:spPr/>
        <p:txBody>
          <a:bodyPr/>
          <a:lstStyle/>
          <a:p>
            <a:r>
              <a:rPr lang="nl-BE" altLang="en-US"/>
              <a:t>Data Templates</a:t>
            </a:r>
            <a:endParaRPr lang="en-US" altLang="en-US"/>
          </a:p>
        </p:txBody>
      </p:sp>
      <p:pic>
        <p:nvPicPr>
          <p:cNvPr id="52227" name="Content Placeholder 4">
            <a:extLst>
              <a:ext uri="{FF2B5EF4-FFF2-40B4-BE49-F238E27FC236}">
                <a16:creationId xmlns:a16="http://schemas.microsoft.com/office/drawing/2014/main" id="{771D52E2-7A6F-4015-8739-093CC451C63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19325" y="1600200"/>
            <a:ext cx="4705350" cy="4525963"/>
          </a:xfrm>
        </p:spPr>
      </p:pic>
      <p:sp>
        <p:nvSpPr>
          <p:cNvPr id="52228" name="Slide Number Placeholder 3">
            <a:extLst>
              <a:ext uri="{FF2B5EF4-FFF2-40B4-BE49-F238E27FC236}">
                <a16:creationId xmlns:a16="http://schemas.microsoft.com/office/drawing/2014/main" id="{09255662-BA71-469D-835B-F040754690D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B414AC2-01BD-4707-8304-34E59B861358}" type="slidenum">
              <a:rPr lang="nl-NL" altLang="en-US" sz="1200" smtClean="0">
                <a:solidFill>
                  <a:srgbClr val="898989"/>
                </a:solidFill>
              </a:rPr>
              <a:pPr>
                <a:spcBef>
                  <a:spcPct val="0"/>
                </a:spcBef>
                <a:buFontTx/>
                <a:buNone/>
              </a:pPr>
              <a:t>21</a:t>
            </a:fld>
            <a:endParaRPr lang="nl-NL" altLang="en-US" sz="1200">
              <a:solidFill>
                <a:srgbClr val="898989"/>
              </a:solidFill>
            </a:endParaRPr>
          </a:p>
        </p:txBody>
      </p:sp>
    </p:spTree>
    <p:extLst>
      <p:ext uri="{BB962C8B-B14F-4D97-AF65-F5344CB8AC3E}">
        <p14:creationId xmlns:p14="http://schemas.microsoft.com/office/powerpoint/2010/main" val="3570981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7523AB18-0607-406E-BE9D-6B710F808387}"/>
              </a:ext>
            </a:extLst>
          </p:cNvPr>
          <p:cNvSpPr>
            <a:spLocks noGrp="1"/>
          </p:cNvSpPr>
          <p:nvPr>
            <p:ph type="title"/>
          </p:nvPr>
        </p:nvSpPr>
        <p:spPr/>
        <p:txBody>
          <a:bodyPr/>
          <a:lstStyle/>
          <a:p>
            <a:r>
              <a:rPr lang="nl-BE" altLang="en-US"/>
              <a:t>The ObservableCollection&lt;T&gt;</a:t>
            </a:r>
            <a:endParaRPr lang="en-US" altLang="en-US"/>
          </a:p>
        </p:txBody>
      </p:sp>
      <p:pic>
        <p:nvPicPr>
          <p:cNvPr id="44035" name="Content Placeholder 4">
            <a:extLst>
              <a:ext uri="{FF2B5EF4-FFF2-40B4-BE49-F238E27FC236}">
                <a16:creationId xmlns:a16="http://schemas.microsoft.com/office/drawing/2014/main" id="{39EBF1B7-6E2F-41FB-B1D6-AEF55244CD4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2432050"/>
            <a:ext cx="8229600" cy="2862263"/>
          </a:xfrm>
        </p:spPr>
      </p:pic>
      <p:sp>
        <p:nvSpPr>
          <p:cNvPr id="44036" name="Slide Number Placeholder 3">
            <a:extLst>
              <a:ext uri="{FF2B5EF4-FFF2-40B4-BE49-F238E27FC236}">
                <a16:creationId xmlns:a16="http://schemas.microsoft.com/office/drawing/2014/main" id="{950C5867-BB6D-4FEA-BA6D-5FD5DB7B4E9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04A2256-9926-47C2-A565-375A56A9005D}" type="slidenum">
              <a:rPr lang="nl-NL" altLang="en-US" sz="1200" smtClean="0">
                <a:solidFill>
                  <a:srgbClr val="898989"/>
                </a:solidFill>
              </a:rPr>
              <a:pPr>
                <a:spcBef>
                  <a:spcPct val="0"/>
                </a:spcBef>
                <a:buFontTx/>
                <a:buNone/>
              </a:pPr>
              <a:t>22</a:t>
            </a:fld>
            <a:endParaRPr lang="nl-NL" altLang="en-US" sz="1200">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54179C8-FC22-4347-B1E7-DA852A7644C2}"/>
              </a:ext>
            </a:extLst>
          </p:cNvPr>
          <p:cNvSpPr>
            <a:spLocks noGrp="1"/>
          </p:cNvSpPr>
          <p:nvPr>
            <p:ph type="title"/>
          </p:nvPr>
        </p:nvSpPr>
        <p:spPr/>
        <p:txBody>
          <a:bodyPr/>
          <a:lstStyle/>
          <a:p>
            <a:r>
              <a:rPr lang="nl-BE" altLang="en-US"/>
              <a:t>Binding Collections</a:t>
            </a:r>
            <a:endParaRPr lang="en-US" altLang="en-US"/>
          </a:p>
        </p:txBody>
      </p:sp>
      <p:sp>
        <p:nvSpPr>
          <p:cNvPr id="48131" name="Slide Number Placeholder 3">
            <a:extLst>
              <a:ext uri="{FF2B5EF4-FFF2-40B4-BE49-F238E27FC236}">
                <a16:creationId xmlns:a16="http://schemas.microsoft.com/office/drawing/2014/main" id="{F3BDA140-918E-4F74-B02B-C3C721CDF4F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E7E96A6-6367-46E6-A814-ED85140D9160}" type="slidenum">
              <a:rPr lang="nl-NL" altLang="en-US" sz="1200" smtClean="0">
                <a:solidFill>
                  <a:srgbClr val="898989"/>
                </a:solidFill>
              </a:rPr>
              <a:pPr>
                <a:spcBef>
                  <a:spcPct val="0"/>
                </a:spcBef>
                <a:buFontTx/>
                <a:buNone/>
              </a:pPr>
              <a:t>23</a:t>
            </a:fld>
            <a:endParaRPr lang="nl-NL" altLang="en-US" sz="1200">
              <a:solidFill>
                <a:srgbClr val="898989"/>
              </a:solidFill>
            </a:endParaRPr>
          </a:p>
        </p:txBody>
      </p:sp>
      <p:graphicFrame>
        <p:nvGraphicFramePr>
          <p:cNvPr id="48132" name="Object 4">
            <a:extLst>
              <a:ext uri="{FF2B5EF4-FFF2-40B4-BE49-F238E27FC236}">
                <a16:creationId xmlns:a16="http://schemas.microsoft.com/office/drawing/2014/main" id="{7FD483B0-4ABE-42B4-BC93-B9C9D1426F45}"/>
              </a:ext>
            </a:extLst>
          </p:cNvPr>
          <p:cNvGraphicFramePr>
            <a:graphicFrameLocks noChangeAspect="1"/>
          </p:cNvGraphicFramePr>
          <p:nvPr/>
        </p:nvGraphicFramePr>
        <p:xfrm>
          <a:off x="266700" y="2133600"/>
          <a:ext cx="8610600" cy="2309813"/>
        </p:xfrm>
        <a:graphic>
          <a:graphicData uri="http://schemas.openxmlformats.org/presentationml/2006/ole">
            <mc:AlternateContent xmlns:mc="http://schemas.openxmlformats.org/markup-compatibility/2006">
              <mc:Choice xmlns:v="urn:schemas-microsoft-com:vml" Requires="v">
                <p:oleObj spid="_x0000_s48140" name="Bitmap Image" r:id="rId4" imgW="0" imgH="0" progId="Paint.Picture">
                  <p:embed/>
                </p:oleObj>
              </mc:Choice>
              <mc:Fallback>
                <p:oleObj name="Bitmap Image" r:id="rId4" imgW="0" imgH="0"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 y="2133600"/>
                        <a:ext cx="8610600"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el 1">
            <a:extLst>
              <a:ext uri="{FF2B5EF4-FFF2-40B4-BE49-F238E27FC236}">
                <a16:creationId xmlns:a16="http://schemas.microsoft.com/office/drawing/2014/main" id="{47D1A578-97A4-4908-9D4D-01A21189D26F}"/>
              </a:ext>
            </a:extLst>
          </p:cNvPr>
          <p:cNvSpPr>
            <a:spLocks noGrp="1"/>
          </p:cNvSpPr>
          <p:nvPr>
            <p:ph type="title"/>
          </p:nvPr>
        </p:nvSpPr>
        <p:spPr/>
        <p:txBody>
          <a:bodyPr/>
          <a:lstStyle/>
          <a:p>
            <a:r>
              <a:rPr lang="nl-BE" altLang="nl-BE"/>
              <a:t>Binding Collections: Demo	</a:t>
            </a:r>
          </a:p>
        </p:txBody>
      </p:sp>
      <p:sp>
        <p:nvSpPr>
          <p:cNvPr id="54275" name="Tijdelijke aanduiding voor inhoud 2">
            <a:extLst>
              <a:ext uri="{FF2B5EF4-FFF2-40B4-BE49-F238E27FC236}">
                <a16:creationId xmlns:a16="http://schemas.microsoft.com/office/drawing/2014/main" id="{1C39A51E-190F-4063-A641-677EB0785101}"/>
              </a:ext>
            </a:extLst>
          </p:cNvPr>
          <p:cNvSpPr>
            <a:spLocks noGrp="1"/>
          </p:cNvSpPr>
          <p:nvPr>
            <p:ph idx="1"/>
          </p:nvPr>
        </p:nvSpPr>
        <p:spPr/>
        <p:txBody>
          <a:bodyPr/>
          <a:lstStyle/>
          <a:p>
            <a:r>
              <a:rPr lang="nl-BE" altLang="nl-BE" sz="2400"/>
              <a:t>ObservableCollection</a:t>
            </a:r>
            <a:r>
              <a:rPr lang="nl-BE" altLang="nl-BE" sz="2000"/>
              <a:t> </a:t>
            </a:r>
            <a:r>
              <a:rPr lang="nl-BE" altLang="nl-BE" sz="2000">
                <a:sym typeface="Wingdings" panose="05000000000000000000" pitchFamily="2" charset="2"/>
              </a:rPr>
              <a:t> list will be notified of any addition to or deletion from the collection  will be sent to the view</a:t>
            </a:r>
            <a:endParaRPr lang="nl-BE" altLang="nl-BE" sz="2000"/>
          </a:p>
        </p:txBody>
      </p:sp>
      <p:pic>
        <p:nvPicPr>
          <p:cNvPr id="54276" name="Afbeelding 1">
            <a:extLst>
              <a:ext uri="{FF2B5EF4-FFF2-40B4-BE49-F238E27FC236}">
                <a16:creationId xmlns:a16="http://schemas.microsoft.com/office/drawing/2014/main" id="{03CA2D98-F330-4498-8BEE-3E63C762C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2381250"/>
            <a:ext cx="58293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el 1">
            <a:extLst>
              <a:ext uri="{FF2B5EF4-FFF2-40B4-BE49-F238E27FC236}">
                <a16:creationId xmlns:a16="http://schemas.microsoft.com/office/drawing/2014/main" id="{1490CEC5-1249-45E1-841D-41575B12AD95}"/>
              </a:ext>
            </a:extLst>
          </p:cNvPr>
          <p:cNvSpPr>
            <a:spLocks noGrp="1"/>
          </p:cNvSpPr>
          <p:nvPr>
            <p:ph type="title"/>
          </p:nvPr>
        </p:nvSpPr>
        <p:spPr/>
        <p:txBody>
          <a:bodyPr/>
          <a:lstStyle/>
          <a:p>
            <a:r>
              <a:rPr lang="nl-BE" altLang="nl-BE"/>
              <a:t>Data Binding Lists Demo</a:t>
            </a:r>
          </a:p>
        </p:txBody>
      </p:sp>
      <p:sp>
        <p:nvSpPr>
          <p:cNvPr id="55299" name="Tijdelijke aanduiding voor inhoud 2">
            <a:extLst>
              <a:ext uri="{FF2B5EF4-FFF2-40B4-BE49-F238E27FC236}">
                <a16:creationId xmlns:a16="http://schemas.microsoft.com/office/drawing/2014/main" id="{F54BF71E-3BD5-4E5B-9A91-D381AD710103}"/>
              </a:ext>
            </a:extLst>
          </p:cNvPr>
          <p:cNvSpPr>
            <a:spLocks noGrp="1"/>
          </p:cNvSpPr>
          <p:nvPr>
            <p:ph idx="1"/>
          </p:nvPr>
        </p:nvSpPr>
        <p:spPr>
          <a:xfrm>
            <a:off x="457200" y="1782763"/>
            <a:ext cx="8229600" cy="4525962"/>
          </a:xfrm>
        </p:spPr>
        <p:txBody>
          <a:bodyPr/>
          <a:lstStyle/>
          <a:p>
            <a:r>
              <a:rPr lang="nl-BE" altLang="nl-BE"/>
              <a:t>MainWindow.xaml</a:t>
            </a:r>
          </a:p>
          <a:p>
            <a:endParaRPr lang="nl-BE" altLang="nl-BE"/>
          </a:p>
          <a:p>
            <a:endParaRPr lang="nl-BE" altLang="nl-BE"/>
          </a:p>
          <a:p>
            <a:endParaRPr lang="nl-BE" altLang="nl-BE"/>
          </a:p>
          <a:p>
            <a:endParaRPr lang="nl-BE" altLang="nl-BE"/>
          </a:p>
          <a:p>
            <a:r>
              <a:rPr lang="nl-BE" altLang="nl-BE"/>
              <a:t>MainWindow.xaml.cs</a:t>
            </a:r>
          </a:p>
        </p:txBody>
      </p:sp>
      <p:pic>
        <p:nvPicPr>
          <p:cNvPr id="55300" name="Afbeelding 1">
            <a:extLst>
              <a:ext uri="{FF2B5EF4-FFF2-40B4-BE49-F238E27FC236}">
                <a16:creationId xmlns:a16="http://schemas.microsoft.com/office/drawing/2014/main" id="{3DB2BA16-5B3B-4CF6-BE29-110A3B5F8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763" y="2289175"/>
            <a:ext cx="6594475" cy="249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Afbeelding 2">
            <a:extLst>
              <a:ext uri="{FF2B5EF4-FFF2-40B4-BE49-F238E27FC236}">
                <a16:creationId xmlns:a16="http://schemas.microsoft.com/office/drawing/2014/main" id="{5083C6FA-9E1C-4E4C-AD43-08E7E7C1E4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513" y="5257800"/>
            <a:ext cx="551497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el 1">
            <a:extLst>
              <a:ext uri="{FF2B5EF4-FFF2-40B4-BE49-F238E27FC236}">
                <a16:creationId xmlns:a16="http://schemas.microsoft.com/office/drawing/2014/main" id="{F1159237-50E8-4F6C-9F05-9933E6073D47}"/>
              </a:ext>
            </a:extLst>
          </p:cNvPr>
          <p:cNvSpPr>
            <a:spLocks noGrp="1"/>
          </p:cNvSpPr>
          <p:nvPr>
            <p:ph type="title"/>
          </p:nvPr>
        </p:nvSpPr>
        <p:spPr/>
        <p:txBody>
          <a:bodyPr/>
          <a:lstStyle/>
          <a:p>
            <a:r>
              <a:rPr lang="nl-BE" altLang="nl-BE"/>
              <a:t>Element Data Binding Demo</a:t>
            </a:r>
          </a:p>
        </p:txBody>
      </p:sp>
      <p:sp>
        <p:nvSpPr>
          <p:cNvPr id="56323" name="Tijdelijke aanduiding voor inhoud 2">
            <a:extLst>
              <a:ext uri="{FF2B5EF4-FFF2-40B4-BE49-F238E27FC236}">
                <a16:creationId xmlns:a16="http://schemas.microsoft.com/office/drawing/2014/main" id="{0975C60D-D0A5-44C7-B8C8-1437322FCC4F}"/>
              </a:ext>
            </a:extLst>
          </p:cNvPr>
          <p:cNvSpPr>
            <a:spLocks noGrp="1"/>
          </p:cNvSpPr>
          <p:nvPr>
            <p:ph idx="1"/>
          </p:nvPr>
        </p:nvSpPr>
        <p:spPr>
          <a:xfrm>
            <a:off x="457200" y="1612900"/>
            <a:ext cx="8229600" cy="4525963"/>
          </a:xfrm>
        </p:spPr>
        <p:txBody>
          <a:bodyPr/>
          <a:lstStyle/>
          <a:p>
            <a:r>
              <a:rPr lang="nl-BE" altLang="nl-BE"/>
              <a:t>Binding to the value of another element on the page (instead of the value of an object)</a:t>
            </a:r>
          </a:p>
        </p:txBody>
      </p:sp>
      <p:pic>
        <p:nvPicPr>
          <p:cNvPr id="56324" name="Afbeelding 1">
            <a:extLst>
              <a:ext uri="{FF2B5EF4-FFF2-40B4-BE49-F238E27FC236}">
                <a16:creationId xmlns:a16="http://schemas.microsoft.com/office/drawing/2014/main" id="{D6EFB025-AFEB-4DD6-93FC-7C9730E1A8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3088" y="3043238"/>
            <a:ext cx="86010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202D5006-4E5F-48AB-BE41-B60F4253A58D}"/>
              </a:ext>
            </a:extLst>
          </p:cNvPr>
          <p:cNvSpPr>
            <a:spLocks noGrp="1"/>
          </p:cNvSpPr>
          <p:nvPr>
            <p:ph type="title"/>
          </p:nvPr>
        </p:nvSpPr>
        <p:spPr/>
        <p:txBody>
          <a:bodyPr/>
          <a:lstStyle/>
          <a:p>
            <a:r>
              <a:rPr lang="nl-BE" altLang="en-US"/>
              <a:t>Binding Options: Converters</a:t>
            </a:r>
            <a:endParaRPr lang="en-US" altLang="en-US"/>
          </a:p>
        </p:txBody>
      </p:sp>
      <p:pic>
        <p:nvPicPr>
          <p:cNvPr id="57347" name="Content Placeholder 4">
            <a:extLst>
              <a:ext uri="{FF2B5EF4-FFF2-40B4-BE49-F238E27FC236}">
                <a16:creationId xmlns:a16="http://schemas.microsoft.com/office/drawing/2014/main" id="{E33A9A76-1303-4412-9819-C66A6EA59E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2852738"/>
            <a:ext cx="8229600" cy="1657350"/>
          </a:xfrm>
        </p:spPr>
      </p:pic>
      <p:sp>
        <p:nvSpPr>
          <p:cNvPr id="57348" name="Slide Number Placeholder 3">
            <a:extLst>
              <a:ext uri="{FF2B5EF4-FFF2-40B4-BE49-F238E27FC236}">
                <a16:creationId xmlns:a16="http://schemas.microsoft.com/office/drawing/2014/main" id="{B5A71595-28A8-462D-B79B-200AD224C6B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6DDC0C8-FFBB-417A-9A07-83E3F924B1CF}" type="slidenum">
              <a:rPr lang="nl-NL" altLang="en-US" sz="1200" smtClean="0">
                <a:solidFill>
                  <a:srgbClr val="898989"/>
                </a:solidFill>
              </a:rPr>
              <a:pPr>
                <a:spcBef>
                  <a:spcPct val="0"/>
                </a:spcBef>
                <a:buFontTx/>
                <a:buNone/>
              </a:pPr>
              <a:t>27</a:t>
            </a:fld>
            <a:endParaRPr lang="nl-NL" altLang="en-US" sz="1200">
              <a:solidFill>
                <a:srgbClr val="8989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466DACCE-0E4A-41D1-9FE5-C4A1FCFE9677}"/>
              </a:ext>
            </a:extLst>
          </p:cNvPr>
          <p:cNvSpPr>
            <a:spLocks noGrp="1"/>
          </p:cNvSpPr>
          <p:nvPr>
            <p:ph type="title"/>
          </p:nvPr>
        </p:nvSpPr>
        <p:spPr/>
        <p:txBody>
          <a:bodyPr/>
          <a:lstStyle/>
          <a:p>
            <a:r>
              <a:rPr lang="nl-BE" altLang="en-US"/>
              <a:t>The IValueConverter Interface</a:t>
            </a:r>
            <a:endParaRPr lang="en-US" altLang="en-US"/>
          </a:p>
        </p:txBody>
      </p:sp>
      <p:pic>
        <p:nvPicPr>
          <p:cNvPr id="59395" name="Content Placeholder 4">
            <a:extLst>
              <a:ext uri="{FF2B5EF4-FFF2-40B4-BE49-F238E27FC236}">
                <a16:creationId xmlns:a16="http://schemas.microsoft.com/office/drawing/2014/main" id="{CD0A4F0C-0371-4561-A886-A535317FB9C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23850" y="2852738"/>
            <a:ext cx="8532813" cy="1255712"/>
          </a:xfrm>
        </p:spPr>
      </p:pic>
      <p:sp>
        <p:nvSpPr>
          <p:cNvPr id="59396" name="Slide Number Placeholder 3">
            <a:extLst>
              <a:ext uri="{FF2B5EF4-FFF2-40B4-BE49-F238E27FC236}">
                <a16:creationId xmlns:a16="http://schemas.microsoft.com/office/drawing/2014/main" id="{0C910D2A-200F-4004-84E2-1E9237DF29C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5C587B3-D423-472D-B138-8ED85DBA57C6}" type="slidenum">
              <a:rPr lang="nl-NL" altLang="en-US" sz="1200" smtClean="0">
                <a:solidFill>
                  <a:srgbClr val="898989"/>
                </a:solidFill>
              </a:rPr>
              <a:pPr>
                <a:spcBef>
                  <a:spcPct val="0"/>
                </a:spcBef>
                <a:buFontTx/>
                <a:buNone/>
              </a:pPr>
              <a:t>28</a:t>
            </a:fld>
            <a:endParaRPr lang="nl-NL" altLang="en-US" sz="1200">
              <a:solidFill>
                <a:srgbClr val="89898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el 1">
            <a:extLst>
              <a:ext uri="{FF2B5EF4-FFF2-40B4-BE49-F238E27FC236}">
                <a16:creationId xmlns:a16="http://schemas.microsoft.com/office/drawing/2014/main" id="{B970F341-8FEC-4BBF-B985-B6D79F877209}"/>
              </a:ext>
            </a:extLst>
          </p:cNvPr>
          <p:cNvSpPr>
            <a:spLocks noGrp="1"/>
          </p:cNvSpPr>
          <p:nvPr>
            <p:ph type="title"/>
          </p:nvPr>
        </p:nvSpPr>
        <p:spPr/>
        <p:txBody>
          <a:bodyPr/>
          <a:lstStyle/>
          <a:p>
            <a:r>
              <a:rPr lang="nl-BE" altLang="nl-BE"/>
              <a:t>Data Conversion Demo</a:t>
            </a:r>
          </a:p>
        </p:txBody>
      </p:sp>
      <p:sp>
        <p:nvSpPr>
          <p:cNvPr id="61443" name="Tijdelijke aanduiding voor inhoud 2">
            <a:extLst>
              <a:ext uri="{FF2B5EF4-FFF2-40B4-BE49-F238E27FC236}">
                <a16:creationId xmlns:a16="http://schemas.microsoft.com/office/drawing/2014/main" id="{7C6450CA-D435-46D3-9C5D-9211C8BBB5DC}"/>
              </a:ext>
            </a:extLst>
          </p:cNvPr>
          <p:cNvSpPr>
            <a:spLocks noGrp="1"/>
          </p:cNvSpPr>
          <p:nvPr>
            <p:ph idx="1"/>
          </p:nvPr>
        </p:nvSpPr>
        <p:spPr/>
        <p:txBody>
          <a:bodyPr/>
          <a:lstStyle/>
          <a:p>
            <a:r>
              <a:rPr lang="nl-BE" altLang="nl-BE"/>
              <a:t>Data that you wish to bind doesn’t match the display you wish to use</a:t>
            </a:r>
          </a:p>
          <a:p>
            <a:r>
              <a:rPr lang="nl-BE" altLang="nl-BE"/>
              <a:t>Added to class Employee </a:t>
            </a:r>
          </a:p>
        </p:txBody>
      </p:sp>
      <p:pic>
        <p:nvPicPr>
          <p:cNvPr id="61444" name="Afbeelding 1">
            <a:extLst>
              <a:ext uri="{FF2B5EF4-FFF2-40B4-BE49-F238E27FC236}">
                <a16:creationId xmlns:a16="http://schemas.microsoft.com/office/drawing/2014/main" id="{718863B7-CD6F-4CF7-9505-5294200AD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638" y="3363913"/>
            <a:ext cx="326072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el 1">
            <a:extLst>
              <a:ext uri="{FF2B5EF4-FFF2-40B4-BE49-F238E27FC236}">
                <a16:creationId xmlns:a16="http://schemas.microsoft.com/office/drawing/2014/main" id="{4EC43AF6-B83C-4C88-847C-6EC30999C3BE}"/>
              </a:ext>
            </a:extLst>
          </p:cNvPr>
          <p:cNvSpPr>
            <a:spLocks noGrp="1"/>
          </p:cNvSpPr>
          <p:nvPr>
            <p:ph type="title"/>
          </p:nvPr>
        </p:nvSpPr>
        <p:spPr>
          <a:xfrm>
            <a:off x="457200" y="185738"/>
            <a:ext cx="8229600" cy="1143000"/>
          </a:xfrm>
        </p:spPr>
        <p:txBody>
          <a:bodyPr/>
          <a:lstStyle/>
          <a:p>
            <a:r>
              <a:rPr lang="nl-BE" altLang="nl-BE"/>
              <a:t>WPF Data Binding</a:t>
            </a:r>
          </a:p>
        </p:txBody>
      </p:sp>
      <p:sp>
        <p:nvSpPr>
          <p:cNvPr id="19459" name="Tijdelijke aanduiding voor inhoud 2">
            <a:extLst>
              <a:ext uri="{FF2B5EF4-FFF2-40B4-BE49-F238E27FC236}">
                <a16:creationId xmlns:a16="http://schemas.microsoft.com/office/drawing/2014/main" id="{C396A845-44FB-4AD2-B1F8-592E8B44EAC5}"/>
              </a:ext>
            </a:extLst>
          </p:cNvPr>
          <p:cNvSpPr>
            <a:spLocks noGrp="1"/>
          </p:cNvSpPr>
          <p:nvPr>
            <p:ph idx="1"/>
          </p:nvPr>
        </p:nvSpPr>
        <p:spPr>
          <a:xfrm>
            <a:off x="571500" y="1600200"/>
            <a:ext cx="8115300" cy="4525963"/>
          </a:xfrm>
        </p:spPr>
        <p:txBody>
          <a:bodyPr/>
          <a:lstStyle/>
          <a:p>
            <a:endParaRPr lang="nl-BE" altLang="nl-BE"/>
          </a:p>
          <a:p>
            <a:endParaRPr lang="nl-BE" altLang="nl-BE"/>
          </a:p>
          <a:p>
            <a:endParaRPr lang="nl-BE" altLang="nl-BE"/>
          </a:p>
          <a:p>
            <a:r>
              <a:rPr lang="nl-BE" altLang="nl-BE"/>
              <a:t>For example: bind the content of a </a:t>
            </a:r>
            <a:r>
              <a:rPr lang="nl-BE" altLang="nl-BE" b="1"/>
              <a:t>TextBox</a:t>
            </a:r>
            <a:r>
              <a:rPr lang="nl-BE" altLang="nl-BE"/>
              <a:t> to the </a:t>
            </a:r>
            <a:r>
              <a:rPr lang="nl-BE" altLang="nl-BE" b="1"/>
              <a:t>Name</a:t>
            </a:r>
            <a:r>
              <a:rPr lang="nl-BE" altLang="nl-BE"/>
              <a:t> property of an </a:t>
            </a:r>
            <a:r>
              <a:rPr lang="nl-BE" altLang="nl-BE" b="1"/>
              <a:t>Employee </a:t>
            </a:r>
            <a:r>
              <a:rPr lang="nl-BE" altLang="nl-BE"/>
              <a:t>object </a:t>
            </a:r>
            <a:r>
              <a:rPr lang="nl-BE" altLang="nl-BE">
                <a:sym typeface="Wingdings" panose="05000000000000000000" pitchFamily="2" charset="2"/>
              </a:rPr>
              <a:t></a:t>
            </a:r>
          </a:p>
          <a:p>
            <a:pPr lvl="1"/>
            <a:r>
              <a:rPr lang="nl-BE" altLang="nl-BE" sz="2600">
                <a:sym typeface="Wingdings" panose="05000000000000000000" pitchFamily="2" charset="2"/>
              </a:rPr>
              <a:t>Target DependencyObject = TextBox</a:t>
            </a:r>
          </a:p>
          <a:p>
            <a:pPr lvl="1"/>
            <a:r>
              <a:rPr lang="nl-BE" altLang="nl-BE" sz="2600">
                <a:sym typeface="Wingdings" panose="05000000000000000000" pitchFamily="2" charset="2"/>
              </a:rPr>
              <a:t>Target DependencyProperty = Text property</a:t>
            </a:r>
          </a:p>
          <a:p>
            <a:pPr lvl="1"/>
            <a:r>
              <a:rPr lang="nl-BE" altLang="nl-BE" sz="2600">
                <a:sym typeface="Wingdings" panose="05000000000000000000" pitchFamily="2" charset="2"/>
              </a:rPr>
              <a:t>Binding Source Object = Employee</a:t>
            </a:r>
          </a:p>
          <a:p>
            <a:pPr lvl="1"/>
            <a:r>
              <a:rPr lang="nl-BE" altLang="nl-BE" sz="2600">
                <a:sym typeface="Wingdings" panose="05000000000000000000" pitchFamily="2" charset="2"/>
              </a:rPr>
              <a:t>Binding Source Object Property = Name</a:t>
            </a:r>
          </a:p>
        </p:txBody>
      </p:sp>
      <p:pic>
        <p:nvPicPr>
          <p:cNvPr id="19460" name="Content Placeholder 4">
            <a:extLst>
              <a:ext uri="{FF2B5EF4-FFF2-40B4-BE49-F238E27FC236}">
                <a16:creationId xmlns:a16="http://schemas.microsoft.com/office/drawing/2014/main" id="{DF258FEC-FA31-476A-BD15-7EA21F40CB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1300" y="1250950"/>
            <a:ext cx="58737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el 1">
            <a:extLst>
              <a:ext uri="{FF2B5EF4-FFF2-40B4-BE49-F238E27FC236}">
                <a16:creationId xmlns:a16="http://schemas.microsoft.com/office/drawing/2014/main" id="{65C60F05-EB86-4312-AC5C-50A0124B53A1}"/>
              </a:ext>
            </a:extLst>
          </p:cNvPr>
          <p:cNvSpPr>
            <a:spLocks noGrp="1"/>
          </p:cNvSpPr>
          <p:nvPr>
            <p:ph type="title"/>
          </p:nvPr>
        </p:nvSpPr>
        <p:spPr/>
        <p:txBody>
          <a:bodyPr/>
          <a:lstStyle/>
          <a:p>
            <a:r>
              <a:rPr lang="nl-BE" altLang="nl-BE"/>
              <a:t>Data Conversion Demo</a:t>
            </a:r>
          </a:p>
        </p:txBody>
      </p:sp>
      <p:sp>
        <p:nvSpPr>
          <p:cNvPr id="62467" name="Tijdelijke aanduiding voor inhoud 2">
            <a:extLst>
              <a:ext uri="{FF2B5EF4-FFF2-40B4-BE49-F238E27FC236}">
                <a16:creationId xmlns:a16="http://schemas.microsoft.com/office/drawing/2014/main" id="{53B4C48C-32FA-4BBC-89FF-0EB0091343E6}"/>
              </a:ext>
            </a:extLst>
          </p:cNvPr>
          <p:cNvSpPr>
            <a:spLocks noGrp="1"/>
          </p:cNvSpPr>
          <p:nvPr>
            <p:ph idx="1"/>
          </p:nvPr>
        </p:nvSpPr>
        <p:spPr>
          <a:xfrm>
            <a:off x="457200" y="1417638"/>
            <a:ext cx="8229600" cy="4708525"/>
          </a:xfrm>
        </p:spPr>
        <p:txBody>
          <a:bodyPr/>
          <a:lstStyle/>
          <a:p>
            <a:r>
              <a:rPr lang="nl-BE" altLang="nl-BE"/>
              <a:t>MainWindow.xaml</a:t>
            </a:r>
          </a:p>
        </p:txBody>
      </p:sp>
      <p:pic>
        <p:nvPicPr>
          <p:cNvPr id="62468" name="Afbeelding 1">
            <a:extLst>
              <a:ext uri="{FF2B5EF4-FFF2-40B4-BE49-F238E27FC236}">
                <a16:creationId xmlns:a16="http://schemas.microsoft.com/office/drawing/2014/main" id="{EA882C8C-6CBF-46EA-A597-E122EE380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988" y="1971675"/>
            <a:ext cx="7689850" cy="411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el 1">
            <a:extLst>
              <a:ext uri="{FF2B5EF4-FFF2-40B4-BE49-F238E27FC236}">
                <a16:creationId xmlns:a16="http://schemas.microsoft.com/office/drawing/2014/main" id="{10C66771-E6CC-487D-B410-E4903F352C36}"/>
              </a:ext>
            </a:extLst>
          </p:cNvPr>
          <p:cNvSpPr>
            <a:spLocks noGrp="1"/>
          </p:cNvSpPr>
          <p:nvPr>
            <p:ph type="title"/>
          </p:nvPr>
        </p:nvSpPr>
        <p:spPr/>
        <p:txBody>
          <a:bodyPr/>
          <a:lstStyle/>
          <a:p>
            <a:r>
              <a:rPr lang="nl-BE" altLang="nl-BE"/>
              <a:t>Data Conversion Demo</a:t>
            </a:r>
          </a:p>
        </p:txBody>
      </p:sp>
      <p:sp>
        <p:nvSpPr>
          <p:cNvPr id="63491" name="Tijdelijke aanduiding voor inhoud 2">
            <a:extLst>
              <a:ext uri="{FF2B5EF4-FFF2-40B4-BE49-F238E27FC236}">
                <a16:creationId xmlns:a16="http://schemas.microsoft.com/office/drawing/2014/main" id="{E4B2EAE2-4EB1-4B08-BF82-090902348274}"/>
              </a:ext>
            </a:extLst>
          </p:cNvPr>
          <p:cNvSpPr>
            <a:spLocks noGrp="1"/>
          </p:cNvSpPr>
          <p:nvPr>
            <p:ph idx="1"/>
          </p:nvPr>
        </p:nvSpPr>
        <p:spPr>
          <a:xfrm>
            <a:off x="457200" y="1274763"/>
            <a:ext cx="8229600" cy="4525962"/>
          </a:xfrm>
        </p:spPr>
        <p:txBody>
          <a:bodyPr/>
          <a:lstStyle/>
          <a:p>
            <a:r>
              <a:rPr lang="nl-BE" altLang="nl-BE"/>
              <a:t>MainWindow.xaml.cs</a:t>
            </a:r>
          </a:p>
          <a:p>
            <a:endParaRPr lang="nl-BE" altLang="nl-BE"/>
          </a:p>
          <a:p>
            <a:endParaRPr lang="nl-BE" altLang="nl-BE"/>
          </a:p>
          <a:p>
            <a:r>
              <a:rPr lang="nl-BE" altLang="nl-BE"/>
              <a:t>DateConverter.cs</a:t>
            </a:r>
          </a:p>
        </p:txBody>
      </p:sp>
      <p:pic>
        <p:nvPicPr>
          <p:cNvPr id="63492" name="Afbeelding 1">
            <a:extLst>
              <a:ext uri="{FF2B5EF4-FFF2-40B4-BE49-F238E27FC236}">
                <a16:creationId xmlns:a16="http://schemas.microsoft.com/office/drawing/2014/main" id="{85D42971-18B6-48C0-8BE5-1A2E2DDE8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746250"/>
            <a:ext cx="805815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Afbeelding 2">
            <a:extLst>
              <a:ext uri="{FF2B5EF4-FFF2-40B4-BE49-F238E27FC236}">
                <a16:creationId xmlns:a16="http://schemas.microsoft.com/office/drawing/2014/main" id="{2A1E5A12-0EE1-4C86-ADB6-3AC16F5EC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363" y="3538538"/>
            <a:ext cx="67437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el 1">
            <a:extLst>
              <a:ext uri="{FF2B5EF4-FFF2-40B4-BE49-F238E27FC236}">
                <a16:creationId xmlns:a16="http://schemas.microsoft.com/office/drawing/2014/main" id="{A7132690-B612-492A-85C9-6FAAB8C028AF}"/>
              </a:ext>
            </a:extLst>
          </p:cNvPr>
          <p:cNvSpPr>
            <a:spLocks noGrp="1"/>
          </p:cNvSpPr>
          <p:nvPr>
            <p:ph type="title"/>
          </p:nvPr>
        </p:nvSpPr>
        <p:spPr/>
        <p:txBody>
          <a:bodyPr/>
          <a:lstStyle/>
          <a:p>
            <a:r>
              <a:rPr lang="nl-BE" altLang="en-US"/>
              <a:t>WPF Data Binding</a:t>
            </a:r>
          </a:p>
        </p:txBody>
      </p:sp>
      <p:sp>
        <p:nvSpPr>
          <p:cNvPr id="21507" name="Tijdelijke aanduiding voor inhoud 2">
            <a:extLst>
              <a:ext uri="{FF2B5EF4-FFF2-40B4-BE49-F238E27FC236}">
                <a16:creationId xmlns:a16="http://schemas.microsoft.com/office/drawing/2014/main" id="{A352738F-E2D4-4BD7-91D1-4232E56CB1E4}"/>
              </a:ext>
            </a:extLst>
          </p:cNvPr>
          <p:cNvSpPr>
            <a:spLocks noGrp="1"/>
          </p:cNvSpPr>
          <p:nvPr>
            <p:ph idx="1"/>
          </p:nvPr>
        </p:nvSpPr>
        <p:spPr>
          <a:xfrm>
            <a:off x="457200" y="1322388"/>
            <a:ext cx="8229600" cy="4525962"/>
          </a:xfrm>
        </p:spPr>
        <p:txBody>
          <a:bodyPr/>
          <a:lstStyle/>
          <a:p>
            <a:r>
              <a:rPr lang="nl-BE" altLang="nl-BE"/>
              <a:t>Data flow of binding can go from the binding target to the binding source </a:t>
            </a:r>
            <a:r>
              <a:rPr lang="nl-BE" altLang="nl-BE" sz="2000"/>
              <a:t>(e.g. user edits value of a text box), </a:t>
            </a:r>
            <a:r>
              <a:rPr lang="nl-BE" altLang="nl-BE"/>
              <a:t>from the binding source tot the binding target </a:t>
            </a:r>
            <a:r>
              <a:rPr lang="nl-BE" altLang="nl-BE" sz="2000"/>
              <a:t>(e.g. TextBox’s content updating when changes in the binding source occur), </a:t>
            </a:r>
            <a:r>
              <a:rPr lang="nl-BE" altLang="nl-BE"/>
              <a:t>or both</a:t>
            </a:r>
          </a:p>
          <a:p>
            <a:endParaRPr lang="nl-BE" altLang="en-US"/>
          </a:p>
        </p:txBody>
      </p:sp>
      <p:pic>
        <p:nvPicPr>
          <p:cNvPr id="21508" name="Content Placeholder 4">
            <a:extLst>
              <a:ext uri="{FF2B5EF4-FFF2-40B4-BE49-F238E27FC236}">
                <a16:creationId xmlns:a16="http://schemas.microsoft.com/office/drawing/2014/main" id="{8630252E-8E7E-498B-8930-BCE7F6CFD2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2363" y="3946525"/>
            <a:ext cx="7286625"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51F5318-6B57-470E-946C-78E0178CC9F0}"/>
              </a:ext>
            </a:extLst>
          </p:cNvPr>
          <p:cNvSpPr>
            <a:spLocks noGrp="1"/>
          </p:cNvSpPr>
          <p:nvPr>
            <p:ph type="title"/>
          </p:nvPr>
        </p:nvSpPr>
        <p:spPr/>
        <p:txBody>
          <a:bodyPr/>
          <a:lstStyle/>
          <a:p>
            <a:r>
              <a:rPr lang="nl-BE" altLang="en-US"/>
              <a:t>Binding a single object</a:t>
            </a:r>
            <a:endParaRPr lang="en-US" altLang="en-US"/>
          </a:p>
        </p:txBody>
      </p:sp>
      <p:sp>
        <p:nvSpPr>
          <p:cNvPr id="23555" name="Slide Number Placeholder 3">
            <a:extLst>
              <a:ext uri="{FF2B5EF4-FFF2-40B4-BE49-F238E27FC236}">
                <a16:creationId xmlns:a16="http://schemas.microsoft.com/office/drawing/2014/main" id="{116C6836-5181-4E94-AF15-28CDE467002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A1F16DB-222B-4708-A277-996F04CCEA8E}" type="slidenum">
              <a:rPr lang="nl-NL" altLang="en-US" sz="1200" smtClean="0">
                <a:solidFill>
                  <a:srgbClr val="898989"/>
                </a:solidFill>
              </a:rPr>
              <a:pPr>
                <a:spcBef>
                  <a:spcPct val="0"/>
                </a:spcBef>
                <a:buFontTx/>
                <a:buNone/>
              </a:pPr>
              <a:t>5</a:t>
            </a:fld>
            <a:endParaRPr lang="nl-NL" altLang="en-US" sz="1200">
              <a:solidFill>
                <a:srgbClr val="898989"/>
              </a:solidFill>
            </a:endParaRPr>
          </a:p>
        </p:txBody>
      </p:sp>
      <p:graphicFrame>
        <p:nvGraphicFramePr>
          <p:cNvPr id="23556" name="Object 4">
            <a:extLst>
              <a:ext uri="{FF2B5EF4-FFF2-40B4-BE49-F238E27FC236}">
                <a16:creationId xmlns:a16="http://schemas.microsoft.com/office/drawing/2014/main" id="{C1997A1F-9BE0-402B-BD61-C334FE787C4C}"/>
              </a:ext>
            </a:extLst>
          </p:cNvPr>
          <p:cNvGraphicFramePr>
            <a:graphicFrameLocks noChangeAspect="1"/>
          </p:cNvGraphicFramePr>
          <p:nvPr/>
        </p:nvGraphicFramePr>
        <p:xfrm>
          <a:off x="1608138" y="1828800"/>
          <a:ext cx="5927725" cy="3200400"/>
        </p:xfrm>
        <a:graphic>
          <a:graphicData uri="http://schemas.openxmlformats.org/presentationml/2006/ole">
            <mc:AlternateContent xmlns:mc="http://schemas.openxmlformats.org/markup-compatibility/2006">
              <mc:Choice xmlns:v="urn:schemas-microsoft-com:vml" Requires="v">
                <p:oleObj spid="_x0000_s23564" name="Bitmap Image" r:id="rId4" imgW="0" imgH="0" progId="Paint.Picture">
                  <p:embed/>
                </p:oleObj>
              </mc:Choice>
              <mc:Fallback>
                <p:oleObj name="Bitmap Image" r:id="rId4" imgW="0" imgH="0"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8138" y="1828800"/>
                        <a:ext cx="59277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DE9EFC6D-444E-4342-9486-5BB74E531CBB}"/>
              </a:ext>
            </a:extLst>
          </p:cNvPr>
          <p:cNvSpPr>
            <a:spLocks noGrp="1"/>
          </p:cNvSpPr>
          <p:nvPr>
            <p:ph type="title"/>
          </p:nvPr>
        </p:nvSpPr>
        <p:spPr/>
        <p:txBody>
          <a:bodyPr/>
          <a:lstStyle/>
          <a:p>
            <a:r>
              <a:rPr lang="nl-BE" altLang="en-US"/>
              <a:t>Binding a single object</a:t>
            </a:r>
            <a:endParaRPr lang="en-US" altLang="en-US"/>
          </a:p>
        </p:txBody>
      </p:sp>
      <p:sp>
        <p:nvSpPr>
          <p:cNvPr id="25603" name="Slide Number Placeholder 3">
            <a:extLst>
              <a:ext uri="{FF2B5EF4-FFF2-40B4-BE49-F238E27FC236}">
                <a16:creationId xmlns:a16="http://schemas.microsoft.com/office/drawing/2014/main" id="{0196EE1F-6687-4B2E-B54F-4226D99E4D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8D6FFFF-3C2C-4A58-9034-D1CDF646BE4A}" type="slidenum">
              <a:rPr lang="nl-NL" altLang="en-US" sz="1200" smtClean="0">
                <a:solidFill>
                  <a:srgbClr val="898989"/>
                </a:solidFill>
              </a:rPr>
              <a:pPr>
                <a:spcBef>
                  <a:spcPct val="0"/>
                </a:spcBef>
                <a:buFontTx/>
                <a:buNone/>
              </a:pPr>
              <a:t>6</a:t>
            </a:fld>
            <a:endParaRPr lang="nl-NL" altLang="en-US" sz="1200">
              <a:solidFill>
                <a:srgbClr val="898989"/>
              </a:solidFill>
            </a:endParaRPr>
          </a:p>
        </p:txBody>
      </p:sp>
      <p:pic>
        <p:nvPicPr>
          <p:cNvPr id="25604" name="Picture 7">
            <a:extLst>
              <a:ext uri="{FF2B5EF4-FFF2-40B4-BE49-F238E27FC236}">
                <a16:creationId xmlns:a16="http://schemas.microsoft.com/office/drawing/2014/main" id="{B8448729-B19C-4450-BC5E-6AF233932E2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060575"/>
            <a:ext cx="873442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05" name="Object 8">
            <a:extLst>
              <a:ext uri="{FF2B5EF4-FFF2-40B4-BE49-F238E27FC236}">
                <a16:creationId xmlns:a16="http://schemas.microsoft.com/office/drawing/2014/main" id="{5AA76019-049F-4795-B628-B110D7030D67}"/>
              </a:ext>
            </a:extLst>
          </p:cNvPr>
          <p:cNvGraphicFramePr>
            <a:graphicFrameLocks noChangeAspect="1"/>
          </p:cNvGraphicFramePr>
          <p:nvPr/>
        </p:nvGraphicFramePr>
        <p:xfrm>
          <a:off x="358775" y="3586163"/>
          <a:ext cx="8461375" cy="747712"/>
        </p:xfrm>
        <a:graphic>
          <a:graphicData uri="http://schemas.openxmlformats.org/presentationml/2006/ole">
            <mc:AlternateContent xmlns:mc="http://schemas.openxmlformats.org/markup-compatibility/2006">
              <mc:Choice xmlns:v="urn:schemas-microsoft-com:vml" Requires="v">
                <p:oleObj spid="_x0000_s25614" name="Bitmap Image" r:id="rId5" imgW="0" imgH="0" progId="Paint.Picture">
                  <p:embed/>
                </p:oleObj>
              </mc:Choice>
              <mc:Fallback>
                <p:oleObj name="Bitmap Image" r:id="rId5" imgW="0" imgH="0" progId="Paint.Picture">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775" y="3586163"/>
                        <a:ext cx="8461375"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606" name="Picture 9">
            <a:extLst>
              <a:ext uri="{FF2B5EF4-FFF2-40B4-BE49-F238E27FC236}">
                <a16:creationId xmlns:a16="http://schemas.microsoft.com/office/drawing/2014/main" id="{E8B63C8D-FD72-437B-909E-6E045ED487E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20688" y="4441825"/>
            <a:ext cx="8337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74AE915-38BF-4809-A86D-980979447FCA}"/>
              </a:ext>
            </a:extLst>
          </p:cNvPr>
          <p:cNvSpPr>
            <a:spLocks noGrp="1"/>
          </p:cNvSpPr>
          <p:nvPr>
            <p:ph type="title"/>
          </p:nvPr>
        </p:nvSpPr>
        <p:spPr/>
        <p:txBody>
          <a:bodyPr/>
          <a:lstStyle/>
          <a:p>
            <a:r>
              <a:rPr lang="nl-BE" altLang="en-US"/>
              <a:t>The DataContext</a:t>
            </a:r>
            <a:endParaRPr lang="en-US" altLang="en-US"/>
          </a:p>
        </p:txBody>
      </p:sp>
      <p:graphicFrame>
        <p:nvGraphicFramePr>
          <p:cNvPr id="27651" name="Content Placeholder 3">
            <a:extLst>
              <a:ext uri="{FF2B5EF4-FFF2-40B4-BE49-F238E27FC236}">
                <a16:creationId xmlns:a16="http://schemas.microsoft.com/office/drawing/2014/main" id="{47423B3A-BAC7-4344-A8B0-93B5C2F0CEB2}"/>
              </a:ext>
            </a:extLst>
          </p:cNvPr>
          <p:cNvGraphicFramePr>
            <a:graphicFrameLocks noGrp="1" noChangeAspect="1"/>
          </p:cNvGraphicFramePr>
          <p:nvPr>
            <p:ph idx="1"/>
          </p:nvPr>
        </p:nvGraphicFramePr>
        <p:xfrm>
          <a:off x="1100138" y="1927225"/>
          <a:ext cx="6765925" cy="1935163"/>
        </p:xfrm>
        <a:graphic>
          <a:graphicData uri="http://schemas.openxmlformats.org/presentationml/2006/ole">
            <mc:AlternateContent xmlns:mc="http://schemas.openxmlformats.org/markup-compatibility/2006">
              <mc:Choice xmlns:v="urn:schemas-microsoft-com:vml" Requires="v">
                <p:oleObj spid="_x0000_s27659" name="Bitmap Image" r:id="rId4" imgW="0" imgH="0" progId="Paint.Picture">
                  <p:embed/>
                </p:oleObj>
              </mc:Choice>
              <mc:Fallback>
                <p:oleObj name="Bitmap Image" r:id="rId4" imgW="0" imgH="0" progId="Paint.Picture">
                  <p:embed/>
                  <p:pic>
                    <p:nvPicPr>
                      <p:cNvPr id="0" name="Content Placeholder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138" y="1927225"/>
                        <a:ext cx="6765925"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D3B7AFF-918B-4D97-848E-C570DF5D1832}"/>
              </a:ext>
            </a:extLst>
          </p:cNvPr>
          <p:cNvSpPr>
            <a:spLocks noGrp="1"/>
          </p:cNvSpPr>
          <p:nvPr>
            <p:ph type="title"/>
          </p:nvPr>
        </p:nvSpPr>
        <p:spPr/>
        <p:txBody>
          <a:bodyPr/>
          <a:lstStyle/>
          <a:p>
            <a:r>
              <a:rPr lang="nl-BE" altLang="en-US"/>
              <a:t>Walking the XAML Tree</a:t>
            </a:r>
            <a:endParaRPr lang="en-US" altLang="en-US"/>
          </a:p>
        </p:txBody>
      </p:sp>
      <p:pic>
        <p:nvPicPr>
          <p:cNvPr id="29699" name="Content Placeholder 6">
            <a:extLst>
              <a:ext uri="{FF2B5EF4-FFF2-40B4-BE49-F238E27FC236}">
                <a16:creationId xmlns:a16="http://schemas.microsoft.com/office/drawing/2014/main" id="{73C4A1DF-190E-4E42-8F44-619904F426C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54075" y="1671638"/>
            <a:ext cx="7832725" cy="417195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el 1">
            <a:extLst>
              <a:ext uri="{FF2B5EF4-FFF2-40B4-BE49-F238E27FC236}">
                <a16:creationId xmlns:a16="http://schemas.microsoft.com/office/drawing/2014/main" id="{2609B382-B4AF-4D3C-BB6B-CB2AB3BD5AB7}"/>
              </a:ext>
            </a:extLst>
          </p:cNvPr>
          <p:cNvSpPr>
            <a:spLocks noGrp="1"/>
          </p:cNvSpPr>
          <p:nvPr>
            <p:ph type="title"/>
          </p:nvPr>
        </p:nvSpPr>
        <p:spPr/>
        <p:txBody>
          <a:bodyPr/>
          <a:lstStyle/>
          <a:p>
            <a:r>
              <a:rPr lang="nl-BE" altLang="nl-BE"/>
              <a:t>WPF Data Binding</a:t>
            </a:r>
          </a:p>
        </p:txBody>
      </p:sp>
      <p:sp>
        <p:nvSpPr>
          <p:cNvPr id="31747" name="Tijdelijke aanduiding voor inhoud 2">
            <a:extLst>
              <a:ext uri="{FF2B5EF4-FFF2-40B4-BE49-F238E27FC236}">
                <a16:creationId xmlns:a16="http://schemas.microsoft.com/office/drawing/2014/main" id="{2CBFE8B4-DDF3-4DBD-A7E0-061C57E6B1C6}"/>
              </a:ext>
            </a:extLst>
          </p:cNvPr>
          <p:cNvSpPr>
            <a:spLocks noGrp="1"/>
          </p:cNvSpPr>
          <p:nvPr>
            <p:ph idx="1"/>
          </p:nvPr>
        </p:nvSpPr>
        <p:spPr>
          <a:xfrm>
            <a:off x="830263" y="1212850"/>
            <a:ext cx="8229600" cy="4525963"/>
          </a:xfrm>
        </p:spPr>
        <p:txBody>
          <a:bodyPr/>
          <a:lstStyle/>
          <a:p>
            <a:r>
              <a:rPr lang="nl-BE" altLang="nl-BE" sz="2000" b="1"/>
              <a:t>One Way Binding</a:t>
            </a:r>
            <a:r>
              <a:rPr lang="nl-BE" altLang="nl-BE" sz="2000"/>
              <a:t>: source </a:t>
            </a:r>
            <a:r>
              <a:rPr lang="nl-BE" altLang="nl-BE" sz="2000">
                <a:sym typeface="Wingdings" panose="05000000000000000000" pitchFamily="2" charset="2"/>
              </a:rPr>
              <a:t> target </a:t>
            </a:r>
          </a:p>
          <a:p>
            <a:r>
              <a:rPr lang="nl-BE" altLang="nl-BE" sz="2000" b="1">
                <a:sym typeface="Wingdings" panose="05000000000000000000" pitchFamily="2" charset="2"/>
              </a:rPr>
              <a:t>INofifyPropertyChanged</a:t>
            </a:r>
            <a:r>
              <a:rPr lang="nl-BE" altLang="nl-BE" sz="2000">
                <a:sym typeface="Wingdings" panose="05000000000000000000" pitchFamily="2" charset="2"/>
              </a:rPr>
              <a:t> interface: underlying data changes  view is updated </a:t>
            </a:r>
          </a:p>
          <a:p>
            <a:r>
              <a:rPr lang="nl-BE" altLang="nl-BE" sz="2000" b="1">
                <a:sym typeface="Wingdings" panose="05000000000000000000" pitchFamily="2" charset="2"/>
              </a:rPr>
              <a:t>Two Way Binding</a:t>
            </a:r>
            <a:r>
              <a:rPr lang="nl-BE" altLang="nl-BE" sz="2000">
                <a:sym typeface="Wingdings" panose="05000000000000000000" pitchFamily="2" charset="2"/>
              </a:rPr>
              <a:t>: user can modify data in UI  data updated in the source</a:t>
            </a:r>
          </a:p>
          <a:p>
            <a:r>
              <a:rPr lang="nl-BE" altLang="nl-BE" sz="2000" b="1">
                <a:sym typeface="Wingdings" panose="05000000000000000000" pitchFamily="2" charset="2"/>
              </a:rPr>
              <a:t>Element Binding</a:t>
            </a:r>
            <a:r>
              <a:rPr lang="nl-BE" altLang="nl-BE" sz="2000">
                <a:sym typeface="Wingdings" panose="05000000000000000000" pitchFamily="2" charset="2"/>
              </a:rPr>
              <a:t>: bind to another element on the page</a:t>
            </a:r>
          </a:p>
          <a:p>
            <a:r>
              <a:rPr lang="nl-BE" altLang="nl-BE" sz="2000" b="1">
                <a:sym typeface="Wingdings" panose="05000000000000000000" pitchFamily="2" charset="2"/>
              </a:rPr>
              <a:t>DataContext</a:t>
            </a:r>
            <a:r>
              <a:rPr lang="nl-BE" altLang="nl-BE" sz="2000">
                <a:sym typeface="Wingdings" panose="05000000000000000000" pitchFamily="2" charset="2"/>
              </a:rPr>
              <a:t>: datasource itself, object whose properties you are binding from</a:t>
            </a:r>
          </a:p>
          <a:p>
            <a:r>
              <a:rPr lang="nl-BE" altLang="nl-BE" sz="2000" b="1">
                <a:sym typeface="Wingdings" panose="05000000000000000000" pitchFamily="2" charset="2"/>
              </a:rPr>
              <a:t>List Binding</a:t>
            </a:r>
            <a:r>
              <a:rPr lang="nl-BE" altLang="nl-BE" sz="2000">
                <a:sym typeface="Wingdings" panose="05000000000000000000" pitchFamily="2" charset="2"/>
              </a:rPr>
              <a:t>: Bind collections of data to list boxes, combo boxes,…</a:t>
            </a:r>
          </a:p>
          <a:p>
            <a:r>
              <a:rPr lang="nl-BE" altLang="nl-BE" sz="2000" b="1">
                <a:sym typeface="Wingdings" panose="05000000000000000000" pitchFamily="2" charset="2"/>
              </a:rPr>
              <a:t>Data Templates</a:t>
            </a:r>
            <a:r>
              <a:rPr lang="nl-BE" altLang="nl-BE" sz="2000">
                <a:sym typeface="Wingdings" panose="05000000000000000000" pitchFamily="2" charset="2"/>
              </a:rPr>
              <a:t>: tell the list what part of the data to display by using data templates</a:t>
            </a:r>
          </a:p>
          <a:p>
            <a:r>
              <a:rPr lang="nl-BE" altLang="nl-BE" sz="2000" b="1">
                <a:sym typeface="Wingdings" panose="05000000000000000000" pitchFamily="2" charset="2"/>
              </a:rPr>
              <a:t>Data Conversion</a:t>
            </a:r>
            <a:r>
              <a:rPr lang="nl-BE" altLang="nl-BE" sz="2000">
                <a:sym typeface="Wingdings" panose="05000000000000000000" pitchFamily="2" charset="2"/>
              </a:rPr>
              <a:t>: converts the data at the source to the type expected at the target</a:t>
            </a:r>
          </a:p>
          <a:p>
            <a:r>
              <a:rPr lang="nl-BE" altLang="nl-BE" sz="2000" b="1">
                <a:sym typeface="Wingdings" panose="05000000000000000000" pitchFamily="2" charset="2"/>
              </a:rPr>
              <a:t>Data Validation</a:t>
            </a:r>
            <a:r>
              <a:rPr lang="nl-BE" altLang="nl-BE" sz="2000">
                <a:sym typeface="Wingdings" panose="05000000000000000000" pitchFamily="2" charset="2"/>
              </a:rPr>
              <a:t> : Ensuring that the data is valid</a:t>
            </a:r>
          </a:p>
          <a:p>
            <a:pPr lvl="1"/>
            <a:endParaRPr lang="nl-BE" altLang="nl-BE" sz="2400">
              <a:sym typeface="Wingdings" panose="05000000000000000000" pitchFamily="2" charset="2"/>
            </a:endParaRPr>
          </a:p>
          <a:p>
            <a:pPr lvl="1"/>
            <a:endParaRPr lang="nl-BE" altLang="nl-BE" sz="2400">
              <a:sym typeface="Wingdings" panose="05000000000000000000" pitchFamily="2" charset="2"/>
            </a:endParaRPr>
          </a:p>
          <a:p>
            <a:endParaRPr lang="nl-BE" altLang="nl-BE"/>
          </a:p>
        </p:txBody>
      </p:sp>
    </p:spTree>
  </p:cSld>
  <p:clrMapOvr>
    <a:masterClrMapping/>
  </p:clrMapOvr>
</p:sld>
</file>

<file path=ppt/theme/theme1.xml><?xml version="1.0" encoding="utf-8"?>
<a:theme xmlns:a="http://schemas.openxmlformats.org/drawingml/2006/main" name="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Presentatie</Template>
  <TotalTime>18054</TotalTime>
  <Words>2415</Words>
  <Application>Microsoft Office PowerPoint</Application>
  <PresentationFormat>Diavoorstelling (4:3)</PresentationFormat>
  <Paragraphs>247</Paragraphs>
  <Slides>31</Slides>
  <Notes>18</Notes>
  <HiddenSlides>0</HiddenSlides>
  <MMClips>0</MMClips>
  <ScaleCrop>false</ScaleCrop>
  <HeadingPairs>
    <vt:vector size="8" baseType="variant">
      <vt:variant>
        <vt:lpstr>Gebruikte lettertypen</vt:lpstr>
      </vt:variant>
      <vt:variant>
        <vt:i4>2</vt:i4>
      </vt:variant>
      <vt:variant>
        <vt:lpstr>Thema</vt:lpstr>
      </vt:variant>
      <vt:variant>
        <vt:i4>1</vt:i4>
      </vt:variant>
      <vt:variant>
        <vt:lpstr>Ingesloten OLE-bronprogramma's</vt:lpstr>
      </vt:variant>
      <vt:variant>
        <vt:i4>1</vt:i4>
      </vt:variant>
      <vt:variant>
        <vt:lpstr>Diatitels</vt:lpstr>
      </vt:variant>
      <vt:variant>
        <vt:i4>31</vt:i4>
      </vt:variant>
    </vt:vector>
  </HeadingPairs>
  <TitlesOfParts>
    <vt:vector size="35" baseType="lpstr">
      <vt:lpstr>Arial</vt:lpstr>
      <vt:lpstr>Calibri</vt:lpstr>
      <vt:lpstr>Presentatie</vt:lpstr>
      <vt:lpstr>Bitmap Image</vt:lpstr>
      <vt:lpstr>WPF Data Binding</vt:lpstr>
      <vt:lpstr>WPF Data Binding</vt:lpstr>
      <vt:lpstr>WPF Data Binding</vt:lpstr>
      <vt:lpstr>WPF Data Binding</vt:lpstr>
      <vt:lpstr>Binding a single object</vt:lpstr>
      <vt:lpstr>Binding a single object</vt:lpstr>
      <vt:lpstr>The DataContext</vt:lpstr>
      <vt:lpstr>Walking the XAML Tree</vt:lpstr>
      <vt:lpstr>WPF Data Binding</vt:lpstr>
      <vt:lpstr>One Way Databinding demo</vt:lpstr>
      <vt:lpstr>One Way Databinding demo</vt:lpstr>
      <vt:lpstr>INotifyPropertyChanged Demo</vt:lpstr>
      <vt:lpstr>INotifyPropertyChanged Demo</vt:lpstr>
      <vt:lpstr>INotifyPropertyChanged Demo</vt:lpstr>
      <vt:lpstr>INotifyPropertyChanged Demo</vt:lpstr>
      <vt:lpstr>Two Way DataBinding Demo</vt:lpstr>
      <vt:lpstr>Default Binding Mode</vt:lpstr>
      <vt:lpstr>Binding Collections</vt:lpstr>
      <vt:lpstr>Important properties on ItemsControl</vt:lpstr>
      <vt:lpstr>Data Templates</vt:lpstr>
      <vt:lpstr>Data Templates</vt:lpstr>
      <vt:lpstr>The ObservableCollection&lt;T&gt;</vt:lpstr>
      <vt:lpstr>Binding Collections</vt:lpstr>
      <vt:lpstr>Binding Collections: Demo </vt:lpstr>
      <vt:lpstr>Data Binding Lists Demo</vt:lpstr>
      <vt:lpstr>Element Data Binding Demo</vt:lpstr>
      <vt:lpstr>Binding Options: Converters</vt:lpstr>
      <vt:lpstr>The IValueConverter Interface</vt:lpstr>
      <vt:lpstr>Data Conversion Demo</vt:lpstr>
      <vt:lpstr>Data Conversion Demo</vt:lpstr>
      <vt:lpstr>Data Conversion Demo</vt:lpstr>
    </vt:vector>
  </TitlesOfParts>
  <Company>PHL</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Evy Schröter</dc:creator>
  <cp:lastModifiedBy>Wesley Hendrikx</cp:lastModifiedBy>
  <cp:revision>526</cp:revision>
  <dcterms:created xsi:type="dcterms:W3CDTF">2013-03-26T10:10:44Z</dcterms:created>
  <dcterms:modified xsi:type="dcterms:W3CDTF">2019-10-07T14:37:11Z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
  </property>
  <property fmtid="{D5CDD505-2E9C-101B-9397-08002B2CF9AE}" pid="3" name="Owner">
    <vt:lpwstr/>
  </property>
  <property fmtid="{D5CDD505-2E9C-101B-9397-08002B2CF9AE}" pid="4" name="Status">
    <vt:lpwstr/>
  </property>
</Properties>
</file>