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2" r:id="rId1"/>
  </p:sldMasterIdLst>
  <p:notesMasterIdLst>
    <p:notesMasterId r:id="rId57"/>
  </p:notesMasterIdLst>
  <p:handoutMasterIdLst>
    <p:handoutMasterId r:id="rId58"/>
  </p:handoutMasterIdLst>
  <p:sldIdLst>
    <p:sldId id="334" r:id="rId2"/>
    <p:sldId id="401" r:id="rId3"/>
    <p:sldId id="402" r:id="rId4"/>
    <p:sldId id="483" r:id="rId5"/>
    <p:sldId id="474" r:id="rId6"/>
    <p:sldId id="476" r:id="rId7"/>
    <p:sldId id="477" r:id="rId8"/>
    <p:sldId id="473" r:id="rId9"/>
    <p:sldId id="475" r:id="rId10"/>
    <p:sldId id="481" r:id="rId11"/>
    <p:sldId id="486" r:id="rId12"/>
    <p:sldId id="478" r:id="rId13"/>
    <p:sldId id="480" r:id="rId14"/>
    <p:sldId id="482" r:id="rId15"/>
    <p:sldId id="484" r:id="rId16"/>
    <p:sldId id="485" r:id="rId17"/>
    <p:sldId id="472" r:id="rId18"/>
    <p:sldId id="526" r:id="rId19"/>
    <p:sldId id="527" r:id="rId20"/>
    <p:sldId id="528" r:id="rId21"/>
    <p:sldId id="529" r:id="rId22"/>
    <p:sldId id="487" r:id="rId23"/>
    <p:sldId id="488" r:id="rId24"/>
    <p:sldId id="489" r:id="rId25"/>
    <p:sldId id="490" r:id="rId26"/>
    <p:sldId id="491" r:id="rId27"/>
    <p:sldId id="492" r:id="rId28"/>
    <p:sldId id="493" r:id="rId29"/>
    <p:sldId id="494" r:id="rId30"/>
    <p:sldId id="504" r:id="rId31"/>
    <p:sldId id="505" r:id="rId32"/>
    <p:sldId id="507" r:id="rId33"/>
    <p:sldId id="508" r:id="rId34"/>
    <p:sldId id="522" r:id="rId35"/>
    <p:sldId id="523" r:id="rId36"/>
    <p:sldId id="524" r:id="rId37"/>
    <p:sldId id="525" r:id="rId38"/>
    <p:sldId id="495" r:id="rId39"/>
    <p:sldId id="497" r:id="rId40"/>
    <p:sldId id="500" r:id="rId41"/>
    <p:sldId id="501" r:id="rId42"/>
    <p:sldId id="502" r:id="rId43"/>
    <p:sldId id="506" r:id="rId44"/>
    <p:sldId id="503" r:id="rId45"/>
    <p:sldId id="509" r:id="rId46"/>
    <p:sldId id="510" r:id="rId47"/>
    <p:sldId id="512" r:id="rId48"/>
    <p:sldId id="515" r:id="rId49"/>
    <p:sldId id="513" r:id="rId50"/>
    <p:sldId id="516" r:id="rId51"/>
    <p:sldId id="517" r:id="rId52"/>
    <p:sldId id="518" r:id="rId53"/>
    <p:sldId id="519" r:id="rId54"/>
    <p:sldId id="520" r:id="rId55"/>
    <p:sldId id="521" r:id="rId5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342" autoAdjust="0"/>
  </p:normalViewPr>
  <p:slideViewPr>
    <p:cSldViewPr>
      <p:cViewPr varScale="1">
        <p:scale>
          <a:sx n="78" d="100"/>
          <a:sy n="78" d="100"/>
        </p:scale>
        <p:origin x="2574"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936"/>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nl-BE"/>
          </a:p>
        </p:txBody>
      </p:sp>
      <p:sp>
        <p:nvSpPr>
          <p:cNvPr id="2765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fld id="{3574C6A6-FE6B-4EF1-A9D7-C94C76435518}" type="datetimeFigureOut">
              <a:rPr lang="en-US" altLang="nl-BE"/>
              <a:pPr>
                <a:defRPr/>
              </a:pPr>
              <a:t>9/16/2021</a:t>
            </a:fld>
            <a:endParaRPr lang="en-US" altLang="nl-BE"/>
          </a:p>
        </p:txBody>
      </p:sp>
      <p:sp>
        <p:nvSpPr>
          <p:cNvPr id="2765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nl-BE"/>
          </a:p>
        </p:txBody>
      </p:sp>
      <p:sp>
        <p:nvSpPr>
          <p:cNvPr id="2765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41C2CC0D-BE84-47D1-8F84-8C1E3927FD9F}" type="slidenum">
              <a:rPr lang="en-US" altLang="nl-BE"/>
              <a:pPr>
                <a:defRPr/>
              </a:pPr>
              <a:t>‹nr.›</a:t>
            </a:fld>
            <a:endParaRPr lang="en-US" altLang="nl-BE"/>
          </a:p>
        </p:txBody>
      </p:sp>
    </p:spTree>
    <p:extLst>
      <p:ext uri="{BB962C8B-B14F-4D97-AF65-F5344CB8AC3E}">
        <p14:creationId xmlns:p14="http://schemas.microsoft.com/office/powerpoint/2010/main" val="29989736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32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32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289C186-7A08-4C98-870C-D452D54753CE}" type="slidenum">
              <a:rPr lang="en-US" altLang="nl-BE"/>
              <a:pPr>
                <a:defRPr/>
              </a:pPr>
              <a:t>‹nr.›</a:t>
            </a:fld>
            <a:endParaRPr lang="en-US" altLang="nl-BE"/>
          </a:p>
        </p:txBody>
      </p:sp>
    </p:spTree>
    <p:extLst>
      <p:ext uri="{BB962C8B-B14F-4D97-AF65-F5344CB8AC3E}">
        <p14:creationId xmlns:p14="http://schemas.microsoft.com/office/powerpoint/2010/main" val="27906601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1</a:t>
            </a:fld>
            <a:endParaRPr lang="en-US" altLang="nl-BE"/>
          </a:p>
        </p:txBody>
      </p:sp>
    </p:spTree>
    <p:extLst>
      <p:ext uri="{BB962C8B-B14F-4D97-AF65-F5344CB8AC3E}">
        <p14:creationId xmlns:p14="http://schemas.microsoft.com/office/powerpoint/2010/main" val="4128725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Another way to create a value type in C# is to create an </a:t>
            </a:r>
            <a:r>
              <a:rPr lang="en-US" noProof="0" dirty="0" err="1"/>
              <a:t>enum</a:t>
            </a:r>
            <a:r>
              <a:rPr lang="en-US" noProof="0" dirty="0"/>
              <a:t>. </a:t>
            </a:r>
          </a:p>
          <a:p>
            <a:r>
              <a:rPr lang="en-US" noProof="0" dirty="0"/>
              <a:t>An </a:t>
            </a:r>
            <a:r>
              <a:rPr lang="en-US" noProof="0" dirty="0" err="1"/>
              <a:t>enum</a:t>
            </a:r>
            <a:r>
              <a:rPr lang="en-US" noProof="0" dirty="0"/>
              <a:t> creates a type that will only hold specific numerical values and </a:t>
            </a:r>
            <a:r>
              <a:rPr lang="en-US" noProof="0" dirty="0" err="1"/>
              <a:t>enum</a:t>
            </a:r>
            <a:r>
              <a:rPr lang="en-US" noProof="0" dirty="0"/>
              <a:t>, short for enumeration, is a good way to create name constants in your software. </a:t>
            </a:r>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11</a:t>
            </a:fld>
            <a:endParaRPr lang="en-US" altLang="nl-BE"/>
          </a:p>
        </p:txBody>
      </p:sp>
    </p:spTree>
    <p:extLst>
      <p:ext uri="{BB962C8B-B14F-4D97-AF65-F5344CB8AC3E}">
        <p14:creationId xmlns:p14="http://schemas.microsoft.com/office/powerpoint/2010/main" val="3478485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12</a:t>
            </a:fld>
            <a:endParaRPr lang="en-US" altLang="nl-BE"/>
          </a:p>
        </p:txBody>
      </p:sp>
    </p:spTree>
    <p:extLst>
      <p:ext uri="{BB962C8B-B14F-4D97-AF65-F5344CB8AC3E}">
        <p14:creationId xmlns:p14="http://schemas.microsoft.com/office/powerpoint/2010/main" val="3543415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13</a:t>
            </a:fld>
            <a:endParaRPr lang="en-US" altLang="nl-BE"/>
          </a:p>
        </p:txBody>
      </p:sp>
    </p:spTree>
    <p:extLst>
      <p:ext uri="{BB962C8B-B14F-4D97-AF65-F5344CB8AC3E}">
        <p14:creationId xmlns:p14="http://schemas.microsoft.com/office/powerpoint/2010/main" val="1332243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14</a:t>
            </a:fld>
            <a:endParaRPr lang="en-US" altLang="nl-BE"/>
          </a:p>
        </p:txBody>
      </p:sp>
    </p:spTree>
    <p:extLst>
      <p:ext uri="{BB962C8B-B14F-4D97-AF65-F5344CB8AC3E}">
        <p14:creationId xmlns:p14="http://schemas.microsoft.com/office/powerpoint/2010/main" val="1510614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15</a:t>
            </a:fld>
            <a:endParaRPr lang="en-US" altLang="nl-BE"/>
          </a:p>
        </p:txBody>
      </p:sp>
    </p:spTree>
    <p:extLst>
      <p:ext uri="{BB962C8B-B14F-4D97-AF65-F5344CB8AC3E}">
        <p14:creationId xmlns:p14="http://schemas.microsoft.com/office/powerpoint/2010/main" val="2798500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16</a:t>
            </a:fld>
            <a:endParaRPr lang="en-US" altLang="nl-BE"/>
          </a:p>
        </p:txBody>
      </p:sp>
    </p:spTree>
    <p:extLst>
      <p:ext uri="{BB962C8B-B14F-4D97-AF65-F5344CB8AC3E}">
        <p14:creationId xmlns:p14="http://schemas.microsoft.com/office/powerpoint/2010/main" val="3648755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17</a:t>
            </a:fld>
            <a:endParaRPr lang="en-US" altLang="nl-BE"/>
          </a:p>
        </p:txBody>
      </p:sp>
    </p:spTree>
    <p:extLst>
      <p:ext uri="{BB962C8B-B14F-4D97-AF65-F5344CB8AC3E}">
        <p14:creationId xmlns:p14="http://schemas.microsoft.com/office/powerpoint/2010/main" val="1882218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18</a:t>
            </a:fld>
            <a:endParaRPr lang="en-US" altLang="nl-BE"/>
          </a:p>
        </p:txBody>
      </p:sp>
    </p:spTree>
    <p:extLst>
      <p:ext uri="{BB962C8B-B14F-4D97-AF65-F5344CB8AC3E}">
        <p14:creationId xmlns:p14="http://schemas.microsoft.com/office/powerpoint/2010/main" val="317007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19</a:t>
            </a:fld>
            <a:endParaRPr lang="en-US" altLang="nl-BE"/>
          </a:p>
        </p:txBody>
      </p:sp>
    </p:spTree>
    <p:extLst>
      <p:ext uri="{BB962C8B-B14F-4D97-AF65-F5344CB8AC3E}">
        <p14:creationId xmlns:p14="http://schemas.microsoft.com/office/powerpoint/2010/main" val="4183986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20</a:t>
            </a:fld>
            <a:endParaRPr lang="en-US" altLang="nl-BE"/>
          </a:p>
        </p:txBody>
      </p:sp>
    </p:spTree>
    <p:extLst>
      <p:ext uri="{BB962C8B-B14F-4D97-AF65-F5344CB8AC3E}">
        <p14:creationId xmlns:p14="http://schemas.microsoft.com/office/powerpoint/2010/main" val="3211603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2</a:t>
            </a:fld>
            <a:endParaRPr lang="en-US" altLang="nl-BE"/>
          </a:p>
        </p:txBody>
      </p:sp>
    </p:spTree>
    <p:extLst>
      <p:ext uri="{BB962C8B-B14F-4D97-AF65-F5344CB8AC3E}">
        <p14:creationId xmlns:p14="http://schemas.microsoft.com/office/powerpoint/2010/main" val="22809877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21</a:t>
            </a:fld>
            <a:endParaRPr lang="en-US" altLang="nl-BE"/>
          </a:p>
        </p:txBody>
      </p:sp>
    </p:spTree>
    <p:extLst>
      <p:ext uri="{BB962C8B-B14F-4D97-AF65-F5344CB8AC3E}">
        <p14:creationId xmlns:p14="http://schemas.microsoft.com/office/powerpoint/2010/main" val="2442649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22</a:t>
            </a:fld>
            <a:endParaRPr lang="en-US" altLang="nl-BE"/>
          </a:p>
        </p:txBody>
      </p:sp>
    </p:spTree>
    <p:extLst>
      <p:ext uri="{BB962C8B-B14F-4D97-AF65-F5344CB8AC3E}">
        <p14:creationId xmlns:p14="http://schemas.microsoft.com/office/powerpoint/2010/main" val="2689512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23</a:t>
            </a:fld>
            <a:endParaRPr lang="en-US" altLang="nl-BE"/>
          </a:p>
        </p:txBody>
      </p:sp>
    </p:spTree>
    <p:extLst>
      <p:ext uri="{BB962C8B-B14F-4D97-AF65-F5344CB8AC3E}">
        <p14:creationId xmlns:p14="http://schemas.microsoft.com/office/powerpoint/2010/main" val="2541701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24</a:t>
            </a:fld>
            <a:endParaRPr lang="en-US" altLang="nl-BE"/>
          </a:p>
        </p:txBody>
      </p:sp>
    </p:spTree>
    <p:extLst>
      <p:ext uri="{BB962C8B-B14F-4D97-AF65-F5344CB8AC3E}">
        <p14:creationId xmlns:p14="http://schemas.microsoft.com/office/powerpoint/2010/main" val="31939660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25</a:t>
            </a:fld>
            <a:endParaRPr lang="en-US" altLang="nl-BE"/>
          </a:p>
        </p:txBody>
      </p:sp>
    </p:spTree>
    <p:extLst>
      <p:ext uri="{BB962C8B-B14F-4D97-AF65-F5344CB8AC3E}">
        <p14:creationId xmlns:p14="http://schemas.microsoft.com/office/powerpoint/2010/main" val="134577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26</a:t>
            </a:fld>
            <a:endParaRPr lang="en-US" altLang="nl-BE"/>
          </a:p>
        </p:txBody>
      </p:sp>
    </p:spTree>
    <p:extLst>
      <p:ext uri="{BB962C8B-B14F-4D97-AF65-F5344CB8AC3E}">
        <p14:creationId xmlns:p14="http://schemas.microsoft.com/office/powerpoint/2010/main" val="13277416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27</a:t>
            </a:fld>
            <a:endParaRPr lang="en-US" altLang="nl-BE"/>
          </a:p>
        </p:txBody>
      </p:sp>
    </p:spTree>
    <p:extLst>
      <p:ext uri="{BB962C8B-B14F-4D97-AF65-F5344CB8AC3E}">
        <p14:creationId xmlns:p14="http://schemas.microsoft.com/office/powerpoint/2010/main" val="42875724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28</a:t>
            </a:fld>
            <a:endParaRPr lang="en-US" altLang="nl-BE"/>
          </a:p>
        </p:txBody>
      </p:sp>
    </p:spTree>
    <p:extLst>
      <p:ext uri="{BB962C8B-B14F-4D97-AF65-F5344CB8AC3E}">
        <p14:creationId xmlns:p14="http://schemas.microsoft.com/office/powerpoint/2010/main" val="9321202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29</a:t>
            </a:fld>
            <a:endParaRPr lang="en-US" altLang="nl-BE"/>
          </a:p>
        </p:txBody>
      </p:sp>
    </p:spTree>
    <p:extLst>
      <p:ext uri="{BB962C8B-B14F-4D97-AF65-F5344CB8AC3E}">
        <p14:creationId xmlns:p14="http://schemas.microsoft.com/office/powerpoint/2010/main" val="15348468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30</a:t>
            </a:fld>
            <a:endParaRPr lang="en-US" altLang="nl-BE"/>
          </a:p>
        </p:txBody>
      </p:sp>
    </p:spTree>
    <p:extLst>
      <p:ext uri="{BB962C8B-B14F-4D97-AF65-F5344CB8AC3E}">
        <p14:creationId xmlns:p14="http://schemas.microsoft.com/office/powerpoint/2010/main" val="4092049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4</a:t>
            </a:fld>
            <a:endParaRPr lang="en-US" altLang="nl-BE"/>
          </a:p>
        </p:txBody>
      </p:sp>
    </p:spTree>
    <p:extLst>
      <p:ext uri="{BB962C8B-B14F-4D97-AF65-F5344CB8AC3E}">
        <p14:creationId xmlns:p14="http://schemas.microsoft.com/office/powerpoint/2010/main" val="42423590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i="1" noProof="0" dirty="0"/>
              <a:t>string </a:t>
            </a:r>
            <a:r>
              <a:rPr lang="en-US" i="1" noProof="0" dirty="0" err="1"/>
              <a:t>lowerName</a:t>
            </a:r>
            <a:r>
              <a:rPr lang="en-US" i="1" noProof="0" dirty="0"/>
              <a:t> = employee.FirstName</a:t>
            </a:r>
            <a:r>
              <a:rPr lang="en-US" b="1" i="1" noProof="0" dirty="0"/>
              <a:t>?.</a:t>
            </a:r>
            <a:r>
              <a:rPr lang="en-US" i="1" noProof="0" dirty="0" err="1"/>
              <a:t>ToLower</a:t>
            </a:r>
            <a:r>
              <a:rPr lang="en-US" i="1" noProof="0" dirty="0"/>
              <a:t>();</a:t>
            </a:r>
          </a:p>
          <a:p>
            <a:endParaRPr lang="en-US" i="1" noProof="0" dirty="0"/>
          </a:p>
          <a:p>
            <a:r>
              <a:rPr lang="en-US" i="0" noProof="0" dirty="0"/>
              <a:t>If the operand </a:t>
            </a:r>
            <a:r>
              <a:rPr lang="en-US" i="1" noProof="0" dirty="0"/>
              <a:t>FirstName</a:t>
            </a:r>
            <a:r>
              <a:rPr lang="en-US" i="0" noProof="0" dirty="0"/>
              <a:t> is null then the </a:t>
            </a:r>
            <a:r>
              <a:rPr lang="en-US" i="1" noProof="0" dirty="0" err="1"/>
              <a:t>ToLower</a:t>
            </a:r>
            <a:r>
              <a:rPr lang="en-US" i="0" noProof="0" dirty="0"/>
              <a:t> method will not be invoked. The variable </a:t>
            </a:r>
            <a:r>
              <a:rPr lang="en-US" i="1" noProof="0" dirty="0" err="1"/>
              <a:t>lowerName</a:t>
            </a:r>
            <a:r>
              <a:rPr lang="en-US" i="0" noProof="0" dirty="0"/>
              <a:t> will get the value </a:t>
            </a:r>
            <a:r>
              <a:rPr lang="en-US" i="1" noProof="0" dirty="0"/>
              <a:t>null</a:t>
            </a:r>
            <a:r>
              <a:rPr lang="en-US" i="0" noProof="0" dirty="0"/>
              <a:t>.</a:t>
            </a:r>
          </a:p>
          <a:p>
            <a:r>
              <a:rPr lang="en-US" i="0" noProof="0" dirty="0"/>
              <a:t>If the operand </a:t>
            </a:r>
            <a:r>
              <a:rPr lang="en-US" i="1" noProof="0" dirty="0"/>
              <a:t>FirstName </a:t>
            </a:r>
            <a:r>
              <a:rPr lang="en-US" i="0" noProof="0" dirty="0"/>
              <a:t>is not null the </a:t>
            </a:r>
            <a:r>
              <a:rPr lang="en-US" i="0" noProof="0" dirty="0" err="1"/>
              <a:t>the</a:t>
            </a:r>
            <a:r>
              <a:rPr lang="en-US" i="0" noProof="0" dirty="0"/>
              <a:t> </a:t>
            </a:r>
            <a:r>
              <a:rPr lang="en-US" i="1" noProof="0" dirty="0" err="1"/>
              <a:t>ToLower</a:t>
            </a:r>
            <a:r>
              <a:rPr lang="en-US" i="1" noProof="0" dirty="0"/>
              <a:t> </a:t>
            </a:r>
            <a:r>
              <a:rPr lang="en-US" i="0" noProof="0" dirty="0"/>
              <a:t>method will be invoked. The variable </a:t>
            </a:r>
            <a:r>
              <a:rPr lang="en-US" i="1" noProof="0" dirty="0" err="1"/>
              <a:t>lowerName</a:t>
            </a:r>
            <a:r>
              <a:rPr lang="en-US" i="0" noProof="0" dirty="0"/>
              <a:t> will get the value returned by the </a:t>
            </a:r>
            <a:r>
              <a:rPr lang="en-US" i="1" noProof="0" dirty="0" err="1"/>
              <a:t>ToLower</a:t>
            </a:r>
            <a:r>
              <a:rPr lang="en-US" i="0" noProof="0" dirty="0"/>
              <a:t> method.</a:t>
            </a:r>
          </a:p>
          <a:p>
            <a:endParaRPr lang="en-US" i="0" noProof="0" dirty="0"/>
          </a:p>
          <a:p>
            <a:r>
              <a:rPr lang="en-US" i="0" noProof="0" dirty="0"/>
              <a:t>This operator can reduce the amount of if-tests that check for null to avoid a </a:t>
            </a:r>
            <a:r>
              <a:rPr lang="en-US" i="1" noProof="0" dirty="0" err="1"/>
              <a:t>NullReferenceException</a:t>
            </a:r>
            <a:r>
              <a:rPr lang="en-US" i="0" noProof="0" dirty="0"/>
              <a:t> and make the code more readable.</a:t>
            </a:r>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31</a:t>
            </a:fld>
            <a:endParaRPr lang="en-US" altLang="nl-BE"/>
          </a:p>
        </p:txBody>
      </p:sp>
    </p:spTree>
    <p:extLst>
      <p:ext uri="{BB962C8B-B14F-4D97-AF65-F5344CB8AC3E}">
        <p14:creationId xmlns:p14="http://schemas.microsoft.com/office/powerpoint/2010/main" val="12493005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32</a:t>
            </a:fld>
            <a:endParaRPr lang="en-US" altLang="nl-BE"/>
          </a:p>
        </p:txBody>
      </p:sp>
    </p:spTree>
    <p:extLst>
      <p:ext uri="{BB962C8B-B14F-4D97-AF65-F5344CB8AC3E}">
        <p14:creationId xmlns:p14="http://schemas.microsoft.com/office/powerpoint/2010/main" val="39342162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33</a:t>
            </a:fld>
            <a:endParaRPr lang="en-US" altLang="nl-BE"/>
          </a:p>
        </p:txBody>
      </p:sp>
    </p:spTree>
    <p:extLst>
      <p:ext uri="{BB962C8B-B14F-4D97-AF65-F5344CB8AC3E}">
        <p14:creationId xmlns:p14="http://schemas.microsoft.com/office/powerpoint/2010/main" val="8660163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Notice the red squiggles in the </a:t>
            </a:r>
            <a:r>
              <a:rPr lang="en-US" i="1" noProof="0" dirty="0" err="1"/>
              <a:t>ChangeYear</a:t>
            </a:r>
            <a:r>
              <a:rPr lang="en-US" i="0" noProof="0" dirty="0"/>
              <a:t> method!</a:t>
            </a:r>
            <a:r>
              <a:rPr lang="en-US" noProof="0" dirty="0"/>
              <a:t> </a:t>
            </a:r>
          </a:p>
          <a:p>
            <a:endParaRPr lang="en-US" noProof="0" dirty="0"/>
          </a:p>
          <a:p>
            <a:r>
              <a:rPr lang="en-US" noProof="0" dirty="0"/>
              <a:t>Also allowed:</a:t>
            </a:r>
          </a:p>
          <a:p>
            <a:endParaRPr lang="en-US" noProof="0" dirty="0"/>
          </a:p>
          <a:p>
            <a:r>
              <a:rPr lang="en-US" i="1" noProof="0" dirty="0"/>
              <a:t>private </a:t>
            </a:r>
            <a:r>
              <a:rPr lang="en-US" i="1" noProof="0" dirty="0" err="1"/>
              <a:t>readonly</a:t>
            </a:r>
            <a:r>
              <a:rPr lang="en-US" i="1" noProof="0" dirty="0"/>
              <a:t> int _</a:t>
            </a:r>
            <a:r>
              <a:rPr lang="en-US" i="1" noProof="0" dirty="0" err="1"/>
              <a:t>birtYear</a:t>
            </a:r>
            <a:r>
              <a:rPr lang="en-US" i="1" noProof="0" dirty="0"/>
              <a:t> = 2000;</a:t>
            </a:r>
          </a:p>
          <a:p>
            <a:endParaRPr lang="en-US" noProof="0" dirty="0"/>
          </a:p>
          <a:p>
            <a:r>
              <a:rPr lang="en-US" noProof="0" dirty="0"/>
              <a:t>=&gt; Because the assignment happens at the same time as the declaration</a:t>
            </a:r>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34</a:t>
            </a:fld>
            <a:endParaRPr lang="en-US" altLang="nl-BE"/>
          </a:p>
        </p:txBody>
      </p:sp>
    </p:spTree>
    <p:extLst>
      <p:ext uri="{BB962C8B-B14F-4D97-AF65-F5344CB8AC3E}">
        <p14:creationId xmlns:p14="http://schemas.microsoft.com/office/powerpoint/2010/main" val="33323759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35</a:t>
            </a:fld>
            <a:endParaRPr lang="en-US" altLang="nl-BE"/>
          </a:p>
        </p:txBody>
      </p:sp>
    </p:spTree>
    <p:extLst>
      <p:ext uri="{BB962C8B-B14F-4D97-AF65-F5344CB8AC3E}">
        <p14:creationId xmlns:p14="http://schemas.microsoft.com/office/powerpoint/2010/main" val="25444438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i="0"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36</a:t>
            </a:fld>
            <a:endParaRPr lang="en-US" altLang="nl-BE"/>
          </a:p>
        </p:txBody>
      </p:sp>
    </p:spTree>
    <p:extLst>
      <p:ext uri="{BB962C8B-B14F-4D97-AF65-F5344CB8AC3E}">
        <p14:creationId xmlns:p14="http://schemas.microsoft.com/office/powerpoint/2010/main" val="16688536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i="0"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37</a:t>
            </a:fld>
            <a:endParaRPr lang="en-US" altLang="nl-BE"/>
          </a:p>
        </p:txBody>
      </p:sp>
    </p:spTree>
    <p:extLst>
      <p:ext uri="{BB962C8B-B14F-4D97-AF65-F5344CB8AC3E}">
        <p14:creationId xmlns:p14="http://schemas.microsoft.com/office/powerpoint/2010/main" val="8066523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38</a:t>
            </a:fld>
            <a:endParaRPr lang="en-US" altLang="nl-BE"/>
          </a:p>
        </p:txBody>
      </p:sp>
    </p:spTree>
    <p:extLst>
      <p:ext uri="{BB962C8B-B14F-4D97-AF65-F5344CB8AC3E}">
        <p14:creationId xmlns:p14="http://schemas.microsoft.com/office/powerpoint/2010/main" val="26821762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Another type of member that you have in a class is an event. </a:t>
            </a:r>
          </a:p>
          <a:p>
            <a:r>
              <a:rPr lang="en-US" noProof="0" dirty="0"/>
              <a:t>To understand events we need to delve into some new concepts in C# and. NET, but before we do that let me give you a high-level overview of why events are useful. </a:t>
            </a:r>
          </a:p>
          <a:p>
            <a:endParaRPr lang="en-US" noProof="0" dirty="0"/>
          </a:p>
          <a:p>
            <a:r>
              <a:rPr lang="en-US" noProof="0" dirty="0"/>
              <a:t>Many times in software development we need to interact with or keep track of components that do interesting things at unpredictable times. </a:t>
            </a:r>
          </a:p>
          <a:p>
            <a:r>
              <a:rPr lang="en-US" noProof="0" dirty="0"/>
              <a:t>For example, a button on a screen is a component that we need to keep track of. We want to know when a user clicks on this button. </a:t>
            </a:r>
          </a:p>
          <a:p>
            <a:r>
              <a:rPr lang="en-US" noProof="0" dirty="0"/>
              <a:t>We don't know when the user will click on the button, that could happen at any time, but we do need to be notified when it does happen because when a user clicks we need to execute some code and write something to a file or retrieve some data. </a:t>
            </a:r>
          </a:p>
          <a:p>
            <a:r>
              <a:rPr lang="en-US" noProof="0" dirty="0"/>
              <a:t>I'm not just talking about components on the screen, I also might need to keep track of a directory on the hard drive and be notified when a user puts a new file in the directory or when a timer expires because I need some code to execute every 60 seconds and refresh some data, like refreshing stock quotes. </a:t>
            </a:r>
          </a:p>
          <a:p>
            <a:r>
              <a:rPr lang="en-US" noProof="0" dirty="0"/>
              <a:t>All of these are examples of when events can be useful. </a:t>
            </a:r>
          </a:p>
          <a:p>
            <a:endParaRPr lang="en-US" noProof="0" dirty="0"/>
          </a:p>
          <a:p>
            <a:r>
              <a:rPr lang="en-US" b="1" noProof="0" dirty="0"/>
              <a:t>Events</a:t>
            </a:r>
            <a:r>
              <a:rPr lang="en-US" noProof="0" dirty="0"/>
              <a:t> allow a component, like a Button class, to </a:t>
            </a:r>
            <a:r>
              <a:rPr lang="en-US" b="1" noProof="0" dirty="0"/>
              <a:t>announce to anyone who is listening that something interesting happened</a:t>
            </a:r>
            <a:r>
              <a:rPr lang="en-US" noProof="0" dirty="0"/>
              <a:t>, like when someone clicks on the button, but it could also be that a mouse moved over the button or a mouse moved out of the button. </a:t>
            </a:r>
          </a:p>
          <a:p>
            <a:r>
              <a:rPr lang="en-US" noProof="0" dirty="0"/>
              <a:t>We would call the announcement for a click, a click event, and we say that the button publishes this event. </a:t>
            </a:r>
          </a:p>
          <a:p>
            <a:endParaRPr lang="en-US" noProof="0" dirty="0"/>
          </a:p>
          <a:p>
            <a:r>
              <a:rPr lang="en-US" noProof="0" dirty="0"/>
              <a:t>The </a:t>
            </a:r>
            <a:r>
              <a:rPr lang="en-US" b="1" noProof="0" dirty="0"/>
              <a:t>code that is interested in a click event is code that subscribes to the event</a:t>
            </a:r>
            <a:r>
              <a:rPr lang="en-US" noProof="0" dirty="0"/>
              <a:t>. </a:t>
            </a:r>
          </a:p>
          <a:p>
            <a:r>
              <a:rPr lang="en-US" noProof="0" dirty="0"/>
              <a:t>You can have </a:t>
            </a:r>
            <a:r>
              <a:rPr lang="en-US" b="1" noProof="0" dirty="0"/>
              <a:t>multiple subscribers listening to a single event</a:t>
            </a:r>
            <a:r>
              <a:rPr lang="en-US" noProof="0" dirty="0"/>
              <a:t>, so when a user clicks a button there could be three subscribers:</a:t>
            </a:r>
          </a:p>
          <a:p>
            <a:pPr marL="171450" indent="-171450">
              <a:buFont typeface="Arial" panose="020B0604020202020204" pitchFamily="34" charset="0"/>
              <a:buChar char="•"/>
            </a:pPr>
            <a:r>
              <a:rPr lang="en-US" noProof="0" dirty="0"/>
              <a:t>one piece of code saves a file</a:t>
            </a:r>
          </a:p>
          <a:p>
            <a:pPr marL="171450" indent="-171450">
              <a:buFont typeface="Arial" panose="020B0604020202020204" pitchFamily="34" charset="0"/>
              <a:buChar char="•"/>
            </a:pPr>
            <a:r>
              <a:rPr lang="en-US" noProof="0" dirty="0"/>
              <a:t>another piece of code changes the color of the screen</a:t>
            </a:r>
          </a:p>
          <a:p>
            <a:pPr marL="171450" indent="-171450">
              <a:buFont typeface="Arial" panose="020B0604020202020204" pitchFamily="34" charset="0"/>
              <a:buChar char="•"/>
            </a:pPr>
            <a:r>
              <a:rPr lang="en-US" noProof="0" dirty="0"/>
              <a:t>the third piece of code logs information to the database. </a:t>
            </a:r>
          </a:p>
          <a:p>
            <a:pPr marL="0" indent="0">
              <a:buFont typeface="Arial" panose="020B0604020202020204" pitchFamily="34" charset="0"/>
              <a:buNone/>
            </a:pPr>
            <a:r>
              <a:rPr lang="en-US" noProof="0" dirty="0"/>
              <a:t>Those are three independent pieces of code all executing off the same event and the beauty of events is that the button class </a:t>
            </a:r>
            <a:r>
              <a:rPr lang="en-US" b="1" noProof="0" dirty="0"/>
              <a:t>doesn't need to keep track of who is subscribing</a:t>
            </a:r>
            <a:r>
              <a:rPr lang="en-US" noProof="0" dirty="0"/>
              <a:t>, and the </a:t>
            </a:r>
            <a:r>
              <a:rPr lang="en-US" b="1" noProof="0" dirty="0"/>
              <a:t>subscribers don't need to know about each other</a:t>
            </a:r>
            <a:r>
              <a:rPr lang="en-US" noProof="0" dirty="0"/>
              <a:t>. </a:t>
            </a:r>
          </a:p>
          <a:p>
            <a:pPr marL="0" indent="0">
              <a:buFont typeface="Arial" panose="020B0604020202020204" pitchFamily="34" charset="0"/>
              <a:buNone/>
            </a:pPr>
            <a:r>
              <a:rPr lang="en-US" noProof="0" dirty="0"/>
              <a:t>It's all done through the magic of </a:t>
            </a:r>
            <a:r>
              <a:rPr lang="en-US" b="1" noProof="0" dirty="0"/>
              <a:t>delegates</a:t>
            </a:r>
            <a:r>
              <a:rPr lang="en-US" noProof="0" dirty="0"/>
              <a:t> in C#, so in order to understand events we first need to turn our attention to delegates.</a:t>
            </a:r>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39</a:t>
            </a:fld>
            <a:endParaRPr lang="en-US" altLang="nl-BE"/>
          </a:p>
        </p:txBody>
      </p:sp>
    </p:spTree>
    <p:extLst>
      <p:ext uri="{BB962C8B-B14F-4D97-AF65-F5344CB8AC3E}">
        <p14:creationId xmlns:p14="http://schemas.microsoft.com/office/powerpoint/2010/main" val="11986026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Here is the story of a delegate, which will lead us into events because events are based on delegates. </a:t>
            </a:r>
          </a:p>
          <a:p>
            <a:endParaRPr lang="en-US" noProof="0" dirty="0"/>
          </a:p>
          <a:p>
            <a:r>
              <a:rPr lang="en-US" noProof="0" dirty="0"/>
              <a:t>Imagine you want to declare a variable that references a method, so you’re not declaring a variable to hold an integer or point to a string or point to an object. </a:t>
            </a:r>
          </a:p>
          <a:p>
            <a:r>
              <a:rPr lang="en-US" b="1" noProof="0" dirty="0"/>
              <a:t>You want to declare a variable and point the variable to a method</a:t>
            </a:r>
            <a:r>
              <a:rPr lang="en-US" noProof="0" dirty="0"/>
              <a:t>. </a:t>
            </a:r>
          </a:p>
          <a:p>
            <a:r>
              <a:rPr lang="en-US" noProof="0" dirty="0"/>
              <a:t>That means you have a variable that encapsulates executable code and </a:t>
            </a:r>
            <a:r>
              <a:rPr lang="en-US" b="1" noProof="0" dirty="0"/>
              <a:t>you can invoke the variable just like you invoke a method</a:t>
            </a:r>
            <a:r>
              <a:rPr lang="en-US" noProof="0" dirty="0"/>
              <a:t>. </a:t>
            </a:r>
          </a:p>
          <a:p>
            <a:r>
              <a:rPr lang="en-US" noProof="0" dirty="0"/>
              <a:t>You can use parentheses on the variable and optionally, pass in some arguments. </a:t>
            </a:r>
          </a:p>
          <a:p>
            <a:endParaRPr lang="en-US" noProof="0" dirty="0"/>
          </a:p>
          <a:p>
            <a:r>
              <a:rPr lang="en-US" noProof="0" dirty="0"/>
              <a:t>Now imagine you have a class called </a:t>
            </a:r>
            <a:r>
              <a:rPr lang="en-US" i="1" noProof="0" dirty="0"/>
              <a:t>Logger</a:t>
            </a:r>
            <a:r>
              <a:rPr lang="en-US" noProof="0" dirty="0"/>
              <a:t>. You can instantiate a </a:t>
            </a:r>
            <a:r>
              <a:rPr lang="en-US" i="1" noProof="0" dirty="0"/>
              <a:t>Logger</a:t>
            </a:r>
            <a:r>
              <a:rPr lang="en-US" noProof="0" dirty="0"/>
              <a:t> and once you have a variable referencing a </a:t>
            </a:r>
            <a:r>
              <a:rPr lang="en-US" i="1" noProof="0" dirty="0"/>
              <a:t>Logger</a:t>
            </a:r>
            <a:r>
              <a:rPr lang="en-US" noProof="0" dirty="0"/>
              <a:t> (e.g. “logger”) you can say </a:t>
            </a:r>
            <a:r>
              <a:rPr lang="en-US" noProof="0" dirty="0" err="1"/>
              <a:t>logger.WriteMessage</a:t>
            </a:r>
            <a:r>
              <a:rPr lang="en-US" noProof="0" dirty="0"/>
              <a:t>(“some message”).</a:t>
            </a:r>
          </a:p>
          <a:p>
            <a:r>
              <a:rPr lang="en-US" noProof="0" dirty="0"/>
              <a:t>You invoke the method through the object instance. </a:t>
            </a:r>
          </a:p>
          <a:p>
            <a:endParaRPr lang="en-US" noProof="0" dirty="0"/>
          </a:p>
          <a:p>
            <a:r>
              <a:rPr lang="en-US" noProof="0" dirty="0"/>
              <a:t>You can also write a bit of code that instantiates a </a:t>
            </a:r>
            <a:r>
              <a:rPr lang="en-US" i="1" noProof="0" dirty="0"/>
              <a:t>Logger</a:t>
            </a:r>
            <a:r>
              <a:rPr lang="en-US" noProof="0" dirty="0"/>
              <a:t> and then instantiates a delegate that references the </a:t>
            </a:r>
            <a:r>
              <a:rPr lang="en-US" i="1" noProof="0" dirty="0" err="1"/>
              <a:t>WriteMessage</a:t>
            </a:r>
            <a:r>
              <a:rPr lang="en-US" noProof="0" dirty="0"/>
              <a:t> method itself. </a:t>
            </a:r>
          </a:p>
          <a:p>
            <a:r>
              <a:rPr lang="en-US" noProof="0" dirty="0"/>
              <a:t>You will need a delegate type in order to be able to create a variable of that type. </a:t>
            </a:r>
          </a:p>
          <a:p>
            <a:r>
              <a:rPr lang="en-US" noProof="0" dirty="0"/>
              <a:t>The following statement defines a delegate type </a:t>
            </a:r>
            <a:r>
              <a:rPr lang="en-US" i="1" noProof="0" dirty="0"/>
              <a:t>Writer</a:t>
            </a:r>
            <a:r>
              <a:rPr lang="en-US" i="0" noProof="0" dirty="0"/>
              <a:t>:</a:t>
            </a:r>
          </a:p>
          <a:p>
            <a:endParaRPr lang="en-US" i="0" noProof="0" dirty="0"/>
          </a:p>
          <a:p>
            <a:r>
              <a:rPr lang="en-US" i="1" noProof="0" dirty="0">
                <a:solidFill>
                  <a:schemeClr val="tx2">
                    <a:lumMod val="60000"/>
                    <a:lumOff val="40000"/>
                  </a:schemeClr>
                </a:solidFill>
              </a:rPr>
              <a:t>public delegate void Writer(string message);</a:t>
            </a:r>
          </a:p>
          <a:p>
            <a:endParaRPr lang="en-US" i="1" noProof="0" dirty="0">
              <a:solidFill>
                <a:schemeClr val="tx2">
                  <a:lumMod val="60000"/>
                  <a:lumOff val="40000"/>
                </a:schemeClr>
              </a:solidFill>
            </a:endParaRPr>
          </a:p>
          <a:p>
            <a:r>
              <a:rPr lang="en-US" noProof="0" dirty="0"/>
              <a:t>We’ll talk more about defining delegate types later on.</a:t>
            </a:r>
          </a:p>
          <a:p>
            <a:endParaRPr lang="en-US" noProof="0" dirty="0"/>
          </a:p>
          <a:p>
            <a:r>
              <a:rPr lang="en-US" noProof="0" dirty="0"/>
              <a:t>The following statement declares and assigns a variable of the delegate type </a:t>
            </a:r>
            <a:r>
              <a:rPr lang="en-US" i="1" noProof="0" dirty="0"/>
              <a:t>Writer</a:t>
            </a:r>
            <a:r>
              <a:rPr lang="en-US" i="0" noProof="0" dirty="0"/>
              <a:t>:</a:t>
            </a:r>
          </a:p>
          <a:p>
            <a:endParaRPr lang="en-US" i="0" noProof="0" dirty="0"/>
          </a:p>
          <a:p>
            <a:r>
              <a:rPr lang="en-US" i="1" noProof="0" dirty="0"/>
              <a:t>Writer </a:t>
            </a:r>
            <a:r>
              <a:rPr lang="en-US" i="1" noProof="0" dirty="0" err="1"/>
              <a:t>writer</a:t>
            </a:r>
            <a:r>
              <a:rPr lang="en-US" i="1" noProof="0" dirty="0"/>
              <a:t> = new Writer(</a:t>
            </a:r>
            <a:r>
              <a:rPr lang="en-US" i="1" noProof="0" dirty="0" err="1"/>
              <a:t>logger.WriteMessage</a:t>
            </a:r>
            <a:r>
              <a:rPr lang="en-US" i="1" noProof="0" dirty="0"/>
              <a:t>);</a:t>
            </a:r>
          </a:p>
          <a:p>
            <a:endParaRPr lang="en-US" noProof="0" dirty="0"/>
          </a:p>
          <a:p>
            <a:r>
              <a:rPr lang="en-US" noProof="0" dirty="0"/>
              <a:t>With the </a:t>
            </a:r>
            <a:r>
              <a:rPr lang="en-US" i="1" noProof="0" dirty="0"/>
              <a:t>new</a:t>
            </a:r>
            <a:r>
              <a:rPr lang="en-US" i="0" noProof="0" dirty="0"/>
              <a:t> keyword an instance of the </a:t>
            </a:r>
            <a:r>
              <a:rPr lang="en-US" i="1" noProof="0" dirty="0"/>
              <a:t>Writer</a:t>
            </a:r>
            <a:r>
              <a:rPr lang="en-US" i="0" noProof="0" dirty="0"/>
              <a:t> delegate type is created. </a:t>
            </a:r>
          </a:p>
          <a:p>
            <a:r>
              <a:rPr lang="en-US" i="0" noProof="0" dirty="0"/>
              <a:t>The constructor of a delegate type expects a method that returns void and has a </a:t>
            </a:r>
            <a:r>
              <a:rPr lang="en-US" i="1" noProof="0" dirty="0"/>
              <a:t>string</a:t>
            </a:r>
            <a:r>
              <a:rPr lang="en-US" i="0" noProof="0" dirty="0"/>
              <a:t> parameter. We pass in </a:t>
            </a:r>
            <a:r>
              <a:rPr lang="en-US" i="1" noProof="0" dirty="0" err="1"/>
              <a:t>logger.WriteMessage</a:t>
            </a:r>
            <a:r>
              <a:rPr lang="en-US" i="0" noProof="0" dirty="0"/>
              <a:t>.</a:t>
            </a:r>
          </a:p>
          <a:p>
            <a:r>
              <a:rPr lang="en-US" i="0" noProof="0" dirty="0"/>
              <a:t>Note that the </a:t>
            </a:r>
            <a:r>
              <a:rPr lang="en-US" i="1" noProof="0" dirty="0" err="1"/>
              <a:t>WriteMessage</a:t>
            </a:r>
            <a:r>
              <a:rPr lang="en-US" i="0" noProof="0" dirty="0"/>
              <a:t> method is not invoked (no parentheses after </a:t>
            </a:r>
            <a:r>
              <a:rPr lang="en-US" i="1" noProof="0" dirty="0" err="1"/>
              <a:t>WriteMessage</a:t>
            </a:r>
            <a:r>
              <a:rPr lang="en-US" i="1" noProof="0" dirty="0"/>
              <a:t>). </a:t>
            </a:r>
            <a:r>
              <a:rPr lang="en-US" i="0" noProof="0" dirty="0"/>
              <a:t>We are literally passing the </a:t>
            </a:r>
            <a:r>
              <a:rPr lang="en-US" i="1" noProof="0" dirty="0" err="1"/>
              <a:t>WriteMessage</a:t>
            </a:r>
            <a:r>
              <a:rPr lang="en-US" i="0" noProof="0" dirty="0"/>
              <a:t> method to this </a:t>
            </a:r>
            <a:r>
              <a:rPr lang="en-US" i="1" noProof="0" dirty="0"/>
              <a:t>writer</a:t>
            </a:r>
            <a:r>
              <a:rPr lang="en-US" i="0" noProof="0" dirty="0"/>
              <a:t> delegate and </a:t>
            </a:r>
            <a:r>
              <a:rPr lang="en-US" noProof="0" dirty="0"/>
              <a:t>saving the delegate in a variable named </a:t>
            </a:r>
            <a:r>
              <a:rPr lang="en-US" i="1" noProof="0" dirty="0"/>
              <a:t>writer</a:t>
            </a:r>
            <a:r>
              <a:rPr lang="en-US" noProof="0" dirty="0"/>
              <a:t>. </a:t>
            </a:r>
          </a:p>
          <a:p>
            <a:endParaRPr lang="en-US" noProof="0" dirty="0"/>
          </a:p>
          <a:p>
            <a:r>
              <a:rPr lang="en-US" noProof="0" dirty="0"/>
              <a:t>Now you can invoke </a:t>
            </a:r>
            <a:r>
              <a:rPr lang="en-US" i="1" noProof="0" dirty="0" err="1"/>
              <a:t>logger.WriteMessage</a:t>
            </a:r>
            <a:r>
              <a:rPr lang="en-US" i="1" noProof="0" dirty="0"/>
              <a:t> </a:t>
            </a:r>
            <a:r>
              <a:rPr lang="en-US" noProof="0" dirty="0"/>
              <a:t>just by invoking the variable named </a:t>
            </a:r>
            <a:r>
              <a:rPr lang="en-US" i="1" noProof="0" dirty="0"/>
              <a:t>writer:</a:t>
            </a:r>
          </a:p>
          <a:p>
            <a:endParaRPr lang="en-US" i="1" noProof="0" dirty="0"/>
          </a:p>
          <a:p>
            <a:r>
              <a:rPr lang="en-US" i="1" noProof="0" dirty="0"/>
              <a:t>writer(“Success!!”);</a:t>
            </a:r>
          </a:p>
          <a:p>
            <a:endParaRPr lang="en-US" i="1" noProof="0" dirty="0"/>
          </a:p>
          <a:p>
            <a:r>
              <a:rPr lang="en-US" noProof="0" dirty="0"/>
              <a:t>You just apply parentheses to the variable and pass the string parameter that you want the logger to use.</a:t>
            </a:r>
          </a:p>
          <a:p>
            <a:r>
              <a:rPr lang="en-US" noProof="0" dirty="0"/>
              <a:t>So that last line of code will call the </a:t>
            </a:r>
            <a:r>
              <a:rPr lang="en-US" i="1" noProof="0" dirty="0" err="1"/>
              <a:t>WriteMessage</a:t>
            </a:r>
            <a:r>
              <a:rPr lang="en-US" noProof="0" dirty="0"/>
              <a:t> method on the </a:t>
            </a:r>
            <a:r>
              <a:rPr lang="en-US" i="1" noProof="0" dirty="0"/>
              <a:t>logger</a:t>
            </a:r>
            <a:r>
              <a:rPr lang="en-US" noProof="0" dirty="0"/>
              <a:t> instance.</a:t>
            </a:r>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40</a:t>
            </a:fld>
            <a:endParaRPr lang="en-US" altLang="nl-BE"/>
          </a:p>
        </p:txBody>
      </p:sp>
    </p:spTree>
    <p:extLst>
      <p:ext uri="{BB962C8B-B14F-4D97-AF65-F5344CB8AC3E}">
        <p14:creationId xmlns:p14="http://schemas.microsoft.com/office/powerpoint/2010/main" val="1579269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b="0" i="0" dirty="0">
                <a:solidFill>
                  <a:srgbClr val="212121"/>
                </a:solidFill>
                <a:effectLst/>
                <a:latin typeface="open sans"/>
              </a:rPr>
              <a:t>There are two places the .NET framework stores items in memory as your code executes: the Stack and the Heap.  </a:t>
            </a:r>
          </a:p>
          <a:p>
            <a:r>
              <a:rPr lang="en-US" b="0" i="0" dirty="0">
                <a:solidFill>
                  <a:srgbClr val="212121"/>
                </a:solidFill>
                <a:effectLst/>
                <a:latin typeface="open sans"/>
              </a:rPr>
              <a:t>Both the stack and heap help to execute code.  </a:t>
            </a:r>
          </a:p>
          <a:p>
            <a:r>
              <a:rPr lang="en-US" b="0" i="0" dirty="0">
                <a:solidFill>
                  <a:srgbClr val="212121"/>
                </a:solidFill>
                <a:effectLst/>
                <a:latin typeface="open sans"/>
              </a:rPr>
              <a:t>They reside in the operating memory on our machine and contain the pieces of information needed to make it all happen.</a:t>
            </a:r>
            <a:endParaRPr lang="en-US"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5</a:t>
            </a:fld>
            <a:endParaRPr lang="en-US" altLang="nl-BE"/>
          </a:p>
        </p:txBody>
      </p:sp>
    </p:spTree>
    <p:extLst>
      <p:ext uri="{BB962C8B-B14F-4D97-AF65-F5344CB8AC3E}">
        <p14:creationId xmlns:p14="http://schemas.microsoft.com/office/powerpoint/2010/main" val="29484162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A delegate is a type, just like a class is a type and a struct is a type. </a:t>
            </a:r>
          </a:p>
          <a:p>
            <a:r>
              <a:rPr lang="en-US" noProof="0" dirty="0"/>
              <a:t>Instead of using the class or struct keyword, a delegate type is declared by using the </a:t>
            </a:r>
            <a:r>
              <a:rPr lang="en-US" i="1" noProof="0" dirty="0"/>
              <a:t>delegate</a:t>
            </a:r>
            <a:r>
              <a:rPr lang="en-US" i="0" noProof="0" dirty="0"/>
              <a:t> keyword.</a:t>
            </a:r>
            <a:endParaRPr lang="en-US" noProof="0" dirty="0"/>
          </a:p>
          <a:p>
            <a:r>
              <a:rPr lang="en-US" noProof="0" dirty="0"/>
              <a:t>Behind the scenes the compiler generates a new reference type (class) using the delegate type definition.</a:t>
            </a:r>
          </a:p>
          <a:p>
            <a:r>
              <a:rPr lang="en-US" noProof="0" dirty="0"/>
              <a:t>The generated class derives from the abstract </a:t>
            </a:r>
            <a:r>
              <a:rPr lang="en-US" i="1" noProof="0" dirty="0" err="1"/>
              <a:t>MulticastDelegate</a:t>
            </a:r>
            <a:r>
              <a:rPr lang="en-US" noProof="0" dirty="0"/>
              <a:t> class and is dedicated to referencing methods.</a:t>
            </a:r>
          </a:p>
          <a:p>
            <a:endParaRPr lang="en-US" noProof="0" dirty="0"/>
          </a:p>
          <a:p>
            <a:r>
              <a:rPr lang="en-US" noProof="0" dirty="0"/>
              <a:t>Because it's working with methods the type definition looks much different than a class definition:</a:t>
            </a:r>
          </a:p>
          <a:p>
            <a:endParaRPr lang="en-US" noProof="0" dirty="0"/>
          </a:p>
          <a:p>
            <a:r>
              <a:rPr lang="en-US" i="1" noProof="0" dirty="0">
                <a:solidFill>
                  <a:schemeClr val="tx2">
                    <a:lumMod val="60000"/>
                    <a:lumOff val="40000"/>
                  </a:schemeClr>
                </a:solidFill>
              </a:rPr>
              <a:t>public delegate void Writer(string message);</a:t>
            </a:r>
          </a:p>
          <a:p>
            <a:endParaRPr lang="en-US" noProof="0" dirty="0"/>
          </a:p>
          <a:p>
            <a:r>
              <a:rPr lang="en-US" noProof="0" dirty="0"/>
              <a:t>The type definition looks almost like a method definition because you can see a return value (void in this case), you can see parameters and you can see parentheses.</a:t>
            </a:r>
          </a:p>
          <a:p>
            <a:r>
              <a:rPr lang="en-US" noProof="0" dirty="0"/>
              <a:t>Unlike a class or a struct, a delegate has no body between curly brackets.</a:t>
            </a:r>
          </a:p>
          <a:p>
            <a:r>
              <a:rPr lang="en-US" noProof="0" dirty="0"/>
              <a:t>A delegate type describes the kind of methods that you want to call. Variables of the delegate type can contain only methods that have the same signature (same return type, same parameter types). </a:t>
            </a:r>
          </a:p>
          <a:p>
            <a:endParaRPr lang="en-US" noProof="0" dirty="0"/>
          </a:p>
          <a:p>
            <a:r>
              <a:rPr lang="en-US" noProof="0" dirty="0"/>
              <a:t>In this case the method assigned to a variable of the </a:t>
            </a:r>
            <a:r>
              <a:rPr lang="en-US" i="1" noProof="0" dirty="0"/>
              <a:t>Writer</a:t>
            </a:r>
            <a:r>
              <a:rPr lang="en-US" i="0" noProof="0" dirty="0"/>
              <a:t> type</a:t>
            </a:r>
            <a:r>
              <a:rPr lang="en-US" noProof="0" dirty="0"/>
              <a:t> has to be a method that returns void and takes one string parameter. </a:t>
            </a:r>
          </a:p>
          <a:p>
            <a:r>
              <a:rPr lang="en-US" noProof="0" dirty="0"/>
              <a:t>The name of the method doesn't matter. The name of the parameter doesn't matter. It just has to be any method that returns void and takes one string parameter. </a:t>
            </a:r>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41</a:t>
            </a:fld>
            <a:endParaRPr lang="en-US" altLang="nl-BE"/>
          </a:p>
        </p:txBody>
      </p:sp>
    </p:spTree>
    <p:extLst>
      <p:ext uri="{BB962C8B-B14F-4D97-AF65-F5344CB8AC3E}">
        <p14:creationId xmlns:p14="http://schemas.microsoft.com/office/powerpoint/2010/main" val="9911006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When the </a:t>
            </a:r>
            <a:r>
              <a:rPr lang="en-US" i="1" noProof="0" dirty="0" err="1"/>
              <a:t>GradeBook</a:t>
            </a:r>
            <a:r>
              <a:rPr lang="en-US" noProof="0" dirty="0"/>
              <a:t> invokes the </a:t>
            </a:r>
            <a:r>
              <a:rPr lang="en-US" i="1" noProof="0" dirty="0" err="1"/>
              <a:t>NameChanged</a:t>
            </a:r>
            <a:r>
              <a:rPr lang="en-US" i="0" noProof="0" dirty="0"/>
              <a:t> delegate the </a:t>
            </a:r>
            <a:r>
              <a:rPr lang="en-US" i="1" noProof="0" dirty="0" err="1"/>
              <a:t>OnNameChanged</a:t>
            </a:r>
            <a:r>
              <a:rPr lang="en-US" i="0" noProof="0" dirty="0"/>
              <a:t> method of the </a:t>
            </a:r>
            <a:r>
              <a:rPr lang="en-US" i="1" noProof="0" dirty="0"/>
              <a:t>Program</a:t>
            </a:r>
            <a:r>
              <a:rPr lang="en-US" i="0" noProof="0" dirty="0"/>
              <a:t> class is executed. This is because the </a:t>
            </a:r>
            <a:r>
              <a:rPr lang="en-US" i="1" noProof="0" dirty="0" err="1"/>
              <a:t>OnNameChanged</a:t>
            </a:r>
            <a:r>
              <a:rPr lang="en-US" i="0" noProof="0" dirty="0"/>
              <a:t> method was added as a subscriber in the </a:t>
            </a:r>
            <a:r>
              <a:rPr lang="en-US" i="1" noProof="0" dirty="0"/>
              <a:t>Main </a:t>
            </a:r>
            <a:r>
              <a:rPr lang="en-US" i="0" noProof="0" dirty="0"/>
              <a:t>method.</a:t>
            </a:r>
          </a:p>
          <a:p>
            <a:r>
              <a:rPr lang="en-US" i="0" noProof="0" dirty="0"/>
              <a:t>After the subscription, the </a:t>
            </a:r>
            <a:r>
              <a:rPr lang="en-US" i="1" noProof="0" dirty="0" err="1"/>
              <a:t>NameChanged</a:t>
            </a:r>
            <a:r>
              <a:rPr lang="en-US" i="0" noProof="0" dirty="0"/>
              <a:t> delegate points to the </a:t>
            </a:r>
            <a:r>
              <a:rPr lang="en-US" i="1" noProof="0" dirty="0" err="1"/>
              <a:t>OnNameChanged</a:t>
            </a:r>
            <a:r>
              <a:rPr lang="en-US" i="0" noProof="0" dirty="0"/>
              <a:t> method.  </a:t>
            </a:r>
            <a:endParaRPr lang="en-US" noProof="0" dirty="0"/>
          </a:p>
          <a:p>
            <a:r>
              <a:rPr lang="en-US" noProof="0" dirty="0"/>
              <a:t>One of the interesting things to think about, at this point, is that the </a:t>
            </a:r>
            <a:r>
              <a:rPr lang="en-US" i="1" noProof="0" dirty="0" err="1"/>
              <a:t>GradeBook</a:t>
            </a:r>
            <a:r>
              <a:rPr lang="en-US" noProof="0" dirty="0"/>
              <a:t> has no idea what code is going to execute when it calls </a:t>
            </a:r>
            <a:r>
              <a:rPr lang="en-US" i="1" noProof="0" dirty="0" err="1"/>
              <a:t>NameChanged</a:t>
            </a:r>
            <a:r>
              <a:rPr lang="en-US" noProof="0" dirty="0"/>
              <a:t>. </a:t>
            </a:r>
          </a:p>
          <a:p>
            <a:r>
              <a:rPr lang="en-US" noProof="0" dirty="0"/>
              <a:t>All it knows is that that delegate was pointing to something, it was referencing a method, and so it should invoke it. </a:t>
            </a:r>
          </a:p>
          <a:p>
            <a:r>
              <a:rPr lang="en-US" noProof="0" dirty="0"/>
              <a:t>This is a </a:t>
            </a:r>
            <a:r>
              <a:rPr lang="en-US" b="1" noProof="0" dirty="0"/>
              <a:t>nice decoupling </a:t>
            </a:r>
            <a:r>
              <a:rPr lang="en-US" noProof="0" dirty="0"/>
              <a:t>where the </a:t>
            </a:r>
            <a:r>
              <a:rPr lang="en-US" b="1" i="1" noProof="0" dirty="0" err="1"/>
              <a:t>GradeBook</a:t>
            </a:r>
            <a:r>
              <a:rPr lang="en-US" b="1" noProof="0" dirty="0"/>
              <a:t> doesn't have to know about specific components that are listening </a:t>
            </a:r>
            <a:r>
              <a:rPr lang="en-US" noProof="0" dirty="0"/>
              <a:t>or need to know when a name changes. </a:t>
            </a:r>
          </a:p>
          <a:p>
            <a:r>
              <a:rPr lang="en-US" noProof="0" dirty="0"/>
              <a:t>The </a:t>
            </a:r>
            <a:r>
              <a:rPr lang="en-US" i="1" noProof="0" dirty="0" err="1"/>
              <a:t>GradeBook</a:t>
            </a:r>
            <a:r>
              <a:rPr lang="en-US" noProof="0" dirty="0"/>
              <a:t> doesn't need to know that there’s (for example) a data binding system somewhere in the software that wants to know when the name is changing so it can update the screen, that's a very nice decoupling,</a:t>
            </a:r>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42</a:t>
            </a:fld>
            <a:endParaRPr lang="en-US" altLang="nl-BE"/>
          </a:p>
        </p:txBody>
      </p:sp>
    </p:spTree>
    <p:extLst>
      <p:ext uri="{BB962C8B-B14F-4D97-AF65-F5344CB8AC3E}">
        <p14:creationId xmlns:p14="http://schemas.microsoft.com/office/powerpoint/2010/main" val="18446647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However, the way things are implemented right now, anyone can walk up and point the </a:t>
            </a:r>
            <a:r>
              <a:rPr lang="en-US" i="1" noProof="0" dirty="0" err="1"/>
              <a:t>NameChanged</a:t>
            </a:r>
            <a:r>
              <a:rPr lang="en-US" i="0" noProof="0" dirty="0"/>
              <a:t> delegate to another method. </a:t>
            </a:r>
          </a:p>
          <a:p>
            <a:r>
              <a:rPr lang="en-US" i="0" noProof="0" dirty="0"/>
              <a:t>That</a:t>
            </a:r>
            <a:r>
              <a:rPr lang="en-US" noProof="0" dirty="0"/>
              <a:t> will overwrite anyone else who has previously set the </a:t>
            </a:r>
            <a:r>
              <a:rPr lang="en-US" i="1" noProof="0" dirty="0" err="1"/>
              <a:t>NameChanged</a:t>
            </a:r>
            <a:r>
              <a:rPr lang="en-US" noProof="0" dirty="0"/>
              <a:t> delegate. </a:t>
            </a:r>
          </a:p>
          <a:p>
            <a:endParaRPr lang="en-US" noProof="0" dirty="0"/>
          </a:p>
          <a:p>
            <a:r>
              <a:rPr lang="en-US" noProof="0" dirty="0"/>
              <a:t>There is another syntax that you can use in C#: </a:t>
            </a:r>
          </a:p>
          <a:p>
            <a:r>
              <a:rPr lang="en-US" noProof="0" dirty="0"/>
              <a:t>You can say ‘</a:t>
            </a:r>
            <a:r>
              <a:rPr lang="en-US" i="1" noProof="0" dirty="0" err="1"/>
              <a:t>NameChanged</a:t>
            </a:r>
            <a:r>
              <a:rPr lang="en-US" i="1" noProof="0" dirty="0"/>
              <a:t> += </a:t>
            </a:r>
            <a:r>
              <a:rPr lang="en-US" i="1" noProof="0" dirty="0" err="1"/>
              <a:t>OnNameChanged</a:t>
            </a:r>
            <a:r>
              <a:rPr lang="en-US" noProof="0" dirty="0"/>
              <a:t>’ </a:t>
            </a:r>
          </a:p>
          <a:p>
            <a:r>
              <a:rPr lang="en-US" noProof="0" dirty="0"/>
              <a:t>When the </a:t>
            </a:r>
            <a:r>
              <a:rPr lang="en-US" i="1" noProof="0" dirty="0" err="1"/>
              <a:t>GradeBook</a:t>
            </a:r>
            <a:r>
              <a:rPr lang="en-US" i="1" noProof="0" dirty="0"/>
              <a:t> </a:t>
            </a:r>
            <a:r>
              <a:rPr lang="en-US" noProof="0" dirty="0"/>
              <a:t>invokes the </a:t>
            </a:r>
            <a:r>
              <a:rPr lang="en-US" i="1" noProof="0" dirty="0" err="1"/>
              <a:t>NameChanged</a:t>
            </a:r>
            <a:r>
              <a:rPr lang="en-US" i="1" noProof="0" dirty="0"/>
              <a:t> delegate</a:t>
            </a:r>
            <a:r>
              <a:rPr lang="en-US" noProof="0" dirty="0"/>
              <a:t>, it can actually have an </a:t>
            </a:r>
            <a:r>
              <a:rPr lang="en-US" b="1" noProof="0" dirty="0"/>
              <a:t>entire list of methods that need to be invoked</a:t>
            </a:r>
            <a:r>
              <a:rPr lang="en-US" b="0" noProof="0" dirty="0"/>
              <a:t>.</a:t>
            </a:r>
            <a:r>
              <a:rPr lang="en-US" b="1" noProof="0" dirty="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noProof="0" dirty="0"/>
              <a:t>It could call 1 method or it could call 10 methods. The ‘+=‘ operator adds the method to the list of subscribed methods.</a:t>
            </a:r>
          </a:p>
          <a:p>
            <a:r>
              <a:rPr lang="en-US" noProof="0" dirty="0"/>
              <a:t>So in </a:t>
            </a:r>
            <a:r>
              <a:rPr lang="en-US" i="1" noProof="0" dirty="0"/>
              <a:t>Program </a:t>
            </a:r>
            <a:r>
              <a:rPr lang="en-US" i="0" noProof="0" dirty="0"/>
              <a:t>you can</a:t>
            </a:r>
            <a:r>
              <a:rPr lang="en-US" noProof="0" dirty="0"/>
              <a:t> actually wire up that delegate twice to the same method. </a:t>
            </a:r>
          </a:p>
          <a:p>
            <a:r>
              <a:rPr lang="en-US" noProof="0" dirty="0"/>
              <a:t>You could even create another method </a:t>
            </a:r>
            <a:r>
              <a:rPr lang="en-US" i="1" noProof="0" dirty="0"/>
              <a:t>OnNameChanged2 </a:t>
            </a:r>
            <a:r>
              <a:rPr lang="en-US" i="0" noProof="0" dirty="0"/>
              <a:t>and add it to the list.</a:t>
            </a:r>
          </a:p>
          <a:p>
            <a:r>
              <a:rPr lang="en-US" noProof="0" dirty="0"/>
              <a:t>Now when the </a:t>
            </a:r>
            <a:r>
              <a:rPr lang="en-US" i="1" noProof="0" dirty="0" err="1"/>
              <a:t>GradeBook</a:t>
            </a:r>
            <a:r>
              <a:rPr lang="en-US" noProof="0" dirty="0"/>
              <a:t> invokes that delegate it's actually going to be calling three pieces of code. </a:t>
            </a:r>
          </a:p>
          <a:p>
            <a:r>
              <a:rPr lang="en-US" noProof="0" dirty="0"/>
              <a:t>It's going to be calling </a:t>
            </a:r>
            <a:r>
              <a:rPr lang="en-US" i="1" noProof="0" dirty="0" err="1"/>
              <a:t>OnNameChanged</a:t>
            </a:r>
            <a:r>
              <a:rPr lang="en-US" noProof="0" dirty="0"/>
              <a:t> twice because we added that into the delegate twice. And it will call </a:t>
            </a:r>
            <a:r>
              <a:rPr lang="en-US" i="1" noProof="0" dirty="0"/>
              <a:t>OnNameChanged2</a:t>
            </a:r>
            <a:r>
              <a:rPr lang="en-US" i="0" noProof="0" dirty="0"/>
              <a:t> once.</a:t>
            </a:r>
            <a:r>
              <a:rPr lang="en-US" noProof="0" dirty="0"/>
              <a:t> </a:t>
            </a:r>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43</a:t>
            </a:fld>
            <a:endParaRPr lang="en-US" altLang="nl-BE"/>
          </a:p>
        </p:txBody>
      </p:sp>
    </p:spTree>
    <p:extLst>
      <p:ext uri="{BB962C8B-B14F-4D97-AF65-F5344CB8AC3E}">
        <p14:creationId xmlns:p14="http://schemas.microsoft.com/office/powerpoint/2010/main" val="31669680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noProof="0" dirty="0"/>
              <a:t>A problem with delegates is that there can always be some sort of rouge piece of software somewhere in my system that uses the ‘=’ operator instead of the ‘+=’ operator.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noProof="0" dirty="0"/>
              <a:t>The rouge piece of software will thus wipeout all the methods that were already registered.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noProof="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noProof="0" dirty="0"/>
              <a:t>We want the </a:t>
            </a:r>
            <a:r>
              <a:rPr lang="en-US" i="1" noProof="0" dirty="0" err="1"/>
              <a:t>GradeBook</a:t>
            </a:r>
            <a:r>
              <a:rPr lang="en-US" noProof="0" dirty="0"/>
              <a:t> to be able to have multiple subscribers listening to a </a:t>
            </a:r>
            <a:r>
              <a:rPr lang="en-US" i="1" noProof="0" dirty="0" err="1"/>
              <a:t>NameChanged</a:t>
            </a:r>
            <a:r>
              <a:rPr lang="en-US" noProof="0" dirty="0"/>
              <a:t> event.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noProof="0" dirty="0"/>
              <a:t>This is the exact scenario that events were designed to solve.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noProof="0" dirty="0"/>
              <a:t>You want multiple subscribers to register methods to execute when something interesting happens and you don't want any single subscriber to come along and interfere with anyone else that wanted to listen for that event.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noProof="0" dirty="0"/>
              <a:t>Instead of just using a delegate in </a:t>
            </a:r>
            <a:r>
              <a:rPr lang="en-US" i="1" noProof="0" dirty="0" err="1"/>
              <a:t>GradeBook</a:t>
            </a:r>
            <a:r>
              <a:rPr lang="en-US" noProof="0" dirty="0"/>
              <a:t>, you can use an event, which will prevent that scenario, and it will prevent someone from overriding any other subscribers.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noProof="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noProof="0" dirty="0"/>
              <a:t>Once you understand delegates in C# it becomes very easy to understand events because events are delegates.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noProof="0" dirty="0"/>
              <a:t>There's just one thing I need to do syntactically to promote the </a:t>
            </a:r>
            <a:r>
              <a:rPr lang="en-US" i="1" noProof="0" dirty="0" err="1"/>
              <a:t>NameChanged</a:t>
            </a:r>
            <a:r>
              <a:rPr lang="en-US" noProof="0" dirty="0"/>
              <a:t> delegate of </a:t>
            </a:r>
            <a:r>
              <a:rPr lang="en-US" i="1" noProof="0" dirty="0" err="1"/>
              <a:t>GradeBook</a:t>
            </a:r>
            <a:r>
              <a:rPr lang="en-US" noProof="0" dirty="0"/>
              <a:t> from being just a public delegate that anyone can walk up to.</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noProof="0" dirty="0"/>
              <a:t>You can promote it into being an event by adding a </a:t>
            </a:r>
            <a:r>
              <a:rPr lang="en-US" b="1" noProof="0" dirty="0"/>
              <a:t>keyword</a:t>
            </a:r>
            <a:r>
              <a:rPr lang="en-US" noProof="0" dirty="0"/>
              <a:t> in the C# language: </a:t>
            </a:r>
            <a:r>
              <a:rPr lang="en-US" b="1" i="1" noProof="0" dirty="0"/>
              <a:t>event</a:t>
            </a:r>
            <a:r>
              <a:rPr lang="en-US" noProof="0" dirty="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noProof="0" dirty="0"/>
              <a:t>Now, I don't need to change anything else inside of </a:t>
            </a:r>
            <a:r>
              <a:rPr lang="en-US" noProof="0" dirty="0" err="1"/>
              <a:t>GradeBook</a:t>
            </a:r>
            <a:r>
              <a:rPr lang="en-US" noProof="0" dirty="0"/>
              <a:t>. </a:t>
            </a:r>
            <a:r>
              <a:rPr lang="en-US" i="1" noProof="0" dirty="0" err="1"/>
              <a:t>NameChanged</a:t>
            </a:r>
            <a:r>
              <a:rPr lang="en-US" noProof="0" dirty="0"/>
              <a:t> is still a public delegate variable.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noProof="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noProof="0" dirty="0"/>
              <a:t>But by placing this </a:t>
            </a:r>
            <a:r>
              <a:rPr lang="en-US" i="1" noProof="0" dirty="0"/>
              <a:t>event</a:t>
            </a:r>
            <a:r>
              <a:rPr lang="en-US" noProof="0" dirty="0"/>
              <a:t> keyword in the member declaration, the C# compiler treats this public member a little bit differently.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noProof="0" dirty="0"/>
              <a:t>You can see in </a:t>
            </a:r>
            <a:r>
              <a:rPr lang="en-US" noProof="0" dirty="0" err="1"/>
              <a:t>Program.cs</a:t>
            </a:r>
            <a:r>
              <a:rPr lang="en-US" noProof="0" dirty="0"/>
              <a:t> where the compiler will find an error when you use something like ‘</a:t>
            </a:r>
            <a:r>
              <a:rPr lang="en-US" i="1" noProof="0" dirty="0" err="1"/>
              <a:t>book.NameChanged</a:t>
            </a:r>
            <a:r>
              <a:rPr lang="en-US" i="1" noProof="0" dirty="0"/>
              <a:t> = </a:t>
            </a:r>
            <a:r>
              <a:rPr lang="en-US" i="1" noProof="0" dirty="0" err="1"/>
              <a:t>OnNameChanged</a:t>
            </a:r>
            <a:r>
              <a:rPr lang="en-US" i="1" noProof="0" dirty="0"/>
              <a:t>;</a:t>
            </a:r>
            <a:r>
              <a:rPr lang="en-US" noProof="0"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noProof="0" dirty="0"/>
              <a:t>Using the ‘=‘ operator is no longer syntactically correct because it's no longer legal to assign to an event. </a:t>
            </a:r>
          </a:p>
          <a:p>
            <a:endParaRPr lang="en-US"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44</a:t>
            </a:fld>
            <a:endParaRPr lang="en-US" altLang="nl-BE"/>
          </a:p>
        </p:txBody>
      </p:sp>
    </p:spTree>
    <p:extLst>
      <p:ext uri="{BB962C8B-B14F-4D97-AF65-F5344CB8AC3E}">
        <p14:creationId xmlns:p14="http://schemas.microsoft.com/office/powerpoint/2010/main" val="30970069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99.99% of all events in. NET follow a certain convention that we are not following right now.</a:t>
            </a:r>
          </a:p>
          <a:p>
            <a:r>
              <a:rPr lang="en-US" noProof="0" dirty="0"/>
              <a:t>With an event you would just never pass arbitrary parameters like </a:t>
            </a:r>
            <a:r>
              <a:rPr lang="en-US" i="1" noProof="0" dirty="0"/>
              <a:t>string</a:t>
            </a:r>
            <a:r>
              <a:rPr lang="en-US" noProof="0" dirty="0"/>
              <a:t> and </a:t>
            </a:r>
            <a:r>
              <a:rPr lang="en-US" i="1" noProof="0" dirty="0"/>
              <a:t>string</a:t>
            </a:r>
            <a:r>
              <a:rPr lang="en-US" noProof="0" dirty="0"/>
              <a:t>. </a:t>
            </a:r>
          </a:p>
          <a:p>
            <a:endParaRPr lang="en-US" noProof="0" dirty="0"/>
          </a:p>
          <a:p>
            <a:r>
              <a:rPr lang="en-US" noProof="0" dirty="0"/>
              <a:t>All events in.NET take two parameters:</a:t>
            </a:r>
          </a:p>
          <a:p>
            <a:pPr marL="171450" indent="-171450">
              <a:buFont typeface="Arial" panose="020B0604020202020204" pitchFamily="34" charset="0"/>
              <a:buChar char="•"/>
            </a:pPr>
            <a:r>
              <a:rPr lang="en-US" noProof="0" dirty="0"/>
              <a:t>Object sender</a:t>
            </a:r>
          </a:p>
          <a:p>
            <a:pPr marL="628650" lvl="1" indent="-171450">
              <a:buFont typeface="Arial" panose="020B0604020202020204" pitchFamily="34" charset="0"/>
              <a:buChar char="•"/>
            </a:pPr>
            <a:r>
              <a:rPr lang="en-US" noProof="0" dirty="0"/>
              <a:t>Let’s the subscriber know who is sending the event</a:t>
            </a:r>
          </a:p>
          <a:p>
            <a:pPr marL="628650" lvl="1" indent="-171450">
              <a:buFont typeface="Arial" panose="020B0604020202020204" pitchFamily="34" charset="0"/>
              <a:buChar char="•"/>
            </a:pPr>
            <a:r>
              <a:rPr lang="en-US" noProof="0" dirty="0"/>
              <a:t>E.g. the </a:t>
            </a:r>
            <a:r>
              <a:rPr lang="en-US" i="1" noProof="0" dirty="0" err="1"/>
              <a:t>GradeBook</a:t>
            </a:r>
            <a:r>
              <a:rPr lang="en-US" i="0" noProof="0" dirty="0"/>
              <a:t> needs to pass itself as the object that is raising the event</a:t>
            </a:r>
          </a:p>
          <a:p>
            <a:pPr marL="171450" lvl="0" indent="-171450">
              <a:buFont typeface="Arial" panose="020B0604020202020204" pitchFamily="34" charset="0"/>
              <a:buChar char="•"/>
            </a:pPr>
            <a:r>
              <a:rPr lang="en-US" i="0" noProof="0" dirty="0"/>
              <a:t>The </a:t>
            </a:r>
            <a:r>
              <a:rPr lang="en-US" noProof="0" dirty="0"/>
              <a:t>second parameter is an object that encapsulates all other information that a subscriber might need to know about this event.</a:t>
            </a:r>
          </a:p>
          <a:p>
            <a:pPr marL="628650" lvl="1" indent="-171450">
              <a:buFont typeface="Arial" panose="020B0604020202020204" pitchFamily="34" charset="0"/>
              <a:buChar char="•"/>
            </a:pPr>
            <a:r>
              <a:rPr lang="en-US" noProof="0" dirty="0"/>
              <a:t>Should be a type that inherits from the </a:t>
            </a:r>
            <a:r>
              <a:rPr lang="en-US" i="1" noProof="0" dirty="0" err="1"/>
              <a:t>EventArgs</a:t>
            </a:r>
            <a:r>
              <a:rPr lang="en-US" i="0" noProof="0" dirty="0"/>
              <a:t> class</a:t>
            </a:r>
          </a:p>
          <a:p>
            <a:pPr marL="1085850" lvl="2" indent="-171450">
              <a:buFont typeface="Arial" panose="020B0604020202020204" pitchFamily="34" charset="0"/>
              <a:buChar char="•"/>
            </a:pPr>
            <a:r>
              <a:rPr lang="en-US" i="0" noProof="0" dirty="0"/>
              <a:t>Define properties for the pieces of information subscribers need</a:t>
            </a:r>
            <a:endParaRPr lang="en-US"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45</a:t>
            </a:fld>
            <a:endParaRPr lang="en-US" altLang="nl-BE"/>
          </a:p>
        </p:txBody>
      </p:sp>
    </p:spTree>
    <p:extLst>
      <p:ext uri="{BB962C8B-B14F-4D97-AF65-F5344CB8AC3E}">
        <p14:creationId xmlns:p14="http://schemas.microsoft.com/office/powerpoint/2010/main" val="24464722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46</a:t>
            </a:fld>
            <a:endParaRPr lang="en-US" altLang="nl-BE"/>
          </a:p>
        </p:txBody>
      </p:sp>
    </p:spTree>
    <p:extLst>
      <p:ext uri="{BB962C8B-B14F-4D97-AF65-F5344CB8AC3E}">
        <p14:creationId xmlns:p14="http://schemas.microsoft.com/office/powerpoint/2010/main" val="7209838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47</a:t>
            </a:fld>
            <a:endParaRPr lang="en-US" altLang="nl-BE"/>
          </a:p>
        </p:txBody>
      </p:sp>
    </p:spTree>
    <p:extLst>
      <p:ext uri="{BB962C8B-B14F-4D97-AF65-F5344CB8AC3E}">
        <p14:creationId xmlns:p14="http://schemas.microsoft.com/office/powerpoint/2010/main" val="24649562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48</a:t>
            </a:fld>
            <a:endParaRPr lang="en-US" altLang="nl-BE"/>
          </a:p>
        </p:txBody>
      </p:sp>
    </p:spTree>
    <p:extLst>
      <p:ext uri="{BB962C8B-B14F-4D97-AF65-F5344CB8AC3E}">
        <p14:creationId xmlns:p14="http://schemas.microsoft.com/office/powerpoint/2010/main" val="16641868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A lambda expression is a way to define an inline method.</a:t>
            </a:r>
          </a:p>
          <a:p>
            <a:r>
              <a:rPr lang="en-US" noProof="0" dirty="0"/>
              <a:t>E.g. </a:t>
            </a:r>
            <a:r>
              <a:rPr lang="en-US" noProof="0" dirty="0" err="1"/>
              <a:t>SubmitButton.Click</a:t>
            </a:r>
            <a:r>
              <a:rPr lang="en-US" noProof="0" dirty="0"/>
              <a:t> += (sender, </a:t>
            </a:r>
            <a:r>
              <a:rPr lang="en-US" noProof="0" dirty="0" err="1"/>
              <a:t>args</a:t>
            </a:r>
            <a:r>
              <a:rPr lang="en-US" noProof="0" dirty="0"/>
              <a:t>) =&gt; </a:t>
            </a:r>
            <a:r>
              <a:rPr lang="en-US" noProof="0" dirty="0" err="1"/>
              <a:t>MessageBox.Show</a:t>
            </a:r>
            <a:r>
              <a:rPr lang="en-US" noProof="0" dirty="0"/>
              <a:t>(“Click handled by lambda”);</a:t>
            </a:r>
          </a:p>
          <a:p>
            <a:endParaRPr lang="en-US" noProof="0" dirty="0"/>
          </a:p>
          <a:p>
            <a:r>
              <a:rPr lang="en-US" noProof="0" dirty="0"/>
              <a:t>The first part of the lambda expression defines the parameters between parentheses.</a:t>
            </a:r>
          </a:p>
          <a:p>
            <a:r>
              <a:rPr lang="en-US" noProof="0" dirty="0"/>
              <a:t>You can choose any name for each parameter of the inline method.</a:t>
            </a:r>
          </a:p>
          <a:p>
            <a:r>
              <a:rPr lang="en-US" noProof="0" dirty="0"/>
              <a:t>Note that no parameter types are defined. The compiler can infer these because the lambda is assigned to a delegate that expects a method with an </a:t>
            </a:r>
            <a:r>
              <a:rPr lang="en-US" i="1" noProof="0" dirty="0"/>
              <a:t>object</a:t>
            </a:r>
            <a:r>
              <a:rPr lang="en-US" i="0" noProof="0" dirty="0"/>
              <a:t> parameter and a </a:t>
            </a:r>
            <a:r>
              <a:rPr lang="en-US" i="1" noProof="0" dirty="0" err="1"/>
              <a:t>RoutedEventArgs</a:t>
            </a:r>
            <a:r>
              <a:rPr lang="en-US" i="0" noProof="0" dirty="0"/>
              <a:t> parameter.</a:t>
            </a:r>
          </a:p>
          <a:p>
            <a:endParaRPr lang="en-US" i="0" noProof="0" dirty="0"/>
          </a:p>
          <a:p>
            <a:r>
              <a:rPr lang="en-US" i="0" noProof="0" dirty="0"/>
              <a:t>The middle part of the lambda expression is the lambda separator (=&gt;) which separates the first and last part.</a:t>
            </a:r>
          </a:p>
          <a:p>
            <a:endParaRPr lang="en-US" i="0" noProof="0" dirty="0"/>
          </a:p>
          <a:p>
            <a:r>
              <a:rPr lang="en-US" i="0" noProof="0" dirty="0"/>
              <a:t>The last part of the lambda expression contains the method body. </a:t>
            </a:r>
          </a:p>
          <a:p>
            <a:r>
              <a:rPr lang="en-US" i="0" noProof="0" dirty="0"/>
              <a:t>Note that there are no curly brackets. These can be omitted because there is only one line of code in the body.</a:t>
            </a:r>
          </a:p>
          <a:p>
            <a:r>
              <a:rPr lang="en-US" i="0" noProof="0" dirty="0"/>
              <a:t>When you want to have multiple lines of code in the body you will need to use curly brackets {}.</a:t>
            </a:r>
          </a:p>
          <a:p>
            <a:endParaRPr lang="en-US" i="0" noProof="0" dirty="0"/>
          </a:p>
          <a:p>
            <a:r>
              <a:rPr lang="en-US" i="0" noProof="0" dirty="0"/>
              <a:t>The compiler is also able to infer the return type (void) because the lambda is assigned to the </a:t>
            </a:r>
            <a:r>
              <a:rPr lang="en-US" i="1" noProof="0" dirty="0"/>
              <a:t>Click </a:t>
            </a:r>
            <a:r>
              <a:rPr lang="en-US" i="0" noProof="0" dirty="0"/>
              <a:t>event.</a:t>
            </a:r>
            <a:endParaRPr lang="en-US"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49</a:t>
            </a:fld>
            <a:endParaRPr lang="en-US" altLang="nl-BE"/>
          </a:p>
        </p:txBody>
      </p:sp>
    </p:spTree>
    <p:extLst>
      <p:ext uri="{BB962C8B-B14F-4D97-AF65-F5344CB8AC3E}">
        <p14:creationId xmlns:p14="http://schemas.microsoft.com/office/powerpoint/2010/main" val="34132221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The compiler can infer that an int should be returned because the lambda is assigned to a </a:t>
            </a:r>
            <a:r>
              <a:rPr lang="en-US" i="1" noProof="0" dirty="0" err="1"/>
              <a:t>CalculateDelegate</a:t>
            </a:r>
            <a:r>
              <a:rPr lang="en-US" noProof="0" dirty="0"/>
              <a:t>.</a:t>
            </a:r>
          </a:p>
          <a:p>
            <a:r>
              <a:rPr lang="en-US" noProof="0" dirty="0"/>
              <a:t>So you can omit the </a:t>
            </a:r>
            <a:r>
              <a:rPr lang="en-US" i="1" noProof="0" dirty="0"/>
              <a:t>return</a:t>
            </a:r>
            <a:r>
              <a:rPr lang="en-US" noProof="0" dirty="0"/>
              <a:t> keyword.</a:t>
            </a:r>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50</a:t>
            </a:fld>
            <a:endParaRPr lang="en-US" altLang="nl-BE"/>
          </a:p>
        </p:txBody>
      </p:sp>
    </p:spTree>
    <p:extLst>
      <p:ext uri="{BB962C8B-B14F-4D97-AF65-F5344CB8AC3E}">
        <p14:creationId xmlns:p14="http://schemas.microsoft.com/office/powerpoint/2010/main" val="634766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When you call a method, a new block of memory is allocated on the Stack. </a:t>
            </a:r>
          </a:p>
          <a:p>
            <a:r>
              <a:rPr lang="en-US" dirty="0"/>
              <a:t>A Stack is a LIFO structure, so the last allocated block is released first (e.g. a stack of cards). </a:t>
            </a:r>
          </a:p>
          <a:p>
            <a:endParaRPr lang="en-US" dirty="0"/>
          </a:p>
          <a:p>
            <a:r>
              <a:rPr lang="en-US" dirty="0"/>
              <a:t>Per block of memory, you will find: </a:t>
            </a:r>
          </a:p>
          <a:p>
            <a:pPr marL="171450" indent="-171450">
              <a:buFont typeface="Arial" panose="020B0604020202020204" pitchFamily="34" charset="0"/>
              <a:buChar char="•"/>
            </a:pPr>
            <a:r>
              <a:rPr lang="en-US" dirty="0"/>
              <a:t>Actual values of the parameters (parameter binding). Depending on the way this occurs (by value or by reference) you will find different values: </a:t>
            </a:r>
          </a:p>
          <a:p>
            <a:pPr marL="628650" lvl="1" indent="-171450">
              <a:buFont typeface="Arial" panose="020B0604020202020204" pitchFamily="34" charset="0"/>
              <a:buChar char="•"/>
            </a:pPr>
            <a:r>
              <a:rPr lang="en-US" dirty="0"/>
              <a:t>Reference types : copy a reference to the object. The actual object resides on the heap</a:t>
            </a:r>
          </a:p>
          <a:p>
            <a:pPr marL="628650" lvl="1" indent="-171450">
              <a:buFont typeface="Arial" panose="020B0604020202020204" pitchFamily="34" charset="0"/>
              <a:buChar char="•"/>
            </a:pPr>
            <a:r>
              <a:rPr lang="en-US" dirty="0"/>
              <a:t>Value types: copy the whole object onto the stack. This is a thus a copy. </a:t>
            </a:r>
          </a:p>
          <a:p>
            <a:pPr marL="628650" lvl="1" indent="-171450">
              <a:buFont typeface="Arial" panose="020B0604020202020204" pitchFamily="34" charset="0"/>
              <a:buChar char="•"/>
            </a:pPr>
            <a:r>
              <a:rPr lang="en-US" dirty="0"/>
              <a:t>When you use the ref/out keyword, you always copy a reference (pointer) to the object.</a:t>
            </a:r>
          </a:p>
          <a:p>
            <a:pPr marL="171450" lvl="0" indent="-171450">
              <a:buFont typeface="Arial" panose="020B0604020202020204" pitchFamily="34" charset="0"/>
              <a:buChar char="•"/>
            </a:pPr>
            <a:r>
              <a:rPr lang="en-US" dirty="0"/>
              <a:t>Local variables are also allocated on the stack. However, depending on the type (Value or Reference) you allocate the object itself or a reference to the heap. </a:t>
            </a:r>
            <a:endParaRPr lang="en-US"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6</a:t>
            </a:fld>
            <a:endParaRPr lang="en-US" altLang="nl-BE"/>
          </a:p>
        </p:txBody>
      </p:sp>
    </p:spTree>
    <p:extLst>
      <p:ext uri="{BB962C8B-B14F-4D97-AF65-F5344CB8AC3E}">
        <p14:creationId xmlns:p14="http://schemas.microsoft.com/office/powerpoint/2010/main" val="36415245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51</a:t>
            </a:fld>
            <a:endParaRPr lang="en-US" altLang="nl-BE"/>
          </a:p>
        </p:txBody>
      </p:sp>
    </p:spTree>
    <p:extLst>
      <p:ext uri="{BB962C8B-B14F-4D97-AF65-F5344CB8AC3E}">
        <p14:creationId xmlns:p14="http://schemas.microsoft.com/office/powerpoint/2010/main" val="13429986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52</a:t>
            </a:fld>
            <a:endParaRPr lang="en-US" altLang="nl-BE"/>
          </a:p>
        </p:txBody>
      </p:sp>
    </p:spTree>
    <p:extLst>
      <p:ext uri="{BB962C8B-B14F-4D97-AF65-F5344CB8AC3E}">
        <p14:creationId xmlns:p14="http://schemas.microsoft.com/office/powerpoint/2010/main" val="41718385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53</a:t>
            </a:fld>
            <a:endParaRPr lang="en-US" altLang="nl-BE"/>
          </a:p>
        </p:txBody>
      </p:sp>
    </p:spTree>
    <p:extLst>
      <p:ext uri="{BB962C8B-B14F-4D97-AF65-F5344CB8AC3E}">
        <p14:creationId xmlns:p14="http://schemas.microsoft.com/office/powerpoint/2010/main" val="34153847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54</a:t>
            </a:fld>
            <a:endParaRPr lang="en-US" altLang="nl-BE"/>
          </a:p>
        </p:txBody>
      </p:sp>
    </p:spTree>
    <p:extLst>
      <p:ext uri="{BB962C8B-B14F-4D97-AF65-F5344CB8AC3E}">
        <p14:creationId xmlns:p14="http://schemas.microsoft.com/office/powerpoint/2010/main" val="25891726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noProof="0" dirty="0"/>
              <a:t>Note: </a:t>
            </a:r>
            <a:r>
              <a:rPr lang="en-US" dirty="0"/>
              <a:t>In the last clip LINQ is used. LINQ will be covered in one of the next chapters…</a:t>
            </a:r>
          </a:p>
          <a:p>
            <a:endParaRPr lang="en-US"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55</a:t>
            </a:fld>
            <a:endParaRPr lang="en-US" altLang="nl-BE"/>
          </a:p>
        </p:txBody>
      </p:sp>
    </p:spTree>
    <p:extLst>
      <p:ext uri="{BB962C8B-B14F-4D97-AF65-F5344CB8AC3E}">
        <p14:creationId xmlns:p14="http://schemas.microsoft.com/office/powerpoint/2010/main" val="1603623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r>
              <a:rPr lang="en-US" b="0" i="0" dirty="0">
                <a:solidFill>
                  <a:srgbClr val="212121"/>
                </a:solidFill>
                <a:effectLst/>
                <a:latin typeface="open sans"/>
              </a:rPr>
              <a:t>The Heap is similar to the Stack except that its purpose is to hold information (not to keep track of execution). This means that anything in the Heap can be accessed at any time.</a:t>
            </a:r>
          </a:p>
          <a:p>
            <a:pPr algn="l"/>
            <a:r>
              <a:rPr lang="en-US" b="0" i="0" dirty="0">
                <a:solidFill>
                  <a:srgbClr val="212121"/>
                </a:solidFill>
                <a:effectLst/>
                <a:latin typeface="open sans"/>
              </a:rPr>
              <a:t> </a:t>
            </a:r>
          </a:p>
          <a:p>
            <a:pPr algn="l"/>
            <a:r>
              <a:rPr lang="en-US" b="0" i="0" dirty="0">
                <a:solidFill>
                  <a:srgbClr val="212121"/>
                </a:solidFill>
                <a:effectLst/>
                <a:latin typeface="open sans"/>
              </a:rPr>
              <a:t>With the Heap, there are no constraints as to what can be accessed like in the stack.  </a:t>
            </a:r>
          </a:p>
          <a:p>
            <a:pPr algn="l"/>
            <a:r>
              <a:rPr lang="en-US" b="0" i="0" dirty="0">
                <a:solidFill>
                  <a:srgbClr val="212121"/>
                </a:solidFill>
                <a:effectLst/>
                <a:latin typeface="open sans"/>
              </a:rPr>
              <a:t>The Heap is like the heap of clean laundry on our bed that we have not taken the time to put away yet - we can grab what we need quickly.  </a:t>
            </a:r>
          </a:p>
          <a:p>
            <a:pPr algn="l"/>
            <a:r>
              <a:rPr lang="en-US" b="0" i="0" dirty="0">
                <a:solidFill>
                  <a:srgbClr val="212121"/>
                </a:solidFill>
                <a:effectLst/>
                <a:latin typeface="open sans"/>
              </a:rPr>
              <a:t>The Stack is like the stack of shoe boxes in the closet where we have to take off the top one to get to the one underneath it.</a:t>
            </a:r>
          </a:p>
          <a:p>
            <a:endParaRPr lang="en-US" noProof="0" dirty="0"/>
          </a:p>
          <a:p>
            <a:r>
              <a:rPr lang="en-US" b="0" i="0" dirty="0">
                <a:solidFill>
                  <a:srgbClr val="212121"/>
                </a:solidFill>
                <a:effectLst/>
                <a:latin typeface="open sans"/>
              </a:rPr>
              <a:t>The Stack is self-maintaining, meaning that it basically takes care of its own memory management.  When the top box is no longer used, it's thrown out.  </a:t>
            </a:r>
          </a:p>
          <a:p>
            <a:r>
              <a:rPr lang="en-US" b="0" i="0" dirty="0">
                <a:solidFill>
                  <a:srgbClr val="212121"/>
                </a:solidFill>
                <a:effectLst/>
                <a:latin typeface="open sans"/>
              </a:rPr>
              <a:t>The Heap, on the other hand, has to worry about Garbage collection (GC) - which deals with how to keep the Heap clean (no one wants dirty laundry laying around... it stinks!).</a:t>
            </a:r>
            <a:endParaRPr lang="en-US"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7</a:t>
            </a:fld>
            <a:endParaRPr lang="en-US" altLang="nl-BE"/>
          </a:p>
        </p:txBody>
      </p:sp>
    </p:spTree>
    <p:extLst>
      <p:ext uri="{BB962C8B-B14F-4D97-AF65-F5344CB8AC3E}">
        <p14:creationId xmlns:p14="http://schemas.microsoft.com/office/powerpoint/2010/main" val="3931398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A variable of a </a:t>
            </a:r>
            <a:r>
              <a:rPr lang="en-US" i="1" dirty="0"/>
              <a:t>value type</a:t>
            </a:r>
            <a:r>
              <a:rPr lang="en-US" dirty="0"/>
              <a:t>, holds the actual value. </a:t>
            </a:r>
          </a:p>
          <a:p>
            <a:r>
              <a:rPr lang="en-US" dirty="0"/>
              <a:t>e.g. int y = 32 ➔ y holds the actual value 32 and not a reference to it. </a:t>
            </a:r>
          </a:p>
          <a:p>
            <a:endParaRPr lang="en-US" dirty="0"/>
          </a:p>
          <a:p>
            <a:r>
              <a:rPr lang="en-US" dirty="0"/>
              <a:t>If you assign a variable to another, you COPY the value.</a:t>
            </a:r>
          </a:p>
          <a:p>
            <a:r>
              <a:rPr lang="en-US" dirty="0" err="1"/>
              <a:t>e.g</a:t>
            </a:r>
            <a:r>
              <a:rPr lang="en-US" dirty="0"/>
              <a:t>: int x = y → you COPY the value of 32 and assign it to x </a:t>
            </a:r>
          </a:p>
          <a:p>
            <a:endParaRPr lang="en-US" dirty="0"/>
          </a:p>
          <a:p>
            <a:r>
              <a:rPr lang="en-US" dirty="0"/>
              <a:t>Because you don’t hold a reference but the actual value, these types are fast to instantiate. </a:t>
            </a:r>
            <a:endParaRPr lang="en-US"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8</a:t>
            </a:fld>
            <a:endParaRPr lang="en-US" altLang="nl-BE"/>
          </a:p>
        </p:txBody>
      </p:sp>
    </p:spTree>
    <p:extLst>
      <p:ext uri="{BB962C8B-B14F-4D97-AF65-F5344CB8AC3E}">
        <p14:creationId xmlns:p14="http://schemas.microsoft.com/office/powerpoint/2010/main" val="2105189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noProof="0" dirty="0"/>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9</a:t>
            </a:fld>
            <a:endParaRPr lang="en-US" altLang="nl-BE"/>
          </a:p>
        </p:txBody>
      </p:sp>
    </p:spTree>
    <p:extLst>
      <p:ext uri="{BB962C8B-B14F-4D97-AF65-F5344CB8AC3E}">
        <p14:creationId xmlns:p14="http://schemas.microsoft.com/office/powerpoint/2010/main" val="1053331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noProof="0" dirty="0"/>
              <a:t>How do you create a value type? </a:t>
            </a:r>
          </a:p>
          <a:p>
            <a:r>
              <a:rPr lang="en-US" noProof="0" dirty="0"/>
              <a:t>We know now that we are always creating a reference type when we create a class definition, but what about value types? </a:t>
            </a:r>
          </a:p>
          <a:p>
            <a:endParaRPr lang="en-US" noProof="0" dirty="0"/>
          </a:p>
          <a:p>
            <a:r>
              <a:rPr lang="en-US" noProof="0" dirty="0"/>
              <a:t>One way to create a value type with C# is to create a structure using the </a:t>
            </a:r>
            <a:r>
              <a:rPr lang="en-US" i="1" noProof="0" dirty="0"/>
              <a:t>struct</a:t>
            </a:r>
            <a:r>
              <a:rPr lang="en-US" noProof="0" dirty="0"/>
              <a:t> keyword. </a:t>
            </a:r>
          </a:p>
          <a:p>
            <a:r>
              <a:rPr lang="en-US" noProof="0" dirty="0"/>
              <a:t>A struct definition looks just like a class definition because it has a name, it has an opening and closing curly brace, and everything inside of those braces will be a member of the structure. </a:t>
            </a:r>
          </a:p>
          <a:p>
            <a:endParaRPr lang="en-US" noProof="0" dirty="0"/>
          </a:p>
          <a:p>
            <a:endParaRPr lang="en-US" noProof="0" dirty="0"/>
          </a:p>
          <a:p>
            <a:r>
              <a:rPr lang="en-US" u="sng" noProof="0" dirty="0"/>
              <a:t>How do you decide if you should write a class or a struct? </a:t>
            </a:r>
          </a:p>
          <a:p>
            <a:r>
              <a:rPr lang="en-US" noProof="0" dirty="0"/>
              <a:t>The general rule of thumb is that you want to write a class by default. </a:t>
            </a:r>
          </a:p>
          <a:p>
            <a:r>
              <a:rPr lang="en-US" noProof="0" dirty="0"/>
              <a:t>Structs are meant for special cases when you need to write an abstraction that represents a </a:t>
            </a:r>
            <a:r>
              <a:rPr lang="en-US" b="1" noProof="0" dirty="0"/>
              <a:t>single value</a:t>
            </a:r>
            <a:r>
              <a:rPr lang="en-US" noProof="0" dirty="0"/>
              <a:t>, like a </a:t>
            </a:r>
            <a:r>
              <a:rPr lang="en-US" noProof="0" dirty="0" err="1"/>
              <a:t>DateTime</a:t>
            </a:r>
            <a:r>
              <a:rPr lang="en-US" noProof="0" dirty="0"/>
              <a:t> represents a single value. </a:t>
            </a:r>
          </a:p>
          <a:p>
            <a:r>
              <a:rPr lang="en-US" noProof="0" dirty="0"/>
              <a:t>Even though you can break a </a:t>
            </a:r>
            <a:r>
              <a:rPr lang="en-US" noProof="0" dirty="0" err="1"/>
              <a:t>DateTime</a:t>
            </a:r>
            <a:r>
              <a:rPr lang="en-US" noProof="0" dirty="0"/>
              <a:t> down into smaller constituent pieces, like the current hour of the </a:t>
            </a:r>
            <a:r>
              <a:rPr lang="en-US" noProof="0" dirty="0" err="1"/>
              <a:t>DateTime</a:t>
            </a:r>
            <a:r>
              <a:rPr lang="en-US" noProof="0" dirty="0"/>
              <a:t> or the current day or the current year, a </a:t>
            </a:r>
            <a:r>
              <a:rPr lang="en-US" noProof="0" dirty="0" err="1"/>
              <a:t>DateTime</a:t>
            </a:r>
            <a:r>
              <a:rPr lang="en-US" noProof="0" dirty="0"/>
              <a:t> does represent something that we can reason about as a single value, a single value that is a point in time. </a:t>
            </a:r>
          </a:p>
          <a:p>
            <a:r>
              <a:rPr lang="en-US" noProof="0" dirty="0"/>
              <a:t>Some other value types, like integers, they are obviously single valued, and custom value types can, for example, be made to represent complex numbers, a point in two or three dimensional space, and currency amounts. Those all represent single values conceptually.</a:t>
            </a:r>
          </a:p>
          <a:p>
            <a:endParaRPr lang="en-US" noProof="0" dirty="0"/>
          </a:p>
          <a:p>
            <a:r>
              <a:rPr lang="en-US" noProof="0" dirty="0"/>
              <a:t>The other thing that they have in common is that they are all </a:t>
            </a:r>
            <a:r>
              <a:rPr lang="en-US" b="1" noProof="0" dirty="0"/>
              <a:t>small</a:t>
            </a:r>
            <a:r>
              <a:rPr lang="en-US" noProof="0" dirty="0"/>
              <a:t>. Structs do best when they contain a small amount of data </a:t>
            </a:r>
            <a:r>
              <a:rPr lang="en-US" b="1" noProof="0" dirty="0"/>
              <a:t>because these values are copied frequently</a:t>
            </a:r>
            <a:r>
              <a:rPr lang="en-US" noProof="0" dirty="0"/>
              <a:t>. </a:t>
            </a:r>
          </a:p>
          <a:p>
            <a:r>
              <a:rPr lang="en-US" noProof="0" dirty="0"/>
              <a:t>Every time we pass a value to a method the runtime has to make a copy of that value and you don't want a struct to contain thousands of bytes of information, that would be expensive to copy. Values like int32, where the number 32 represents the number of bytes required to store that integer value, that's 4 bytes of data, and most CPUs will copy that in 1 CPU cycle. </a:t>
            </a:r>
          </a:p>
          <a:p>
            <a:endParaRPr lang="en-US" noProof="0" dirty="0"/>
          </a:p>
          <a:p>
            <a:endParaRPr lang="en-US" noProof="0" dirty="0"/>
          </a:p>
          <a:p>
            <a:r>
              <a:rPr lang="en-US" u="sng" noProof="0" dirty="0"/>
              <a:t>Limitations of a struct</a:t>
            </a:r>
          </a:p>
          <a:p>
            <a:pPr marL="171450" indent="-171450">
              <a:buFont typeface="Arial" panose="020B0604020202020204" pitchFamily="34" charset="0"/>
              <a:buChar char="•"/>
            </a:pPr>
            <a:r>
              <a:rPr lang="en-US" noProof="0" dirty="0"/>
              <a:t>Cannot declare a </a:t>
            </a:r>
            <a:r>
              <a:rPr lang="en-US" noProof="0" dirty="0" err="1"/>
              <a:t>parameterless</a:t>
            </a:r>
            <a:r>
              <a:rPr lang="en-US" noProof="0" dirty="0"/>
              <a:t> constructor. Every struct already provides an implicit </a:t>
            </a:r>
            <a:r>
              <a:rPr lang="en-US" noProof="0" dirty="0" err="1"/>
              <a:t>parameterless</a:t>
            </a:r>
            <a:r>
              <a:rPr lang="en-US" noProof="0" dirty="0"/>
              <a:t> constructor that initializes al the fields with their default value.</a:t>
            </a:r>
          </a:p>
          <a:p>
            <a:pPr marL="171450" indent="-171450">
              <a:buFont typeface="Arial" panose="020B0604020202020204" pitchFamily="34" charset="0"/>
              <a:buChar char="•"/>
            </a:pPr>
            <a:r>
              <a:rPr lang="en-US" noProof="0" dirty="0"/>
              <a:t>Cannot initialize an instance field or property at its declaration</a:t>
            </a:r>
          </a:p>
          <a:p>
            <a:pPr marL="171450" indent="-171450">
              <a:buFont typeface="Arial" panose="020B0604020202020204" pitchFamily="34" charset="0"/>
              <a:buChar char="•"/>
            </a:pPr>
            <a:r>
              <a:rPr lang="en-US" noProof="0" dirty="0"/>
              <a:t>A constructor must initialize all instance fields </a:t>
            </a:r>
          </a:p>
          <a:p>
            <a:pPr marL="171450" indent="-171450">
              <a:buFont typeface="Arial" panose="020B0604020202020204" pitchFamily="34" charset="0"/>
              <a:buChar char="•"/>
            </a:pPr>
            <a:r>
              <a:rPr lang="en-US" noProof="0" dirty="0"/>
              <a:t>Cannot inherit from other class or struct. However, a struct can implement interfaces</a:t>
            </a:r>
          </a:p>
        </p:txBody>
      </p:sp>
      <p:sp>
        <p:nvSpPr>
          <p:cNvPr id="4" name="Tijdelijke aanduiding voor dianummer 3"/>
          <p:cNvSpPr>
            <a:spLocks noGrp="1"/>
          </p:cNvSpPr>
          <p:nvPr>
            <p:ph type="sldNum" sz="quarter" idx="5"/>
          </p:nvPr>
        </p:nvSpPr>
        <p:spPr/>
        <p:txBody>
          <a:bodyPr/>
          <a:lstStyle/>
          <a:p>
            <a:pPr>
              <a:defRPr/>
            </a:pPr>
            <a:fld id="{D289C186-7A08-4C98-870C-D452D54753CE}" type="slidenum">
              <a:rPr lang="en-US" altLang="nl-BE" smtClean="0"/>
              <a:pPr>
                <a:defRPr/>
              </a:pPr>
              <a:t>10</a:t>
            </a:fld>
            <a:endParaRPr lang="en-US" altLang="nl-BE"/>
          </a:p>
        </p:txBody>
      </p:sp>
    </p:spTree>
    <p:extLst>
      <p:ext uri="{BB962C8B-B14F-4D97-AF65-F5344CB8AC3E}">
        <p14:creationId xmlns:p14="http://schemas.microsoft.com/office/powerpoint/2010/main" val="13664146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4" name="Afbeelding 7" descr="beeld_geselecteer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49875" y="3373438"/>
            <a:ext cx="3838575"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Afbeelding 8" descr="Macintosh HD:Users:nickdaenen:Desktop:logo_pxl.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675" y="390525"/>
            <a:ext cx="1420813"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kstvak 9"/>
          <p:cNvSpPr txBox="1">
            <a:spLocks noChangeArrowheads="1"/>
          </p:cNvSpPr>
          <p:nvPr/>
        </p:nvSpPr>
        <p:spPr bwMode="auto">
          <a:xfrm>
            <a:off x="542925" y="6057900"/>
            <a:ext cx="519588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defRPr/>
            </a:pPr>
            <a:r>
              <a:rPr lang="nl-NL" sz="1200"/>
              <a:t>Hogeschool PXL – Elfde-Liniestraat 24 – B-3500 Hasselt</a:t>
            </a:r>
          </a:p>
          <a:p>
            <a:pPr eaLnBrk="1" hangingPunct="1">
              <a:defRPr/>
            </a:pPr>
            <a:r>
              <a:rPr lang="nl-NL" sz="1200"/>
              <a:t>www.pxl.be - www.pxl.be/facebook</a:t>
            </a:r>
          </a:p>
          <a:p>
            <a:pPr eaLnBrk="1" hangingPunct="1">
              <a:defRPr/>
            </a:pPr>
            <a:endParaRPr lang="nl-NL"/>
          </a:p>
        </p:txBody>
      </p:sp>
      <p:pic>
        <p:nvPicPr>
          <p:cNvPr id="7" name="Afbeelding 10" descr="dehogeschoolmethetnetwerk.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9763" y="5543550"/>
            <a:ext cx="29749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531198" y="1903517"/>
            <a:ext cx="7772400" cy="1470025"/>
          </a:xfrm>
        </p:spPr>
        <p:txBody>
          <a:bodyPr/>
          <a:lstStyle>
            <a:lvl1pPr algn="l">
              <a:defRPr b="1">
                <a:solidFill>
                  <a:schemeClr val="tx1"/>
                </a:solidFill>
              </a:defRPr>
            </a:lvl1pPr>
          </a:lstStyle>
          <a:p>
            <a:r>
              <a:rPr lang="nl-NL"/>
              <a:t>Klik om de stijl te bewerken</a:t>
            </a:r>
            <a:endParaRPr lang="nl-NL" dirty="0"/>
          </a:p>
        </p:txBody>
      </p:sp>
      <p:sp>
        <p:nvSpPr>
          <p:cNvPr id="3" name="Subtitel 2"/>
          <p:cNvSpPr>
            <a:spLocks noGrp="1"/>
          </p:cNvSpPr>
          <p:nvPr>
            <p:ph type="subTitle" idx="1"/>
          </p:nvPr>
        </p:nvSpPr>
        <p:spPr>
          <a:xfrm>
            <a:off x="542241" y="3876249"/>
            <a:ext cx="4807127" cy="1137302"/>
          </a:xfrm>
        </p:spPr>
        <p:txBody>
          <a:bodyPr/>
          <a:lstStyle>
            <a:lvl1pPr marL="0" indent="0" algn="l">
              <a:buNone/>
              <a:defRPr b="1">
                <a:solidFill>
                  <a:srgbClr val="58A6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NL" dirty="0"/>
          </a:p>
        </p:txBody>
      </p:sp>
      <p:sp>
        <p:nvSpPr>
          <p:cNvPr id="8" name="Tijdelijke aanduiding voor datum 3"/>
          <p:cNvSpPr>
            <a:spLocks noGrp="1"/>
          </p:cNvSpPr>
          <p:nvPr>
            <p:ph type="dt" sz="half" idx="10"/>
          </p:nvPr>
        </p:nvSpPr>
        <p:spPr>
          <a:xfrm>
            <a:off x="536575" y="6399213"/>
            <a:ext cx="1265238" cy="365125"/>
          </a:xfrm>
        </p:spPr>
        <p:txBody>
          <a:bodyPr/>
          <a:lstStyle>
            <a:lvl1pPr>
              <a:defRPr>
                <a:solidFill>
                  <a:schemeClr val="tx1"/>
                </a:solidFill>
              </a:defRPr>
            </a:lvl1pPr>
          </a:lstStyle>
          <a:p>
            <a:pPr>
              <a:defRPr/>
            </a:pPr>
            <a:r>
              <a:rPr lang="en-US" altLang="nl-BE"/>
              <a:t>ADO.NET 4 C#, C17Murach’s JavaScript, C1</a:t>
            </a:r>
          </a:p>
        </p:txBody>
      </p:sp>
      <p:sp>
        <p:nvSpPr>
          <p:cNvPr id="9" name="Tijdelijke aanduiding voor dianummer 5"/>
          <p:cNvSpPr>
            <a:spLocks noGrp="1"/>
          </p:cNvSpPr>
          <p:nvPr>
            <p:ph type="sldNum" sz="quarter" idx="11"/>
          </p:nvPr>
        </p:nvSpPr>
        <p:spPr>
          <a:xfrm>
            <a:off x="3232150" y="6399213"/>
            <a:ext cx="2133600" cy="365125"/>
          </a:xfrm>
        </p:spPr>
        <p:txBody>
          <a:bodyPr/>
          <a:lstStyle>
            <a:lvl1pPr>
              <a:defRPr sz="1200">
                <a:solidFill>
                  <a:schemeClr val="tx1"/>
                </a:solidFill>
              </a:defRPr>
            </a:lvl1pPr>
          </a:lstStyle>
          <a:p>
            <a:pPr>
              <a:defRPr/>
            </a:pPr>
            <a:endParaRPr lang="en-US" altLang="nl-BE" sz="1400"/>
          </a:p>
          <a:p>
            <a:pPr>
              <a:defRPr/>
            </a:pPr>
            <a:r>
              <a:rPr lang="en-US" altLang="nl-BE"/>
              <a:t>Slide </a:t>
            </a:r>
            <a:fld id="{58ED8D0F-416D-45CA-90BB-56BF1847A12C}" type="slidenum">
              <a:rPr lang="en-US" altLang="nl-BE"/>
              <a:pPr>
                <a:defRPr/>
              </a:pPr>
              <a:t>‹nr.›</a:t>
            </a:fld>
            <a:endParaRPr lang="en-US" altLang="nl-BE"/>
          </a:p>
        </p:txBody>
      </p:sp>
    </p:spTree>
    <p:extLst>
      <p:ext uri="{BB962C8B-B14F-4D97-AF65-F5344CB8AC3E}">
        <p14:creationId xmlns:p14="http://schemas.microsoft.com/office/powerpoint/2010/main" val="324875560"/>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rgbClr val="58A618"/>
        </a:solidFill>
        <a:effectLst/>
      </p:bgPr>
    </p:bg>
    <p:spTree>
      <p:nvGrpSpPr>
        <p:cNvPr id="1" name=""/>
        <p:cNvGrpSpPr/>
        <p:nvPr/>
      </p:nvGrpSpPr>
      <p:grpSpPr>
        <a:xfrm>
          <a:off x="0" y="0"/>
          <a:ext cx="0" cy="0"/>
          <a:chOff x="0" y="0"/>
          <a:chExt cx="0" cy="0"/>
        </a:xfrm>
      </p:grpSpPr>
      <p:pic>
        <p:nvPicPr>
          <p:cNvPr id="5"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nl-NL"/>
              <a:t>Klik om de stijl te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6" name="Tijdelijke aanduiding voor datum 4"/>
          <p:cNvSpPr>
            <a:spLocks noGrp="1"/>
          </p:cNvSpPr>
          <p:nvPr>
            <p:ph type="dt" sz="half" idx="10"/>
          </p:nvPr>
        </p:nvSpPr>
        <p:spPr/>
        <p:txBody>
          <a:bodyPr/>
          <a:lstStyle>
            <a:lvl1pPr>
              <a:defRPr>
                <a:solidFill>
                  <a:srgbClr val="FFFFFF"/>
                </a:solidFill>
              </a:defRPr>
            </a:lvl1pPr>
          </a:lstStyle>
          <a:p>
            <a:pPr>
              <a:defRPr/>
            </a:pPr>
            <a:r>
              <a:rPr lang="en-US" altLang="nl-BE"/>
              <a:t>ADO.NET 4 C#, C17Murach’s JavaScript, C1</a:t>
            </a:r>
          </a:p>
        </p:txBody>
      </p:sp>
      <p:sp>
        <p:nvSpPr>
          <p:cNvPr id="7" name="Tijdelijke aanduiding voor voettekst 5"/>
          <p:cNvSpPr>
            <a:spLocks noGrp="1"/>
          </p:cNvSpPr>
          <p:nvPr>
            <p:ph type="ftr" sz="quarter" idx="11"/>
          </p:nvPr>
        </p:nvSpPr>
        <p:spPr/>
        <p:txBody>
          <a:bodyPr/>
          <a:lstStyle>
            <a:lvl1pPr>
              <a:defRPr>
                <a:solidFill>
                  <a:srgbClr val="FFFFFF"/>
                </a:solidFill>
              </a:defRPr>
            </a:lvl1pPr>
          </a:lstStyle>
          <a:p>
            <a:pPr>
              <a:defRPr/>
            </a:pPr>
            <a:r>
              <a:rPr lang="en-US" altLang="nl-BE"/>
              <a:t>© 2011, Mike Murach &amp; Associates, Inc.© 2009, Mike Murach &amp; Associates, Inc.</a:t>
            </a:r>
            <a:endParaRPr lang="en-US" altLang="nl-BE" sz="1400"/>
          </a:p>
        </p:txBody>
      </p:sp>
      <p:sp>
        <p:nvSpPr>
          <p:cNvPr id="8" name="Tijdelijke aanduiding voor dianummer 6"/>
          <p:cNvSpPr>
            <a:spLocks noGrp="1"/>
          </p:cNvSpPr>
          <p:nvPr>
            <p:ph type="sldNum" sz="quarter" idx="12"/>
          </p:nvPr>
        </p:nvSpPr>
        <p:spPr/>
        <p:txBody>
          <a:bodyPr/>
          <a:lstStyle>
            <a:lvl1pPr>
              <a:defRPr sz="1200">
                <a:solidFill>
                  <a:srgbClr val="FFFFFF"/>
                </a:solidFill>
              </a:defRPr>
            </a:lvl1pPr>
          </a:lstStyle>
          <a:p>
            <a:pPr>
              <a:defRPr/>
            </a:pPr>
            <a:endParaRPr lang="en-US" altLang="nl-BE" sz="1400"/>
          </a:p>
          <a:p>
            <a:pPr>
              <a:defRPr/>
            </a:pPr>
            <a:r>
              <a:rPr lang="en-US" altLang="nl-BE"/>
              <a:t>Slide </a:t>
            </a:r>
            <a:fld id="{575A602D-69CC-4988-9046-DFC79025696F}" type="slidenum">
              <a:rPr lang="en-US" altLang="nl-BE"/>
              <a:pPr>
                <a:defRPr/>
              </a:pPr>
              <a:t>‹nr.›</a:t>
            </a:fld>
            <a:endParaRPr lang="en-US" altLang="nl-BE"/>
          </a:p>
        </p:txBody>
      </p:sp>
    </p:spTree>
    <p:extLst>
      <p:ext uri="{BB962C8B-B14F-4D97-AF65-F5344CB8AC3E}">
        <p14:creationId xmlns:p14="http://schemas.microsoft.com/office/powerpoint/2010/main" val="210860218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pic>
        <p:nvPicPr>
          <p:cNvPr id="4"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3"/>
          <p:cNvSpPr>
            <a:spLocks noGrp="1"/>
          </p:cNvSpPr>
          <p:nvPr>
            <p:ph type="dt" sz="half" idx="10"/>
          </p:nvPr>
        </p:nvSpPr>
        <p:spPr/>
        <p:txBody>
          <a:bodyPr/>
          <a:lstStyle>
            <a:lvl1pPr>
              <a:defRPr/>
            </a:lvl1pPr>
          </a:lstStyle>
          <a:p>
            <a:pPr>
              <a:defRPr/>
            </a:pPr>
            <a:r>
              <a:rPr lang="en-US" altLang="nl-BE"/>
              <a:t>ADO.NET 4 C#, C17Murach’s JavaScript, C1</a:t>
            </a:r>
          </a:p>
        </p:txBody>
      </p:sp>
      <p:sp>
        <p:nvSpPr>
          <p:cNvPr id="6" name="Tijdelijke aanduiding voor voettekst 4"/>
          <p:cNvSpPr>
            <a:spLocks noGrp="1"/>
          </p:cNvSpPr>
          <p:nvPr>
            <p:ph type="ftr" sz="quarter" idx="11"/>
          </p:nvPr>
        </p:nvSpPr>
        <p:spPr/>
        <p:txBody>
          <a:bodyPr/>
          <a:lstStyle>
            <a:lvl1pPr>
              <a:defRPr/>
            </a:lvl1pPr>
          </a:lstStyle>
          <a:p>
            <a:pPr>
              <a:defRPr/>
            </a:pPr>
            <a:r>
              <a:rPr lang="en-US" altLang="nl-BE"/>
              <a:t>© 2011, Mike Murach &amp; Associates, Inc.© 2009, Mike Murach &amp; Associates, Inc.</a:t>
            </a:r>
            <a:endParaRPr lang="en-US" altLang="nl-BE" sz="1400"/>
          </a:p>
        </p:txBody>
      </p:sp>
      <p:sp>
        <p:nvSpPr>
          <p:cNvPr id="7" name="Tijdelijke aanduiding voor dianummer 5"/>
          <p:cNvSpPr>
            <a:spLocks noGrp="1"/>
          </p:cNvSpPr>
          <p:nvPr>
            <p:ph type="sldNum" sz="quarter" idx="12"/>
          </p:nvPr>
        </p:nvSpPr>
        <p:spPr/>
        <p:txBody>
          <a:bodyPr/>
          <a:lstStyle>
            <a:lvl1pPr>
              <a:defRPr sz="1200"/>
            </a:lvl1pPr>
          </a:lstStyle>
          <a:p>
            <a:pPr>
              <a:defRPr/>
            </a:pPr>
            <a:endParaRPr lang="en-US" altLang="nl-BE" sz="1400"/>
          </a:p>
          <a:p>
            <a:pPr>
              <a:defRPr/>
            </a:pPr>
            <a:r>
              <a:rPr lang="en-US" altLang="nl-BE"/>
              <a:t>Slide </a:t>
            </a:r>
            <a:fld id="{D3BE1B72-72D2-4453-B598-A12058E94DA6}" type="slidenum">
              <a:rPr lang="en-US" altLang="nl-BE"/>
              <a:pPr>
                <a:defRPr/>
              </a:pPr>
              <a:t>‹nr.›</a:t>
            </a:fld>
            <a:endParaRPr lang="en-US" altLang="nl-BE"/>
          </a:p>
        </p:txBody>
      </p:sp>
    </p:spTree>
    <p:extLst>
      <p:ext uri="{BB962C8B-B14F-4D97-AF65-F5344CB8AC3E}">
        <p14:creationId xmlns:p14="http://schemas.microsoft.com/office/powerpoint/2010/main" val="153627886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pic>
        <p:nvPicPr>
          <p:cNvPr id="4"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e titel 1"/>
          <p:cNvSpPr>
            <a:spLocks noGrp="1"/>
          </p:cNvSpPr>
          <p:nvPr>
            <p:ph type="title" orient="vert"/>
          </p:nvPr>
        </p:nvSpPr>
        <p:spPr>
          <a:xfrm>
            <a:off x="6629400" y="274638"/>
            <a:ext cx="2057400" cy="58515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3"/>
          <p:cNvSpPr>
            <a:spLocks noGrp="1"/>
          </p:cNvSpPr>
          <p:nvPr>
            <p:ph type="dt" sz="half" idx="10"/>
          </p:nvPr>
        </p:nvSpPr>
        <p:spPr/>
        <p:txBody>
          <a:bodyPr/>
          <a:lstStyle>
            <a:lvl1pPr>
              <a:defRPr/>
            </a:lvl1pPr>
          </a:lstStyle>
          <a:p>
            <a:pPr>
              <a:defRPr/>
            </a:pPr>
            <a:r>
              <a:rPr lang="en-US" altLang="nl-BE"/>
              <a:t>ADO.NET 4 C#, C17Murach’s JavaScript, C1</a:t>
            </a:r>
          </a:p>
        </p:txBody>
      </p:sp>
      <p:sp>
        <p:nvSpPr>
          <p:cNvPr id="6" name="Tijdelijke aanduiding voor voettekst 4"/>
          <p:cNvSpPr>
            <a:spLocks noGrp="1"/>
          </p:cNvSpPr>
          <p:nvPr>
            <p:ph type="ftr" sz="quarter" idx="11"/>
          </p:nvPr>
        </p:nvSpPr>
        <p:spPr/>
        <p:txBody>
          <a:bodyPr/>
          <a:lstStyle>
            <a:lvl1pPr>
              <a:defRPr/>
            </a:lvl1pPr>
          </a:lstStyle>
          <a:p>
            <a:pPr>
              <a:defRPr/>
            </a:pPr>
            <a:r>
              <a:rPr lang="en-US" altLang="nl-BE"/>
              <a:t>© 2011, Mike Murach &amp; Associates, Inc.© 2009, Mike Murach &amp; Associates, Inc.</a:t>
            </a:r>
            <a:endParaRPr lang="en-US" altLang="nl-BE" sz="1400"/>
          </a:p>
        </p:txBody>
      </p:sp>
      <p:sp>
        <p:nvSpPr>
          <p:cNvPr id="7" name="Tijdelijke aanduiding voor dianummer 5"/>
          <p:cNvSpPr>
            <a:spLocks noGrp="1"/>
          </p:cNvSpPr>
          <p:nvPr>
            <p:ph type="sldNum" sz="quarter" idx="12"/>
          </p:nvPr>
        </p:nvSpPr>
        <p:spPr/>
        <p:txBody>
          <a:bodyPr/>
          <a:lstStyle>
            <a:lvl1pPr>
              <a:defRPr sz="1200"/>
            </a:lvl1pPr>
          </a:lstStyle>
          <a:p>
            <a:pPr>
              <a:defRPr/>
            </a:pPr>
            <a:endParaRPr lang="en-US" altLang="nl-BE" sz="1400"/>
          </a:p>
          <a:p>
            <a:pPr>
              <a:defRPr/>
            </a:pPr>
            <a:r>
              <a:rPr lang="en-US" altLang="nl-BE"/>
              <a:t>Slide </a:t>
            </a:r>
            <a:fld id="{EDADD994-8C83-413F-B894-9AF685352C4D}" type="slidenum">
              <a:rPr lang="en-US" altLang="nl-BE"/>
              <a:pPr>
                <a:defRPr/>
              </a:pPr>
              <a:t>‹nr.›</a:t>
            </a:fld>
            <a:endParaRPr lang="en-US" altLang="nl-BE"/>
          </a:p>
        </p:txBody>
      </p:sp>
    </p:spTree>
    <p:extLst>
      <p:ext uri="{BB962C8B-B14F-4D97-AF65-F5344CB8AC3E}">
        <p14:creationId xmlns:p14="http://schemas.microsoft.com/office/powerpoint/2010/main" val="1934220266"/>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pic>
        <p:nvPicPr>
          <p:cNvPr id="4"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Tijdelijke aanduiding voor datum 3"/>
          <p:cNvSpPr>
            <a:spLocks noGrp="1"/>
          </p:cNvSpPr>
          <p:nvPr>
            <p:ph type="dt" sz="half" idx="10"/>
          </p:nvPr>
        </p:nvSpPr>
        <p:spPr/>
        <p:txBody>
          <a:bodyPr/>
          <a:lstStyle>
            <a:lvl1pPr>
              <a:defRPr/>
            </a:lvl1pPr>
          </a:lstStyle>
          <a:p>
            <a:pPr>
              <a:defRPr/>
            </a:pPr>
            <a:r>
              <a:rPr lang="en-US" altLang="nl-BE"/>
              <a:t>ADO.NET 4 C#, C17Murach’s JavaScript, C1</a:t>
            </a:r>
          </a:p>
        </p:txBody>
      </p:sp>
      <p:sp>
        <p:nvSpPr>
          <p:cNvPr id="6" name="Tijdelijke aanduiding voor voettekst 4"/>
          <p:cNvSpPr>
            <a:spLocks noGrp="1"/>
          </p:cNvSpPr>
          <p:nvPr>
            <p:ph type="ftr" sz="quarter" idx="11"/>
          </p:nvPr>
        </p:nvSpPr>
        <p:spPr/>
        <p:txBody>
          <a:bodyPr/>
          <a:lstStyle>
            <a:lvl1pPr>
              <a:defRPr/>
            </a:lvl1pPr>
          </a:lstStyle>
          <a:p>
            <a:pPr>
              <a:defRPr/>
            </a:pPr>
            <a:r>
              <a:rPr lang="en-US" altLang="nl-BE"/>
              <a:t>© 2011, Mike Murach &amp; Associates, Inc.© 2009, Mike Murach &amp; Associates, Inc.</a:t>
            </a:r>
            <a:endParaRPr lang="en-US" altLang="nl-BE" sz="1400"/>
          </a:p>
        </p:txBody>
      </p:sp>
      <p:sp>
        <p:nvSpPr>
          <p:cNvPr id="7" name="Tijdelijke aanduiding voor dianummer 5"/>
          <p:cNvSpPr>
            <a:spLocks noGrp="1"/>
          </p:cNvSpPr>
          <p:nvPr>
            <p:ph type="sldNum" sz="quarter" idx="12"/>
          </p:nvPr>
        </p:nvSpPr>
        <p:spPr/>
        <p:txBody>
          <a:bodyPr/>
          <a:lstStyle>
            <a:lvl1pPr>
              <a:defRPr sz="1200"/>
            </a:lvl1pPr>
          </a:lstStyle>
          <a:p>
            <a:pPr>
              <a:defRPr/>
            </a:pPr>
            <a:endParaRPr lang="en-US" altLang="nl-BE" sz="1400"/>
          </a:p>
          <a:p>
            <a:pPr>
              <a:defRPr/>
            </a:pPr>
            <a:r>
              <a:rPr lang="en-US" altLang="nl-BE"/>
              <a:t>Slide </a:t>
            </a:r>
            <a:fld id="{6A116021-0D70-4931-82DD-3C566E966F0F}" type="slidenum">
              <a:rPr lang="en-US" altLang="nl-BE"/>
              <a:pPr>
                <a:defRPr/>
              </a:pPr>
              <a:t>‹nr.›</a:t>
            </a:fld>
            <a:endParaRPr lang="en-US" altLang="nl-BE"/>
          </a:p>
        </p:txBody>
      </p:sp>
    </p:spTree>
    <p:extLst>
      <p:ext uri="{BB962C8B-B14F-4D97-AF65-F5344CB8AC3E}">
        <p14:creationId xmlns:p14="http://schemas.microsoft.com/office/powerpoint/2010/main" val="2125216647"/>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dia">
    <p:spTree>
      <p:nvGrpSpPr>
        <p:cNvPr id="1" name=""/>
        <p:cNvGrpSpPr/>
        <p:nvPr/>
      </p:nvGrpSpPr>
      <p:grpSpPr>
        <a:xfrm>
          <a:off x="0" y="0"/>
          <a:ext cx="0" cy="0"/>
          <a:chOff x="0" y="0"/>
          <a:chExt cx="0" cy="0"/>
        </a:xfrm>
      </p:grpSpPr>
      <p:pic>
        <p:nvPicPr>
          <p:cNvPr id="2" name="Afbeelding 7" descr="beeldsloga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8963" y="0"/>
            <a:ext cx="5410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1264818"/>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nl-NL"/>
              <a:t>Klik om de stijl te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lvl1pPr>
              <a:defRPr>
                <a:solidFill>
                  <a:srgbClr val="FFFFFF"/>
                </a:solidFill>
              </a:defRPr>
            </a:lvl1pPr>
          </a:lstStyle>
          <a:p>
            <a:pPr>
              <a:defRPr/>
            </a:pPr>
            <a:r>
              <a:rPr lang="en-US" altLang="nl-BE"/>
              <a:t>ADO.NET 4 C#, C17Murach’s JavaScript, C1</a:t>
            </a:r>
          </a:p>
        </p:txBody>
      </p:sp>
      <p:sp>
        <p:nvSpPr>
          <p:cNvPr id="5" name="Tijdelijke aanduiding voor voettekst 4"/>
          <p:cNvSpPr>
            <a:spLocks noGrp="1"/>
          </p:cNvSpPr>
          <p:nvPr>
            <p:ph type="ftr" sz="quarter" idx="11"/>
          </p:nvPr>
        </p:nvSpPr>
        <p:spPr/>
        <p:txBody>
          <a:bodyPr/>
          <a:lstStyle>
            <a:lvl1pPr>
              <a:defRPr>
                <a:solidFill>
                  <a:srgbClr val="FFFFFF"/>
                </a:solidFill>
              </a:defRPr>
            </a:lvl1pPr>
          </a:lstStyle>
          <a:p>
            <a:pPr>
              <a:defRPr/>
            </a:pPr>
            <a:r>
              <a:rPr lang="en-US" altLang="nl-BE"/>
              <a:t>© 2011, Mike Murach &amp; Associates, Inc.© 2009, Mike Murach &amp; Associates, Inc.</a:t>
            </a:r>
            <a:endParaRPr lang="en-US" altLang="nl-BE" sz="1400"/>
          </a:p>
        </p:txBody>
      </p:sp>
      <p:sp>
        <p:nvSpPr>
          <p:cNvPr id="6" name="Tijdelijke aanduiding voor dianummer 5"/>
          <p:cNvSpPr>
            <a:spLocks noGrp="1"/>
          </p:cNvSpPr>
          <p:nvPr>
            <p:ph type="sldNum" sz="quarter" idx="12"/>
          </p:nvPr>
        </p:nvSpPr>
        <p:spPr/>
        <p:txBody>
          <a:bodyPr/>
          <a:lstStyle>
            <a:lvl1pPr>
              <a:defRPr sz="1200">
                <a:solidFill>
                  <a:srgbClr val="FFFFFF"/>
                </a:solidFill>
              </a:defRPr>
            </a:lvl1pPr>
          </a:lstStyle>
          <a:p>
            <a:pPr>
              <a:defRPr/>
            </a:pPr>
            <a:endParaRPr lang="en-US" altLang="nl-BE" sz="1400"/>
          </a:p>
          <a:p>
            <a:pPr>
              <a:defRPr/>
            </a:pPr>
            <a:r>
              <a:rPr lang="en-US" altLang="nl-BE"/>
              <a:t>Slide </a:t>
            </a:r>
            <a:fld id="{9B246E54-AB54-4D09-909F-0FFF220302BB}" type="slidenum">
              <a:rPr lang="en-US" altLang="nl-BE"/>
              <a:pPr>
                <a:defRPr/>
              </a:pPr>
              <a:t>‹nr.›</a:t>
            </a:fld>
            <a:endParaRPr lang="en-US" altLang="nl-BE"/>
          </a:p>
        </p:txBody>
      </p:sp>
    </p:spTree>
    <p:extLst>
      <p:ext uri="{BB962C8B-B14F-4D97-AF65-F5344CB8AC3E}">
        <p14:creationId xmlns:p14="http://schemas.microsoft.com/office/powerpoint/2010/main" val="621445286"/>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pic>
        <p:nvPicPr>
          <p:cNvPr id="5"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datum 4"/>
          <p:cNvSpPr>
            <a:spLocks noGrp="1"/>
          </p:cNvSpPr>
          <p:nvPr>
            <p:ph type="dt" sz="half" idx="10"/>
          </p:nvPr>
        </p:nvSpPr>
        <p:spPr/>
        <p:txBody>
          <a:bodyPr/>
          <a:lstStyle>
            <a:lvl1pPr>
              <a:defRPr/>
            </a:lvl1pPr>
          </a:lstStyle>
          <a:p>
            <a:pPr>
              <a:defRPr/>
            </a:pPr>
            <a:r>
              <a:rPr lang="en-US" altLang="nl-BE"/>
              <a:t>ADO.NET 4 C#, C17Murach’s JavaScript, C1</a:t>
            </a:r>
          </a:p>
        </p:txBody>
      </p:sp>
      <p:sp>
        <p:nvSpPr>
          <p:cNvPr id="7" name="Tijdelijke aanduiding voor voettekst 5"/>
          <p:cNvSpPr>
            <a:spLocks noGrp="1"/>
          </p:cNvSpPr>
          <p:nvPr>
            <p:ph type="ftr" sz="quarter" idx="11"/>
          </p:nvPr>
        </p:nvSpPr>
        <p:spPr/>
        <p:txBody>
          <a:bodyPr/>
          <a:lstStyle>
            <a:lvl1pPr>
              <a:defRPr/>
            </a:lvl1pPr>
          </a:lstStyle>
          <a:p>
            <a:pPr>
              <a:defRPr/>
            </a:pPr>
            <a:r>
              <a:rPr lang="en-US" altLang="nl-BE"/>
              <a:t>© 2011, Mike Murach &amp; Associates, Inc.© 2009, Mike Murach &amp; Associates, Inc.</a:t>
            </a:r>
            <a:endParaRPr lang="en-US" altLang="nl-BE" sz="1400"/>
          </a:p>
        </p:txBody>
      </p:sp>
      <p:sp>
        <p:nvSpPr>
          <p:cNvPr id="8" name="Tijdelijke aanduiding voor dianummer 6"/>
          <p:cNvSpPr>
            <a:spLocks noGrp="1"/>
          </p:cNvSpPr>
          <p:nvPr>
            <p:ph type="sldNum" sz="quarter" idx="12"/>
          </p:nvPr>
        </p:nvSpPr>
        <p:spPr/>
        <p:txBody>
          <a:bodyPr/>
          <a:lstStyle>
            <a:lvl1pPr>
              <a:defRPr sz="1200"/>
            </a:lvl1pPr>
          </a:lstStyle>
          <a:p>
            <a:pPr>
              <a:defRPr/>
            </a:pPr>
            <a:endParaRPr lang="en-US" altLang="nl-BE" sz="1400"/>
          </a:p>
          <a:p>
            <a:pPr>
              <a:defRPr/>
            </a:pPr>
            <a:r>
              <a:rPr lang="en-US" altLang="nl-BE"/>
              <a:t>Slide </a:t>
            </a:r>
            <a:fld id="{AB1E8D56-36BE-48CB-ABE1-37D18F31B2A2}" type="slidenum">
              <a:rPr lang="en-US" altLang="nl-BE"/>
              <a:pPr>
                <a:defRPr/>
              </a:pPr>
              <a:t>‹nr.›</a:t>
            </a:fld>
            <a:endParaRPr lang="en-US" altLang="nl-BE"/>
          </a:p>
        </p:txBody>
      </p:sp>
    </p:spTree>
    <p:extLst>
      <p:ext uri="{BB962C8B-B14F-4D97-AF65-F5344CB8AC3E}">
        <p14:creationId xmlns:p14="http://schemas.microsoft.com/office/powerpoint/2010/main" val="147701846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pic>
        <p:nvPicPr>
          <p:cNvPr id="7"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8" name="Tijdelijke aanduiding voor datum 6"/>
          <p:cNvSpPr>
            <a:spLocks noGrp="1"/>
          </p:cNvSpPr>
          <p:nvPr>
            <p:ph type="dt" sz="half" idx="10"/>
          </p:nvPr>
        </p:nvSpPr>
        <p:spPr/>
        <p:txBody>
          <a:bodyPr/>
          <a:lstStyle>
            <a:lvl1pPr>
              <a:defRPr/>
            </a:lvl1pPr>
          </a:lstStyle>
          <a:p>
            <a:pPr>
              <a:defRPr/>
            </a:pPr>
            <a:r>
              <a:rPr lang="en-US" altLang="nl-BE"/>
              <a:t>ADO.NET 4 C#, C17Murach’s JavaScript, C1</a:t>
            </a:r>
          </a:p>
        </p:txBody>
      </p:sp>
      <p:sp>
        <p:nvSpPr>
          <p:cNvPr id="9" name="Tijdelijke aanduiding voor voettekst 7"/>
          <p:cNvSpPr>
            <a:spLocks noGrp="1"/>
          </p:cNvSpPr>
          <p:nvPr>
            <p:ph type="ftr" sz="quarter" idx="11"/>
          </p:nvPr>
        </p:nvSpPr>
        <p:spPr/>
        <p:txBody>
          <a:bodyPr/>
          <a:lstStyle>
            <a:lvl1pPr>
              <a:defRPr/>
            </a:lvl1pPr>
          </a:lstStyle>
          <a:p>
            <a:pPr>
              <a:defRPr/>
            </a:pPr>
            <a:r>
              <a:rPr lang="en-US" altLang="nl-BE"/>
              <a:t>© 2011, Mike Murach &amp; Associates, Inc.© 2009, Mike Murach &amp; Associates, Inc.</a:t>
            </a:r>
            <a:endParaRPr lang="en-US" altLang="nl-BE" sz="1400"/>
          </a:p>
        </p:txBody>
      </p:sp>
      <p:sp>
        <p:nvSpPr>
          <p:cNvPr id="10" name="Tijdelijke aanduiding voor dianummer 8"/>
          <p:cNvSpPr>
            <a:spLocks noGrp="1"/>
          </p:cNvSpPr>
          <p:nvPr>
            <p:ph type="sldNum" sz="quarter" idx="12"/>
          </p:nvPr>
        </p:nvSpPr>
        <p:spPr/>
        <p:txBody>
          <a:bodyPr/>
          <a:lstStyle>
            <a:lvl1pPr>
              <a:defRPr sz="1200"/>
            </a:lvl1pPr>
          </a:lstStyle>
          <a:p>
            <a:pPr>
              <a:defRPr/>
            </a:pPr>
            <a:endParaRPr lang="en-US" altLang="nl-BE" sz="1400"/>
          </a:p>
          <a:p>
            <a:pPr>
              <a:defRPr/>
            </a:pPr>
            <a:r>
              <a:rPr lang="en-US" altLang="nl-BE"/>
              <a:t>Slide </a:t>
            </a:r>
            <a:fld id="{DC47A0B6-0D8C-4375-82B6-FE6E7B7F55EC}" type="slidenum">
              <a:rPr lang="en-US" altLang="nl-BE"/>
              <a:pPr>
                <a:defRPr/>
              </a:pPr>
              <a:t>‹nr.›</a:t>
            </a:fld>
            <a:endParaRPr lang="en-US" altLang="nl-BE"/>
          </a:p>
        </p:txBody>
      </p:sp>
    </p:spTree>
    <p:extLst>
      <p:ext uri="{BB962C8B-B14F-4D97-AF65-F5344CB8AC3E}">
        <p14:creationId xmlns:p14="http://schemas.microsoft.com/office/powerpoint/2010/main" val="173782686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pic>
        <p:nvPicPr>
          <p:cNvPr id="3"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4" name="Tijdelijke aanduiding voor datum 2"/>
          <p:cNvSpPr>
            <a:spLocks noGrp="1"/>
          </p:cNvSpPr>
          <p:nvPr>
            <p:ph type="dt" sz="half" idx="10"/>
          </p:nvPr>
        </p:nvSpPr>
        <p:spPr/>
        <p:txBody>
          <a:bodyPr/>
          <a:lstStyle>
            <a:lvl1pPr>
              <a:defRPr/>
            </a:lvl1pPr>
          </a:lstStyle>
          <a:p>
            <a:pPr>
              <a:defRPr/>
            </a:pPr>
            <a:r>
              <a:rPr lang="en-US" altLang="nl-BE"/>
              <a:t>ADO.NET 4 C#, C17Murach’s JavaScript, C1</a:t>
            </a:r>
          </a:p>
        </p:txBody>
      </p:sp>
      <p:sp>
        <p:nvSpPr>
          <p:cNvPr id="5" name="Tijdelijke aanduiding voor voettekst 3"/>
          <p:cNvSpPr>
            <a:spLocks noGrp="1"/>
          </p:cNvSpPr>
          <p:nvPr>
            <p:ph type="ftr" sz="quarter" idx="11"/>
          </p:nvPr>
        </p:nvSpPr>
        <p:spPr/>
        <p:txBody>
          <a:bodyPr/>
          <a:lstStyle>
            <a:lvl1pPr>
              <a:defRPr/>
            </a:lvl1pPr>
          </a:lstStyle>
          <a:p>
            <a:pPr>
              <a:defRPr/>
            </a:pPr>
            <a:r>
              <a:rPr lang="en-US" altLang="nl-BE"/>
              <a:t>© 2011, Mike Murach &amp; Associates, Inc.© 2009, Mike Murach &amp; Associates, Inc.</a:t>
            </a:r>
            <a:endParaRPr lang="en-US" altLang="nl-BE" sz="1400"/>
          </a:p>
        </p:txBody>
      </p:sp>
      <p:sp>
        <p:nvSpPr>
          <p:cNvPr id="6" name="Tijdelijke aanduiding voor dianummer 4"/>
          <p:cNvSpPr>
            <a:spLocks noGrp="1"/>
          </p:cNvSpPr>
          <p:nvPr>
            <p:ph type="sldNum" sz="quarter" idx="12"/>
          </p:nvPr>
        </p:nvSpPr>
        <p:spPr/>
        <p:txBody>
          <a:bodyPr/>
          <a:lstStyle>
            <a:lvl1pPr>
              <a:defRPr sz="1200"/>
            </a:lvl1pPr>
          </a:lstStyle>
          <a:p>
            <a:pPr>
              <a:defRPr/>
            </a:pPr>
            <a:endParaRPr lang="en-US" altLang="nl-BE" sz="1400"/>
          </a:p>
          <a:p>
            <a:pPr>
              <a:defRPr/>
            </a:pPr>
            <a:r>
              <a:rPr lang="en-US" altLang="nl-BE"/>
              <a:t>Slide </a:t>
            </a:r>
            <a:fld id="{B9CD6AF1-C7D8-454E-B485-8B88738A958C}" type="slidenum">
              <a:rPr lang="en-US" altLang="nl-BE"/>
              <a:pPr>
                <a:defRPr/>
              </a:pPr>
              <a:t>‹nr.›</a:t>
            </a:fld>
            <a:endParaRPr lang="en-US" altLang="nl-BE"/>
          </a:p>
        </p:txBody>
      </p:sp>
    </p:spTree>
    <p:extLst>
      <p:ext uri="{BB962C8B-B14F-4D97-AF65-F5344CB8AC3E}">
        <p14:creationId xmlns:p14="http://schemas.microsoft.com/office/powerpoint/2010/main" val="1393064197"/>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2"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jdelijke aanduiding voor datum 1"/>
          <p:cNvSpPr>
            <a:spLocks noGrp="1"/>
          </p:cNvSpPr>
          <p:nvPr>
            <p:ph type="dt" sz="half" idx="10"/>
          </p:nvPr>
        </p:nvSpPr>
        <p:spPr/>
        <p:txBody>
          <a:bodyPr/>
          <a:lstStyle>
            <a:lvl1pPr>
              <a:defRPr/>
            </a:lvl1pPr>
          </a:lstStyle>
          <a:p>
            <a:pPr>
              <a:defRPr/>
            </a:pPr>
            <a:r>
              <a:rPr lang="en-US" altLang="nl-BE"/>
              <a:t>ADO.NET 4 C#, C17Murach’s JavaScript, C1</a:t>
            </a:r>
          </a:p>
        </p:txBody>
      </p:sp>
      <p:sp>
        <p:nvSpPr>
          <p:cNvPr id="4" name="Tijdelijke aanduiding voor voettekst 2"/>
          <p:cNvSpPr>
            <a:spLocks noGrp="1"/>
          </p:cNvSpPr>
          <p:nvPr>
            <p:ph type="ftr" sz="quarter" idx="11"/>
          </p:nvPr>
        </p:nvSpPr>
        <p:spPr/>
        <p:txBody>
          <a:bodyPr/>
          <a:lstStyle>
            <a:lvl1pPr>
              <a:defRPr/>
            </a:lvl1pPr>
          </a:lstStyle>
          <a:p>
            <a:pPr>
              <a:defRPr/>
            </a:pPr>
            <a:r>
              <a:rPr lang="en-US" altLang="nl-BE"/>
              <a:t>© 2011, Mike Murach &amp; Associates, Inc.© 2009, Mike Murach &amp; Associates, Inc.</a:t>
            </a:r>
            <a:endParaRPr lang="en-US" altLang="nl-BE" sz="1400"/>
          </a:p>
        </p:txBody>
      </p:sp>
      <p:sp>
        <p:nvSpPr>
          <p:cNvPr id="5" name="Tijdelijke aanduiding voor dianummer 3"/>
          <p:cNvSpPr>
            <a:spLocks noGrp="1"/>
          </p:cNvSpPr>
          <p:nvPr>
            <p:ph type="sldNum" sz="quarter" idx="12"/>
          </p:nvPr>
        </p:nvSpPr>
        <p:spPr/>
        <p:txBody>
          <a:bodyPr/>
          <a:lstStyle>
            <a:lvl1pPr>
              <a:defRPr sz="1200"/>
            </a:lvl1pPr>
          </a:lstStyle>
          <a:p>
            <a:pPr>
              <a:defRPr/>
            </a:pPr>
            <a:endParaRPr lang="en-US" altLang="nl-BE" sz="1400"/>
          </a:p>
          <a:p>
            <a:pPr>
              <a:defRPr/>
            </a:pPr>
            <a:r>
              <a:rPr lang="en-US" altLang="nl-BE"/>
              <a:t>Slide </a:t>
            </a:r>
            <a:fld id="{930C9C78-030C-407A-B3A7-5130AB45B0D6}" type="slidenum">
              <a:rPr lang="en-US" altLang="nl-BE"/>
              <a:pPr>
                <a:defRPr/>
              </a:pPr>
              <a:t>‹nr.›</a:t>
            </a:fld>
            <a:endParaRPr lang="en-US" altLang="nl-BE"/>
          </a:p>
        </p:txBody>
      </p:sp>
    </p:spTree>
    <p:extLst>
      <p:ext uri="{BB962C8B-B14F-4D97-AF65-F5344CB8AC3E}">
        <p14:creationId xmlns:p14="http://schemas.microsoft.com/office/powerpoint/2010/main" val="413192077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pic>
        <p:nvPicPr>
          <p:cNvPr id="5"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6" name="Tijdelijke aanduiding voor datum 4"/>
          <p:cNvSpPr>
            <a:spLocks noGrp="1"/>
          </p:cNvSpPr>
          <p:nvPr>
            <p:ph type="dt" sz="half" idx="10"/>
          </p:nvPr>
        </p:nvSpPr>
        <p:spPr/>
        <p:txBody>
          <a:bodyPr/>
          <a:lstStyle>
            <a:lvl1pPr>
              <a:defRPr/>
            </a:lvl1pPr>
          </a:lstStyle>
          <a:p>
            <a:pPr>
              <a:defRPr/>
            </a:pPr>
            <a:r>
              <a:rPr lang="en-US" altLang="nl-BE"/>
              <a:t>ADO.NET 4 C#, C17Murach’s JavaScript, C1</a:t>
            </a:r>
          </a:p>
        </p:txBody>
      </p:sp>
      <p:sp>
        <p:nvSpPr>
          <p:cNvPr id="7" name="Tijdelijke aanduiding voor voettekst 5"/>
          <p:cNvSpPr>
            <a:spLocks noGrp="1"/>
          </p:cNvSpPr>
          <p:nvPr>
            <p:ph type="ftr" sz="quarter" idx="11"/>
          </p:nvPr>
        </p:nvSpPr>
        <p:spPr/>
        <p:txBody>
          <a:bodyPr/>
          <a:lstStyle>
            <a:lvl1pPr>
              <a:defRPr/>
            </a:lvl1pPr>
          </a:lstStyle>
          <a:p>
            <a:pPr>
              <a:defRPr/>
            </a:pPr>
            <a:r>
              <a:rPr lang="en-US" altLang="nl-BE"/>
              <a:t>© 2011, Mike Murach &amp; Associates, Inc.© 2009, Mike Murach &amp; Associates, Inc.</a:t>
            </a:r>
            <a:endParaRPr lang="en-US" altLang="nl-BE" sz="1400"/>
          </a:p>
        </p:txBody>
      </p:sp>
      <p:sp>
        <p:nvSpPr>
          <p:cNvPr id="8" name="Tijdelijke aanduiding voor dianummer 6"/>
          <p:cNvSpPr>
            <a:spLocks noGrp="1"/>
          </p:cNvSpPr>
          <p:nvPr>
            <p:ph type="sldNum" sz="quarter" idx="12"/>
          </p:nvPr>
        </p:nvSpPr>
        <p:spPr/>
        <p:txBody>
          <a:bodyPr/>
          <a:lstStyle>
            <a:lvl1pPr>
              <a:defRPr sz="1200"/>
            </a:lvl1pPr>
          </a:lstStyle>
          <a:p>
            <a:pPr>
              <a:defRPr/>
            </a:pPr>
            <a:endParaRPr lang="en-US" altLang="nl-BE" sz="1400"/>
          </a:p>
          <a:p>
            <a:pPr>
              <a:defRPr/>
            </a:pPr>
            <a:r>
              <a:rPr lang="en-US" altLang="nl-BE"/>
              <a:t>Slide </a:t>
            </a:r>
            <a:fld id="{DE97B3DB-BF70-4985-BAC6-6C0286977C8B}" type="slidenum">
              <a:rPr lang="en-US" altLang="nl-BE"/>
              <a:pPr>
                <a:defRPr/>
              </a:pPr>
              <a:t>‹nr.›</a:t>
            </a:fld>
            <a:endParaRPr lang="en-US" altLang="nl-BE"/>
          </a:p>
        </p:txBody>
      </p:sp>
    </p:spTree>
    <p:extLst>
      <p:ext uri="{BB962C8B-B14F-4D97-AF65-F5344CB8AC3E}">
        <p14:creationId xmlns:p14="http://schemas.microsoft.com/office/powerpoint/2010/main" val="1909789819"/>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nl-BE"/>
              <a:t>Titelstijl van model bewerken</a:t>
            </a:r>
            <a:endParaRPr lang="nl-NL" altLang="nl-BE"/>
          </a:p>
        </p:txBody>
      </p:sp>
      <p:sp>
        <p:nvSpPr>
          <p:cNvPr id="1027" name="Tijdelijke aanduiding voor tekst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nl-BE"/>
              <a:t>Klik om de tekststijl van het model te bewerken</a:t>
            </a:r>
          </a:p>
          <a:p>
            <a:pPr lvl="1"/>
            <a:r>
              <a:rPr lang="en-US" altLang="nl-BE"/>
              <a:t>Tweede niveau</a:t>
            </a:r>
          </a:p>
          <a:p>
            <a:pPr lvl="2"/>
            <a:r>
              <a:rPr lang="en-US" altLang="nl-BE"/>
              <a:t>Derde niveau</a:t>
            </a:r>
          </a:p>
          <a:p>
            <a:pPr lvl="3"/>
            <a:r>
              <a:rPr lang="en-US" altLang="nl-BE"/>
              <a:t>Vierde niveau</a:t>
            </a:r>
          </a:p>
          <a:p>
            <a:pPr lvl="4"/>
            <a:r>
              <a:rPr lang="en-US" altLang="nl-BE"/>
              <a:t>Vijfde niveau</a:t>
            </a:r>
            <a:endParaRPr lang="nl-NL" altLang="nl-BE"/>
          </a:p>
        </p:txBody>
      </p:sp>
      <p:sp>
        <p:nvSpPr>
          <p:cNvPr id="4" name="Tijdelijke aanduiding voor datum 3"/>
          <p:cNvSpPr>
            <a:spLocks noGrp="1"/>
          </p:cNvSpPr>
          <p:nvPr>
            <p:ph type="dt" sz="half" idx="2"/>
          </p:nvPr>
        </p:nvSpPr>
        <p:spPr>
          <a:xfrm>
            <a:off x="1325563" y="6356350"/>
            <a:ext cx="126523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r>
              <a:rPr lang="en-US" altLang="nl-BE"/>
              <a:t>ADO.NET 4 C#, C17Murach’s JavaScript, C1</a:t>
            </a:r>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altLang="nl-BE"/>
              <a:t>© 2011, Mike Murach &amp; Associates, Inc.© 2009, Mike Murach &amp; Associates, Inc.</a:t>
            </a:r>
            <a:endParaRPr lang="en-US" altLang="nl-BE" sz="1400"/>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a:solidFill>
                  <a:srgbClr val="898989"/>
                </a:solidFill>
              </a:defRPr>
            </a:lvl1pPr>
          </a:lstStyle>
          <a:p>
            <a:pPr>
              <a:defRPr/>
            </a:pPr>
            <a:endParaRPr lang="en-US" altLang="nl-BE"/>
          </a:p>
          <a:p>
            <a:pPr>
              <a:defRPr/>
            </a:pPr>
            <a:r>
              <a:rPr lang="en-US" altLang="nl-BE" sz="1200"/>
              <a:t>Slide </a:t>
            </a:r>
            <a:fld id="{4854F67D-8938-43F5-BE58-77A4E68D9D12}" type="slidenum">
              <a:rPr lang="en-US" altLang="nl-BE" sz="1200"/>
              <a:pPr>
                <a:defRPr/>
              </a:pPr>
              <a:t>‹nr.›</a:t>
            </a:fld>
            <a:endParaRPr lang="en-US" altLang="nl-BE" sz="1200"/>
          </a:p>
        </p:txBody>
      </p:sp>
      <p:sp>
        <p:nvSpPr>
          <p:cNvPr id="7" name="Rechthoek 6"/>
          <p:cNvSpPr/>
          <p:nvPr/>
        </p:nvSpPr>
        <p:spPr>
          <a:xfrm>
            <a:off x="0" y="6681788"/>
            <a:ext cx="9144000" cy="180975"/>
          </a:xfrm>
          <a:prstGeom prst="rect">
            <a:avLst/>
          </a:prstGeom>
          <a:solidFill>
            <a:srgbClr val="58A61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nl-NL"/>
          </a:p>
        </p:txBody>
      </p:sp>
    </p:spTree>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Lst>
  <p:hf hdr="0"/>
  <p:txStyles>
    <p:titleStyle>
      <a:lvl1pPr algn="ctr" defTabSz="457200" rtl="0" eaLnBrk="0" fontAlgn="base" hangingPunct="0">
        <a:spcBef>
          <a:spcPct val="0"/>
        </a:spcBef>
        <a:spcAft>
          <a:spcPct val="0"/>
        </a:spcAft>
        <a:defRPr sz="4400" b="1" kern="1200">
          <a:solidFill>
            <a:srgbClr val="58A618"/>
          </a:solidFill>
          <a:latin typeface="+mj-lt"/>
          <a:ea typeface="+mj-ea"/>
          <a:cs typeface="+mj-cs"/>
        </a:defRPr>
      </a:lvl1pPr>
      <a:lvl2pPr algn="ctr" defTabSz="457200" rtl="0" eaLnBrk="0" fontAlgn="base" hangingPunct="0">
        <a:spcBef>
          <a:spcPct val="0"/>
        </a:spcBef>
        <a:spcAft>
          <a:spcPct val="0"/>
        </a:spcAft>
        <a:defRPr sz="4400" b="1">
          <a:solidFill>
            <a:srgbClr val="58A618"/>
          </a:solidFill>
          <a:latin typeface="Calibri" panose="020F0502020204030204" pitchFamily="34" charset="0"/>
        </a:defRPr>
      </a:lvl2pPr>
      <a:lvl3pPr algn="ctr" defTabSz="457200" rtl="0" eaLnBrk="0" fontAlgn="base" hangingPunct="0">
        <a:spcBef>
          <a:spcPct val="0"/>
        </a:spcBef>
        <a:spcAft>
          <a:spcPct val="0"/>
        </a:spcAft>
        <a:defRPr sz="4400" b="1">
          <a:solidFill>
            <a:srgbClr val="58A618"/>
          </a:solidFill>
          <a:latin typeface="Calibri" panose="020F0502020204030204" pitchFamily="34" charset="0"/>
        </a:defRPr>
      </a:lvl3pPr>
      <a:lvl4pPr algn="ctr" defTabSz="457200" rtl="0" eaLnBrk="0" fontAlgn="base" hangingPunct="0">
        <a:spcBef>
          <a:spcPct val="0"/>
        </a:spcBef>
        <a:spcAft>
          <a:spcPct val="0"/>
        </a:spcAft>
        <a:defRPr sz="4400" b="1">
          <a:solidFill>
            <a:srgbClr val="58A618"/>
          </a:solidFill>
          <a:latin typeface="Calibri" panose="020F0502020204030204" pitchFamily="34" charset="0"/>
        </a:defRPr>
      </a:lvl4pPr>
      <a:lvl5pPr algn="ctr" defTabSz="457200" rtl="0" eaLnBrk="0" fontAlgn="base" hangingPunct="0">
        <a:spcBef>
          <a:spcPct val="0"/>
        </a:spcBef>
        <a:spcAft>
          <a:spcPct val="0"/>
        </a:spcAft>
        <a:defRPr sz="4400" b="1">
          <a:solidFill>
            <a:srgbClr val="58A618"/>
          </a:solidFill>
          <a:latin typeface="Calibri" panose="020F0502020204030204" pitchFamily="34" charset="0"/>
        </a:defRPr>
      </a:lvl5pPr>
      <a:lvl6pPr marL="457200" algn="ctr" defTabSz="457200" rtl="0" eaLnBrk="1" fontAlgn="base" hangingPunct="1">
        <a:spcBef>
          <a:spcPct val="0"/>
        </a:spcBef>
        <a:spcAft>
          <a:spcPct val="0"/>
        </a:spcAft>
        <a:defRPr sz="4400" b="1">
          <a:solidFill>
            <a:srgbClr val="58A618"/>
          </a:solidFill>
          <a:latin typeface="Calibri" panose="020F0502020204030204" pitchFamily="34" charset="0"/>
        </a:defRPr>
      </a:lvl6pPr>
      <a:lvl7pPr marL="914400" algn="ctr" defTabSz="457200" rtl="0" eaLnBrk="1" fontAlgn="base" hangingPunct="1">
        <a:spcBef>
          <a:spcPct val="0"/>
        </a:spcBef>
        <a:spcAft>
          <a:spcPct val="0"/>
        </a:spcAft>
        <a:defRPr sz="4400" b="1">
          <a:solidFill>
            <a:srgbClr val="58A618"/>
          </a:solidFill>
          <a:latin typeface="Calibri" panose="020F0502020204030204" pitchFamily="34" charset="0"/>
        </a:defRPr>
      </a:lvl7pPr>
      <a:lvl8pPr marL="1371600" algn="ctr" defTabSz="457200" rtl="0" eaLnBrk="1" fontAlgn="base" hangingPunct="1">
        <a:spcBef>
          <a:spcPct val="0"/>
        </a:spcBef>
        <a:spcAft>
          <a:spcPct val="0"/>
        </a:spcAft>
        <a:defRPr sz="4400" b="1">
          <a:solidFill>
            <a:srgbClr val="58A618"/>
          </a:solidFill>
          <a:latin typeface="Calibri" panose="020F0502020204030204" pitchFamily="34" charset="0"/>
        </a:defRPr>
      </a:lvl8pPr>
      <a:lvl9pPr marL="1828800" algn="ctr" defTabSz="457200" rtl="0" eaLnBrk="1" fontAlgn="base" hangingPunct="1">
        <a:spcBef>
          <a:spcPct val="0"/>
        </a:spcBef>
        <a:spcAft>
          <a:spcPct val="0"/>
        </a:spcAft>
        <a:defRPr sz="4400" b="1">
          <a:solidFill>
            <a:srgbClr val="58A618"/>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dotnet/csharp/language-reference/builtin-types/struc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hyperlink" Target="https://app.pluralsight.com/course-player?clipId=2fafc477-20f4-4e7a-ba81-a31093ac16ac" TargetMode="External"/><Relationship Id="rId3" Type="http://schemas.openxmlformats.org/officeDocument/2006/relationships/hyperlink" Target="https://app.pluralsight.com/player?course=csharp-fundamentals-csharp5&amp;author=scott-allen&amp;name=csharp-fundamentals-csharp5-m1&amp;clip=11&amp;mode=live" TargetMode="External"/><Relationship Id="rId7" Type="http://schemas.openxmlformats.org/officeDocument/2006/relationships/hyperlink" Target="https://app.pluralsight.com/course-player?clipId=18a701e0-8495-4b39-8b63-31ef2f8c751c"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app.pluralsight.com/course-player?clipId=35ac8ab1-e8f0-42bd-be9a-9993e3c3efff" TargetMode="External"/><Relationship Id="rId5" Type="http://schemas.openxmlformats.org/officeDocument/2006/relationships/hyperlink" Target="https://app.pluralsight.com/course-player?clipId=f679024a-f096-4850-9ca2-006351196d00" TargetMode="External"/><Relationship Id="rId4" Type="http://schemas.openxmlformats.org/officeDocument/2006/relationships/hyperlink" Target="https://app.pluralsight.com/course-player?clipId=826ac594-4475-4909-af4e-e7054920dc19"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pp.pluralsight.com/course-player?clipId=8426271f-4986-4461-a4b1-6a068a37ef61"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dotnet/csharp/programming-guide/concepts/attribute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dotnet/csharp/programming-guide/classes-and-structs/extension-method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dotnet/csharp/programming-guide/classes-and-structs/anonymous-types"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dotnet/csharp/language-reference/builtin-types/value-typ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ocs.microsoft.com/dotnet/csharp/language-reference/keywords/reference-types"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3" Type="http://schemas.openxmlformats.org/officeDocument/2006/relationships/hyperlink" Target="https://app.pluralsight.com/library/courses/csharp-fundamentals-csharp5" TargetMode="External"/><Relationship Id="rId7" Type="http://schemas.openxmlformats.org/officeDocument/2006/relationships/hyperlink" Target="https://app.pluralsight.com/library/courses/csharp-events-delegates"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hyperlink" Target="https://app.pluralsight.com/course-player?clipId=f99ef0d0-b3fe-4c74-bffb-49efe6636fad" TargetMode="External"/><Relationship Id="rId5" Type="http://schemas.openxmlformats.org/officeDocument/2006/relationships/hyperlink" Target="https://app.pluralsight.com/course-player?clipId=8d7c361c-ed63-4a9b-b50e-e1336020cd17" TargetMode="External"/><Relationship Id="rId4" Type="http://schemas.openxmlformats.org/officeDocument/2006/relationships/hyperlink" Target="https://app.pluralsight.com/course-player?clipId=08d06a3b-ca3a-4832-b423-1dd3a738c91a"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app.pluralsight.com/library/courses/csharp-events-delegates"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1"/>
          <p:cNvSpPr>
            <a:spLocks noGrp="1"/>
          </p:cNvSpPr>
          <p:nvPr>
            <p:ph type="ctrTitle"/>
          </p:nvPr>
        </p:nvSpPr>
        <p:spPr>
          <a:xfrm>
            <a:off x="536575" y="2057400"/>
            <a:ext cx="7772400" cy="1470025"/>
          </a:xfrm>
        </p:spPr>
        <p:txBody>
          <a:bodyPr/>
          <a:lstStyle/>
          <a:p>
            <a:pPr eaLnBrk="1" hangingPunct="1"/>
            <a:r>
              <a:rPr lang="nl-BE" altLang="nl-BE" dirty="0"/>
              <a:t>C# language features</a:t>
            </a:r>
          </a:p>
        </p:txBody>
      </p:sp>
      <p:sp>
        <p:nvSpPr>
          <p:cNvPr id="16387" name="Ondertitel 2"/>
          <p:cNvSpPr>
            <a:spLocks noGrp="1"/>
          </p:cNvSpPr>
          <p:nvPr>
            <p:ph type="subTitle" idx="1"/>
          </p:nvPr>
        </p:nvSpPr>
        <p:spPr>
          <a:xfrm>
            <a:off x="542925" y="3876675"/>
            <a:ext cx="4806950" cy="1136650"/>
          </a:xfrm>
        </p:spPr>
        <p:txBody>
          <a:bodyPr/>
          <a:lstStyle/>
          <a:p>
            <a:pPr eaLnBrk="1" hangingPunct="1"/>
            <a:endParaRPr lang="nl-BE" altLang="nl-B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struct</a:t>
            </a:r>
            <a:endParaRPr lang="en-US" dirty="0"/>
          </a:p>
        </p:txBody>
      </p:sp>
      <p:sp>
        <p:nvSpPr>
          <p:cNvPr id="3" name="Content Placeholder 2"/>
          <p:cNvSpPr>
            <a:spLocks noGrp="1"/>
          </p:cNvSpPr>
          <p:nvPr>
            <p:ph idx="1"/>
          </p:nvPr>
        </p:nvSpPr>
        <p:spPr/>
        <p:txBody>
          <a:bodyPr>
            <a:normAutofit/>
          </a:bodyPr>
          <a:lstStyle/>
          <a:p>
            <a:r>
              <a:rPr lang="en-US" dirty="0"/>
              <a:t>Struct definitions create value types</a:t>
            </a:r>
          </a:p>
          <a:p>
            <a:pPr lvl="1"/>
            <a:r>
              <a:rPr lang="en-US" dirty="0"/>
              <a:t>Should represent a single value</a:t>
            </a:r>
          </a:p>
          <a:p>
            <a:pPr lvl="1"/>
            <a:r>
              <a:rPr lang="en-US" dirty="0"/>
              <a:t>Should be small (because they are copied frequently)</a:t>
            </a:r>
          </a:p>
          <a:p>
            <a:pPr lvl="1"/>
            <a:r>
              <a:rPr lang="en-US" dirty="0">
                <a:hlinkClick r:id="rId3"/>
              </a:rPr>
              <a:t>Microsoft docs</a:t>
            </a:r>
            <a:endParaRPr lang="en-US" dirty="0"/>
          </a:p>
          <a:p>
            <a:endParaRPr lang="en-US" dirty="0"/>
          </a:p>
        </p:txBody>
      </p:sp>
      <p:pic>
        <p:nvPicPr>
          <p:cNvPr id="4" name="Afbeelding 3">
            <a:extLst>
              <a:ext uri="{FF2B5EF4-FFF2-40B4-BE49-F238E27FC236}">
                <a16:creationId xmlns:a16="http://schemas.microsoft.com/office/drawing/2014/main" id="{51EBD2A6-EB66-4152-A034-630041D22613}"/>
              </a:ext>
            </a:extLst>
          </p:cNvPr>
          <p:cNvPicPr>
            <a:picLocks noChangeAspect="1"/>
          </p:cNvPicPr>
          <p:nvPr/>
        </p:nvPicPr>
        <p:blipFill>
          <a:blip r:embed="rId4"/>
          <a:stretch>
            <a:fillRect/>
          </a:stretch>
        </p:blipFill>
        <p:spPr>
          <a:xfrm>
            <a:off x="4343400" y="4164013"/>
            <a:ext cx="4552950" cy="1990725"/>
          </a:xfrm>
          <a:prstGeom prst="rect">
            <a:avLst/>
          </a:prstGeom>
        </p:spPr>
      </p:pic>
    </p:spTree>
    <p:extLst>
      <p:ext uri="{BB962C8B-B14F-4D97-AF65-F5344CB8AC3E}">
        <p14:creationId xmlns:p14="http://schemas.microsoft.com/office/powerpoint/2010/main" val="782955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enum</a:t>
            </a:r>
            <a:endParaRPr lang="en-US" dirty="0"/>
          </a:p>
        </p:txBody>
      </p:sp>
      <p:sp>
        <p:nvSpPr>
          <p:cNvPr id="3" name="Content Placeholder 2"/>
          <p:cNvSpPr>
            <a:spLocks noGrp="1"/>
          </p:cNvSpPr>
          <p:nvPr>
            <p:ph idx="1"/>
          </p:nvPr>
        </p:nvSpPr>
        <p:spPr/>
        <p:txBody>
          <a:bodyPr>
            <a:normAutofit/>
          </a:bodyPr>
          <a:lstStyle/>
          <a:p>
            <a:r>
              <a:rPr lang="en-US" dirty="0" err="1"/>
              <a:t>enum</a:t>
            </a:r>
            <a:r>
              <a:rPr lang="en-US" dirty="0"/>
              <a:t> creates a value type</a:t>
            </a:r>
          </a:p>
          <a:p>
            <a:pPr lvl="1"/>
            <a:r>
              <a:rPr lang="en-US" dirty="0"/>
              <a:t>Set of named constants</a:t>
            </a:r>
          </a:p>
          <a:p>
            <a:pPr lvl="1"/>
            <a:r>
              <a:rPr lang="en-US" dirty="0"/>
              <a:t>The associated constant values of </a:t>
            </a:r>
            <a:r>
              <a:rPr lang="en-US" dirty="0" err="1"/>
              <a:t>enum</a:t>
            </a:r>
            <a:r>
              <a:rPr lang="en-US" dirty="0"/>
              <a:t> members are of type </a:t>
            </a:r>
            <a:r>
              <a:rPr lang="en-US" i="1" dirty="0"/>
              <a:t>int </a:t>
            </a:r>
            <a:r>
              <a:rPr lang="en-US" dirty="0"/>
              <a:t>by default</a:t>
            </a:r>
          </a:p>
          <a:p>
            <a:pPr lvl="2"/>
            <a:r>
              <a:rPr lang="en-US" sz="2000" dirty="0"/>
              <a:t>Start with 0 and increase by one for each member definition</a:t>
            </a:r>
          </a:p>
          <a:p>
            <a:pPr lvl="2"/>
            <a:r>
              <a:rPr lang="en-US" sz="2000" dirty="0"/>
              <a:t>You can explicitly specify another int value</a:t>
            </a:r>
          </a:p>
        </p:txBody>
      </p:sp>
      <p:pic>
        <p:nvPicPr>
          <p:cNvPr id="5" name="Afbeelding 4">
            <a:extLst>
              <a:ext uri="{FF2B5EF4-FFF2-40B4-BE49-F238E27FC236}">
                <a16:creationId xmlns:a16="http://schemas.microsoft.com/office/drawing/2014/main" id="{58FA390F-12F3-4889-A7E2-75FCA04BC973}"/>
              </a:ext>
            </a:extLst>
          </p:cNvPr>
          <p:cNvPicPr>
            <a:picLocks noChangeAspect="1"/>
          </p:cNvPicPr>
          <p:nvPr/>
        </p:nvPicPr>
        <p:blipFill>
          <a:blip r:embed="rId3"/>
          <a:stretch>
            <a:fillRect/>
          </a:stretch>
        </p:blipFill>
        <p:spPr>
          <a:xfrm>
            <a:off x="1639329" y="4494888"/>
            <a:ext cx="2895600" cy="2074058"/>
          </a:xfrm>
          <a:prstGeom prst="rect">
            <a:avLst/>
          </a:prstGeom>
        </p:spPr>
      </p:pic>
      <p:pic>
        <p:nvPicPr>
          <p:cNvPr id="6" name="Afbeelding 5">
            <a:extLst>
              <a:ext uri="{FF2B5EF4-FFF2-40B4-BE49-F238E27FC236}">
                <a16:creationId xmlns:a16="http://schemas.microsoft.com/office/drawing/2014/main" id="{5D4FCE1D-B75A-4CD9-8024-43CDA5B203B2}"/>
              </a:ext>
            </a:extLst>
          </p:cNvPr>
          <p:cNvPicPr>
            <a:picLocks noChangeAspect="1"/>
          </p:cNvPicPr>
          <p:nvPr/>
        </p:nvPicPr>
        <p:blipFill>
          <a:blip r:embed="rId4"/>
          <a:stretch>
            <a:fillRect/>
          </a:stretch>
        </p:blipFill>
        <p:spPr>
          <a:xfrm>
            <a:off x="3962400" y="5257800"/>
            <a:ext cx="4867275" cy="1285875"/>
          </a:xfrm>
          <a:prstGeom prst="rect">
            <a:avLst/>
          </a:prstGeom>
        </p:spPr>
      </p:pic>
    </p:spTree>
    <p:extLst>
      <p:ext uri="{BB962C8B-B14F-4D97-AF65-F5344CB8AC3E}">
        <p14:creationId xmlns:p14="http://schemas.microsoft.com/office/powerpoint/2010/main" val="2564342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Reference type</a:t>
            </a:r>
            <a:endParaRPr lang="en-US" dirty="0"/>
          </a:p>
        </p:txBody>
      </p:sp>
      <p:sp>
        <p:nvSpPr>
          <p:cNvPr id="3" name="Content Placeholder 2"/>
          <p:cNvSpPr>
            <a:spLocks noGrp="1"/>
          </p:cNvSpPr>
          <p:nvPr>
            <p:ph idx="1"/>
          </p:nvPr>
        </p:nvSpPr>
        <p:spPr>
          <a:xfrm>
            <a:off x="457200" y="1600201"/>
            <a:ext cx="8229600" cy="4191000"/>
          </a:xfrm>
        </p:spPr>
        <p:txBody>
          <a:bodyPr>
            <a:normAutofit fontScale="85000" lnSpcReduction="20000"/>
          </a:bodyPr>
          <a:lstStyle/>
          <a:p>
            <a:r>
              <a:rPr lang="en-US" dirty="0"/>
              <a:t>Variables hold a reference (pointer, memory address) to the instance on the heap</a:t>
            </a:r>
          </a:p>
          <a:p>
            <a:pPr lvl="1"/>
            <a:r>
              <a:rPr lang="en-US" dirty="0"/>
              <a:t>Multiple variables can point to the same instance. </a:t>
            </a:r>
          </a:p>
          <a:p>
            <a:pPr lvl="1"/>
            <a:r>
              <a:rPr lang="en-US" dirty="0"/>
              <a:t>On assignment a copy of the reference (memory address) is made.</a:t>
            </a:r>
          </a:p>
          <a:p>
            <a:r>
              <a:rPr lang="en-US" dirty="0"/>
              <a:t>Some built-in types (Primitives) are reference types</a:t>
            </a:r>
          </a:p>
          <a:p>
            <a:pPr lvl="1"/>
            <a:r>
              <a:rPr lang="en-US" dirty="0"/>
              <a:t>object, string</a:t>
            </a:r>
          </a:p>
          <a:p>
            <a:r>
              <a:rPr lang="en-US" dirty="0"/>
              <a:t>Most of the types in the .NET class library are reference types</a:t>
            </a:r>
          </a:p>
          <a:p>
            <a:pPr lvl="1"/>
            <a:r>
              <a:rPr lang="en-US" dirty="0"/>
              <a:t>Dictionary&lt;</a:t>
            </a:r>
            <a:r>
              <a:rPr lang="en-US" dirty="0" err="1"/>
              <a:t>Tkey</a:t>
            </a:r>
            <a:r>
              <a:rPr lang="en-US" dirty="0"/>
              <a:t>, </a:t>
            </a:r>
            <a:r>
              <a:rPr lang="en-US" dirty="0" err="1"/>
              <a:t>Tvalue</a:t>
            </a:r>
            <a:r>
              <a:rPr lang="en-US" dirty="0"/>
              <a:t>&gt;, Random, List, Console, …</a:t>
            </a:r>
          </a:p>
          <a:p>
            <a:r>
              <a:rPr lang="en-US" dirty="0"/>
              <a:t>You can define your own with the </a:t>
            </a:r>
            <a:r>
              <a:rPr lang="en-US" i="1" dirty="0"/>
              <a:t>class</a:t>
            </a:r>
            <a:r>
              <a:rPr lang="en-US" dirty="0"/>
              <a:t> keyword</a:t>
            </a:r>
          </a:p>
          <a:p>
            <a:endParaRPr lang="en-US" dirty="0"/>
          </a:p>
        </p:txBody>
      </p:sp>
    </p:spTree>
    <p:extLst>
      <p:ext uri="{BB962C8B-B14F-4D97-AF65-F5344CB8AC3E}">
        <p14:creationId xmlns:p14="http://schemas.microsoft.com/office/powerpoint/2010/main" val="1939857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A05FBFB5-1A7D-4ED7-98DD-D060A1ED8FFA}"/>
              </a:ext>
            </a:extLst>
          </p:cNvPr>
          <p:cNvPicPr>
            <a:picLocks noChangeAspect="1"/>
          </p:cNvPicPr>
          <p:nvPr/>
        </p:nvPicPr>
        <p:blipFill>
          <a:blip r:embed="rId3"/>
          <a:stretch>
            <a:fillRect/>
          </a:stretch>
        </p:blipFill>
        <p:spPr>
          <a:xfrm>
            <a:off x="609600" y="1457232"/>
            <a:ext cx="7924800" cy="3876768"/>
          </a:xfrm>
          <a:prstGeom prst="rect">
            <a:avLst/>
          </a:prstGeom>
        </p:spPr>
      </p:pic>
      <p:sp>
        <p:nvSpPr>
          <p:cNvPr id="2" name="Title 1"/>
          <p:cNvSpPr>
            <a:spLocks noGrp="1"/>
          </p:cNvSpPr>
          <p:nvPr>
            <p:ph type="title"/>
          </p:nvPr>
        </p:nvSpPr>
        <p:spPr/>
        <p:txBody>
          <a:bodyPr/>
          <a:lstStyle/>
          <a:p>
            <a:r>
              <a:rPr lang="nl-BE" dirty="0"/>
              <a:t>Reference type</a:t>
            </a:r>
            <a:endParaRPr lang="en-US" dirty="0"/>
          </a:p>
        </p:txBody>
      </p:sp>
      <p:pic>
        <p:nvPicPr>
          <p:cNvPr id="7" name="Afbeelding 6">
            <a:extLst>
              <a:ext uri="{FF2B5EF4-FFF2-40B4-BE49-F238E27FC236}">
                <a16:creationId xmlns:a16="http://schemas.microsoft.com/office/drawing/2014/main" id="{9678E620-B813-4144-9E3E-0777539EE2E2}"/>
              </a:ext>
            </a:extLst>
          </p:cNvPr>
          <p:cNvPicPr>
            <a:picLocks noChangeAspect="1"/>
          </p:cNvPicPr>
          <p:nvPr/>
        </p:nvPicPr>
        <p:blipFill>
          <a:blip r:embed="rId4"/>
          <a:stretch>
            <a:fillRect/>
          </a:stretch>
        </p:blipFill>
        <p:spPr>
          <a:xfrm>
            <a:off x="5618798" y="1417638"/>
            <a:ext cx="2738918" cy="14228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Afbeelding 8">
            <a:extLst>
              <a:ext uri="{FF2B5EF4-FFF2-40B4-BE49-F238E27FC236}">
                <a16:creationId xmlns:a16="http://schemas.microsoft.com/office/drawing/2014/main" id="{F88A20C0-220F-4DBB-BDCF-B6ED7C3FEF7D}"/>
              </a:ext>
            </a:extLst>
          </p:cNvPr>
          <p:cNvPicPr>
            <a:picLocks noChangeAspect="1"/>
          </p:cNvPicPr>
          <p:nvPr/>
        </p:nvPicPr>
        <p:blipFill>
          <a:blip r:embed="rId5"/>
          <a:stretch>
            <a:fillRect/>
          </a:stretch>
        </p:blipFill>
        <p:spPr>
          <a:xfrm>
            <a:off x="3623791" y="4876800"/>
            <a:ext cx="4733925" cy="1543050"/>
          </a:xfrm>
          <a:prstGeom prst="rect">
            <a:avLst/>
          </a:prstGeom>
        </p:spPr>
      </p:pic>
    </p:spTree>
    <p:extLst>
      <p:ext uri="{BB962C8B-B14F-4D97-AF65-F5344CB8AC3E}">
        <p14:creationId xmlns:p14="http://schemas.microsoft.com/office/powerpoint/2010/main" val="3485878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Method parameters</a:t>
            </a:r>
            <a:endParaRPr lang="en-US" dirty="0"/>
          </a:p>
        </p:txBody>
      </p:sp>
      <p:sp>
        <p:nvSpPr>
          <p:cNvPr id="3" name="Content Placeholder 2"/>
          <p:cNvSpPr>
            <a:spLocks noGrp="1"/>
          </p:cNvSpPr>
          <p:nvPr>
            <p:ph idx="1"/>
          </p:nvPr>
        </p:nvSpPr>
        <p:spPr>
          <a:xfrm>
            <a:off x="457200" y="1600201"/>
            <a:ext cx="8229600" cy="4191000"/>
          </a:xfrm>
        </p:spPr>
        <p:txBody>
          <a:bodyPr>
            <a:normAutofit/>
          </a:bodyPr>
          <a:lstStyle/>
          <a:p>
            <a:r>
              <a:rPr lang="en-US" dirty="0"/>
              <a:t>Parameters pass “by value”</a:t>
            </a:r>
          </a:p>
          <a:p>
            <a:pPr lvl="1"/>
            <a:r>
              <a:rPr lang="en-US" dirty="0"/>
              <a:t>Reference types pass a copy of the reference (pointer, memory address)</a:t>
            </a:r>
          </a:p>
          <a:p>
            <a:pPr lvl="1"/>
            <a:r>
              <a:rPr lang="en-US" dirty="0"/>
              <a:t>Value types pass a copy of the value</a:t>
            </a:r>
          </a:p>
          <a:p>
            <a:endParaRPr lang="en-US" dirty="0"/>
          </a:p>
        </p:txBody>
      </p:sp>
    </p:spTree>
    <p:extLst>
      <p:ext uri="{BB962C8B-B14F-4D97-AF65-F5344CB8AC3E}">
        <p14:creationId xmlns:p14="http://schemas.microsoft.com/office/powerpoint/2010/main" val="1671559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Method parameters</a:t>
            </a:r>
            <a:endParaRPr lang="en-US" dirty="0"/>
          </a:p>
        </p:txBody>
      </p:sp>
      <p:pic>
        <p:nvPicPr>
          <p:cNvPr id="7" name="Afbeelding 6">
            <a:extLst>
              <a:ext uri="{FF2B5EF4-FFF2-40B4-BE49-F238E27FC236}">
                <a16:creationId xmlns:a16="http://schemas.microsoft.com/office/drawing/2014/main" id="{1FA941F4-37C6-44BF-A73C-96B5CC284FF1}"/>
              </a:ext>
            </a:extLst>
          </p:cNvPr>
          <p:cNvPicPr>
            <a:picLocks noChangeAspect="1"/>
          </p:cNvPicPr>
          <p:nvPr/>
        </p:nvPicPr>
        <p:blipFill>
          <a:blip r:embed="rId3"/>
          <a:stretch>
            <a:fillRect/>
          </a:stretch>
        </p:blipFill>
        <p:spPr>
          <a:xfrm>
            <a:off x="1151311" y="1600200"/>
            <a:ext cx="4305300" cy="4448175"/>
          </a:xfrm>
          <a:prstGeom prst="rect">
            <a:avLst/>
          </a:prstGeom>
        </p:spPr>
      </p:pic>
      <p:pic>
        <p:nvPicPr>
          <p:cNvPr id="8" name="Afbeelding 7">
            <a:extLst>
              <a:ext uri="{FF2B5EF4-FFF2-40B4-BE49-F238E27FC236}">
                <a16:creationId xmlns:a16="http://schemas.microsoft.com/office/drawing/2014/main" id="{C5408670-B5CE-4CBC-97DC-5C52FE6D97E6}"/>
              </a:ext>
            </a:extLst>
          </p:cNvPr>
          <p:cNvPicPr>
            <a:picLocks noChangeAspect="1"/>
          </p:cNvPicPr>
          <p:nvPr/>
        </p:nvPicPr>
        <p:blipFill>
          <a:blip r:embed="rId4"/>
          <a:stretch>
            <a:fillRect/>
          </a:stretch>
        </p:blipFill>
        <p:spPr>
          <a:xfrm>
            <a:off x="5638800" y="2693193"/>
            <a:ext cx="2860151" cy="1471613"/>
          </a:xfrm>
          <a:prstGeom prst="rect">
            <a:avLst/>
          </a:prstGeom>
        </p:spPr>
      </p:pic>
    </p:spTree>
    <p:extLst>
      <p:ext uri="{BB962C8B-B14F-4D97-AF65-F5344CB8AC3E}">
        <p14:creationId xmlns:p14="http://schemas.microsoft.com/office/powerpoint/2010/main" val="70122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Method parameters</a:t>
            </a:r>
            <a:endParaRPr lang="en-US" dirty="0"/>
          </a:p>
        </p:txBody>
      </p:sp>
      <p:pic>
        <p:nvPicPr>
          <p:cNvPr id="4" name="Tijdelijke aanduiding voor inhoud 3">
            <a:extLst>
              <a:ext uri="{FF2B5EF4-FFF2-40B4-BE49-F238E27FC236}">
                <a16:creationId xmlns:a16="http://schemas.microsoft.com/office/drawing/2014/main" id="{881DBD99-D72E-4141-8B6F-6245112422A9}"/>
              </a:ext>
            </a:extLst>
          </p:cNvPr>
          <p:cNvPicPr>
            <a:picLocks noGrp="1" noChangeAspect="1"/>
          </p:cNvPicPr>
          <p:nvPr>
            <p:ph idx="1"/>
          </p:nvPr>
        </p:nvPicPr>
        <p:blipFill>
          <a:blip r:embed="rId3"/>
          <a:stretch>
            <a:fillRect/>
          </a:stretch>
        </p:blipFill>
        <p:spPr>
          <a:xfrm>
            <a:off x="914400" y="1600200"/>
            <a:ext cx="4718226" cy="4191000"/>
          </a:xfrm>
          <a:prstGeom prst="rect">
            <a:avLst/>
          </a:prstGeom>
        </p:spPr>
      </p:pic>
      <p:pic>
        <p:nvPicPr>
          <p:cNvPr id="5" name="Afbeelding 4">
            <a:extLst>
              <a:ext uri="{FF2B5EF4-FFF2-40B4-BE49-F238E27FC236}">
                <a16:creationId xmlns:a16="http://schemas.microsoft.com/office/drawing/2014/main" id="{94DC4F6D-2B2F-433A-B2FE-E89C51D79F19}"/>
              </a:ext>
            </a:extLst>
          </p:cNvPr>
          <p:cNvPicPr>
            <a:picLocks noChangeAspect="1"/>
          </p:cNvPicPr>
          <p:nvPr/>
        </p:nvPicPr>
        <p:blipFill>
          <a:blip r:embed="rId4"/>
          <a:stretch>
            <a:fillRect/>
          </a:stretch>
        </p:blipFill>
        <p:spPr>
          <a:xfrm>
            <a:off x="5840040" y="2819400"/>
            <a:ext cx="2862000" cy="1514475"/>
          </a:xfrm>
          <a:prstGeom prst="rect">
            <a:avLst/>
          </a:prstGeom>
        </p:spPr>
      </p:pic>
    </p:spTree>
    <p:extLst>
      <p:ext uri="{BB962C8B-B14F-4D97-AF65-F5344CB8AC3E}">
        <p14:creationId xmlns:p14="http://schemas.microsoft.com/office/powerpoint/2010/main" val="380632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Pluralsight</a:t>
            </a:r>
            <a:endParaRPr lang="en-US" dirty="0"/>
          </a:p>
        </p:txBody>
      </p:sp>
      <p:sp>
        <p:nvSpPr>
          <p:cNvPr id="3" name="Content Placeholder 2"/>
          <p:cNvSpPr>
            <a:spLocks noGrp="1"/>
          </p:cNvSpPr>
          <p:nvPr>
            <p:ph idx="1"/>
          </p:nvPr>
        </p:nvSpPr>
        <p:spPr/>
        <p:txBody>
          <a:bodyPr>
            <a:normAutofit lnSpcReduction="10000"/>
          </a:bodyPr>
          <a:lstStyle/>
          <a:p>
            <a:r>
              <a:rPr lang="en-US" dirty="0"/>
              <a:t>C# Fundamentals</a:t>
            </a:r>
          </a:p>
          <a:p>
            <a:pPr lvl="1"/>
            <a:r>
              <a:rPr lang="en-US" dirty="0"/>
              <a:t>Module “Introduction to C#”</a:t>
            </a:r>
          </a:p>
          <a:p>
            <a:pPr lvl="2"/>
            <a:r>
              <a:rPr lang="en-US" dirty="0"/>
              <a:t>Clip: </a:t>
            </a:r>
            <a:r>
              <a:rPr lang="en-US" dirty="0">
                <a:hlinkClick r:id="rId3"/>
              </a:rPr>
              <a:t>Types</a:t>
            </a:r>
            <a:endParaRPr lang="en-US" dirty="0"/>
          </a:p>
          <a:p>
            <a:pPr lvl="1"/>
            <a:r>
              <a:rPr lang="en-US" dirty="0"/>
              <a:t>Module “Classes and Objects in C#”</a:t>
            </a:r>
          </a:p>
          <a:p>
            <a:pPr lvl="2"/>
            <a:r>
              <a:rPr lang="en-US" dirty="0"/>
              <a:t>Clip: </a:t>
            </a:r>
            <a:r>
              <a:rPr lang="en-US" dirty="0">
                <a:hlinkClick r:id="rId4"/>
              </a:rPr>
              <a:t>Reference Types</a:t>
            </a:r>
            <a:endParaRPr lang="en-US" dirty="0"/>
          </a:p>
          <a:p>
            <a:pPr lvl="1"/>
            <a:r>
              <a:rPr lang="en-US" dirty="0"/>
              <a:t>Module “Types and Assemblies”</a:t>
            </a:r>
          </a:p>
          <a:p>
            <a:pPr lvl="2"/>
            <a:r>
              <a:rPr lang="en-US" dirty="0"/>
              <a:t>Clip: </a:t>
            </a:r>
            <a:r>
              <a:rPr lang="en-US" dirty="0">
                <a:hlinkClick r:id="rId5"/>
              </a:rPr>
              <a:t>Reference Types</a:t>
            </a:r>
            <a:endParaRPr lang="en-US" dirty="0"/>
          </a:p>
          <a:p>
            <a:pPr lvl="2"/>
            <a:r>
              <a:rPr lang="en-US" dirty="0"/>
              <a:t>Clip: </a:t>
            </a:r>
            <a:r>
              <a:rPr lang="en-US" dirty="0">
                <a:hlinkClick r:id="rId6"/>
              </a:rPr>
              <a:t>Value Types</a:t>
            </a:r>
            <a:endParaRPr lang="en-US" dirty="0"/>
          </a:p>
          <a:p>
            <a:pPr lvl="2"/>
            <a:r>
              <a:rPr lang="en-US" dirty="0"/>
              <a:t>Clip: </a:t>
            </a:r>
            <a:r>
              <a:rPr lang="en-US" dirty="0">
                <a:hlinkClick r:id="rId7"/>
              </a:rPr>
              <a:t>Method Parameters</a:t>
            </a:r>
            <a:endParaRPr lang="en-US" dirty="0"/>
          </a:p>
          <a:p>
            <a:pPr lvl="2"/>
            <a:r>
              <a:rPr lang="en-US" dirty="0"/>
              <a:t>Clip: </a:t>
            </a:r>
            <a:r>
              <a:rPr lang="en-US" dirty="0">
                <a:hlinkClick r:id="rId8"/>
              </a:rPr>
              <a:t>Structs and Enums</a:t>
            </a:r>
            <a:endParaRPr lang="en-US" dirty="0"/>
          </a:p>
        </p:txBody>
      </p:sp>
    </p:spTree>
    <p:extLst>
      <p:ext uri="{BB962C8B-B14F-4D97-AF65-F5344CB8AC3E}">
        <p14:creationId xmlns:p14="http://schemas.microsoft.com/office/powerpoint/2010/main" val="3042308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Property Accessibility</a:t>
            </a:r>
          </a:p>
        </p:txBody>
      </p:sp>
      <p:sp>
        <p:nvSpPr>
          <p:cNvPr id="3" name="Text Placeholder 2"/>
          <p:cNvSpPr>
            <a:spLocks noGrp="1"/>
          </p:cNvSpPr>
          <p:nvPr>
            <p:ph type="body" idx="1"/>
          </p:nvPr>
        </p:nvSpPr>
        <p:spPr/>
        <p:txBody>
          <a:bodyPr/>
          <a:lstStyle/>
          <a:p>
            <a:r>
              <a:rPr lang="nl-BE" dirty="0"/>
              <a:t>C# language features</a:t>
            </a:r>
            <a:endParaRPr lang="en-US" dirty="0"/>
          </a:p>
        </p:txBody>
      </p:sp>
    </p:spTree>
    <p:extLst>
      <p:ext uri="{BB962C8B-B14F-4D97-AF65-F5344CB8AC3E}">
        <p14:creationId xmlns:p14="http://schemas.microsoft.com/office/powerpoint/2010/main" val="4020457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Accessor</a:t>
            </a:r>
            <a:r>
              <a:rPr lang="nl-BE" dirty="0"/>
              <a:t> </a:t>
            </a:r>
            <a:r>
              <a:rPr lang="nl-BE" dirty="0" err="1"/>
              <a:t>accessibility</a:t>
            </a:r>
            <a:endParaRPr lang="en-US" dirty="0"/>
          </a:p>
        </p:txBody>
      </p:sp>
      <p:sp>
        <p:nvSpPr>
          <p:cNvPr id="3" name="Content Placeholder 2"/>
          <p:cNvSpPr>
            <a:spLocks noGrp="1"/>
          </p:cNvSpPr>
          <p:nvPr>
            <p:ph idx="1"/>
          </p:nvPr>
        </p:nvSpPr>
        <p:spPr>
          <a:xfrm>
            <a:off x="457200" y="1600201"/>
            <a:ext cx="8229600" cy="1212891"/>
          </a:xfrm>
        </p:spPr>
        <p:txBody>
          <a:bodyPr>
            <a:normAutofit fontScale="85000" lnSpcReduction="20000"/>
          </a:bodyPr>
          <a:lstStyle/>
          <a:p>
            <a:r>
              <a:rPr lang="en-US" dirty="0"/>
              <a:t>The </a:t>
            </a:r>
            <a:r>
              <a:rPr lang="en-US" b="1" dirty="0"/>
              <a:t>get</a:t>
            </a:r>
            <a:r>
              <a:rPr lang="en-US" dirty="0"/>
              <a:t> and </a:t>
            </a:r>
            <a:r>
              <a:rPr lang="en-US" b="1" dirty="0"/>
              <a:t>set</a:t>
            </a:r>
            <a:r>
              <a:rPr lang="en-US" dirty="0"/>
              <a:t> portions of a property are called </a:t>
            </a:r>
            <a:r>
              <a:rPr lang="en-US" b="1" dirty="0"/>
              <a:t>accessors</a:t>
            </a:r>
          </a:p>
          <a:p>
            <a:r>
              <a:rPr lang="en-US" dirty="0"/>
              <a:t>It is possible to restrict access to one of the accessors</a:t>
            </a:r>
          </a:p>
        </p:txBody>
      </p:sp>
      <p:sp>
        <p:nvSpPr>
          <p:cNvPr id="4" name="Content Placeholder 2">
            <a:extLst>
              <a:ext uri="{FF2B5EF4-FFF2-40B4-BE49-F238E27FC236}">
                <a16:creationId xmlns:a16="http://schemas.microsoft.com/office/drawing/2014/main" id="{0EB1D8B8-D051-4966-83E6-B09BB7FFE0D3}"/>
              </a:ext>
            </a:extLst>
          </p:cNvPr>
          <p:cNvSpPr txBox="1">
            <a:spLocks/>
          </p:cNvSpPr>
          <p:nvPr/>
        </p:nvSpPr>
        <p:spPr bwMode="auto">
          <a:xfrm>
            <a:off x="4038600" y="4073872"/>
            <a:ext cx="4876800" cy="1704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62500" lnSpcReduction="20000"/>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i="1" dirty="0"/>
              <a:t>In this example the get accessor receives the accessibility level of the property itself (public). The set accessor is explicitly restricted (protected) so that only the class itself and derived classes can set the Name property.</a:t>
            </a:r>
          </a:p>
        </p:txBody>
      </p:sp>
      <p:pic>
        <p:nvPicPr>
          <p:cNvPr id="6" name="Afbeelding 5">
            <a:extLst>
              <a:ext uri="{FF2B5EF4-FFF2-40B4-BE49-F238E27FC236}">
                <a16:creationId xmlns:a16="http://schemas.microsoft.com/office/drawing/2014/main" id="{47C8B9F2-697D-4ADA-8AB1-B13426E96A40}"/>
              </a:ext>
            </a:extLst>
          </p:cNvPr>
          <p:cNvPicPr>
            <a:picLocks noChangeAspect="1"/>
          </p:cNvPicPr>
          <p:nvPr/>
        </p:nvPicPr>
        <p:blipFill>
          <a:blip r:embed="rId3"/>
          <a:stretch>
            <a:fillRect/>
          </a:stretch>
        </p:blipFill>
        <p:spPr>
          <a:xfrm>
            <a:off x="838200" y="2868828"/>
            <a:ext cx="3048000" cy="2909977"/>
          </a:xfrm>
          <a:prstGeom prst="rect">
            <a:avLst/>
          </a:prstGeom>
        </p:spPr>
      </p:pic>
    </p:spTree>
    <p:extLst>
      <p:ext uri="{BB962C8B-B14F-4D97-AF65-F5344CB8AC3E}">
        <p14:creationId xmlns:p14="http://schemas.microsoft.com/office/powerpoint/2010/main" val="3477498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Objectives</a:t>
            </a:r>
            <a:endParaRPr lang="en-US" dirty="0"/>
          </a:p>
        </p:txBody>
      </p:sp>
      <p:sp>
        <p:nvSpPr>
          <p:cNvPr id="3" name="Content Placeholder 2"/>
          <p:cNvSpPr>
            <a:spLocks noGrp="1"/>
          </p:cNvSpPr>
          <p:nvPr>
            <p:ph idx="1"/>
          </p:nvPr>
        </p:nvSpPr>
        <p:spPr>
          <a:xfrm>
            <a:off x="457200" y="1600200"/>
            <a:ext cx="8229600" cy="4419600"/>
          </a:xfrm>
        </p:spPr>
        <p:txBody>
          <a:bodyPr>
            <a:normAutofit fontScale="92500" lnSpcReduction="10000"/>
          </a:bodyPr>
          <a:lstStyle/>
          <a:p>
            <a:r>
              <a:rPr lang="en-US" dirty="0"/>
              <a:t>Learn to work with some of the more advanced C# language features</a:t>
            </a:r>
          </a:p>
          <a:p>
            <a:pPr lvl="1"/>
            <a:r>
              <a:rPr lang="en-US" dirty="0"/>
              <a:t>C# types</a:t>
            </a:r>
          </a:p>
          <a:p>
            <a:pPr lvl="1"/>
            <a:r>
              <a:rPr lang="en-US" dirty="0"/>
              <a:t>Attributes</a:t>
            </a:r>
          </a:p>
          <a:p>
            <a:pPr lvl="1"/>
            <a:r>
              <a:rPr lang="en-US" dirty="0"/>
              <a:t>Extension methods</a:t>
            </a:r>
          </a:p>
          <a:p>
            <a:pPr lvl="1"/>
            <a:r>
              <a:rPr lang="en-US" dirty="0"/>
              <a:t>Null-conditional operator</a:t>
            </a:r>
          </a:p>
          <a:p>
            <a:pPr lvl="1"/>
            <a:r>
              <a:rPr lang="en-US" dirty="0" err="1"/>
              <a:t>Readonly</a:t>
            </a:r>
            <a:endParaRPr lang="en-US" dirty="0"/>
          </a:p>
          <a:p>
            <a:pPr lvl="1"/>
            <a:r>
              <a:rPr lang="en-US" dirty="0"/>
              <a:t>Anonymous types</a:t>
            </a:r>
          </a:p>
          <a:p>
            <a:pPr lvl="1"/>
            <a:r>
              <a:rPr lang="en-US" dirty="0"/>
              <a:t>Delegates and events</a:t>
            </a:r>
          </a:p>
          <a:p>
            <a:pPr lvl="1"/>
            <a:r>
              <a:rPr lang="en-US" dirty="0"/>
              <a:t>Lambda’s</a:t>
            </a:r>
          </a:p>
        </p:txBody>
      </p:sp>
    </p:spTree>
    <p:extLst>
      <p:ext uri="{BB962C8B-B14F-4D97-AF65-F5344CB8AC3E}">
        <p14:creationId xmlns:p14="http://schemas.microsoft.com/office/powerpoint/2010/main" val="1878881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Auto-</a:t>
            </a:r>
            <a:r>
              <a:rPr lang="nl-BE" dirty="0" err="1"/>
              <a:t>implemented</a:t>
            </a:r>
            <a:r>
              <a:rPr lang="nl-BE" dirty="0"/>
              <a:t> properties</a:t>
            </a:r>
            <a:endParaRPr lang="en-US" dirty="0"/>
          </a:p>
        </p:txBody>
      </p:sp>
      <p:sp>
        <p:nvSpPr>
          <p:cNvPr id="3" name="Content Placeholder 2"/>
          <p:cNvSpPr>
            <a:spLocks noGrp="1"/>
          </p:cNvSpPr>
          <p:nvPr>
            <p:ph idx="1"/>
          </p:nvPr>
        </p:nvSpPr>
        <p:spPr>
          <a:xfrm>
            <a:off x="457200" y="1600201"/>
            <a:ext cx="8229600" cy="1828799"/>
          </a:xfrm>
        </p:spPr>
        <p:txBody>
          <a:bodyPr>
            <a:normAutofit/>
          </a:bodyPr>
          <a:lstStyle/>
          <a:p>
            <a:r>
              <a:rPr lang="en-US" dirty="0"/>
              <a:t>Restricting the access level of one of the accessors is also possible when working with auto-implemented properties.</a:t>
            </a:r>
          </a:p>
        </p:txBody>
      </p:sp>
      <p:pic>
        <p:nvPicPr>
          <p:cNvPr id="7" name="Afbeelding 6">
            <a:extLst>
              <a:ext uri="{FF2B5EF4-FFF2-40B4-BE49-F238E27FC236}">
                <a16:creationId xmlns:a16="http://schemas.microsoft.com/office/drawing/2014/main" id="{2848D730-7F92-43A0-8CFF-E5695CDDAD53}"/>
              </a:ext>
            </a:extLst>
          </p:cNvPr>
          <p:cNvPicPr>
            <a:picLocks noChangeAspect="1"/>
          </p:cNvPicPr>
          <p:nvPr/>
        </p:nvPicPr>
        <p:blipFill>
          <a:blip r:embed="rId3"/>
          <a:stretch>
            <a:fillRect/>
          </a:stretch>
        </p:blipFill>
        <p:spPr>
          <a:xfrm>
            <a:off x="1385788" y="3429000"/>
            <a:ext cx="6372423" cy="960437"/>
          </a:xfrm>
          <a:prstGeom prst="rect">
            <a:avLst/>
          </a:prstGeom>
        </p:spPr>
      </p:pic>
    </p:spTree>
    <p:extLst>
      <p:ext uri="{BB962C8B-B14F-4D97-AF65-F5344CB8AC3E}">
        <p14:creationId xmlns:p14="http://schemas.microsoft.com/office/powerpoint/2010/main" val="1807552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Pluralsight</a:t>
            </a:r>
            <a:endParaRPr lang="en-US" dirty="0"/>
          </a:p>
        </p:txBody>
      </p:sp>
      <p:sp>
        <p:nvSpPr>
          <p:cNvPr id="3" name="Content Placeholder 2"/>
          <p:cNvSpPr>
            <a:spLocks noGrp="1"/>
          </p:cNvSpPr>
          <p:nvPr>
            <p:ph idx="1"/>
          </p:nvPr>
        </p:nvSpPr>
        <p:spPr/>
        <p:txBody>
          <a:bodyPr>
            <a:normAutofit/>
          </a:bodyPr>
          <a:lstStyle/>
          <a:p>
            <a:r>
              <a:rPr lang="en-US" dirty="0"/>
              <a:t>Need a reminder on the basics of </a:t>
            </a:r>
            <a:r>
              <a:rPr lang="en-US" i="1" dirty="0"/>
              <a:t>Properties? </a:t>
            </a:r>
            <a:endParaRPr lang="en-US" dirty="0"/>
          </a:p>
          <a:p>
            <a:pPr lvl="1"/>
            <a:r>
              <a:rPr lang="en-US" dirty="0"/>
              <a:t>Check the C# Fundamentals course</a:t>
            </a:r>
          </a:p>
          <a:p>
            <a:pPr lvl="2"/>
            <a:r>
              <a:rPr lang="en-US" dirty="0"/>
              <a:t>Module “Members: Methos, Events and Properties”</a:t>
            </a:r>
          </a:p>
          <a:p>
            <a:pPr lvl="3"/>
            <a:r>
              <a:rPr lang="en-US" dirty="0"/>
              <a:t>Clip: </a:t>
            </a:r>
            <a:r>
              <a:rPr lang="en-US" dirty="0">
                <a:hlinkClick r:id="rId3"/>
              </a:rPr>
              <a:t>Fields and Properties</a:t>
            </a:r>
            <a:endParaRPr lang="en-US" dirty="0"/>
          </a:p>
        </p:txBody>
      </p:sp>
    </p:spTree>
    <p:extLst>
      <p:ext uri="{BB962C8B-B14F-4D97-AF65-F5344CB8AC3E}">
        <p14:creationId xmlns:p14="http://schemas.microsoft.com/office/powerpoint/2010/main" val="2326751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Attributes</a:t>
            </a:r>
            <a:endParaRPr lang="nl-BE" dirty="0"/>
          </a:p>
        </p:txBody>
      </p:sp>
      <p:sp>
        <p:nvSpPr>
          <p:cNvPr id="3" name="Text Placeholder 2"/>
          <p:cNvSpPr>
            <a:spLocks noGrp="1"/>
          </p:cNvSpPr>
          <p:nvPr>
            <p:ph type="body" idx="1"/>
          </p:nvPr>
        </p:nvSpPr>
        <p:spPr/>
        <p:txBody>
          <a:bodyPr/>
          <a:lstStyle/>
          <a:p>
            <a:r>
              <a:rPr lang="nl-BE" dirty="0"/>
              <a:t>C# language features</a:t>
            </a:r>
            <a:endParaRPr lang="en-US" dirty="0"/>
          </a:p>
        </p:txBody>
      </p:sp>
    </p:spTree>
    <p:extLst>
      <p:ext uri="{BB962C8B-B14F-4D97-AF65-F5344CB8AC3E}">
        <p14:creationId xmlns:p14="http://schemas.microsoft.com/office/powerpoint/2010/main" val="3902510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Attributes</a:t>
            </a:r>
            <a:endParaRPr lang="en-US" dirty="0"/>
          </a:p>
        </p:txBody>
      </p:sp>
      <p:sp>
        <p:nvSpPr>
          <p:cNvPr id="3" name="Content Placeholder 2"/>
          <p:cNvSpPr>
            <a:spLocks noGrp="1"/>
          </p:cNvSpPr>
          <p:nvPr>
            <p:ph idx="1"/>
          </p:nvPr>
        </p:nvSpPr>
        <p:spPr>
          <a:xfrm>
            <a:off x="457200" y="1600201"/>
            <a:ext cx="8229600" cy="4191000"/>
          </a:xfrm>
        </p:spPr>
        <p:txBody>
          <a:bodyPr>
            <a:normAutofit fontScale="92500"/>
          </a:bodyPr>
          <a:lstStyle/>
          <a:p>
            <a:r>
              <a:rPr lang="en-US" dirty="0"/>
              <a:t>Provide a way of </a:t>
            </a:r>
            <a:r>
              <a:rPr lang="en-US" b="1" dirty="0"/>
              <a:t>associating metadata with code</a:t>
            </a:r>
          </a:p>
          <a:p>
            <a:r>
              <a:rPr lang="en-US" dirty="0"/>
              <a:t>Can accept arguments in the same way as a method</a:t>
            </a:r>
          </a:p>
          <a:p>
            <a:r>
              <a:rPr lang="en-US" dirty="0"/>
              <a:t>A program can examine its own attributes or the attributes in other programs at runtime by using a technique called </a:t>
            </a:r>
            <a:r>
              <a:rPr lang="en-US" i="1" dirty="0"/>
              <a:t>reflection</a:t>
            </a:r>
            <a:r>
              <a:rPr lang="en-US" dirty="0"/>
              <a:t> (out of scope for this course)</a:t>
            </a:r>
          </a:p>
          <a:p>
            <a:r>
              <a:rPr lang="en-US" dirty="0">
                <a:hlinkClick r:id="rId3"/>
              </a:rPr>
              <a:t>Microsoft docs</a:t>
            </a:r>
            <a:endParaRPr lang="en-US" dirty="0"/>
          </a:p>
        </p:txBody>
      </p:sp>
    </p:spTree>
    <p:extLst>
      <p:ext uri="{BB962C8B-B14F-4D97-AF65-F5344CB8AC3E}">
        <p14:creationId xmlns:p14="http://schemas.microsoft.com/office/powerpoint/2010/main" val="1436344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Add</a:t>
            </a:r>
            <a:r>
              <a:rPr lang="nl-BE" dirty="0"/>
              <a:t> </a:t>
            </a:r>
            <a:r>
              <a:rPr lang="nl-BE" dirty="0" err="1"/>
              <a:t>attributes</a:t>
            </a:r>
            <a:r>
              <a:rPr lang="nl-BE" dirty="0"/>
              <a:t> </a:t>
            </a:r>
            <a:r>
              <a:rPr lang="nl-BE" dirty="0" err="1"/>
              <a:t>to</a:t>
            </a:r>
            <a:r>
              <a:rPr lang="nl-BE" dirty="0"/>
              <a:t> code</a:t>
            </a:r>
            <a:endParaRPr lang="en-US" dirty="0"/>
          </a:p>
        </p:txBody>
      </p:sp>
      <p:sp>
        <p:nvSpPr>
          <p:cNvPr id="3" name="Content Placeholder 2"/>
          <p:cNvSpPr>
            <a:spLocks noGrp="1"/>
          </p:cNvSpPr>
          <p:nvPr>
            <p:ph idx="1"/>
          </p:nvPr>
        </p:nvSpPr>
        <p:spPr>
          <a:xfrm>
            <a:off x="457200" y="1600201"/>
            <a:ext cx="8229600" cy="2514600"/>
          </a:xfrm>
        </p:spPr>
        <p:txBody>
          <a:bodyPr>
            <a:normAutofit fontScale="92500" lnSpcReduction="10000"/>
          </a:bodyPr>
          <a:lstStyle/>
          <a:p>
            <a:r>
              <a:rPr lang="en-US" dirty="0"/>
              <a:t>Place the attribute between square brackets right before the piece of code you want to target</a:t>
            </a:r>
          </a:p>
          <a:p>
            <a:pPr lvl="1"/>
            <a:r>
              <a:rPr lang="en-US" dirty="0"/>
              <a:t>E.g. the </a:t>
            </a:r>
            <a:r>
              <a:rPr lang="en-US" i="1" dirty="0"/>
              <a:t>Obsolete</a:t>
            </a:r>
            <a:r>
              <a:rPr lang="en-US" dirty="0"/>
              <a:t> attribute can be used to signal that code is obsolete and shouldn’t be used anymore. The compiler will now produce a warning when the code is used somewhere</a:t>
            </a:r>
          </a:p>
        </p:txBody>
      </p:sp>
      <p:pic>
        <p:nvPicPr>
          <p:cNvPr id="4" name="Afbeelding 3">
            <a:extLst>
              <a:ext uri="{FF2B5EF4-FFF2-40B4-BE49-F238E27FC236}">
                <a16:creationId xmlns:a16="http://schemas.microsoft.com/office/drawing/2014/main" id="{6BF8548B-C754-49F4-B239-BDE9E520AC68}"/>
              </a:ext>
            </a:extLst>
          </p:cNvPr>
          <p:cNvPicPr>
            <a:picLocks noChangeAspect="1"/>
          </p:cNvPicPr>
          <p:nvPr/>
        </p:nvPicPr>
        <p:blipFill>
          <a:blip r:embed="rId3"/>
          <a:stretch>
            <a:fillRect/>
          </a:stretch>
        </p:blipFill>
        <p:spPr>
          <a:xfrm>
            <a:off x="980434" y="4114801"/>
            <a:ext cx="7183131" cy="15369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21964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Attribute</a:t>
            </a:r>
            <a:r>
              <a:rPr lang="nl-BE" dirty="0"/>
              <a:t> targets</a:t>
            </a:r>
            <a:endParaRPr lang="en-US" dirty="0"/>
          </a:p>
        </p:txBody>
      </p:sp>
      <p:sp>
        <p:nvSpPr>
          <p:cNvPr id="3" name="Content Placeholder 2"/>
          <p:cNvSpPr>
            <a:spLocks noGrp="1"/>
          </p:cNvSpPr>
          <p:nvPr>
            <p:ph idx="1"/>
          </p:nvPr>
        </p:nvSpPr>
        <p:spPr/>
        <p:txBody>
          <a:bodyPr>
            <a:normAutofit fontScale="85000" lnSpcReduction="20000"/>
          </a:bodyPr>
          <a:lstStyle/>
          <a:p>
            <a:r>
              <a:rPr lang="en-US" b="0" i="0" dirty="0">
                <a:solidFill>
                  <a:srgbClr val="171717"/>
                </a:solidFill>
                <a:effectLst/>
                <a:latin typeface="Segoe UI" panose="020B0502040204020203" pitchFamily="34" charset="0"/>
              </a:rPr>
              <a:t>Attributes can be used on a number of </a:t>
            </a:r>
            <a:r>
              <a:rPr lang="en-US" b="0" i="1" dirty="0">
                <a:solidFill>
                  <a:srgbClr val="171717"/>
                </a:solidFill>
                <a:effectLst/>
                <a:latin typeface="Segoe UI" panose="020B0502040204020203" pitchFamily="34" charset="0"/>
              </a:rPr>
              <a:t>targets</a:t>
            </a:r>
            <a:r>
              <a:rPr lang="en-US" b="0" i="0" dirty="0">
                <a:solidFill>
                  <a:srgbClr val="171717"/>
                </a:solidFill>
                <a:effectLst/>
                <a:latin typeface="Segoe UI" panose="020B0502040204020203" pitchFamily="34" charset="0"/>
              </a:rPr>
              <a:t>. The previous slide shows an attribute on a class, but attributes can also be used on:</a:t>
            </a:r>
          </a:p>
          <a:p>
            <a:pPr lvl="1">
              <a:buFont typeface="Arial" panose="020B0604020202020204" pitchFamily="34" charset="0"/>
              <a:buChar char="•"/>
            </a:pPr>
            <a:r>
              <a:rPr lang="en-US" dirty="0">
                <a:solidFill>
                  <a:srgbClr val="171717"/>
                </a:solidFill>
                <a:latin typeface="Segoe UI" panose="020B0502040204020203" pitchFamily="34" charset="0"/>
              </a:rPr>
              <a:t>M</a:t>
            </a:r>
            <a:r>
              <a:rPr lang="en-US" b="0" i="0" dirty="0">
                <a:solidFill>
                  <a:srgbClr val="171717"/>
                </a:solidFill>
                <a:effectLst/>
                <a:latin typeface="Segoe UI" panose="020B0502040204020203" pitchFamily="34" charset="0"/>
              </a:rPr>
              <a:t>ethod, constructor</a:t>
            </a:r>
          </a:p>
          <a:p>
            <a:pPr lvl="1">
              <a:buFont typeface="Arial" panose="020B0604020202020204" pitchFamily="34" charset="0"/>
              <a:buChar char="•"/>
            </a:pPr>
            <a:r>
              <a:rPr lang="en-US" dirty="0">
                <a:solidFill>
                  <a:srgbClr val="171717"/>
                </a:solidFill>
                <a:latin typeface="Segoe UI" panose="020B0502040204020203" pitchFamily="34" charset="0"/>
              </a:rPr>
              <a:t>Type (class, struct, interface, </a:t>
            </a:r>
            <a:r>
              <a:rPr lang="en-US" dirty="0" err="1">
                <a:solidFill>
                  <a:srgbClr val="171717"/>
                </a:solidFill>
                <a:latin typeface="Segoe UI" panose="020B0502040204020203" pitchFamily="34" charset="0"/>
              </a:rPr>
              <a:t>enum</a:t>
            </a:r>
            <a:r>
              <a:rPr lang="en-US" dirty="0">
                <a:solidFill>
                  <a:srgbClr val="171717"/>
                </a:solidFill>
                <a:latin typeface="Segoe UI" panose="020B0502040204020203" pitchFamily="34" charset="0"/>
              </a:rPr>
              <a:t> or delegate)</a:t>
            </a:r>
          </a:p>
          <a:p>
            <a:pPr lvl="1">
              <a:buFont typeface="Arial" panose="020B0604020202020204" pitchFamily="34" charset="0"/>
              <a:buChar char="•"/>
            </a:pPr>
            <a:r>
              <a:rPr lang="en-US" b="0" i="0" dirty="0">
                <a:solidFill>
                  <a:srgbClr val="171717"/>
                </a:solidFill>
                <a:effectLst/>
                <a:latin typeface="Segoe UI" panose="020B0502040204020203" pitchFamily="34" charset="0"/>
              </a:rPr>
              <a:t>Assembly (project)</a:t>
            </a:r>
          </a:p>
          <a:p>
            <a:pPr lvl="1">
              <a:buFont typeface="Arial" panose="020B0604020202020204" pitchFamily="34" charset="0"/>
              <a:buChar char="•"/>
            </a:pPr>
            <a:r>
              <a:rPr lang="en-US" b="0" i="0" dirty="0">
                <a:solidFill>
                  <a:srgbClr val="171717"/>
                </a:solidFill>
                <a:effectLst/>
                <a:latin typeface="Segoe UI" panose="020B0502040204020203" pitchFamily="34" charset="0"/>
              </a:rPr>
              <a:t>Event</a:t>
            </a:r>
          </a:p>
          <a:p>
            <a:pPr lvl="1">
              <a:buFont typeface="Arial" panose="020B0604020202020204" pitchFamily="34" charset="0"/>
              <a:buChar char="•"/>
            </a:pPr>
            <a:r>
              <a:rPr lang="en-US" b="0" i="0" dirty="0">
                <a:solidFill>
                  <a:srgbClr val="171717"/>
                </a:solidFill>
                <a:effectLst/>
                <a:latin typeface="Segoe UI" panose="020B0502040204020203" pitchFamily="34" charset="0"/>
              </a:rPr>
              <a:t>Field</a:t>
            </a:r>
          </a:p>
          <a:p>
            <a:pPr lvl="1">
              <a:buFont typeface="Arial" panose="020B0604020202020204" pitchFamily="34" charset="0"/>
              <a:buChar char="•"/>
            </a:pPr>
            <a:r>
              <a:rPr lang="en-US" b="0" i="0" dirty="0">
                <a:solidFill>
                  <a:srgbClr val="171717"/>
                </a:solidFill>
                <a:effectLst/>
                <a:latin typeface="Segoe UI" panose="020B0502040204020203" pitchFamily="34" charset="0"/>
              </a:rPr>
              <a:t>Parameter</a:t>
            </a:r>
          </a:p>
          <a:p>
            <a:pPr lvl="1">
              <a:buFont typeface="Arial" panose="020B0604020202020204" pitchFamily="34" charset="0"/>
              <a:buChar char="•"/>
            </a:pPr>
            <a:r>
              <a:rPr lang="en-US" b="0" i="0" dirty="0">
                <a:solidFill>
                  <a:srgbClr val="171717"/>
                </a:solidFill>
                <a:effectLst/>
                <a:latin typeface="Segoe UI" panose="020B0502040204020203" pitchFamily="34" charset="0"/>
              </a:rPr>
              <a:t>Property</a:t>
            </a:r>
          </a:p>
          <a:p>
            <a:pPr lvl="1">
              <a:buFont typeface="Arial" panose="020B0604020202020204" pitchFamily="34" charset="0"/>
              <a:buChar char="•"/>
            </a:pPr>
            <a:r>
              <a:rPr lang="en-US" b="0" i="0" dirty="0" err="1">
                <a:solidFill>
                  <a:srgbClr val="171717"/>
                </a:solidFill>
                <a:effectLst/>
                <a:latin typeface="Segoe UI" panose="020B0502040204020203" pitchFamily="34" charset="0"/>
              </a:rPr>
              <a:t>ReturnValue</a:t>
            </a:r>
            <a:endParaRPr lang="en-US" b="0" i="0" dirty="0">
              <a:solidFill>
                <a:srgbClr val="171717"/>
              </a:solidFill>
              <a:effectLst/>
              <a:latin typeface="Segoe UI" panose="020B0502040204020203" pitchFamily="34" charset="0"/>
            </a:endParaRPr>
          </a:p>
          <a:p>
            <a:pPr lvl="1">
              <a:buFont typeface="Arial" panose="020B0604020202020204" pitchFamily="34" charset="0"/>
              <a:buChar char="•"/>
            </a:pPr>
            <a:r>
              <a:rPr lang="en-US" b="0" i="0" dirty="0">
                <a:solidFill>
                  <a:srgbClr val="171717"/>
                </a:solidFill>
                <a:effectLst/>
                <a:latin typeface="Segoe UI" panose="020B0502040204020203" pitchFamily="34" charset="0"/>
              </a:rPr>
              <a:t>…</a:t>
            </a:r>
          </a:p>
          <a:p>
            <a:endParaRPr lang="en-US" dirty="0"/>
          </a:p>
        </p:txBody>
      </p:sp>
    </p:spTree>
    <p:extLst>
      <p:ext uri="{BB962C8B-B14F-4D97-AF65-F5344CB8AC3E}">
        <p14:creationId xmlns:p14="http://schemas.microsoft.com/office/powerpoint/2010/main" val="568835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Extension </a:t>
            </a:r>
            <a:r>
              <a:rPr lang="nl-BE" dirty="0" err="1"/>
              <a:t>methods</a:t>
            </a:r>
            <a:endParaRPr lang="nl-BE" dirty="0"/>
          </a:p>
        </p:txBody>
      </p:sp>
      <p:sp>
        <p:nvSpPr>
          <p:cNvPr id="3" name="Text Placeholder 2"/>
          <p:cNvSpPr>
            <a:spLocks noGrp="1"/>
          </p:cNvSpPr>
          <p:nvPr>
            <p:ph type="body" idx="1"/>
          </p:nvPr>
        </p:nvSpPr>
        <p:spPr/>
        <p:txBody>
          <a:bodyPr/>
          <a:lstStyle/>
          <a:p>
            <a:r>
              <a:rPr lang="nl-BE" dirty="0"/>
              <a:t>C# language features</a:t>
            </a:r>
            <a:endParaRPr lang="en-US" dirty="0"/>
          </a:p>
        </p:txBody>
      </p:sp>
    </p:spTree>
    <p:extLst>
      <p:ext uri="{BB962C8B-B14F-4D97-AF65-F5344CB8AC3E}">
        <p14:creationId xmlns:p14="http://schemas.microsoft.com/office/powerpoint/2010/main" val="1193300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Extension </a:t>
            </a:r>
            <a:r>
              <a:rPr lang="nl-BE" dirty="0" err="1"/>
              <a:t>methods</a:t>
            </a:r>
            <a:endParaRPr lang="en-US" dirty="0"/>
          </a:p>
        </p:txBody>
      </p:sp>
      <p:sp>
        <p:nvSpPr>
          <p:cNvPr id="3" name="Content Placeholder 2"/>
          <p:cNvSpPr>
            <a:spLocks noGrp="1"/>
          </p:cNvSpPr>
          <p:nvPr>
            <p:ph idx="1"/>
          </p:nvPr>
        </p:nvSpPr>
        <p:spPr>
          <a:xfrm>
            <a:off x="457200" y="1600201"/>
            <a:ext cx="8229600" cy="4191000"/>
          </a:xfrm>
        </p:spPr>
        <p:txBody>
          <a:bodyPr>
            <a:normAutofit/>
          </a:bodyPr>
          <a:lstStyle/>
          <a:p>
            <a:r>
              <a:rPr lang="en-US" dirty="0"/>
              <a:t>Enable you to “add” methods to existing types without modifying the original type or creating a derived type</a:t>
            </a:r>
          </a:p>
          <a:p>
            <a:r>
              <a:rPr lang="en-US" dirty="0"/>
              <a:t>Static methods, but called as if they were instance methods of the extended type</a:t>
            </a:r>
          </a:p>
          <a:p>
            <a:r>
              <a:rPr lang="en-US" dirty="0">
                <a:hlinkClick r:id="rId3"/>
              </a:rPr>
              <a:t>Microsoft docs</a:t>
            </a:r>
            <a:endParaRPr lang="en-US" dirty="0"/>
          </a:p>
        </p:txBody>
      </p:sp>
    </p:spTree>
    <p:extLst>
      <p:ext uri="{BB962C8B-B14F-4D97-AF65-F5344CB8AC3E}">
        <p14:creationId xmlns:p14="http://schemas.microsoft.com/office/powerpoint/2010/main" val="445531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Example</a:t>
            </a:r>
            <a:r>
              <a:rPr lang="nl-BE" dirty="0"/>
              <a:t> – </a:t>
            </a:r>
            <a:r>
              <a:rPr lang="nl-BE" dirty="0" err="1"/>
              <a:t>Create</a:t>
            </a:r>
            <a:r>
              <a:rPr lang="nl-BE" dirty="0"/>
              <a:t> extension </a:t>
            </a:r>
            <a:r>
              <a:rPr lang="nl-BE" dirty="0" err="1"/>
              <a:t>method</a:t>
            </a:r>
            <a:r>
              <a:rPr lang="nl-BE" dirty="0"/>
              <a:t> </a:t>
            </a:r>
            <a:r>
              <a:rPr lang="nl-BE" dirty="0" err="1"/>
              <a:t>for</a:t>
            </a:r>
            <a:r>
              <a:rPr lang="nl-BE" dirty="0"/>
              <a:t> string</a:t>
            </a:r>
            <a:endParaRPr lang="en-US" dirty="0"/>
          </a:p>
        </p:txBody>
      </p:sp>
      <p:sp>
        <p:nvSpPr>
          <p:cNvPr id="3" name="Content Placeholder 2"/>
          <p:cNvSpPr>
            <a:spLocks noGrp="1"/>
          </p:cNvSpPr>
          <p:nvPr>
            <p:ph idx="1"/>
          </p:nvPr>
        </p:nvSpPr>
        <p:spPr>
          <a:xfrm>
            <a:off x="457200" y="1600201"/>
            <a:ext cx="8229600" cy="1904999"/>
          </a:xfrm>
        </p:spPr>
        <p:txBody>
          <a:bodyPr>
            <a:normAutofit fontScale="92500" lnSpcReduction="20000"/>
          </a:bodyPr>
          <a:lstStyle/>
          <a:p>
            <a:r>
              <a:rPr lang="en-US" dirty="0"/>
              <a:t>Must be defined in a static class</a:t>
            </a:r>
          </a:p>
          <a:p>
            <a:r>
              <a:rPr lang="en-US" dirty="0"/>
              <a:t>Extension method must be static</a:t>
            </a:r>
          </a:p>
          <a:p>
            <a:r>
              <a:rPr lang="en-US" dirty="0"/>
              <a:t>First parameter is an instance of the class being extended preceded with the “</a:t>
            </a:r>
            <a:r>
              <a:rPr lang="en-US" i="1" dirty="0"/>
              <a:t>this”</a:t>
            </a:r>
            <a:r>
              <a:rPr lang="en-US" dirty="0"/>
              <a:t> modifier</a:t>
            </a:r>
          </a:p>
        </p:txBody>
      </p:sp>
      <p:pic>
        <p:nvPicPr>
          <p:cNvPr id="5" name="Afbeelding 4">
            <a:extLst>
              <a:ext uri="{FF2B5EF4-FFF2-40B4-BE49-F238E27FC236}">
                <a16:creationId xmlns:a16="http://schemas.microsoft.com/office/drawing/2014/main" id="{A8DA0B4E-3C4D-4260-8E95-B01EC69D3BD8}"/>
              </a:ext>
            </a:extLst>
          </p:cNvPr>
          <p:cNvPicPr>
            <a:picLocks noChangeAspect="1"/>
          </p:cNvPicPr>
          <p:nvPr/>
        </p:nvPicPr>
        <p:blipFill>
          <a:blip r:embed="rId3"/>
          <a:stretch>
            <a:fillRect/>
          </a:stretch>
        </p:blipFill>
        <p:spPr>
          <a:xfrm>
            <a:off x="1600200" y="3667885"/>
            <a:ext cx="6773443" cy="2521226"/>
          </a:xfrm>
          <a:prstGeom prst="rect">
            <a:avLst/>
          </a:prstGeom>
        </p:spPr>
      </p:pic>
    </p:spTree>
    <p:extLst>
      <p:ext uri="{BB962C8B-B14F-4D97-AF65-F5344CB8AC3E}">
        <p14:creationId xmlns:p14="http://schemas.microsoft.com/office/powerpoint/2010/main" val="1017677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Example</a:t>
            </a:r>
            <a:r>
              <a:rPr lang="nl-BE" dirty="0"/>
              <a:t> – Using </a:t>
            </a:r>
            <a:r>
              <a:rPr lang="nl-BE" dirty="0" err="1"/>
              <a:t>an</a:t>
            </a:r>
            <a:r>
              <a:rPr lang="nl-BE" dirty="0"/>
              <a:t> extension </a:t>
            </a:r>
            <a:r>
              <a:rPr lang="nl-BE" dirty="0" err="1"/>
              <a:t>method</a:t>
            </a:r>
            <a:endParaRPr lang="en-US" dirty="0"/>
          </a:p>
        </p:txBody>
      </p:sp>
      <p:sp>
        <p:nvSpPr>
          <p:cNvPr id="3" name="Content Placeholder 2"/>
          <p:cNvSpPr>
            <a:spLocks noGrp="1"/>
          </p:cNvSpPr>
          <p:nvPr>
            <p:ph idx="1"/>
          </p:nvPr>
        </p:nvSpPr>
        <p:spPr>
          <a:xfrm>
            <a:off x="457200" y="1600201"/>
            <a:ext cx="8229600" cy="3047999"/>
          </a:xfrm>
        </p:spPr>
        <p:txBody>
          <a:bodyPr>
            <a:normAutofit/>
          </a:bodyPr>
          <a:lstStyle/>
          <a:p>
            <a:r>
              <a:rPr lang="en-US" dirty="0"/>
              <a:t>Namespace of the static class that defines the extension has to be brought into scope with a </a:t>
            </a:r>
            <a:r>
              <a:rPr lang="en-US" i="1" dirty="0"/>
              <a:t>using </a:t>
            </a:r>
            <a:r>
              <a:rPr lang="en-US" dirty="0"/>
              <a:t>directive</a:t>
            </a:r>
          </a:p>
          <a:p>
            <a:r>
              <a:rPr lang="en-US" dirty="0"/>
              <a:t>Extension method can be called as if it is a member of the extended type</a:t>
            </a:r>
          </a:p>
        </p:txBody>
      </p:sp>
      <p:pic>
        <p:nvPicPr>
          <p:cNvPr id="4" name="Afbeelding 3">
            <a:extLst>
              <a:ext uri="{FF2B5EF4-FFF2-40B4-BE49-F238E27FC236}">
                <a16:creationId xmlns:a16="http://schemas.microsoft.com/office/drawing/2014/main" id="{1DD8E7DF-3EEE-4AC8-A04A-A4626D31C935}"/>
              </a:ext>
            </a:extLst>
          </p:cNvPr>
          <p:cNvPicPr>
            <a:picLocks noChangeAspect="1"/>
          </p:cNvPicPr>
          <p:nvPr/>
        </p:nvPicPr>
        <p:blipFill>
          <a:blip r:embed="rId3"/>
          <a:stretch>
            <a:fillRect/>
          </a:stretch>
        </p:blipFill>
        <p:spPr>
          <a:xfrm>
            <a:off x="1981200" y="4648200"/>
            <a:ext cx="3018352" cy="528638"/>
          </a:xfrm>
          <a:prstGeom prst="rect">
            <a:avLst/>
          </a:prstGeom>
        </p:spPr>
      </p:pic>
      <p:pic>
        <p:nvPicPr>
          <p:cNvPr id="5" name="Afbeelding 4">
            <a:extLst>
              <a:ext uri="{FF2B5EF4-FFF2-40B4-BE49-F238E27FC236}">
                <a16:creationId xmlns:a16="http://schemas.microsoft.com/office/drawing/2014/main" id="{9CB48206-7C55-4EDB-A698-25F84C1FA6B5}"/>
              </a:ext>
            </a:extLst>
          </p:cNvPr>
          <p:cNvPicPr>
            <a:picLocks noChangeAspect="1"/>
          </p:cNvPicPr>
          <p:nvPr/>
        </p:nvPicPr>
        <p:blipFill>
          <a:blip r:embed="rId4"/>
          <a:stretch>
            <a:fillRect/>
          </a:stretch>
        </p:blipFill>
        <p:spPr>
          <a:xfrm>
            <a:off x="1981200" y="5334000"/>
            <a:ext cx="5181600" cy="914400"/>
          </a:xfrm>
          <a:prstGeom prst="rect">
            <a:avLst/>
          </a:prstGeom>
        </p:spPr>
      </p:pic>
    </p:spTree>
    <p:extLst>
      <p:ext uri="{BB962C8B-B14F-4D97-AF65-F5344CB8AC3E}">
        <p14:creationId xmlns:p14="http://schemas.microsoft.com/office/powerpoint/2010/main" val="3545562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C# types</a:t>
            </a:r>
          </a:p>
        </p:txBody>
      </p:sp>
      <p:sp>
        <p:nvSpPr>
          <p:cNvPr id="3" name="Text Placeholder 2"/>
          <p:cNvSpPr>
            <a:spLocks noGrp="1"/>
          </p:cNvSpPr>
          <p:nvPr>
            <p:ph type="body" idx="1"/>
          </p:nvPr>
        </p:nvSpPr>
        <p:spPr/>
        <p:txBody>
          <a:bodyPr/>
          <a:lstStyle/>
          <a:p>
            <a:r>
              <a:rPr lang="nl-BE" dirty="0"/>
              <a:t>C# language features</a:t>
            </a:r>
            <a:endParaRPr lang="en-US" dirty="0"/>
          </a:p>
        </p:txBody>
      </p:sp>
    </p:spTree>
    <p:extLst>
      <p:ext uri="{BB962C8B-B14F-4D97-AF65-F5344CB8AC3E}">
        <p14:creationId xmlns:p14="http://schemas.microsoft.com/office/powerpoint/2010/main" val="2052724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Null-conditional</a:t>
            </a:r>
            <a:r>
              <a:rPr lang="nl-BE" dirty="0"/>
              <a:t> operator</a:t>
            </a:r>
          </a:p>
        </p:txBody>
      </p:sp>
      <p:sp>
        <p:nvSpPr>
          <p:cNvPr id="3" name="Text Placeholder 2"/>
          <p:cNvSpPr>
            <a:spLocks noGrp="1"/>
          </p:cNvSpPr>
          <p:nvPr>
            <p:ph type="body" idx="1"/>
          </p:nvPr>
        </p:nvSpPr>
        <p:spPr/>
        <p:txBody>
          <a:bodyPr/>
          <a:lstStyle/>
          <a:p>
            <a:r>
              <a:rPr lang="nl-BE" dirty="0"/>
              <a:t>C# language features</a:t>
            </a:r>
            <a:endParaRPr lang="en-US" dirty="0"/>
          </a:p>
        </p:txBody>
      </p:sp>
    </p:spTree>
    <p:extLst>
      <p:ext uri="{BB962C8B-B14F-4D97-AF65-F5344CB8AC3E}">
        <p14:creationId xmlns:p14="http://schemas.microsoft.com/office/powerpoint/2010/main" val="2419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Syntax</a:t>
            </a:r>
            <a:endParaRPr lang="en-US" dirty="0"/>
          </a:p>
        </p:txBody>
      </p:sp>
      <p:sp>
        <p:nvSpPr>
          <p:cNvPr id="3" name="Content Placeholder 2"/>
          <p:cNvSpPr>
            <a:spLocks noGrp="1"/>
          </p:cNvSpPr>
          <p:nvPr>
            <p:ph idx="1"/>
          </p:nvPr>
        </p:nvSpPr>
        <p:spPr>
          <a:xfrm>
            <a:off x="470452" y="1540244"/>
            <a:ext cx="8229600" cy="4191000"/>
          </a:xfrm>
        </p:spPr>
        <p:txBody>
          <a:bodyPr>
            <a:normAutofit/>
          </a:bodyPr>
          <a:lstStyle/>
          <a:p>
            <a:r>
              <a:rPr lang="en-US" i="1" dirty="0"/>
              <a:t>?.</a:t>
            </a:r>
          </a:p>
          <a:p>
            <a:r>
              <a:rPr lang="en-US" dirty="0"/>
              <a:t>Applies a member access operation on an operand only if that operand is not null</a:t>
            </a:r>
            <a:br>
              <a:rPr lang="en-US" dirty="0"/>
            </a:br>
            <a:br>
              <a:rPr lang="en-US" dirty="0"/>
            </a:br>
            <a:endParaRPr lang="en-US" dirty="0"/>
          </a:p>
          <a:p>
            <a:r>
              <a:rPr lang="en-US" dirty="0"/>
              <a:t>Same as:</a:t>
            </a:r>
            <a:br>
              <a:rPr lang="en-US" dirty="0"/>
            </a:br>
            <a:endParaRPr lang="en-US" dirty="0"/>
          </a:p>
          <a:p>
            <a:endParaRPr lang="en-US" dirty="0"/>
          </a:p>
        </p:txBody>
      </p:sp>
      <p:pic>
        <p:nvPicPr>
          <p:cNvPr id="4" name="Afbeelding 3">
            <a:extLst>
              <a:ext uri="{FF2B5EF4-FFF2-40B4-BE49-F238E27FC236}">
                <a16:creationId xmlns:a16="http://schemas.microsoft.com/office/drawing/2014/main" id="{1B8D19AB-462C-435C-B36E-766419564EAA}"/>
              </a:ext>
            </a:extLst>
          </p:cNvPr>
          <p:cNvPicPr>
            <a:picLocks noChangeAspect="1"/>
          </p:cNvPicPr>
          <p:nvPr/>
        </p:nvPicPr>
        <p:blipFill>
          <a:blip r:embed="rId3"/>
          <a:stretch>
            <a:fillRect/>
          </a:stretch>
        </p:blipFill>
        <p:spPr>
          <a:xfrm>
            <a:off x="1862136" y="3345660"/>
            <a:ext cx="5419725" cy="7000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Afbeelding 5">
            <a:extLst>
              <a:ext uri="{FF2B5EF4-FFF2-40B4-BE49-F238E27FC236}">
                <a16:creationId xmlns:a16="http://schemas.microsoft.com/office/drawing/2014/main" id="{E8987F89-7F35-4787-B193-7CC3AE0537B4}"/>
              </a:ext>
            </a:extLst>
          </p:cNvPr>
          <p:cNvPicPr>
            <a:picLocks noChangeAspect="1"/>
          </p:cNvPicPr>
          <p:nvPr/>
        </p:nvPicPr>
        <p:blipFill>
          <a:blip r:embed="rId4"/>
          <a:stretch>
            <a:fillRect/>
          </a:stretch>
        </p:blipFill>
        <p:spPr>
          <a:xfrm>
            <a:off x="2514600" y="4343400"/>
            <a:ext cx="3733800" cy="20355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95389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Readonly</a:t>
            </a:r>
            <a:endParaRPr lang="nl-BE" dirty="0"/>
          </a:p>
        </p:txBody>
      </p:sp>
      <p:sp>
        <p:nvSpPr>
          <p:cNvPr id="3" name="Text Placeholder 2"/>
          <p:cNvSpPr>
            <a:spLocks noGrp="1"/>
          </p:cNvSpPr>
          <p:nvPr>
            <p:ph type="body" idx="1"/>
          </p:nvPr>
        </p:nvSpPr>
        <p:spPr/>
        <p:txBody>
          <a:bodyPr/>
          <a:lstStyle/>
          <a:p>
            <a:r>
              <a:rPr lang="nl-BE" dirty="0"/>
              <a:t>C# language features</a:t>
            </a:r>
            <a:endParaRPr lang="en-US" dirty="0"/>
          </a:p>
        </p:txBody>
      </p:sp>
    </p:spTree>
    <p:extLst>
      <p:ext uri="{BB962C8B-B14F-4D97-AF65-F5344CB8AC3E}">
        <p14:creationId xmlns:p14="http://schemas.microsoft.com/office/powerpoint/2010/main" val="1850624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Readonly</a:t>
            </a:r>
            <a:endParaRPr lang="en-US" dirty="0"/>
          </a:p>
        </p:txBody>
      </p:sp>
      <p:sp>
        <p:nvSpPr>
          <p:cNvPr id="3" name="Content Placeholder 2"/>
          <p:cNvSpPr>
            <a:spLocks noGrp="1"/>
          </p:cNvSpPr>
          <p:nvPr>
            <p:ph idx="1"/>
          </p:nvPr>
        </p:nvSpPr>
        <p:spPr>
          <a:xfrm>
            <a:off x="457200" y="1600201"/>
            <a:ext cx="8229600" cy="4191000"/>
          </a:xfrm>
        </p:spPr>
        <p:txBody>
          <a:bodyPr>
            <a:normAutofit/>
          </a:bodyPr>
          <a:lstStyle/>
          <a:p>
            <a:r>
              <a:rPr lang="en-US" dirty="0"/>
              <a:t>Keyword that can be used in a field declaration</a:t>
            </a:r>
          </a:p>
          <a:p>
            <a:pPr lvl="1"/>
            <a:r>
              <a:rPr lang="en-US" dirty="0"/>
              <a:t>Indicates that assignment to the field can only occur as part of the declaration or in a constructor</a:t>
            </a:r>
          </a:p>
          <a:p>
            <a:pPr lvl="1"/>
            <a:r>
              <a:rPr lang="en-US" dirty="0"/>
              <a:t>A </a:t>
            </a:r>
            <a:r>
              <a:rPr lang="en-US" i="1" dirty="0" err="1"/>
              <a:t>readonly</a:t>
            </a:r>
            <a:r>
              <a:rPr lang="en-US" dirty="0"/>
              <a:t> field can’t be assigned after the constructor exits </a:t>
            </a:r>
          </a:p>
        </p:txBody>
      </p:sp>
      <p:pic>
        <p:nvPicPr>
          <p:cNvPr id="4" name="Afbeelding 3">
            <a:extLst>
              <a:ext uri="{FF2B5EF4-FFF2-40B4-BE49-F238E27FC236}">
                <a16:creationId xmlns:a16="http://schemas.microsoft.com/office/drawing/2014/main" id="{928B017A-E812-4C96-9F73-1BDE001811B7}"/>
              </a:ext>
            </a:extLst>
          </p:cNvPr>
          <p:cNvPicPr>
            <a:picLocks noChangeAspect="1"/>
          </p:cNvPicPr>
          <p:nvPr/>
        </p:nvPicPr>
        <p:blipFill>
          <a:blip r:embed="rId3"/>
          <a:stretch>
            <a:fillRect/>
          </a:stretch>
        </p:blipFill>
        <p:spPr>
          <a:xfrm>
            <a:off x="2213467" y="4905374"/>
            <a:ext cx="4717066" cy="7048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94203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Example</a:t>
            </a:r>
            <a:endParaRPr lang="en-US" dirty="0"/>
          </a:p>
        </p:txBody>
      </p:sp>
      <p:sp>
        <p:nvSpPr>
          <p:cNvPr id="3" name="Content Placeholder 2"/>
          <p:cNvSpPr>
            <a:spLocks noGrp="1"/>
          </p:cNvSpPr>
          <p:nvPr>
            <p:ph idx="1"/>
          </p:nvPr>
        </p:nvSpPr>
        <p:spPr>
          <a:xfrm>
            <a:off x="457200" y="1600201"/>
            <a:ext cx="8229600" cy="4191000"/>
          </a:xfrm>
        </p:spPr>
        <p:txBody>
          <a:bodyPr>
            <a:normAutofit/>
          </a:bodyPr>
          <a:lstStyle/>
          <a:p>
            <a:pPr marL="0" indent="0">
              <a:buNone/>
            </a:pPr>
            <a:endParaRPr lang="en-US" dirty="0"/>
          </a:p>
        </p:txBody>
      </p:sp>
      <p:pic>
        <p:nvPicPr>
          <p:cNvPr id="4" name="Afbeelding 3">
            <a:extLst>
              <a:ext uri="{FF2B5EF4-FFF2-40B4-BE49-F238E27FC236}">
                <a16:creationId xmlns:a16="http://schemas.microsoft.com/office/drawing/2014/main" id="{D2A5B457-AE70-45B0-99E3-81DF03B390AC}"/>
              </a:ext>
            </a:extLst>
          </p:cNvPr>
          <p:cNvPicPr>
            <a:picLocks noChangeAspect="1"/>
          </p:cNvPicPr>
          <p:nvPr/>
        </p:nvPicPr>
        <p:blipFill>
          <a:blip r:embed="rId3"/>
          <a:stretch>
            <a:fillRect/>
          </a:stretch>
        </p:blipFill>
        <p:spPr>
          <a:xfrm>
            <a:off x="1679908" y="1676401"/>
            <a:ext cx="5784183" cy="40385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713159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Anonymous</a:t>
            </a:r>
            <a:r>
              <a:rPr lang="nl-BE" dirty="0"/>
              <a:t> types</a:t>
            </a:r>
          </a:p>
        </p:txBody>
      </p:sp>
      <p:sp>
        <p:nvSpPr>
          <p:cNvPr id="3" name="Text Placeholder 2"/>
          <p:cNvSpPr>
            <a:spLocks noGrp="1"/>
          </p:cNvSpPr>
          <p:nvPr>
            <p:ph type="body" idx="1"/>
          </p:nvPr>
        </p:nvSpPr>
        <p:spPr/>
        <p:txBody>
          <a:bodyPr/>
          <a:lstStyle/>
          <a:p>
            <a:r>
              <a:rPr lang="nl-BE" dirty="0"/>
              <a:t>C# language features</a:t>
            </a:r>
            <a:endParaRPr lang="en-US" dirty="0"/>
          </a:p>
        </p:txBody>
      </p:sp>
    </p:spTree>
    <p:extLst>
      <p:ext uri="{BB962C8B-B14F-4D97-AF65-F5344CB8AC3E}">
        <p14:creationId xmlns:p14="http://schemas.microsoft.com/office/powerpoint/2010/main" val="23364455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Anonymous</a:t>
            </a:r>
            <a:r>
              <a:rPr lang="nl-BE" dirty="0"/>
              <a:t> type</a:t>
            </a:r>
            <a:endParaRPr lang="en-US" dirty="0"/>
          </a:p>
        </p:txBody>
      </p:sp>
      <p:sp>
        <p:nvSpPr>
          <p:cNvPr id="3" name="Content Placeholder 2"/>
          <p:cNvSpPr>
            <a:spLocks noGrp="1"/>
          </p:cNvSpPr>
          <p:nvPr>
            <p:ph idx="1"/>
          </p:nvPr>
        </p:nvSpPr>
        <p:spPr>
          <a:xfrm>
            <a:off x="470452" y="1540244"/>
            <a:ext cx="8229600" cy="2879356"/>
          </a:xfrm>
        </p:spPr>
        <p:txBody>
          <a:bodyPr>
            <a:normAutofit fontScale="92500" lnSpcReduction="20000"/>
          </a:bodyPr>
          <a:lstStyle/>
          <a:p>
            <a:r>
              <a:rPr lang="en-US" dirty="0"/>
              <a:t>Encapsulates a set of read-only properties into a single object without having to explicitly define a type first</a:t>
            </a:r>
          </a:p>
          <a:p>
            <a:r>
              <a:rPr lang="en-US" b="0" i="0" dirty="0">
                <a:solidFill>
                  <a:srgbClr val="171717"/>
                </a:solidFill>
                <a:effectLst/>
                <a:latin typeface="Segoe UI" panose="020B0502040204020203" pitchFamily="34" charset="0"/>
              </a:rPr>
              <a:t>You create anonymous types by using the </a:t>
            </a:r>
            <a:r>
              <a:rPr lang="en-US" b="1" dirty="0">
                <a:solidFill>
                  <a:srgbClr val="171717"/>
                </a:solidFill>
                <a:effectLst/>
                <a:latin typeface="Segoe UI" panose="020B0502040204020203" pitchFamily="34" charset="0"/>
              </a:rPr>
              <a:t>new</a:t>
            </a:r>
            <a:r>
              <a:rPr lang="en-US" b="0" dirty="0">
                <a:solidFill>
                  <a:srgbClr val="171717"/>
                </a:solidFill>
                <a:effectLst/>
                <a:latin typeface="Segoe UI" panose="020B0502040204020203" pitchFamily="34" charset="0"/>
              </a:rPr>
              <a:t> operator</a:t>
            </a:r>
            <a:r>
              <a:rPr lang="en-US" b="0" i="0" dirty="0">
                <a:solidFill>
                  <a:srgbClr val="171717"/>
                </a:solidFill>
                <a:effectLst/>
                <a:latin typeface="Segoe UI" panose="020B0502040204020203" pitchFamily="34" charset="0"/>
              </a:rPr>
              <a:t> together with an </a:t>
            </a:r>
            <a:r>
              <a:rPr lang="en-US" b="1" i="0" dirty="0">
                <a:solidFill>
                  <a:srgbClr val="171717"/>
                </a:solidFill>
                <a:effectLst/>
                <a:latin typeface="Segoe UI" panose="020B0502040204020203" pitchFamily="34" charset="0"/>
              </a:rPr>
              <a:t>object initializer</a:t>
            </a:r>
            <a:br>
              <a:rPr lang="en-US" dirty="0"/>
            </a:br>
            <a:endParaRPr lang="en-US" dirty="0"/>
          </a:p>
          <a:p>
            <a:endParaRPr lang="en-US" dirty="0"/>
          </a:p>
        </p:txBody>
      </p:sp>
      <p:pic>
        <p:nvPicPr>
          <p:cNvPr id="7" name="Afbeelding 6">
            <a:extLst>
              <a:ext uri="{FF2B5EF4-FFF2-40B4-BE49-F238E27FC236}">
                <a16:creationId xmlns:a16="http://schemas.microsoft.com/office/drawing/2014/main" id="{D38ACAB7-C132-4E99-A2BB-FD9DF9ECED3B}"/>
              </a:ext>
            </a:extLst>
          </p:cNvPr>
          <p:cNvPicPr>
            <a:picLocks noChangeAspect="1"/>
          </p:cNvPicPr>
          <p:nvPr/>
        </p:nvPicPr>
        <p:blipFill>
          <a:blip r:embed="rId3"/>
          <a:stretch>
            <a:fillRect/>
          </a:stretch>
        </p:blipFill>
        <p:spPr>
          <a:xfrm>
            <a:off x="2313539" y="4565281"/>
            <a:ext cx="4543425" cy="1504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34660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Anonymous</a:t>
            </a:r>
            <a:r>
              <a:rPr lang="nl-BE" dirty="0"/>
              <a:t> type</a:t>
            </a:r>
            <a:endParaRPr lang="en-US" dirty="0"/>
          </a:p>
        </p:txBody>
      </p:sp>
      <p:sp>
        <p:nvSpPr>
          <p:cNvPr id="3" name="Content Placeholder 2"/>
          <p:cNvSpPr>
            <a:spLocks noGrp="1"/>
          </p:cNvSpPr>
          <p:nvPr>
            <p:ph idx="1"/>
          </p:nvPr>
        </p:nvSpPr>
        <p:spPr>
          <a:xfrm>
            <a:off x="470452" y="1540244"/>
            <a:ext cx="8229600" cy="4191000"/>
          </a:xfrm>
        </p:spPr>
        <p:txBody>
          <a:bodyPr>
            <a:normAutofit lnSpcReduction="10000"/>
          </a:bodyPr>
          <a:lstStyle/>
          <a:p>
            <a:r>
              <a:rPr lang="en-US" dirty="0"/>
              <a:t>Type name is generated by the compiler and not available at the source code level</a:t>
            </a:r>
          </a:p>
          <a:p>
            <a:r>
              <a:rPr lang="en-US" dirty="0"/>
              <a:t>Type of each property is inferred by the compiler</a:t>
            </a:r>
          </a:p>
          <a:p>
            <a:r>
              <a:rPr lang="en-US" dirty="0"/>
              <a:t>Typically used in the select clause of a LINQ query </a:t>
            </a:r>
            <a:r>
              <a:rPr lang="en-US" sz="2400" dirty="0"/>
              <a:t>(we will cover LINQ in another chapter)</a:t>
            </a:r>
          </a:p>
          <a:p>
            <a:r>
              <a:rPr lang="en-US" dirty="0">
                <a:hlinkClick r:id="rId3"/>
              </a:rPr>
              <a:t>Microsoft docs</a:t>
            </a:r>
            <a:br>
              <a:rPr lang="en-US" dirty="0"/>
            </a:br>
            <a:endParaRPr lang="en-US" dirty="0"/>
          </a:p>
          <a:p>
            <a:endParaRPr lang="en-US" dirty="0"/>
          </a:p>
        </p:txBody>
      </p:sp>
      <p:pic>
        <p:nvPicPr>
          <p:cNvPr id="5" name="Afbeelding 4">
            <a:extLst>
              <a:ext uri="{FF2B5EF4-FFF2-40B4-BE49-F238E27FC236}">
                <a16:creationId xmlns:a16="http://schemas.microsoft.com/office/drawing/2014/main" id="{F3F8BAC6-AEDB-4EE2-AE65-3093464C8A02}"/>
              </a:ext>
            </a:extLst>
          </p:cNvPr>
          <p:cNvPicPr>
            <a:picLocks noChangeAspect="1"/>
          </p:cNvPicPr>
          <p:nvPr/>
        </p:nvPicPr>
        <p:blipFill>
          <a:blip r:embed="rId4"/>
          <a:stretch>
            <a:fillRect/>
          </a:stretch>
        </p:blipFill>
        <p:spPr>
          <a:xfrm>
            <a:off x="4343400" y="4876800"/>
            <a:ext cx="4182802" cy="11934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45483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Delegates</a:t>
            </a:r>
            <a:r>
              <a:rPr lang="nl-BE" dirty="0"/>
              <a:t> AND events</a:t>
            </a:r>
          </a:p>
        </p:txBody>
      </p:sp>
      <p:sp>
        <p:nvSpPr>
          <p:cNvPr id="3" name="Text Placeholder 2"/>
          <p:cNvSpPr>
            <a:spLocks noGrp="1"/>
          </p:cNvSpPr>
          <p:nvPr>
            <p:ph type="body" idx="1"/>
          </p:nvPr>
        </p:nvSpPr>
        <p:spPr/>
        <p:txBody>
          <a:bodyPr/>
          <a:lstStyle/>
          <a:p>
            <a:r>
              <a:rPr lang="nl-BE" dirty="0"/>
              <a:t>C# language features</a:t>
            </a:r>
            <a:endParaRPr lang="en-US" dirty="0"/>
          </a:p>
        </p:txBody>
      </p:sp>
    </p:spTree>
    <p:extLst>
      <p:ext uri="{BB962C8B-B14F-4D97-AF65-F5344CB8AC3E}">
        <p14:creationId xmlns:p14="http://schemas.microsoft.com/office/powerpoint/2010/main" val="3252630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Events – Highlevel </a:t>
            </a:r>
            <a:r>
              <a:rPr lang="nl-BE" dirty="0" err="1"/>
              <a:t>overview</a:t>
            </a:r>
            <a:endParaRPr lang="en-US" dirty="0"/>
          </a:p>
        </p:txBody>
      </p:sp>
      <p:sp>
        <p:nvSpPr>
          <p:cNvPr id="3" name="Content Placeholder 2"/>
          <p:cNvSpPr>
            <a:spLocks noGrp="1"/>
          </p:cNvSpPr>
          <p:nvPr>
            <p:ph idx="1"/>
          </p:nvPr>
        </p:nvSpPr>
        <p:spPr>
          <a:xfrm>
            <a:off x="457200" y="1600201"/>
            <a:ext cx="8229600" cy="2819399"/>
          </a:xfrm>
        </p:spPr>
        <p:txBody>
          <a:bodyPr>
            <a:normAutofit fontScale="92500" lnSpcReduction="10000"/>
          </a:bodyPr>
          <a:lstStyle/>
          <a:p>
            <a:r>
              <a:rPr lang="en-US" dirty="0"/>
              <a:t>Allows a class to send notifications to other classes or objects</a:t>
            </a:r>
          </a:p>
          <a:p>
            <a:pPr lvl="1"/>
            <a:r>
              <a:rPr lang="en-US" dirty="0"/>
              <a:t>Publisher (e.g. Button) raises the event (e.g. Click)</a:t>
            </a:r>
          </a:p>
          <a:p>
            <a:pPr lvl="1"/>
            <a:r>
              <a:rPr lang="en-US" dirty="0"/>
              <a:t>One or more subscribers process the event</a:t>
            </a:r>
          </a:p>
          <a:p>
            <a:r>
              <a:rPr lang="en-US" dirty="0"/>
              <a:t>To understand events, we need to know about delegates in C#</a:t>
            </a:r>
          </a:p>
        </p:txBody>
      </p:sp>
      <p:pic>
        <p:nvPicPr>
          <p:cNvPr id="4" name="Afbeelding 3">
            <a:extLst>
              <a:ext uri="{FF2B5EF4-FFF2-40B4-BE49-F238E27FC236}">
                <a16:creationId xmlns:a16="http://schemas.microsoft.com/office/drawing/2014/main" id="{1DD01B7E-A626-46B2-98BE-F0AB2F835896}"/>
              </a:ext>
            </a:extLst>
          </p:cNvPr>
          <p:cNvPicPr>
            <a:picLocks noChangeAspect="1"/>
          </p:cNvPicPr>
          <p:nvPr/>
        </p:nvPicPr>
        <p:blipFill>
          <a:blip r:embed="rId3"/>
          <a:stretch>
            <a:fillRect/>
          </a:stretch>
        </p:blipFill>
        <p:spPr>
          <a:xfrm>
            <a:off x="1752600" y="4191000"/>
            <a:ext cx="5638800" cy="2380697"/>
          </a:xfrm>
          <a:prstGeom prst="rect">
            <a:avLst/>
          </a:prstGeom>
        </p:spPr>
      </p:pic>
    </p:spTree>
    <p:extLst>
      <p:ext uri="{BB962C8B-B14F-4D97-AF65-F5344CB8AC3E}">
        <p14:creationId xmlns:p14="http://schemas.microsoft.com/office/powerpoint/2010/main" val="3476164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C# is </a:t>
            </a:r>
            <a:r>
              <a:rPr lang="nl-BE" dirty="0" err="1"/>
              <a:t>strongly</a:t>
            </a:r>
            <a:r>
              <a:rPr lang="nl-BE" dirty="0"/>
              <a:t> </a:t>
            </a:r>
            <a:r>
              <a:rPr lang="nl-BE" dirty="0" err="1"/>
              <a:t>typed</a:t>
            </a:r>
            <a:endParaRPr lang="en-US" dirty="0"/>
          </a:p>
        </p:txBody>
      </p:sp>
      <p:sp>
        <p:nvSpPr>
          <p:cNvPr id="3" name="Content Placeholder 2"/>
          <p:cNvSpPr>
            <a:spLocks noGrp="1"/>
          </p:cNvSpPr>
          <p:nvPr>
            <p:ph idx="1"/>
          </p:nvPr>
        </p:nvSpPr>
        <p:spPr/>
        <p:txBody>
          <a:bodyPr>
            <a:normAutofit fontScale="92500" lnSpcReduction="20000"/>
          </a:bodyPr>
          <a:lstStyle/>
          <a:p>
            <a:r>
              <a:rPr lang="en-US" dirty="0"/>
              <a:t>Every variable should be declared with a type</a:t>
            </a:r>
          </a:p>
          <a:p>
            <a:r>
              <a:rPr lang="en-US" dirty="0"/>
              <a:t>Two categories of types</a:t>
            </a:r>
          </a:p>
          <a:p>
            <a:pPr lvl="1"/>
            <a:r>
              <a:rPr lang="en-US" dirty="0"/>
              <a:t>Value type</a:t>
            </a:r>
          </a:p>
          <a:p>
            <a:pPr lvl="2"/>
            <a:r>
              <a:rPr lang="en-US" dirty="0"/>
              <a:t>A variable of a value type contains an instance of the type</a:t>
            </a:r>
          </a:p>
          <a:p>
            <a:pPr lvl="2"/>
            <a:r>
              <a:rPr lang="en-US" dirty="0"/>
              <a:t>int, double, float, bool, </a:t>
            </a:r>
            <a:r>
              <a:rPr lang="en-US" dirty="0" err="1"/>
              <a:t>DateTime</a:t>
            </a:r>
            <a:r>
              <a:rPr lang="en-US" dirty="0"/>
              <a:t>, char, …</a:t>
            </a:r>
          </a:p>
          <a:p>
            <a:pPr lvl="2"/>
            <a:r>
              <a:rPr lang="en-US" dirty="0">
                <a:hlinkClick r:id="rId3"/>
              </a:rPr>
              <a:t>Microsoft docs</a:t>
            </a:r>
            <a:endParaRPr lang="en-US" dirty="0"/>
          </a:p>
          <a:p>
            <a:pPr lvl="1"/>
            <a:r>
              <a:rPr lang="en-US" dirty="0"/>
              <a:t>Reference type</a:t>
            </a:r>
          </a:p>
          <a:p>
            <a:pPr lvl="2"/>
            <a:r>
              <a:rPr lang="en-US" dirty="0"/>
              <a:t>A variable of a reference type contains a reference (memory address) to an instance of the type (located in the heap)</a:t>
            </a:r>
          </a:p>
          <a:p>
            <a:pPr lvl="2"/>
            <a:r>
              <a:rPr lang="en-US" dirty="0"/>
              <a:t>E.g. string, </a:t>
            </a:r>
            <a:r>
              <a:rPr lang="en-US" dirty="0" err="1"/>
              <a:t>TextBox</a:t>
            </a:r>
            <a:r>
              <a:rPr lang="en-US" dirty="0"/>
              <a:t>, Random, Console, …</a:t>
            </a:r>
          </a:p>
          <a:p>
            <a:pPr lvl="2"/>
            <a:r>
              <a:rPr lang="en-US" dirty="0">
                <a:hlinkClick r:id="rId4"/>
              </a:rPr>
              <a:t>Microsoft docs</a:t>
            </a:r>
            <a:endParaRPr lang="en-US" dirty="0"/>
          </a:p>
          <a:p>
            <a:pPr lvl="1"/>
            <a:r>
              <a:rPr lang="en-US" dirty="0"/>
              <a:t>Every type is either a </a:t>
            </a:r>
            <a:r>
              <a:rPr lang="en-US" i="1" dirty="0"/>
              <a:t>reference type</a:t>
            </a:r>
            <a:r>
              <a:rPr lang="en-US" dirty="0"/>
              <a:t>, or a </a:t>
            </a:r>
            <a:r>
              <a:rPr lang="en-US" i="1" dirty="0"/>
              <a:t>value type</a:t>
            </a:r>
            <a:endParaRPr lang="en-US" dirty="0"/>
          </a:p>
        </p:txBody>
      </p:sp>
    </p:spTree>
    <p:extLst>
      <p:ext uri="{BB962C8B-B14F-4D97-AF65-F5344CB8AC3E}">
        <p14:creationId xmlns:p14="http://schemas.microsoft.com/office/powerpoint/2010/main" val="8773075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Delegates</a:t>
            </a:r>
            <a:endParaRPr lang="en-US" dirty="0"/>
          </a:p>
        </p:txBody>
      </p:sp>
      <p:sp>
        <p:nvSpPr>
          <p:cNvPr id="3" name="Content Placeholder 2"/>
          <p:cNvSpPr>
            <a:spLocks noGrp="1"/>
          </p:cNvSpPr>
          <p:nvPr>
            <p:ph idx="1"/>
          </p:nvPr>
        </p:nvSpPr>
        <p:spPr>
          <a:xfrm>
            <a:off x="457200" y="1600201"/>
            <a:ext cx="8229600" cy="1245551"/>
          </a:xfrm>
        </p:spPr>
        <p:txBody>
          <a:bodyPr>
            <a:normAutofit fontScale="85000" lnSpcReduction="10000"/>
          </a:bodyPr>
          <a:lstStyle/>
          <a:p>
            <a:r>
              <a:rPr lang="en-US" dirty="0"/>
              <a:t>How to create a variable that references a method?</a:t>
            </a:r>
          </a:p>
          <a:p>
            <a:r>
              <a:rPr lang="en-US" dirty="0"/>
              <a:t>A delegate is a type that references methods</a:t>
            </a:r>
          </a:p>
          <a:p>
            <a:endParaRPr lang="en-US" dirty="0"/>
          </a:p>
          <a:p>
            <a:endParaRPr lang="en-US" dirty="0"/>
          </a:p>
        </p:txBody>
      </p:sp>
      <p:pic>
        <p:nvPicPr>
          <p:cNvPr id="6" name="Afbeelding 5">
            <a:extLst>
              <a:ext uri="{FF2B5EF4-FFF2-40B4-BE49-F238E27FC236}">
                <a16:creationId xmlns:a16="http://schemas.microsoft.com/office/drawing/2014/main" id="{81649D7E-94D2-403E-9D24-3699D876B580}"/>
              </a:ext>
            </a:extLst>
          </p:cNvPr>
          <p:cNvPicPr>
            <a:picLocks noChangeAspect="1"/>
          </p:cNvPicPr>
          <p:nvPr/>
        </p:nvPicPr>
        <p:blipFill>
          <a:blip r:embed="rId3"/>
          <a:stretch>
            <a:fillRect/>
          </a:stretch>
        </p:blipFill>
        <p:spPr>
          <a:xfrm>
            <a:off x="990600" y="2590800"/>
            <a:ext cx="5253038" cy="3225790"/>
          </a:xfrm>
          <a:prstGeom prst="rect">
            <a:avLst/>
          </a:prstGeom>
        </p:spPr>
      </p:pic>
      <p:pic>
        <p:nvPicPr>
          <p:cNvPr id="5" name="Afbeelding 4">
            <a:extLst>
              <a:ext uri="{FF2B5EF4-FFF2-40B4-BE49-F238E27FC236}">
                <a16:creationId xmlns:a16="http://schemas.microsoft.com/office/drawing/2014/main" id="{0A9DE5D3-BB13-4664-85FC-73BCDE5B1657}"/>
              </a:ext>
            </a:extLst>
          </p:cNvPr>
          <p:cNvPicPr>
            <a:picLocks noChangeAspect="1"/>
          </p:cNvPicPr>
          <p:nvPr/>
        </p:nvPicPr>
        <p:blipFill>
          <a:blip r:embed="rId4"/>
          <a:stretch>
            <a:fillRect/>
          </a:stretch>
        </p:blipFill>
        <p:spPr>
          <a:xfrm>
            <a:off x="5410200" y="2766698"/>
            <a:ext cx="3124200" cy="12455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77272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delegate type</a:t>
            </a:r>
          </a:p>
        </p:txBody>
      </p:sp>
      <p:sp>
        <p:nvSpPr>
          <p:cNvPr id="3" name="Content Placeholder 2"/>
          <p:cNvSpPr>
            <a:spLocks noGrp="1"/>
          </p:cNvSpPr>
          <p:nvPr>
            <p:ph idx="1"/>
          </p:nvPr>
        </p:nvSpPr>
        <p:spPr>
          <a:xfrm>
            <a:off x="457200" y="1600201"/>
            <a:ext cx="8229600" cy="4190999"/>
          </a:xfrm>
        </p:spPr>
        <p:txBody>
          <a:bodyPr>
            <a:normAutofit fontScale="92500" lnSpcReduction="20000"/>
          </a:bodyPr>
          <a:lstStyle/>
          <a:p>
            <a:r>
              <a:rPr lang="en-US" dirty="0"/>
              <a:t>A </a:t>
            </a:r>
            <a:r>
              <a:rPr lang="en-US" i="1" dirty="0"/>
              <a:t>delegate</a:t>
            </a:r>
            <a:r>
              <a:rPr lang="en-US" dirty="0"/>
              <a:t> is a type just like a </a:t>
            </a:r>
            <a:r>
              <a:rPr lang="en-US" i="1" dirty="0"/>
              <a:t>class</a:t>
            </a:r>
          </a:p>
          <a:p>
            <a:r>
              <a:rPr lang="en-US" dirty="0"/>
              <a:t>Type definition looks like a method definition:</a:t>
            </a:r>
            <a:br>
              <a:rPr lang="en-US" dirty="0"/>
            </a:br>
            <a:br>
              <a:rPr lang="en-US" dirty="0"/>
            </a:br>
            <a:endParaRPr lang="en-US" dirty="0"/>
          </a:p>
          <a:p>
            <a:pPr lvl="1"/>
            <a:r>
              <a:rPr lang="en-US" dirty="0"/>
              <a:t>Describes the kind of methods that can be assigned to a variable of the delegate type</a:t>
            </a:r>
          </a:p>
          <a:p>
            <a:pPr lvl="2"/>
            <a:r>
              <a:rPr lang="en-US" dirty="0"/>
              <a:t>Return type and parameter types must match (same signature)</a:t>
            </a:r>
          </a:p>
          <a:p>
            <a:pPr lvl="1"/>
            <a:r>
              <a:rPr lang="en-US" dirty="0"/>
              <a:t>No body {} in a delegate type definition</a:t>
            </a:r>
          </a:p>
          <a:p>
            <a:pPr lvl="1"/>
            <a:r>
              <a:rPr lang="en-US" dirty="0"/>
              <a:t>Behind the scenes a class (e.g. Writer) is generated by the compiler that inherits from </a:t>
            </a:r>
            <a:r>
              <a:rPr lang="en-US" i="1" dirty="0" err="1"/>
              <a:t>MulticastDelegate</a:t>
            </a:r>
            <a:endParaRPr lang="en-US" i="1" dirty="0"/>
          </a:p>
        </p:txBody>
      </p:sp>
      <p:pic>
        <p:nvPicPr>
          <p:cNvPr id="4" name="Afbeelding 3">
            <a:extLst>
              <a:ext uri="{FF2B5EF4-FFF2-40B4-BE49-F238E27FC236}">
                <a16:creationId xmlns:a16="http://schemas.microsoft.com/office/drawing/2014/main" id="{3470C7CE-DA7B-4372-B3C4-955CD2359A6C}"/>
              </a:ext>
            </a:extLst>
          </p:cNvPr>
          <p:cNvPicPr>
            <a:picLocks noChangeAspect="1"/>
          </p:cNvPicPr>
          <p:nvPr/>
        </p:nvPicPr>
        <p:blipFill>
          <a:blip r:embed="rId3"/>
          <a:stretch>
            <a:fillRect/>
          </a:stretch>
        </p:blipFill>
        <p:spPr>
          <a:xfrm>
            <a:off x="1998764" y="2590800"/>
            <a:ext cx="4935436" cy="5245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4290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Using </a:t>
            </a:r>
            <a:r>
              <a:rPr lang="nl-BE" dirty="0" err="1"/>
              <a:t>delegates</a:t>
            </a:r>
            <a:endParaRPr lang="en-US" dirty="0"/>
          </a:p>
        </p:txBody>
      </p:sp>
      <p:sp>
        <p:nvSpPr>
          <p:cNvPr id="3" name="Content Placeholder 2"/>
          <p:cNvSpPr>
            <a:spLocks noGrp="1"/>
          </p:cNvSpPr>
          <p:nvPr>
            <p:ph idx="1"/>
          </p:nvPr>
        </p:nvSpPr>
        <p:spPr>
          <a:xfrm>
            <a:off x="457200" y="1600201"/>
            <a:ext cx="8229600" cy="4191000"/>
          </a:xfrm>
        </p:spPr>
        <p:txBody>
          <a:bodyPr>
            <a:normAutofit/>
          </a:bodyPr>
          <a:lstStyle/>
          <a:p>
            <a:r>
              <a:rPr lang="en-US" dirty="0"/>
              <a:t>Demo: </a:t>
            </a:r>
            <a:r>
              <a:rPr lang="en-US" dirty="0" err="1"/>
              <a:t>GradeBook</a:t>
            </a:r>
            <a:endParaRPr lang="en-US" dirty="0"/>
          </a:p>
        </p:txBody>
      </p:sp>
      <p:pic>
        <p:nvPicPr>
          <p:cNvPr id="5" name="Afbeelding 4">
            <a:extLst>
              <a:ext uri="{FF2B5EF4-FFF2-40B4-BE49-F238E27FC236}">
                <a16:creationId xmlns:a16="http://schemas.microsoft.com/office/drawing/2014/main" id="{67D72A0C-8E5F-4C19-AE6A-22AA2A4DD73D}"/>
              </a:ext>
            </a:extLst>
          </p:cNvPr>
          <p:cNvPicPr>
            <a:picLocks noChangeAspect="1"/>
          </p:cNvPicPr>
          <p:nvPr/>
        </p:nvPicPr>
        <p:blipFill>
          <a:blip r:embed="rId3"/>
          <a:stretch>
            <a:fillRect/>
          </a:stretch>
        </p:blipFill>
        <p:spPr>
          <a:xfrm>
            <a:off x="329851" y="2392362"/>
            <a:ext cx="3647458" cy="4191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Afbeelding 3">
            <a:extLst>
              <a:ext uri="{FF2B5EF4-FFF2-40B4-BE49-F238E27FC236}">
                <a16:creationId xmlns:a16="http://schemas.microsoft.com/office/drawing/2014/main" id="{1305A345-FDCA-45E1-8E23-567A9C057505}"/>
              </a:ext>
            </a:extLst>
          </p:cNvPr>
          <p:cNvPicPr>
            <a:picLocks noChangeAspect="1"/>
          </p:cNvPicPr>
          <p:nvPr/>
        </p:nvPicPr>
        <p:blipFill>
          <a:blip r:embed="rId4"/>
          <a:stretch>
            <a:fillRect/>
          </a:stretch>
        </p:blipFill>
        <p:spPr>
          <a:xfrm>
            <a:off x="4189869" y="2398335"/>
            <a:ext cx="4840641" cy="3448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Afbeelding 6">
            <a:extLst>
              <a:ext uri="{FF2B5EF4-FFF2-40B4-BE49-F238E27FC236}">
                <a16:creationId xmlns:a16="http://schemas.microsoft.com/office/drawing/2014/main" id="{A6C552A3-41DE-436C-8D1A-20B7CAAD3C45}"/>
              </a:ext>
            </a:extLst>
          </p:cNvPr>
          <p:cNvPicPr>
            <a:picLocks noChangeAspect="1"/>
          </p:cNvPicPr>
          <p:nvPr/>
        </p:nvPicPr>
        <p:blipFill>
          <a:blip r:embed="rId5"/>
          <a:stretch>
            <a:fillRect/>
          </a:stretch>
        </p:blipFill>
        <p:spPr>
          <a:xfrm>
            <a:off x="4200166" y="2976564"/>
            <a:ext cx="4214686" cy="36067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581030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Using </a:t>
            </a:r>
            <a:r>
              <a:rPr lang="nl-BE" dirty="0" err="1"/>
              <a:t>delegates</a:t>
            </a:r>
            <a:endParaRPr lang="en-US" dirty="0"/>
          </a:p>
        </p:txBody>
      </p:sp>
      <p:sp>
        <p:nvSpPr>
          <p:cNvPr id="3" name="Content Placeholder 2"/>
          <p:cNvSpPr>
            <a:spLocks noGrp="1"/>
          </p:cNvSpPr>
          <p:nvPr>
            <p:ph idx="1"/>
          </p:nvPr>
        </p:nvSpPr>
        <p:spPr>
          <a:xfrm>
            <a:off x="457200" y="1600201"/>
            <a:ext cx="8229600" cy="4191000"/>
          </a:xfrm>
        </p:spPr>
        <p:txBody>
          <a:bodyPr>
            <a:normAutofit fontScale="92500" lnSpcReduction="10000"/>
          </a:bodyPr>
          <a:lstStyle/>
          <a:p>
            <a:r>
              <a:rPr lang="en-US" dirty="0"/>
              <a:t>One subscriber</a:t>
            </a:r>
          </a:p>
          <a:p>
            <a:pPr lvl="1"/>
            <a:r>
              <a:rPr lang="en-US" dirty="0"/>
              <a:t>Use “=” operator:</a:t>
            </a:r>
          </a:p>
          <a:p>
            <a:pPr lvl="1"/>
            <a:r>
              <a:rPr lang="en-US" dirty="0"/>
              <a:t>Removes al other subscribers (if any)</a:t>
            </a:r>
          </a:p>
          <a:p>
            <a:pPr lvl="1"/>
            <a:r>
              <a:rPr lang="en-US" dirty="0"/>
              <a:t>Shorter syntax: </a:t>
            </a:r>
          </a:p>
          <a:p>
            <a:r>
              <a:rPr lang="en-US" dirty="0"/>
              <a:t>Multiple subscribers</a:t>
            </a:r>
          </a:p>
          <a:p>
            <a:pPr lvl="1"/>
            <a:r>
              <a:rPr lang="en-US" dirty="0"/>
              <a:t>Use “+=” operator: </a:t>
            </a:r>
          </a:p>
          <a:p>
            <a:pPr lvl="1"/>
            <a:r>
              <a:rPr lang="en-US" dirty="0"/>
              <a:t>Method gets added to a list of methods that should be called when the delegate is invoked</a:t>
            </a:r>
          </a:p>
          <a:p>
            <a:pPr lvl="1"/>
            <a:r>
              <a:rPr lang="en-US" dirty="0"/>
              <a:t>“-=” operator to remove a method from the list:</a:t>
            </a:r>
          </a:p>
          <a:p>
            <a:endParaRPr lang="en-US" dirty="0"/>
          </a:p>
        </p:txBody>
      </p:sp>
      <p:pic>
        <p:nvPicPr>
          <p:cNvPr id="7" name="Afbeelding 6">
            <a:extLst>
              <a:ext uri="{FF2B5EF4-FFF2-40B4-BE49-F238E27FC236}">
                <a16:creationId xmlns:a16="http://schemas.microsoft.com/office/drawing/2014/main" id="{377A8405-60C2-4FDD-8D11-36FB2D7E7EE1}"/>
              </a:ext>
            </a:extLst>
          </p:cNvPr>
          <p:cNvPicPr>
            <a:picLocks noChangeAspect="1"/>
          </p:cNvPicPr>
          <p:nvPr/>
        </p:nvPicPr>
        <p:blipFill>
          <a:blip r:embed="rId3"/>
          <a:stretch>
            <a:fillRect/>
          </a:stretch>
        </p:blipFill>
        <p:spPr>
          <a:xfrm>
            <a:off x="3810000" y="2133600"/>
            <a:ext cx="5029200" cy="3352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Afbeelding 7">
            <a:extLst>
              <a:ext uri="{FF2B5EF4-FFF2-40B4-BE49-F238E27FC236}">
                <a16:creationId xmlns:a16="http://schemas.microsoft.com/office/drawing/2014/main" id="{A81D0A3F-3AAF-47AD-8CBE-A4B4FEA07358}"/>
              </a:ext>
            </a:extLst>
          </p:cNvPr>
          <p:cNvPicPr>
            <a:picLocks noChangeAspect="1"/>
          </p:cNvPicPr>
          <p:nvPr/>
        </p:nvPicPr>
        <p:blipFill>
          <a:blip r:embed="rId4"/>
          <a:stretch>
            <a:fillRect/>
          </a:stretch>
        </p:blipFill>
        <p:spPr>
          <a:xfrm>
            <a:off x="3429000" y="3002279"/>
            <a:ext cx="3257550" cy="3333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Afbeelding 8">
            <a:extLst>
              <a:ext uri="{FF2B5EF4-FFF2-40B4-BE49-F238E27FC236}">
                <a16:creationId xmlns:a16="http://schemas.microsoft.com/office/drawing/2014/main" id="{AD763626-5C7A-4042-A880-F0C97C84A36B}"/>
              </a:ext>
            </a:extLst>
          </p:cNvPr>
          <p:cNvPicPr>
            <a:picLocks noChangeAspect="1"/>
          </p:cNvPicPr>
          <p:nvPr/>
        </p:nvPicPr>
        <p:blipFill>
          <a:blip r:embed="rId5"/>
          <a:stretch>
            <a:fillRect/>
          </a:stretch>
        </p:blipFill>
        <p:spPr>
          <a:xfrm>
            <a:off x="3933825" y="3886200"/>
            <a:ext cx="3381375" cy="371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Afbeelding 10">
            <a:extLst>
              <a:ext uri="{FF2B5EF4-FFF2-40B4-BE49-F238E27FC236}">
                <a16:creationId xmlns:a16="http://schemas.microsoft.com/office/drawing/2014/main" id="{7162EB2A-7516-407E-BB3E-AA9F7906EA9B}"/>
              </a:ext>
            </a:extLst>
          </p:cNvPr>
          <p:cNvPicPr>
            <a:picLocks noChangeAspect="1"/>
          </p:cNvPicPr>
          <p:nvPr/>
        </p:nvPicPr>
        <p:blipFill>
          <a:blip r:embed="rId6"/>
          <a:stretch>
            <a:fillRect/>
          </a:stretch>
        </p:blipFill>
        <p:spPr>
          <a:xfrm>
            <a:off x="5404536" y="5562600"/>
            <a:ext cx="3409950" cy="447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212004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Events</a:t>
            </a:r>
            <a:endParaRPr lang="en-US" dirty="0"/>
          </a:p>
        </p:txBody>
      </p:sp>
      <p:sp>
        <p:nvSpPr>
          <p:cNvPr id="3" name="Content Placeholder 2"/>
          <p:cNvSpPr>
            <a:spLocks noGrp="1"/>
          </p:cNvSpPr>
          <p:nvPr>
            <p:ph idx="1"/>
          </p:nvPr>
        </p:nvSpPr>
        <p:spPr>
          <a:xfrm>
            <a:off x="457200" y="1600201"/>
            <a:ext cx="8229600" cy="4191000"/>
          </a:xfrm>
        </p:spPr>
        <p:txBody>
          <a:bodyPr>
            <a:normAutofit/>
          </a:bodyPr>
          <a:lstStyle/>
          <a:p>
            <a:r>
              <a:rPr lang="en-US" dirty="0"/>
              <a:t>Is a delegate that does not allow the ‘=’ operator</a:t>
            </a:r>
          </a:p>
          <a:p>
            <a:pPr lvl="1"/>
            <a:r>
              <a:rPr lang="en-US" dirty="0"/>
              <a:t>Add the </a:t>
            </a:r>
            <a:r>
              <a:rPr lang="en-US" i="1" dirty="0"/>
              <a:t>event</a:t>
            </a:r>
            <a:r>
              <a:rPr lang="en-US" dirty="0"/>
              <a:t> keyword in de member declaration</a:t>
            </a:r>
            <a:br>
              <a:rPr lang="en-US" dirty="0"/>
            </a:br>
            <a:br>
              <a:rPr lang="en-US" dirty="0"/>
            </a:br>
            <a:endParaRPr lang="en-US" dirty="0"/>
          </a:p>
          <a:p>
            <a:pPr lvl="1"/>
            <a:endParaRPr lang="en-US" dirty="0"/>
          </a:p>
          <a:p>
            <a:endParaRPr lang="en-US" dirty="0"/>
          </a:p>
        </p:txBody>
      </p:sp>
      <p:pic>
        <p:nvPicPr>
          <p:cNvPr id="4" name="Afbeelding 3">
            <a:extLst>
              <a:ext uri="{FF2B5EF4-FFF2-40B4-BE49-F238E27FC236}">
                <a16:creationId xmlns:a16="http://schemas.microsoft.com/office/drawing/2014/main" id="{E88214BE-C326-406D-964F-A5B09293E18F}"/>
              </a:ext>
            </a:extLst>
          </p:cNvPr>
          <p:cNvPicPr>
            <a:picLocks noChangeAspect="1"/>
          </p:cNvPicPr>
          <p:nvPr/>
        </p:nvPicPr>
        <p:blipFill>
          <a:blip r:embed="rId3"/>
          <a:stretch>
            <a:fillRect/>
          </a:stretch>
        </p:blipFill>
        <p:spPr>
          <a:xfrm>
            <a:off x="2286000" y="3352800"/>
            <a:ext cx="4572000" cy="4857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127177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Event </a:t>
            </a:r>
            <a:r>
              <a:rPr lang="nl-BE" dirty="0" err="1"/>
              <a:t>conventions</a:t>
            </a:r>
            <a:endParaRPr lang="en-US" dirty="0"/>
          </a:p>
        </p:txBody>
      </p:sp>
      <p:sp>
        <p:nvSpPr>
          <p:cNvPr id="3" name="Content Placeholder 2"/>
          <p:cNvSpPr>
            <a:spLocks noGrp="1"/>
          </p:cNvSpPr>
          <p:nvPr>
            <p:ph idx="1"/>
          </p:nvPr>
        </p:nvSpPr>
        <p:spPr>
          <a:xfrm>
            <a:off x="457200" y="1600201"/>
            <a:ext cx="8229600" cy="4191000"/>
          </a:xfrm>
        </p:spPr>
        <p:txBody>
          <a:bodyPr>
            <a:normAutofit lnSpcReduction="10000"/>
          </a:bodyPr>
          <a:lstStyle/>
          <a:p>
            <a:r>
              <a:rPr lang="en-US" dirty="0"/>
              <a:t>99,9% of all events in .NET follow a certain convention</a:t>
            </a:r>
          </a:p>
          <a:p>
            <a:pPr lvl="1"/>
            <a:r>
              <a:rPr lang="en-US" dirty="0"/>
              <a:t>2 parameters</a:t>
            </a:r>
          </a:p>
          <a:p>
            <a:pPr lvl="2"/>
            <a:r>
              <a:rPr lang="en-US" dirty="0"/>
              <a:t>sender (Object)</a:t>
            </a:r>
          </a:p>
          <a:p>
            <a:pPr lvl="3"/>
            <a:r>
              <a:rPr lang="en-US" dirty="0"/>
              <a:t>Instance of the object that has sent the event (e.g. a </a:t>
            </a:r>
            <a:r>
              <a:rPr lang="en-US" dirty="0" err="1"/>
              <a:t>GradeBook</a:t>
            </a:r>
            <a:r>
              <a:rPr lang="en-US" dirty="0"/>
              <a:t> instance)</a:t>
            </a:r>
          </a:p>
          <a:p>
            <a:pPr lvl="3"/>
            <a:r>
              <a:rPr lang="en-US" dirty="0"/>
              <a:t>Use </a:t>
            </a:r>
            <a:r>
              <a:rPr lang="en-US" i="1" dirty="0"/>
              <a:t>this</a:t>
            </a:r>
            <a:r>
              <a:rPr lang="en-US" dirty="0"/>
              <a:t> keyword when invoking the event</a:t>
            </a:r>
          </a:p>
          <a:p>
            <a:pPr lvl="2"/>
            <a:r>
              <a:rPr lang="en-US" dirty="0" err="1"/>
              <a:t>args</a:t>
            </a:r>
            <a:r>
              <a:rPr lang="en-US" dirty="0"/>
              <a:t> (type that inherits from </a:t>
            </a:r>
            <a:r>
              <a:rPr lang="en-US" i="1" dirty="0" err="1"/>
              <a:t>EventArgs</a:t>
            </a:r>
            <a:r>
              <a:rPr lang="en-US" dirty="0"/>
              <a:t> class)</a:t>
            </a:r>
          </a:p>
          <a:p>
            <a:pPr lvl="3"/>
            <a:r>
              <a:rPr lang="en-US" dirty="0"/>
              <a:t>Holds information a subscriber might need to know</a:t>
            </a:r>
          </a:p>
          <a:p>
            <a:pPr lvl="1"/>
            <a:r>
              <a:rPr lang="en-US" dirty="0"/>
              <a:t>Return type = void</a:t>
            </a:r>
          </a:p>
          <a:p>
            <a:pPr lvl="3"/>
            <a:endParaRPr lang="en-US" dirty="0"/>
          </a:p>
          <a:p>
            <a:pPr lvl="2"/>
            <a:endParaRPr lang="en-US" dirty="0"/>
          </a:p>
          <a:p>
            <a:pPr lvl="2"/>
            <a:endParaRPr lang="en-US" dirty="0"/>
          </a:p>
          <a:p>
            <a:pPr lvl="2"/>
            <a:endParaRPr lang="en-US" dirty="0"/>
          </a:p>
        </p:txBody>
      </p:sp>
    </p:spTree>
    <p:extLst>
      <p:ext uri="{BB962C8B-B14F-4D97-AF65-F5344CB8AC3E}">
        <p14:creationId xmlns:p14="http://schemas.microsoft.com/office/powerpoint/2010/main" val="11184139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Event </a:t>
            </a:r>
            <a:r>
              <a:rPr lang="nl-BE" dirty="0" err="1"/>
              <a:t>conventions</a:t>
            </a:r>
            <a:endParaRPr lang="en-US" dirty="0"/>
          </a:p>
        </p:txBody>
      </p:sp>
      <p:sp>
        <p:nvSpPr>
          <p:cNvPr id="3" name="Content Placeholder 2"/>
          <p:cNvSpPr>
            <a:spLocks noGrp="1"/>
          </p:cNvSpPr>
          <p:nvPr>
            <p:ph idx="1"/>
          </p:nvPr>
        </p:nvSpPr>
        <p:spPr>
          <a:xfrm>
            <a:off x="457200" y="1600201"/>
            <a:ext cx="8229600" cy="4191000"/>
          </a:xfrm>
        </p:spPr>
        <p:txBody>
          <a:bodyPr>
            <a:normAutofit/>
          </a:bodyPr>
          <a:lstStyle/>
          <a:p>
            <a:r>
              <a:rPr lang="en-US" dirty="0"/>
              <a:t>Demo: </a:t>
            </a:r>
            <a:r>
              <a:rPr lang="en-US" dirty="0" err="1"/>
              <a:t>GradeBook</a:t>
            </a:r>
            <a:endParaRPr lang="en-US" dirty="0"/>
          </a:p>
        </p:txBody>
      </p:sp>
      <p:pic>
        <p:nvPicPr>
          <p:cNvPr id="5" name="Afbeelding 4">
            <a:extLst>
              <a:ext uri="{FF2B5EF4-FFF2-40B4-BE49-F238E27FC236}">
                <a16:creationId xmlns:a16="http://schemas.microsoft.com/office/drawing/2014/main" id="{EA5E4247-EC1D-4EC6-B728-00D288EAAFE0}"/>
              </a:ext>
            </a:extLst>
          </p:cNvPr>
          <p:cNvPicPr>
            <a:picLocks noChangeAspect="1"/>
          </p:cNvPicPr>
          <p:nvPr/>
        </p:nvPicPr>
        <p:blipFill>
          <a:blip r:embed="rId3"/>
          <a:stretch>
            <a:fillRect/>
          </a:stretch>
        </p:blipFill>
        <p:spPr>
          <a:xfrm>
            <a:off x="647700" y="2376248"/>
            <a:ext cx="3515755" cy="5219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Afbeelding 5">
            <a:extLst>
              <a:ext uri="{FF2B5EF4-FFF2-40B4-BE49-F238E27FC236}">
                <a16:creationId xmlns:a16="http://schemas.microsoft.com/office/drawing/2014/main" id="{3FA615C5-029A-4182-8323-4D45EE8FF21A}"/>
              </a:ext>
            </a:extLst>
          </p:cNvPr>
          <p:cNvPicPr>
            <a:picLocks noChangeAspect="1"/>
          </p:cNvPicPr>
          <p:nvPr/>
        </p:nvPicPr>
        <p:blipFill>
          <a:blip r:embed="rId4"/>
          <a:stretch>
            <a:fillRect/>
          </a:stretch>
        </p:blipFill>
        <p:spPr>
          <a:xfrm>
            <a:off x="647700" y="3321632"/>
            <a:ext cx="3162300" cy="9775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Afbeelding 6">
            <a:extLst>
              <a:ext uri="{FF2B5EF4-FFF2-40B4-BE49-F238E27FC236}">
                <a16:creationId xmlns:a16="http://schemas.microsoft.com/office/drawing/2014/main" id="{E32C3887-00B9-4F75-8D7A-E7C6EF0403E7}"/>
              </a:ext>
            </a:extLst>
          </p:cNvPr>
          <p:cNvPicPr>
            <a:picLocks noChangeAspect="1"/>
          </p:cNvPicPr>
          <p:nvPr/>
        </p:nvPicPr>
        <p:blipFill>
          <a:blip r:embed="rId5"/>
          <a:stretch>
            <a:fillRect/>
          </a:stretch>
        </p:blipFill>
        <p:spPr>
          <a:xfrm>
            <a:off x="4800600" y="1264926"/>
            <a:ext cx="3657600" cy="30342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Afbeelding 7">
            <a:extLst>
              <a:ext uri="{FF2B5EF4-FFF2-40B4-BE49-F238E27FC236}">
                <a16:creationId xmlns:a16="http://schemas.microsoft.com/office/drawing/2014/main" id="{4BC503FF-7A24-4D13-B9B8-15E102302733}"/>
              </a:ext>
            </a:extLst>
          </p:cNvPr>
          <p:cNvPicPr>
            <a:picLocks noChangeAspect="1"/>
          </p:cNvPicPr>
          <p:nvPr/>
        </p:nvPicPr>
        <p:blipFill>
          <a:blip r:embed="rId6"/>
          <a:stretch>
            <a:fillRect/>
          </a:stretch>
        </p:blipFill>
        <p:spPr>
          <a:xfrm>
            <a:off x="4038600" y="4481752"/>
            <a:ext cx="4841532" cy="21016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64397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Pluralsight</a:t>
            </a:r>
            <a:endParaRPr lang="en-US" dirty="0"/>
          </a:p>
        </p:txBody>
      </p:sp>
      <p:sp>
        <p:nvSpPr>
          <p:cNvPr id="3" name="Content Placeholder 2"/>
          <p:cNvSpPr>
            <a:spLocks noGrp="1"/>
          </p:cNvSpPr>
          <p:nvPr>
            <p:ph idx="1"/>
          </p:nvPr>
        </p:nvSpPr>
        <p:spPr/>
        <p:txBody>
          <a:bodyPr>
            <a:normAutofit fontScale="92500" lnSpcReduction="10000"/>
          </a:bodyPr>
          <a:lstStyle/>
          <a:p>
            <a:r>
              <a:rPr lang="en-US" dirty="0"/>
              <a:t>Required:</a:t>
            </a:r>
          </a:p>
          <a:p>
            <a:pPr lvl="1"/>
            <a:r>
              <a:rPr lang="en-US" dirty="0">
                <a:hlinkClick r:id="rId3"/>
              </a:rPr>
              <a:t>C# Fundamentals</a:t>
            </a:r>
            <a:endParaRPr lang="en-US" dirty="0"/>
          </a:p>
          <a:p>
            <a:pPr lvl="2"/>
            <a:r>
              <a:rPr lang="en-US" dirty="0"/>
              <a:t>Module “Members: Methods, Events and Properties”</a:t>
            </a:r>
          </a:p>
          <a:p>
            <a:pPr lvl="3"/>
            <a:r>
              <a:rPr lang="en-US" dirty="0"/>
              <a:t>Clip: </a:t>
            </a:r>
            <a:r>
              <a:rPr lang="en-US" dirty="0">
                <a:hlinkClick r:id="rId4"/>
              </a:rPr>
              <a:t>An Overview of Events</a:t>
            </a:r>
            <a:endParaRPr lang="en-US" dirty="0"/>
          </a:p>
          <a:p>
            <a:pPr lvl="3"/>
            <a:r>
              <a:rPr lang="en-US" dirty="0"/>
              <a:t>Clip: </a:t>
            </a:r>
            <a:r>
              <a:rPr lang="en-US" dirty="0">
                <a:hlinkClick r:id="rId5"/>
              </a:rPr>
              <a:t>Delegates</a:t>
            </a:r>
            <a:endParaRPr lang="en-US" dirty="0"/>
          </a:p>
          <a:p>
            <a:pPr lvl="3"/>
            <a:r>
              <a:rPr lang="en-US" dirty="0"/>
              <a:t>Clip: </a:t>
            </a:r>
            <a:r>
              <a:rPr lang="en-US" dirty="0">
                <a:hlinkClick r:id="rId6"/>
              </a:rPr>
              <a:t>Events Redux</a:t>
            </a:r>
            <a:endParaRPr lang="en-US" dirty="0"/>
          </a:p>
          <a:p>
            <a:r>
              <a:rPr lang="en-US" dirty="0"/>
              <a:t>Optional (for a deeper/better understanding):</a:t>
            </a:r>
          </a:p>
          <a:p>
            <a:pPr lvl="1"/>
            <a:r>
              <a:rPr lang="en-US" dirty="0">
                <a:hlinkClick r:id="rId7"/>
              </a:rPr>
              <a:t>C# Events, Delegates and </a:t>
            </a:r>
            <a:r>
              <a:rPr lang="en-US" dirty="0" err="1">
                <a:hlinkClick r:id="rId7"/>
              </a:rPr>
              <a:t>Lamda’s</a:t>
            </a:r>
            <a:endParaRPr lang="en-US" dirty="0"/>
          </a:p>
          <a:p>
            <a:pPr lvl="2"/>
            <a:r>
              <a:rPr lang="en-US" dirty="0"/>
              <a:t>Module “The Role of Events, Delegates and Event Handlers”</a:t>
            </a:r>
          </a:p>
          <a:p>
            <a:pPr lvl="2"/>
            <a:r>
              <a:rPr lang="en-US" dirty="0"/>
              <a:t>Module “Creating Delegates, Events and </a:t>
            </a:r>
            <a:r>
              <a:rPr lang="en-US" dirty="0" err="1"/>
              <a:t>EventArgs</a:t>
            </a:r>
            <a:r>
              <a:rPr lang="en-US" dirty="0"/>
              <a:t>”</a:t>
            </a:r>
          </a:p>
          <a:p>
            <a:pPr lvl="2"/>
            <a:r>
              <a:rPr lang="en-US" dirty="0"/>
              <a:t>Module “Handling Events”</a:t>
            </a:r>
          </a:p>
          <a:p>
            <a:pPr lvl="2"/>
            <a:endParaRPr lang="en-US" dirty="0"/>
          </a:p>
        </p:txBody>
      </p:sp>
    </p:spTree>
    <p:extLst>
      <p:ext uri="{BB962C8B-B14F-4D97-AF65-F5344CB8AC3E}">
        <p14:creationId xmlns:p14="http://schemas.microsoft.com/office/powerpoint/2010/main" val="36467554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lambda’s</a:t>
            </a:r>
            <a:endParaRPr lang="nl-BE" dirty="0"/>
          </a:p>
        </p:txBody>
      </p:sp>
      <p:sp>
        <p:nvSpPr>
          <p:cNvPr id="3" name="Text Placeholder 2"/>
          <p:cNvSpPr>
            <a:spLocks noGrp="1"/>
          </p:cNvSpPr>
          <p:nvPr>
            <p:ph type="body" idx="1"/>
          </p:nvPr>
        </p:nvSpPr>
        <p:spPr/>
        <p:txBody>
          <a:bodyPr/>
          <a:lstStyle/>
          <a:p>
            <a:r>
              <a:rPr lang="nl-BE" dirty="0"/>
              <a:t>C# language features</a:t>
            </a:r>
            <a:endParaRPr lang="en-US" dirty="0"/>
          </a:p>
        </p:txBody>
      </p:sp>
    </p:spTree>
    <p:extLst>
      <p:ext uri="{BB962C8B-B14F-4D97-AF65-F5344CB8AC3E}">
        <p14:creationId xmlns:p14="http://schemas.microsoft.com/office/powerpoint/2010/main" val="937521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Lambda</a:t>
            </a:r>
            <a:r>
              <a:rPr lang="nl-BE" dirty="0"/>
              <a:t> syntax</a:t>
            </a:r>
            <a:endParaRPr lang="en-US" dirty="0"/>
          </a:p>
        </p:txBody>
      </p:sp>
      <p:sp>
        <p:nvSpPr>
          <p:cNvPr id="3" name="Content Placeholder 2"/>
          <p:cNvSpPr>
            <a:spLocks noGrp="1"/>
          </p:cNvSpPr>
          <p:nvPr>
            <p:ph idx="1"/>
          </p:nvPr>
        </p:nvSpPr>
        <p:spPr>
          <a:xfrm>
            <a:off x="457200" y="1600201"/>
            <a:ext cx="8229600" cy="2285999"/>
          </a:xfrm>
        </p:spPr>
        <p:txBody>
          <a:bodyPr>
            <a:normAutofit fontScale="85000" lnSpcReduction="20000"/>
          </a:bodyPr>
          <a:lstStyle/>
          <a:p>
            <a:r>
              <a:rPr lang="en-US" dirty="0"/>
              <a:t>Inline method</a:t>
            </a:r>
          </a:p>
          <a:p>
            <a:pPr lvl="1"/>
            <a:r>
              <a:rPr lang="en-US" dirty="0"/>
              <a:t>Parameter names inside parentheses ()</a:t>
            </a:r>
          </a:p>
          <a:p>
            <a:pPr lvl="1"/>
            <a:r>
              <a:rPr lang="en-US" dirty="0"/>
              <a:t>Lambda separator =&gt;</a:t>
            </a:r>
          </a:p>
          <a:p>
            <a:pPr lvl="1"/>
            <a:r>
              <a:rPr lang="en-US" dirty="0"/>
              <a:t>Method body</a:t>
            </a:r>
          </a:p>
          <a:p>
            <a:pPr lvl="1"/>
            <a:r>
              <a:rPr lang="en-US" dirty="0"/>
              <a:t>Parameter types and return type are inferred by the compiler</a:t>
            </a:r>
          </a:p>
          <a:p>
            <a:pPr lvl="1"/>
            <a:endParaRPr lang="en-US" dirty="0"/>
          </a:p>
          <a:p>
            <a:pPr lvl="1"/>
            <a:endParaRPr lang="en-US" dirty="0"/>
          </a:p>
        </p:txBody>
      </p:sp>
      <p:pic>
        <p:nvPicPr>
          <p:cNvPr id="4" name="Afbeelding 3">
            <a:extLst>
              <a:ext uri="{FF2B5EF4-FFF2-40B4-BE49-F238E27FC236}">
                <a16:creationId xmlns:a16="http://schemas.microsoft.com/office/drawing/2014/main" id="{282545BC-E2A7-4CCB-9517-9BAD38A158C5}"/>
              </a:ext>
            </a:extLst>
          </p:cNvPr>
          <p:cNvPicPr>
            <a:picLocks noChangeAspect="1"/>
          </p:cNvPicPr>
          <p:nvPr/>
        </p:nvPicPr>
        <p:blipFill>
          <a:blip r:embed="rId3"/>
          <a:stretch>
            <a:fillRect/>
          </a:stretch>
        </p:blipFill>
        <p:spPr>
          <a:xfrm>
            <a:off x="1600200" y="3886200"/>
            <a:ext cx="6705600" cy="25117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33547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Stack </a:t>
            </a:r>
            <a:r>
              <a:rPr lang="nl-BE" dirty="0" err="1"/>
              <a:t>and</a:t>
            </a:r>
            <a:r>
              <a:rPr lang="nl-BE" dirty="0"/>
              <a:t> </a:t>
            </a:r>
            <a:r>
              <a:rPr lang="nl-BE" dirty="0" err="1"/>
              <a:t>Heap</a:t>
            </a:r>
            <a:endParaRPr lang="en-US" dirty="0"/>
          </a:p>
        </p:txBody>
      </p:sp>
      <p:sp>
        <p:nvSpPr>
          <p:cNvPr id="3" name="Content Placeholder 2"/>
          <p:cNvSpPr>
            <a:spLocks noGrp="1"/>
          </p:cNvSpPr>
          <p:nvPr>
            <p:ph idx="1"/>
          </p:nvPr>
        </p:nvSpPr>
        <p:spPr/>
        <p:txBody>
          <a:bodyPr>
            <a:normAutofit/>
          </a:bodyPr>
          <a:lstStyle/>
          <a:p>
            <a:r>
              <a:rPr lang="en-US" dirty="0"/>
              <a:t>Two places where .NET stores items in memory</a:t>
            </a:r>
          </a:p>
          <a:p>
            <a:pPr lvl="1"/>
            <a:r>
              <a:rPr lang="en-US" dirty="0"/>
              <a:t>Stack</a:t>
            </a:r>
          </a:p>
          <a:p>
            <a:pPr lvl="1"/>
            <a:r>
              <a:rPr lang="en-US" dirty="0"/>
              <a:t>Heap</a:t>
            </a:r>
          </a:p>
        </p:txBody>
      </p:sp>
      <p:pic>
        <p:nvPicPr>
          <p:cNvPr id="1026" name="Picture 2" descr="C# Heap(ing) Vs Stack(ing) In .NET">
            <a:extLst>
              <a:ext uri="{FF2B5EF4-FFF2-40B4-BE49-F238E27FC236}">
                <a16:creationId xmlns:a16="http://schemas.microsoft.com/office/drawing/2014/main" id="{5333B184-7182-45B0-BA2B-0FEA04A40F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286000"/>
            <a:ext cx="5486400" cy="4088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8679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Lambda</a:t>
            </a:r>
            <a:r>
              <a:rPr lang="nl-BE" dirty="0"/>
              <a:t> syntax</a:t>
            </a:r>
            <a:endParaRPr lang="en-US" dirty="0"/>
          </a:p>
        </p:txBody>
      </p:sp>
      <p:sp>
        <p:nvSpPr>
          <p:cNvPr id="3" name="Content Placeholder 2"/>
          <p:cNvSpPr>
            <a:spLocks noGrp="1"/>
          </p:cNvSpPr>
          <p:nvPr>
            <p:ph idx="1"/>
          </p:nvPr>
        </p:nvSpPr>
        <p:spPr>
          <a:xfrm>
            <a:off x="457200" y="1600201"/>
            <a:ext cx="8229600" cy="2285999"/>
          </a:xfrm>
        </p:spPr>
        <p:txBody>
          <a:bodyPr>
            <a:normAutofit/>
          </a:bodyPr>
          <a:lstStyle/>
          <a:p>
            <a:r>
              <a:rPr lang="en-US" dirty="0"/>
              <a:t>No need for </a:t>
            </a:r>
            <a:r>
              <a:rPr lang="en-US" i="1" dirty="0"/>
              <a:t>return</a:t>
            </a:r>
            <a:r>
              <a:rPr lang="en-US" dirty="0"/>
              <a:t> keyword when the body only contains one line of code</a:t>
            </a:r>
          </a:p>
          <a:p>
            <a:pPr lvl="1"/>
            <a:endParaRPr lang="en-US" dirty="0"/>
          </a:p>
          <a:p>
            <a:pPr lvl="1"/>
            <a:endParaRPr lang="en-US" dirty="0"/>
          </a:p>
        </p:txBody>
      </p:sp>
      <p:pic>
        <p:nvPicPr>
          <p:cNvPr id="5" name="Afbeelding 4">
            <a:extLst>
              <a:ext uri="{FF2B5EF4-FFF2-40B4-BE49-F238E27FC236}">
                <a16:creationId xmlns:a16="http://schemas.microsoft.com/office/drawing/2014/main" id="{0E65851B-0484-4871-8CB0-26AA5BF7E374}"/>
              </a:ext>
            </a:extLst>
          </p:cNvPr>
          <p:cNvPicPr>
            <a:picLocks noChangeAspect="1"/>
          </p:cNvPicPr>
          <p:nvPr/>
        </p:nvPicPr>
        <p:blipFill>
          <a:blip r:embed="rId3"/>
          <a:stretch>
            <a:fillRect/>
          </a:stretch>
        </p:blipFill>
        <p:spPr>
          <a:xfrm>
            <a:off x="1828800" y="2971800"/>
            <a:ext cx="5918835" cy="27241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745389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Lambda</a:t>
            </a:r>
            <a:r>
              <a:rPr lang="nl-BE" dirty="0"/>
              <a:t> syntax</a:t>
            </a:r>
            <a:endParaRPr lang="en-US" dirty="0"/>
          </a:p>
        </p:txBody>
      </p:sp>
      <p:sp>
        <p:nvSpPr>
          <p:cNvPr id="3" name="Content Placeholder 2"/>
          <p:cNvSpPr>
            <a:spLocks noGrp="1"/>
          </p:cNvSpPr>
          <p:nvPr>
            <p:ph idx="1"/>
          </p:nvPr>
        </p:nvSpPr>
        <p:spPr>
          <a:xfrm>
            <a:off x="457200" y="1600201"/>
            <a:ext cx="8229600" cy="2285999"/>
          </a:xfrm>
        </p:spPr>
        <p:txBody>
          <a:bodyPr>
            <a:normAutofit/>
          </a:bodyPr>
          <a:lstStyle/>
          <a:p>
            <a:r>
              <a:rPr lang="en-US" dirty="0"/>
              <a:t>With multiple lines of code in the body a return statement and curly brackets are needed</a:t>
            </a:r>
          </a:p>
          <a:p>
            <a:pPr lvl="1"/>
            <a:endParaRPr lang="en-US" dirty="0"/>
          </a:p>
          <a:p>
            <a:pPr lvl="1"/>
            <a:endParaRPr lang="en-US" dirty="0"/>
          </a:p>
        </p:txBody>
      </p:sp>
      <p:pic>
        <p:nvPicPr>
          <p:cNvPr id="4" name="Afbeelding 3">
            <a:extLst>
              <a:ext uri="{FF2B5EF4-FFF2-40B4-BE49-F238E27FC236}">
                <a16:creationId xmlns:a16="http://schemas.microsoft.com/office/drawing/2014/main" id="{45D1149C-8718-45FC-9F58-3855BBEDC7E8}"/>
              </a:ext>
            </a:extLst>
          </p:cNvPr>
          <p:cNvPicPr>
            <a:picLocks noChangeAspect="1"/>
          </p:cNvPicPr>
          <p:nvPr/>
        </p:nvPicPr>
        <p:blipFill>
          <a:blip r:embed="rId3"/>
          <a:stretch>
            <a:fillRect/>
          </a:stretch>
        </p:blipFill>
        <p:spPr>
          <a:xfrm>
            <a:off x="1524000" y="3352800"/>
            <a:ext cx="6743700" cy="304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373433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Lambda</a:t>
            </a:r>
            <a:r>
              <a:rPr lang="nl-BE" dirty="0"/>
              <a:t> syntax</a:t>
            </a:r>
            <a:endParaRPr lang="en-US" dirty="0"/>
          </a:p>
        </p:txBody>
      </p:sp>
      <p:sp>
        <p:nvSpPr>
          <p:cNvPr id="3" name="Content Placeholder 2"/>
          <p:cNvSpPr>
            <a:spLocks noGrp="1"/>
          </p:cNvSpPr>
          <p:nvPr>
            <p:ph idx="1"/>
          </p:nvPr>
        </p:nvSpPr>
        <p:spPr>
          <a:xfrm>
            <a:off x="457200" y="1600201"/>
            <a:ext cx="8229600" cy="2285999"/>
          </a:xfrm>
        </p:spPr>
        <p:txBody>
          <a:bodyPr>
            <a:normAutofit/>
          </a:bodyPr>
          <a:lstStyle/>
          <a:p>
            <a:r>
              <a:rPr lang="en-US" dirty="0"/>
              <a:t>If there are no parameters, write empty parentheses</a:t>
            </a:r>
          </a:p>
          <a:p>
            <a:pPr lvl="1"/>
            <a:endParaRPr lang="en-US" dirty="0"/>
          </a:p>
          <a:p>
            <a:pPr lvl="1"/>
            <a:endParaRPr lang="en-US" dirty="0"/>
          </a:p>
        </p:txBody>
      </p:sp>
      <p:pic>
        <p:nvPicPr>
          <p:cNvPr id="5" name="Afbeelding 4">
            <a:extLst>
              <a:ext uri="{FF2B5EF4-FFF2-40B4-BE49-F238E27FC236}">
                <a16:creationId xmlns:a16="http://schemas.microsoft.com/office/drawing/2014/main" id="{190BA694-0801-4FD3-B4BB-8F7404D4BC35}"/>
              </a:ext>
            </a:extLst>
          </p:cNvPr>
          <p:cNvPicPr>
            <a:picLocks noChangeAspect="1"/>
          </p:cNvPicPr>
          <p:nvPr/>
        </p:nvPicPr>
        <p:blipFill>
          <a:blip r:embed="rId3"/>
          <a:stretch>
            <a:fillRect/>
          </a:stretch>
        </p:blipFill>
        <p:spPr>
          <a:xfrm>
            <a:off x="966787" y="2928937"/>
            <a:ext cx="7210425" cy="19145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532166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Action&lt;T&gt;</a:t>
            </a:r>
            <a:endParaRPr lang="en-US" dirty="0"/>
          </a:p>
        </p:txBody>
      </p:sp>
      <p:sp>
        <p:nvSpPr>
          <p:cNvPr id="3" name="Content Placeholder 2"/>
          <p:cNvSpPr>
            <a:spLocks noGrp="1"/>
          </p:cNvSpPr>
          <p:nvPr>
            <p:ph idx="1"/>
          </p:nvPr>
        </p:nvSpPr>
        <p:spPr>
          <a:xfrm>
            <a:off x="457200" y="1600201"/>
            <a:ext cx="8229600" cy="4191000"/>
          </a:xfrm>
        </p:spPr>
        <p:txBody>
          <a:bodyPr>
            <a:normAutofit fontScale="92500" lnSpcReduction="20000"/>
          </a:bodyPr>
          <a:lstStyle/>
          <a:p>
            <a:r>
              <a:rPr lang="en-US" dirty="0"/>
              <a:t>Built-in generic delegate in .NET</a:t>
            </a:r>
          </a:p>
          <a:p>
            <a:pPr lvl="1"/>
            <a:r>
              <a:rPr lang="en-US" dirty="0"/>
              <a:t>Accepts a single parameter of type T</a:t>
            </a:r>
          </a:p>
          <a:p>
            <a:pPr lvl="1"/>
            <a:r>
              <a:rPr lang="en-US" dirty="0"/>
              <a:t>Returns void</a:t>
            </a:r>
            <a:br>
              <a:rPr lang="en-US" dirty="0"/>
            </a:br>
            <a:br>
              <a:rPr lang="en-US" dirty="0"/>
            </a:br>
            <a:br>
              <a:rPr lang="en-US" dirty="0"/>
            </a:br>
            <a:endParaRPr lang="en-US" dirty="0"/>
          </a:p>
          <a:p>
            <a:r>
              <a:rPr lang="en-US" dirty="0"/>
              <a:t>Multiple parameters:</a:t>
            </a:r>
          </a:p>
          <a:p>
            <a:pPr lvl="1"/>
            <a:r>
              <a:rPr lang="en-US" dirty="0"/>
              <a:t>2 parameters: Action&lt;T1, T2&gt;</a:t>
            </a:r>
          </a:p>
          <a:p>
            <a:pPr lvl="1"/>
            <a:r>
              <a:rPr lang="en-US" dirty="0"/>
              <a:t>3 parameters: Action&lt;T1, T2, T3&gt;</a:t>
            </a:r>
          </a:p>
          <a:p>
            <a:pPr lvl="1"/>
            <a:r>
              <a:rPr lang="en-US" dirty="0"/>
              <a:t>…</a:t>
            </a:r>
          </a:p>
        </p:txBody>
      </p:sp>
      <p:pic>
        <p:nvPicPr>
          <p:cNvPr id="4" name="Afbeelding 3">
            <a:extLst>
              <a:ext uri="{FF2B5EF4-FFF2-40B4-BE49-F238E27FC236}">
                <a16:creationId xmlns:a16="http://schemas.microsoft.com/office/drawing/2014/main" id="{B1C70EFD-2190-4B93-AD4E-CD313D73D582}"/>
              </a:ext>
            </a:extLst>
          </p:cNvPr>
          <p:cNvPicPr>
            <a:picLocks noChangeAspect="1"/>
          </p:cNvPicPr>
          <p:nvPr/>
        </p:nvPicPr>
        <p:blipFill>
          <a:blip r:embed="rId3"/>
          <a:stretch>
            <a:fillRect/>
          </a:stretch>
        </p:blipFill>
        <p:spPr>
          <a:xfrm>
            <a:off x="952500" y="2997096"/>
            <a:ext cx="7239000" cy="6986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76769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Function</a:t>
            </a:r>
            <a:r>
              <a:rPr lang="nl-BE" dirty="0"/>
              <a:t>&lt;T, </a:t>
            </a:r>
            <a:r>
              <a:rPr lang="nl-BE" dirty="0" err="1"/>
              <a:t>TResult</a:t>
            </a:r>
            <a:r>
              <a:rPr lang="nl-BE" dirty="0"/>
              <a:t>&gt;</a:t>
            </a:r>
            <a:endParaRPr lang="en-US" dirty="0"/>
          </a:p>
        </p:txBody>
      </p:sp>
      <p:sp>
        <p:nvSpPr>
          <p:cNvPr id="3" name="Content Placeholder 2"/>
          <p:cNvSpPr>
            <a:spLocks noGrp="1"/>
          </p:cNvSpPr>
          <p:nvPr>
            <p:ph idx="1"/>
          </p:nvPr>
        </p:nvSpPr>
        <p:spPr>
          <a:xfrm>
            <a:off x="457200" y="1600201"/>
            <a:ext cx="8229600" cy="3581399"/>
          </a:xfrm>
        </p:spPr>
        <p:txBody>
          <a:bodyPr>
            <a:normAutofit lnSpcReduction="10000"/>
          </a:bodyPr>
          <a:lstStyle/>
          <a:p>
            <a:r>
              <a:rPr lang="en-US" dirty="0"/>
              <a:t>Built-in generic delegate in .NET</a:t>
            </a:r>
          </a:p>
          <a:p>
            <a:pPr lvl="1"/>
            <a:r>
              <a:rPr lang="en-US" dirty="0"/>
              <a:t>Accepts a single parameter of type T</a:t>
            </a:r>
          </a:p>
          <a:p>
            <a:pPr lvl="1"/>
            <a:r>
              <a:rPr lang="en-US" dirty="0"/>
              <a:t>Returns </a:t>
            </a:r>
            <a:r>
              <a:rPr lang="en-US" dirty="0" err="1"/>
              <a:t>TResult</a:t>
            </a:r>
            <a:endParaRPr lang="en-US" dirty="0"/>
          </a:p>
          <a:p>
            <a:r>
              <a:rPr lang="en-US" dirty="0"/>
              <a:t>Multiple parameters:</a:t>
            </a:r>
          </a:p>
          <a:p>
            <a:pPr lvl="1"/>
            <a:r>
              <a:rPr lang="en-US" dirty="0"/>
              <a:t>2 parameters: </a:t>
            </a:r>
            <a:r>
              <a:rPr lang="en-US" dirty="0" err="1"/>
              <a:t>Func</a:t>
            </a:r>
            <a:r>
              <a:rPr lang="en-US" dirty="0"/>
              <a:t>&lt;T1, T2, </a:t>
            </a:r>
            <a:r>
              <a:rPr lang="en-US" dirty="0" err="1"/>
              <a:t>TResult</a:t>
            </a:r>
            <a:r>
              <a:rPr lang="en-US" dirty="0"/>
              <a:t>&gt;</a:t>
            </a:r>
          </a:p>
          <a:p>
            <a:pPr lvl="1"/>
            <a:r>
              <a:rPr lang="en-US" dirty="0"/>
              <a:t>3 parameters: </a:t>
            </a:r>
            <a:r>
              <a:rPr lang="en-US" dirty="0" err="1"/>
              <a:t>Func</a:t>
            </a:r>
            <a:r>
              <a:rPr lang="en-US" dirty="0"/>
              <a:t>&lt;T1, T2, T3, </a:t>
            </a:r>
            <a:r>
              <a:rPr lang="en-US" dirty="0" err="1"/>
              <a:t>TResult</a:t>
            </a:r>
            <a:r>
              <a:rPr lang="en-US" dirty="0"/>
              <a:t>&gt;</a:t>
            </a:r>
          </a:p>
          <a:p>
            <a:pPr lvl="1"/>
            <a:r>
              <a:rPr lang="en-US" dirty="0"/>
              <a:t>…</a:t>
            </a:r>
          </a:p>
        </p:txBody>
      </p:sp>
      <p:pic>
        <p:nvPicPr>
          <p:cNvPr id="5" name="Afbeelding 4">
            <a:extLst>
              <a:ext uri="{FF2B5EF4-FFF2-40B4-BE49-F238E27FC236}">
                <a16:creationId xmlns:a16="http://schemas.microsoft.com/office/drawing/2014/main" id="{B264A310-FB1E-41D1-81DF-BBA12DE0D660}"/>
              </a:ext>
            </a:extLst>
          </p:cNvPr>
          <p:cNvPicPr>
            <a:picLocks noChangeAspect="1"/>
          </p:cNvPicPr>
          <p:nvPr/>
        </p:nvPicPr>
        <p:blipFill>
          <a:blip r:embed="rId3"/>
          <a:stretch>
            <a:fillRect/>
          </a:stretch>
        </p:blipFill>
        <p:spPr>
          <a:xfrm>
            <a:off x="1447800" y="5181600"/>
            <a:ext cx="6729211"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918271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Pluralsight</a:t>
            </a:r>
            <a:endParaRPr lang="en-US" dirty="0"/>
          </a:p>
        </p:txBody>
      </p:sp>
      <p:sp>
        <p:nvSpPr>
          <p:cNvPr id="3" name="Content Placeholder 2"/>
          <p:cNvSpPr>
            <a:spLocks noGrp="1"/>
          </p:cNvSpPr>
          <p:nvPr>
            <p:ph idx="1"/>
          </p:nvPr>
        </p:nvSpPr>
        <p:spPr/>
        <p:txBody>
          <a:bodyPr>
            <a:normAutofit/>
          </a:bodyPr>
          <a:lstStyle/>
          <a:p>
            <a:r>
              <a:rPr lang="en-US" dirty="0">
                <a:hlinkClick r:id="rId3"/>
              </a:rPr>
              <a:t>C# Events, Delegates and </a:t>
            </a:r>
            <a:r>
              <a:rPr lang="en-US" dirty="0" err="1">
                <a:hlinkClick r:id="rId3"/>
              </a:rPr>
              <a:t>Lamda’s</a:t>
            </a:r>
            <a:endParaRPr lang="en-US" dirty="0"/>
          </a:p>
          <a:p>
            <a:pPr lvl="1"/>
            <a:r>
              <a:rPr lang="en-US" dirty="0"/>
              <a:t>Module “Lambdas, Action&lt;T&gt; and </a:t>
            </a:r>
            <a:r>
              <a:rPr lang="en-US" dirty="0" err="1"/>
              <a:t>Func</a:t>
            </a:r>
            <a:r>
              <a:rPr lang="en-US" dirty="0"/>
              <a:t>&lt;T, </a:t>
            </a:r>
            <a:r>
              <a:rPr lang="en-US" dirty="0" err="1"/>
              <a:t>TResult</a:t>
            </a:r>
            <a:r>
              <a:rPr lang="en-US" dirty="0"/>
              <a:t>&gt;”</a:t>
            </a:r>
          </a:p>
        </p:txBody>
      </p:sp>
    </p:spTree>
    <p:extLst>
      <p:ext uri="{BB962C8B-B14F-4D97-AF65-F5344CB8AC3E}">
        <p14:creationId xmlns:p14="http://schemas.microsoft.com/office/powerpoint/2010/main" val="3931545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Stack</a:t>
            </a:r>
            <a:endParaRPr lang="en-US" dirty="0"/>
          </a:p>
        </p:txBody>
      </p:sp>
      <p:sp>
        <p:nvSpPr>
          <p:cNvPr id="3" name="Content Placeholder 2"/>
          <p:cNvSpPr>
            <a:spLocks noGrp="1"/>
          </p:cNvSpPr>
          <p:nvPr>
            <p:ph idx="1"/>
          </p:nvPr>
        </p:nvSpPr>
        <p:spPr/>
        <p:txBody>
          <a:bodyPr>
            <a:normAutofit fontScale="70000" lnSpcReduction="20000"/>
          </a:bodyPr>
          <a:lstStyle/>
          <a:p>
            <a:r>
              <a:rPr lang="en-US" dirty="0"/>
              <a:t>Responsible for keeping track of what’s executing in code</a:t>
            </a:r>
          </a:p>
          <a:p>
            <a:r>
              <a:rPr lang="en-US" dirty="0"/>
              <a:t>Per method call a block of memory is allocated that holds</a:t>
            </a:r>
          </a:p>
          <a:p>
            <a:pPr lvl="1"/>
            <a:r>
              <a:rPr lang="en-US" dirty="0"/>
              <a:t>Parameter values</a:t>
            </a:r>
          </a:p>
          <a:p>
            <a:pPr lvl="1"/>
            <a:r>
              <a:rPr lang="en-US" dirty="0"/>
              <a:t>Values of local variables</a:t>
            </a:r>
          </a:p>
          <a:p>
            <a:r>
              <a:rPr lang="en-US" dirty="0"/>
              <a:t>Actual value of the parameters / local variables depend on the sort of type:</a:t>
            </a:r>
          </a:p>
          <a:p>
            <a:pPr lvl="1"/>
            <a:r>
              <a:rPr lang="en-US" dirty="0"/>
              <a:t>Reference types: copy of a reference to the instance (heap address)</a:t>
            </a:r>
          </a:p>
          <a:p>
            <a:pPr lvl="1"/>
            <a:r>
              <a:rPr lang="en-US" dirty="0"/>
              <a:t>Value types: copy of the instance itself</a:t>
            </a:r>
          </a:p>
          <a:p>
            <a:pPr lvl="1"/>
            <a:r>
              <a:rPr lang="en-US" dirty="0"/>
              <a:t>When the </a:t>
            </a:r>
            <a:r>
              <a:rPr lang="en-US" i="1" dirty="0"/>
              <a:t>ref</a:t>
            </a:r>
            <a:r>
              <a:rPr lang="en-US" dirty="0"/>
              <a:t> or </a:t>
            </a:r>
            <a:r>
              <a:rPr lang="en-US" i="1" dirty="0"/>
              <a:t>out</a:t>
            </a:r>
            <a:r>
              <a:rPr lang="en-US" dirty="0"/>
              <a:t> keyword is used for parameters a reference is always copied</a:t>
            </a:r>
          </a:p>
          <a:p>
            <a:r>
              <a:rPr lang="en-US" dirty="0"/>
              <a:t>LIFO (last in, first out) =&gt; only the top block can be accessed (like a stack of cards)</a:t>
            </a:r>
          </a:p>
          <a:p>
            <a:r>
              <a:rPr lang="en-US" dirty="0"/>
              <a:t>When a method is done executing the top block is thrown away, exposing the block below</a:t>
            </a:r>
          </a:p>
          <a:p>
            <a:pPr lvl="2"/>
            <a:endParaRPr lang="en-US" dirty="0"/>
          </a:p>
          <a:p>
            <a:endParaRPr lang="en-US" dirty="0"/>
          </a:p>
        </p:txBody>
      </p:sp>
    </p:spTree>
    <p:extLst>
      <p:ext uri="{BB962C8B-B14F-4D97-AF65-F5344CB8AC3E}">
        <p14:creationId xmlns:p14="http://schemas.microsoft.com/office/powerpoint/2010/main" val="3903643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Heap</a:t>
            </a:r>
            <a:endParaRPr lang="en-US" dirty="0"/>
          </a:p>
        </p:txBody>
      </p:sp>
      <p:sp>
        <p:nvSpPr>
          <p:cNvPr id="3" name="Content Placeholder 2"/>
          <p:cNvSpPr>
            <a:spLocks noGrp="1"/>
          </p:cNvSpPr>
          <p:nvPr>
            <p:ph idx="1"/>
          </p:nvPr>
        </p:nvSpPr>
        <p:spPr>
          <a:xfrm>
            <a:off x="457200" y="1600201"/>
            <a:ext cx="8229600" cy="1828799"/>
          </a:xfrm>
        </p:spPr>
        <p:txBody>
          <a:bodyPr>
            <a:normAutofit fontScale="85000" lnSpcReduction="10000"/>
          </a:bodyPr>
          <a:lstStyle/>
          <a:p>
            <a:r>
              <a:rPr lang="en-US" dirty="0"/>
              <a:t>Responsible to hold information (instances)</a:t>
            </a:r>
          </a:p>
          <a:p>
            <a:r>
              <a:rPr lang="en-US" dirty="0"/>
              <a:t>All instances can be accessed all the time (no LIFO)</a:t>
            </a:r>
          </a:p>
          <a:p>
            <a:r>
              <a:rPr lang="en-US" dirty="0"/>
              <a:t>Has to worry about garbage collection (removing unused instances) to keep it clean</a:t>
            </a:r>
          </a:p>
          <a:p>
            <a:endParaRPr lang="en-US" dirty="0"/>
          </a:p>
        </p:txBody>
      </p:sp>
      <p:pic>
        <p:nvPicPr>
          <p:cNvPr id="2052" name="Picture 4" descr="Class Memory allocation in C#?">
            <a:extLst>
              <a:ext uri="{FF2B5EF4-FFF2-40B4-BE49-F238E27FC236}">
                <a16:creationId xmlns:a16="http://schemas.microsoft.com/office/drawing/2014/main" id="{979A551A-954F-4BAD-82F6-BD25EB712D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00" y="3425825"/>
            <a:ext cx="4800600" cy="3103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131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Value type</a:t>
            </a:r>
            <a:endParaRPr lang="en-US" dirty="0"/>
          </a:p>
        </p:txBody>
      </p:sp>
      <p:sp>
        <p:nvSpPr>
          <p:cNvPr id="3" name="Content Placeholder 2"/>
          <p:cNvSpPr>
            <a:spLocks noGrp="1"/>
          </p:cNvSpPr>
          <p:nvPr>
            <p:ph idx="1"/>
          </p:nvPr>
        </p:nvSpPr>
        <p:spPr/>
        <p:txBody>
          <a:bodyPr>
            <a:normAutofit fontScale="77500" lnSpcReduction="20000"/>
          </a:bodyPr>
          <a:lstStyle/>
          <a:p>
            <a:r>
              <a:rPr lang="en-US" dirty="0"/>
              <a:t>Variables hold the value</a:t>
            </a:r>
          </a:p>
          <a:p>
            <a:pPr lvl="1"/>
            <a:r>
              <a:rPr lang="en-US" dirty="0"/>
              <a:t>No reference to the heap</a:t>
            </a:r>
          </a:p>
          <a:p>
            <a:pPr lvl="1"/>
            <a:r>
              <a:rPr lang="en-US" dirty="0"/>
              <a:t>Two variables cannot point to the same instance. On assignment a copy is made.</a:t>
            </a:r>
          </a:p>
          <a:p>
            <a:pPr lvl="2"/>
            <a:r>
              <a:rPr lang="en-US" sz="2200" dirty="0"/>
              <a:t>int y = 32; // y holds the actual value 32 and not a reference to it</a:t>
            </a:r>
          </a:p>
          <a:p>
            <a:pPr lvl="2"/>
            <a:r>
              <a:rPr lang="en-US" sz="2200" dirty="0"/>
              <a:t>int x = y; // copy the value 32 into x</a:t>
            </a:r>
          </a:p>
          <a:p>
            <a:r>
              <a:rPr lang="en-US" dirty="0"/>
              <a:t>Many built-in types (Primitives) are value types</a:t>
            </a:r>
          </a:p>
          <a:p>
            <a:pPr lvl="1"/>
            <a:r>
              <a:rPr lang="en-US" dirty="0"/>
              <a:t>int, double, float, bool, char, …</a:t>
            </a:r>
          </a:p>
          <a:p>
            <a:r>
              <a:rPr lang="en-US" dirty="0"/>
              <a:t>Some of the types in the .NET class library are value types</a:t>
            </a:r>
          </a:p>
          <a:p>
            <a:pPr lvl="1"/>
            <a:r>
              <a:rPr lang="en-US" dirty="0" err="1"/>
              <a:t>DateTime</a:t>
            </a:r>
            <a:r>
              <a:rPr lang="en-US" dirty="0"/>
              <a:t>, </a:t>
            </a:r>
            <a:r>
              <a:rPr lang="en-US" dirty="0" err="1"/>
              <a:t>KeyValuePair</a:t>
            </a:r>
            <a:r>
              <a:rPr lang="en-US" dirty="0"/>
              <a:t>, …</a:t>
            </a:r>
          </a:p>
          <a:p>
            <a:r>
              <a:rPr lang="en-US" dirty="0"/>
              <a:t>You can define your own with the </a:t>
            </a:r>
            <a:r>
              <a:rPr lang="en-US" i="1" dirty="0"/>
              <a:t>struct</a:t>
            </a:r>
            <a:r>
              <a:rPr lang="en-US" dirty="0"/>
              <a:t> keyword</a:t>
            </a:r>
          </a:p>
          <a:p>
            <a:r>
              <a:rPr lang="en-US" dirty="0"/>
              <a:t>Value types are fast to instantiate</a:t>
            </a:r>
          </a:p>
          <a:p>
            <a:endParaRPr lang="en-US" dirty="0"/>
          </a:p>
        </p:txBody>
      </p:sp>
    </p:spTree>
    <p:extLst>
      <p:ext uri="{BB962C8B-B14F-4D97-AF65-F5344CB8AC3E}">
        <p14:creationId xmlns:p14="http://schemas.microsoft.com/office/powerpoint/2010/main" val="3703987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Value type</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p:txBody>
      </p:sp>
      <p:pic>
        <p:nvPicPr>
          <p:cNvPr id="4" name="Afbeelding 3">
            <a:extLst>
              <a:ext uri="{FF2B5EF4-FFF2-40B4-BE49-F238E27FC236}">
                <a16:creationId xmlns:a16="http://schemas.microsoft.com/office/drawing/2014/main" id="{AFDB86F8-BF7E-466A-9A90-189E86C654D4}"/>
              </a:ext>
            </a:extLst>
          </p:cNvPr>
          <p:cNvPicPr>
            <a:picLocks noChangeAspect="1"/>
          </p:cNvPicPr>
          <p:nvPr/>
        </p:nvPicPr>
        <p:blipFill>
          <a:blip r:embed="rId3"/>
          <a:stretch>
            <a:fillRect/>
          </a:stretch>
        </p:blipFill>
        <p:spPr>
          <a:xfrm>
            <a:off x="457199" y="1448118"/>
            <a:ext cx="5105400" cy="4349044"/>
          </a:xfrm>
          <a:prstGeom prst="rect">
            <a:avLst/>
          </a:prstGeom>
        </p:spPr>
      </p:pic>
      <p:pic>
        <p:nvPicPr>
          <p:cNvPr id="5" name="Afbeelding 4">
            <a:extLst>
              <a:ext uri="{FF2B5EF4-FFF2-40B4-BE49-F238E27FC236}">
                <a16:creationId xmlns:a16="http://schemas.microsoft.com/office/drawing/2014/main" id="{C0E47C2E-A1D1-4664-9FAE-0F9765FCB7E4}"/>
              </a:ext>
            </a:extLst>
          </p:cNvPr>
          <p:cNvPicPr>
            <a:picLocks noChangeAspect="1"/>
          </p:cNvPicPr>
          <p:nvPr/>
        </p:nvPicPr>
        <p:blipFill>
          <a:blip r:embed="rId4"/>
          <a:stretch>
            <a:fillRect/>
          </a:stretch>
        </p:blipFill>
        <p:spPr>
          <a:xfrm>
            <a:off x="5696421" y="2632233"/>
            <a:ext cx="2856557" cy="1593534"/>
          </a:xfrm>
          <a:prstGeom prst="rect">
            <a:avLst/>
          </a:prstGeom>
        </p:spPr>
      </p:pic>
    </p:spTree>
    <p:extLst>
      <p:ext uri="{BB962C8B-B14F-4D97-AF65-F5344CB8AC3E}">
        <p14:creationId xmlns:p14="http://schemas.microsoft.com/office/powerpoint/2010/main" val="257328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XL_layout">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XL_layout" id="{F78E4EEF-C937-4A91-8849-C01AA33B5EC6}" vid="{FBFEF568-117F-4753-85FC-D1E5DC7D641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PXL_layout</Template>
  <TotalTime>7779</TotalTime>
  <Words>4999</Words>
  <Application>Microsoft Office PowerPoint</Application>
  <PresentationFormat>Diavoorstelling (4:3)</PresentationFormat>
  <Paragraphs>498</Paragraphs>
  <Slides>55</Slides>
  <Notes>54</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55</vt:i4>
      </vt:variant>
    </vt:vector>
  </HeadingPairs>
  <TitlesOfParts>
    <vt:vector size="61" baseType="lpstr">
      <vt:lpstr>Arial</vt:lpstr>
      <vt:lpstr>Calibri</vt:lpstr>
      <vt:lpstr>open sans</vt:lpstr>
      <vt:lpstr>Segoe UI</vt:lpstr>
      <vt:lpstr>Times New Roman</vt:lpstr>
      <vt:lpstr>PXL_layout</vt:lpstr>
      <vt:lpstr>C# language features</vt:lpstr>
      <vt:lpstr>Objectives</vt:lpstr>
      <vt:lpstr>C# types</vt:lpstr>
      <vt:lpstr>C# is strongly typed</vt:lpstr>
      <vt:lpstr>Stack and Heap</vt:lpstr>
      <vt:lpstr>Stack</vt:lpstr>
      <vt:lpstr>Heap</vt:lpstr>
      <vt:lpstr>Value type</vt:lpstr>
      <vt:lpstr>Value type</vt:lpstr>
      <vt:lpstr>struct</vt:lpstr>
      <vt:lpstr>enum</vt:lpstr>
      <vt:lpstr>Reference type</vt:lpstr>
      <vt:lpstr>Reference type</vt:lpstr>
      <vt:lpstr>Method parameters</vt:lpstr>
      <vt:lpstr>Method parameters</vt:lpstr>
      <vt:lpstr>Method parameters</vt:lpstr>
      <vt:lpstr>Pluralsight</vt:lpstr>
      <vt:lpstr>Property Accessibility</vt:lpstr>
      <vt:lpstr>Accessor accessibility</vt:lpstr>
      <vt:lpstr>Auto-implemented properties</vt:lpstr>
      <vt:lpstr>Pluralsight</vt:lpstr>
      <vt:lpstr>Attributes</vt:lpstr>
      <vt:lpstr>Attributes</vt:lpstr>
      <vt:lpstr>Add attributes to code</vt:lpstr>
      <vt:lpstr>Attribute targets</vt:lpstr>
      <vt:lpstr>Extension methods</vt:lpstr>
      <vt:lpstr>Extension methods</vt:lpstr>
      <vt:lpstr>Example – Create extension method for string</vt:lpstr>
      <vt:lpstr>Example – Using an extension method</vt:lpstr>
      <vt:lpstr>Null-conditional operator</vt:lpstr>
      <vt:lpstr>Syntax</vt:lpstr>
      <vt:lpstr>Readonly</vt:lpstr>
      <vt:lpstr>Readonly</vt:lpstr>
      <vt:lpstr>Example</vt:lpstr>
      <vt:lpstr>Anonymous types</vt:lpstr>
      <vt:lpstr>Anonymous type</vt:lpstr>
      <vt:lpstr>Anonymous type</vt:lpstr>
      <vt:lpstr>Delegates AND events</vt:lpstr>
      <vt:lpstr>Events – Highlevel overview</vt:lpstr>
      <vt:lpstr>Delegates</vt:lpstr>
      <vt:lpstr>Defining a delegate type</vt:lpstr>
      <vt:lpstr>Using delegates</vt:lpstr>
      <vt:lpstr>Using delegates</vt:lpstr>
      <vt:lpstr>Events</vt:lpstr>
      <vt:lpstr>Event conventions</vt:lpstr>
      <vt:lpstr>Event conventions</vt:lpstr>
      <vt:lpstr>Pluralsight</vt:lpstr>
      <vt:lpstr>lambda’s</vt:lpstr>
      <vt:lpstr>Lambda syntax</vt:lpstr>
      <vt:lpstr>Lambda syntax</vt:lpstr>
      <vt:lpstr>Lambda syntax</vt:lpstr>
      <vt:lpstr>Lambda syntax</vt:lpstr>
      <vt:lpstr>Action&lt;T&gt;</vt:lpstr>
      <vt:lpstr>Function&lt;T, TResult&gt;</vt:lpstr>
      <vt:lpstr>Pluralsight</vt:lpstr>
    </vt:vector>
  </TitlesOfParts>
  <Company>Mike Murach &amp; Associates,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dc:creator>
  <cp:lastModifiedBy>Wesley Hendrikx</cp:lastModifiedBy>
  <cp:revision>837</cp:revision>
  <dcterms:created xsi:type="dcterms:W3CDTF">2011-02-08T23:20:43Z</dcterms:created>
  <dcterms:modified xsi:type="dcterms:W3CDTF">2021-09-16T07:34:38Z</dcterms:modified>
</cp:coreProperties>
</file>