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414" r:id="rId6"/>
    <p:sldId id="258" r:id="rId7"/>
    <p:sldId id="257" r:id="rId8"/>
    <p:sldId id="260" r:id="rId9"/>
    <p:sldId id="259" r:id="rId10"/>
    <p:sldId id="261" r:id="rId11"/>
    <p:sldId id="263" r:id="rId12"/>
    <p:sldId id="419" r:id="rId13"/>
    <p:sldId id="420" r:id="rId14"/>
    <p:sldId id="264" r:id="rId15"/>
    <p:sldId id="265"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1" r:id="rId30"/>
    <p:sldId id="282" r:id="rId31"/>
    <p:sldId id="283" r:id="rId32"/>
    <p:sldId id="415" r:id="rId33"/>
    <p:sldId id="416" r:id="rId34"/>
    <p:sldId id="417" r:id="rId35"/>
    <p:sldId id="393" r:id="rId36"/>
    <p:sldId id="284" r:id="rId37"/>
    <p:sldId id="285" r:id="rId38"/>
    <p:sldId id="286" r:id="rId39"/>
    <p:sldId id="287" r:id="rId40"/>
    <p:sldId id="288" r:id="rId41"/>
    <p:sldId id="289" r:id="rId4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71602" autoAdjust="0"/>
  </p:normalViewPr>
  <p:slideViewPr>
    <p:cSldViewPr snapToGrid="0">
      <p:cViewPr varScale="1">
        <p:scale>
          <a:sx n="79" d="100"/>
          <a:sy n="79" d="100"/>
        </p:scale>
        <p:origin x="2010"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16-2-2022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veloper.mozilla.org/en-US/docs/Web/HTTP/Methods/OPTIONS" TargetMode="External"/><Relationship Id="rId13" Type="http://schemas.openxmlformats.org/officeDocument/2006/relationships/hyperlink" Target="https://developer.mozilla.org/en-US/docs/Web/HTTP/Status/302" TargetMode="External"/><Relationship Id="rId3" Type="http://schemas.openxmlformats.org/officeDocument/2006/relationships/hyperlink" Target="https://developer.mozilla.org/en-US/docs/Web/HTTP/Methods" TargetMode="External"/><Relationship Id="rId7" Type="http://schemas.openxmlformats.org/officeDocument/2006/relationships/hyperlink" Target="https://developer.mozilla.org/en-US/docs/Web/HTTP/Methods/HEAD" TargetMode="External"/><Relationship Id="rId12" Type="http://schemas.openxmlformats.org/officeDocument/2006/relationships/hyperlink" Target="https://developer.mozilla.org/en-US/docs/Web/HTTP/Status/404"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eveloper.mozilla.org/en-US/docs/Web/HTTP/Methods/POST" TargetMode="External"/><Relationship Id="rId11" Type="http://schemas.openxmlformats.org/officeDocument/2006/relationships/hyperlink" Target="https://developer.mozilla.org/en-US/docs/Web/HTTP/Status/200" TargetMode="External"/><Relationship Id="rId5" Type="http://schemas.openxmlformats.org/officeDocument/2006/relationships/hyperlink" Target="https://developer.mozilla.org/en-US/docs/Web/HTTP/Methods/PUT" TargetMode="External"/><Relationship Id="rId10" Type="http://schemas.openxmlformats.org/officeDocument/2006/relationships/hyperlink" Target="https://developer.mozilla.org/en-US/docs/Web/HTTP/Headers" TargetMode="External"/><Relationship Id="rId4" Type="http://schemas.openxmlformats.org/officeDocument/2006/relationships/hyperlink" Target="https://developer.mozilla.org/en-US/docs/Web/HTTP/Methods/GET" TargetMode="External"/><Relationship Id="rId9" Type="http://schemas.openxmlformats.org/officeDocument/2006/relationships/hyperlink" Target="https://developer.mozilla.org/en-US/docs/Glossary/URL" TargetMode="External"/><Relationship Id="rId14" Type="http://schemas.openxmlformats.org/officeDocument/2006/relationships/hyperlink" Target="https://developer.mozilla.org/en-US/docs/Web/HTTP/Status/204"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tnet.microsof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Http </a:t>
            </a:r>
            <a:r>
              <a:rPr lang="nl-BE" u="sng" dirty="0" err="1"/>
              <a:t>Request</a:t>
            </a:r>
            <a:r>
              <a:rPr lang="nl-BE" u="sng" dirty="0"/>
              <a:t> Response </a:t>
            </a:r>
            <a:r>
              <a:rPr lang="nl-BE" u="sng" dirty="0" err="1"/>
              <a:t>Cycle</a:t>
            </a:r>
            <a:endParaRPr lang="nl-BE" u="sng" dirty="0"/>
          </a:p>
          <a:p>
            <a:r>
              <a:rPr lang="en-US" sz="1200" b="0" i="0" kern="1200" dirty="0">
                <a:solidFill>
                  <a:schemeClr val="tx1"/>
                </a:solidFill>
                <a:effectLst/>
                <a:latin typeface="+mn-lt"/>
                <a:ea typeface="+mn-ea"/>
                <a:cs typeface="+mn-cs"/>
              </a:rPr>
              <a:t>HTTP messages are how data is exchanged between a server and a client. There are two types of messages: </a:t>
            </a:r>
            <a:r>
              <a:rPr lang="en-US" sz="1200" b="0" i="1"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sent by the client to trigger an action on the server, and </a:t>
            </a:r>
            <a:r>
              <a:rPr lang="en-US" sz="1200" b="0" i="1" kern="1200" dirty="0">
                <a:solidFill>
                  <a:schemeClr val="tx1"/>
                </a:solidFill>
                <a:effectLst/>
                <a:latin typeface="+mn-lt"/>
                <a:ea typeface="+mn-ea"/>
                <a:cs typeface="+mn-cs"/>
              </a:rPr>
              <a:t>responses</a:t>
            </a:r>
            <a:r>
              <a:rPr lang="en-US" sz="1200" b="0" i="0" kern="1200" dirty="0">
                <a:solidFill>
                  <a:schemeClr val="tx1"/>
                </a:solidFill>
                <a:effectLst/>
                <a:latin typeface="+mn-lt"/>
                <a:ea typeface="+mn-ea"/>
                <a:cs typeface="+mn-cs"/>
              </a:rPr>
              <a:t>, the answer from the server.</a:t>
            </a:r>
          </a:p>
          <a:p>
            <a:endParaRPr lang="nl-BE" dirty="0"/>
          </a:p>
          <a:p>
            <a:r>
              <a:rPr lang="en-US" sz="1200" b="0" i="0" kern="1200" dirty="0">
                <a:solidFill>
                  <a:schemeClr val="tx1"/>
                </a:solidFill>
                <a:effectLst/>
                <a:latin typeface="+mn-lt"/>
                <a:ea typeface="+mn-ea"/>
                <a:cs typeface="+mn-cs"/>
              </a:rPr>
              <a:t>HTTP requests, and responses, share similar structure and are composed of:</a:t>
            </a:r>
          </a:p>
          <a:p>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start-line</a:t>
            </a:r>
            <a:r>
              <a:rPr lang="en-US" sz="1200" b="0" i="0" kern="1200" dirty="0">
                <a:solidFill>
                  <a:schemeClr val="tx1"/>
                </a:solidFill>
                <a:effectLst/>
                <a:latin typeface="+mn-lt"/>
                <a:ea typeface="+mn-ea"/>
                <a:cs typeface="+mn-cs"/>
              </a:rPr>
              <a:t> describing the requests to be implemented, or its status of whether successful or a failure. This start-line is always a single line.</a:t>
            </a:r>
          </a:p>
          <a:p>
            <a:r>
              <a:rPr lang="en-US" sz="1200" b="0" i="0" kern="1200" dirty="0">
                <a:solidFill>
                  <a:schemeClr val="tx1"/>
                </a:solidFill>
                <a:effectLst/>
                <a:latin typeface="+mn-lt"/>
                <a:ea typeface="+mn-ea"/>
                <a:cs typeface="+mn-cs"/>
              </a:rPr>
              <a:t>2. An optional set of </a:t>
            </a:r>
            <a:r>
              <a:rPr lang="en-US" sz="1200" b="0" i="1" kern="1200" dirty="0">
                <a:solidFill>
                  <a:schemeClr val="tx1"/>
                </a:solidFill>
                <a:effectLst/>
                <a:latin typeface="+mn-lt"/>
                <a:ea typeface="+mn-ea"/>
                <a:cs typeface="+mn-cs"/>
              </a:rPr>
              <a:t>HTTP headers</a:t>
            </a:r>
            <a:r>
              <a:rPr lang="en-US" sz="1200" b="0" i="0" kern="1200" dirty="0">
                <a:solidFill>
                  <a:schemeClr val="tx1"/>
                </a:solidFill>
                <a:effectLst/>
                <a:latin typeface="+mn-lt"/>
                <a:ea typeface="+mn-ea"/>
                <a:cs typeface="+mn-cs"/>
              </a:rPr>
              <a:t> specifying the request, or describing the body included in the message.</a:t>
            </a:r>
          </a:p>
          <a:p>
            <a:r>
              <a:rPr lang="en-US" sz="1200" b="0" i="0" kern="1200" dirty="0">
                <a:solidFill>
                  <a:schemeClr val="tx1"/>
                </a:solidFill>
                <a:effectLst/>
                <a:latin typeface="+mn-lt"/>
                <a:ea typeface="+mn-ea"/>
                <a:cs typeface="+mn-cs"/>
              </a:rPr>
              <a:t>3. A blank line indicating all meta-information for the request have been sent.</a:t>
            </a:r>
          </a:p>
          <a:p>
            <a:r>
              <a:rPr lang="en-US" sz="1200" b="0" i="0" kern="1200" dirty="0">
                <a:solidFill>
                  <a:schemeClr val="tx1"/>
                </a:solidFill>
                <a:effectLst/>
                <a:latin typeface="+mn-lt"/>
                <a:ea typeface="+mn-ea"/>
                <a:cs typeface="+mn-cs"/>
              </a:rPr>
              <a:t>4. An optional </a:t>
            </a:r>
            <a:r>
              <a:rPr lang="en-US" sz="1200" b="0" i="1"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containing data associated with the request (like content of an HTML form), or the document associated with a response. The presence of the body and its size is specified by the start-line and HTTP headers.</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HTTP Requests</a:t>
            </a:r>
          </a:p>
          <a:p>
            <a:r>
              <a:rPr lang="en-US" sz="1200" b="0" i="0" u="sng" kern="1200" dirty="0">
                <a:solidFill>
                  <a:schemeClr val="tx1"/>
                </a:solidFill>
                <a:effectLst/>
                <a:latin typeface="+mn-lt"/>
                <a:ea typeface="+mn-ea"/>
                <a:cs typeface="+mn-cs"/>
              </a:rPr>
              <a:t>Start Line</a:t>
            </a:r>
          </a:p>
          <a:p>
            <a:r>
              <a:rPr lang="en-US" sz="1200" b="0" i="0" kern="1200" dirty="0">
                <a:solidFill>
                  <a:schemeClr val="tx1"/>
                </a:solidFill>
                <a:effectLst/>
                <a:latin typeface="+mn-lt"/>
                <a:ea typeface="+mn-ea"/>
                <a:cs typeface="+mn-cs"/>
              </a:rPr>
              <a:t>HTTP requests are messages sent by the client to initiate an action on the server. Their </a:t>
            </a:r>
            <a:r>
              <a:rPr lang="en-US" sz="1200" b="0" i="1" kern="1200" dirty="0">
                <a:solidFill>
                  <a:schemeClr val="tx1"/>
                </a:solidFill>
                <a:effectLst/>
                <a:latin typeface="+mn-lt"/>
                <a:ea typeface="+mn-ea"/>
                <a:cs typeface="+mn-cs"/>
              </a:rPr>
              <a:t>start-line</a:t>
            </a:r>
            <a:r>
              <a:rPr lang="en-US" sz="1200" b="0" i="0" kern="1200" dirty="0">
                <a:solidFill>
                  <a:schemeClr val="tx1"/>
                </a:solidFill>
                <a:effectLst/>
                <a:latin typeface="+mn-lt"/>
                <a:ea typeface="+mn-ea"/>
                <a:cs typeface="+mn-cs"/>
              </a:rPr>
              <a:t> contain three elements:</a:t>
            </a:r>
          </a:p>
          <a:p>
            <a:r>
              <a:rPr lang="en-US" sz="1200" b="0" i="0" kern="1200" dirty="0">
                <a:solidFill>
                  <a:schemeClr val="tx1"/>
                </a:solidFill>
                <a:effectLst/>
                <a:latin typeface="+mn-lt"/>
                <a:ea typeface="+mn-ea"/>
                <a:cs typeface="+mn-cs"/>
              </a:rPr>
              <a:t>1. An </a:t>
            </a:r>
            <a:r>
              <a:rPr lang="en-US" sz="12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 method</a:t>
            </a:r>
            <a:r>
              <a:rPr lang="en-US" sz="1200" b="0" i="0" kern="1200" dirty="0">
                <a:solidFill>
                  <a:schemeClr val="tx1"/>
                </a:solidFill>
                <a:effectLst/>
                <a:latin typeface="+mn-lt"/>
                <a:ea typeface="+mn-ea"/>
                <a:cs typeface="+mn-cs"/>
              </a:rPr>
              <a:t>, a verb (like </a:t>
            </a:r>
            <a:r>
              <a:rPr lang="en-US" sz="1200" b="0" i="0" kern="1200" dirty="0">
                <a:solidFill>
                  <a:schemeClr val="tx1"/>
                </a:solidFill>
                <a:effectLst/>
                <a:latin typeface="+mn-lt"/>
                <a:ea typeface="+mn-ea"/>
                <a:cs typeface="+mn-cs"/>
                <a:hlinkClick r:id="rId4" tooltip="The HTTP GET method requests a representation of the specified resource. Requests using GET should only retrieve data.">
                  <a:extLst>
                    <a:ext uri="{A12FA001-AC4F-418D-AE19-62706E023703}">
                      <ahyp:hlinkClr xmlns:ahyp="http://schemas.microsoft.com/office/drawing/2018/hyperlinkcolor" val="tx"/>
                    </a:ext>
                  </a:extLst>
                </a:hlinkClick>
              </a:rPr>
              <a:t>GET</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tooltip="The HTTP PUT request method creates a new resource or replaces a representation of the target resource with the request payload.">
                  <a:extLst>
                    <a:ext uri="{A12FA001-AC4F-418D-AE19-62706E023703}">
                      <ahyp:hlinkClr xmlns:ahyp="http://schemas.microsoft.com/office/drawing/2018/hyperlinkcolor" val="tx"/>
                    </a:ext>
                  </a:extLst>
                </a:hlinkClick>
              </a:rPr>
              <a:t>PUT</a:t>
            </a:r>
            <a:r>
              <a:rPr lang="en-US" sz="1200" b="0" i="0" kern="120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hlinkClick r:id="rId6" tooltip="The HTTP POST method sends data to the server. The type of the body of the request is indicated by the Content-Type header.">
                  <a:extLst>
                    <a:ext uri="{A12FA001-AC4F-418D-AE19-62706E023703}">
                      <ahyp:hlinkClr xmlns:ahyp="http://schemas.microsoft.com/office/drawing/2018/hyperlinkcolor" val="tx"/>
                    </a:ext>
                  </a:extLst>
                </a:hlinkClick>
              </a:rPr>
              <a:t>POST</a:t>
            </a:r>
            <a:r>
              <a:rPr lang="en-US" sz="1200" b="0" i="0" kern="1200" dirty="0">
                <a:solidFill>
                  <a:schemeClr val="tx1"/>
                </a:solidFill>
                <a:effectLst/>
                <a:latin typeface="+mn-lt"/>
                <a:ea typeface="+mn-ea"/>
                <a:cs typeface="+mn-cs"/>
              </a:rPr>
              <a:t>) or a noun (like </a:t>
            </a:r>
            <a:r>
              <a:rPr lang="en-US" sz="1200" b="0" i="0" kern="1200" dirty="0">
                <a:solidFill>
                  <a:schemeClr val="tx1"/>
                </a:solidFill>
                <a:effectLst/>
                <a:latin typeface="+mn-lt"/>
                <a:ea typeface="+mn-ea"/>
                <a:cs typeface="+mn-cs"/>
                <a:hlinkClick r:id="rId7" tooltip="The HTTP HEAD method requests the headers that are returned if the specified resource would be requested with an HTTP GET method. Such a request can be done before deciding to download a large resource to save bandwidth, for example.">
                  <a:extLst>
                    <a:ext uri="{A12FA001-AC4F-418D-AE19-62706E023703}">
                      <ahyp:hlinkClr xmlns:ahyp="http://schemas.microsoft.com/office/drawing/2018/hyperlinkcolor" val="tx"/>
                    </a:ext>
                  </a:extLst>
                </a:hlinkClick>
              </a:rPr>
              <a:t>HEAD</a:t>
            </a:r>
            <a:r>
              <a:rPr lang="en-US" sz="1200" b="0" i="0" kern="120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hlinkClick r:id="rId8" tooltip="The HTTP OPTIONS method is used to describe the communication options for the target resource. The client can specify a URL for the OPTIONS method, or an asterisk (*) to refer to the entire server.">
                  <a:extLst>
                    <a:ext uri="{A12FA001-AC4F-418D-AE19-62706E023703}">
                      <ahyp:hlinkClr xmlns:ahyp="http://schemas.microsoft.com/office/drawing/2018/hyperlinkcolor" val="tx"/>
                    </a:ext>
                  </a:extLst>
                </a:hlinkClick>
              </a:rPr>
              <a:t>OPTIONS</a:t>
            </a:r>
            <a:r>
              <a:rPr lang="en-US" sz="1200" b="0" i="0" kern="1200" dirty="0">
                <a:solidFill>
                  <a:schemeClr val="tx1"/>
                </a:solidFill>
                <a:effectLst/>
                <a:latin typeface="+mn-lt"/>
                <a:ea typeface="+mn-ea"/>
                <a:cs typeface="+mn-cs"/>
              </a:rPr>
              <a:t>), that describes the action to be performed. For example, GET indicates that a resource should be fetched or POST means that data is pushed to the server (creating or modifying a resource, or generating a temporary document to send back).</a:t>
            </a:r>
          </a:p>
          <a:p>
            <a:r>
              <a:rPr lang="en-US" sz="1200" b="0" i="0" kern="1200" dirty="0">
                <a:solidFill>
                  <a:schemeClr val="tx1"/>
                </a:solidFill>
                <a:effectLst/>
                <a:latin typeface="+mn-lt"/>
                <a:ea typeface="+mn-ea"/>
                <a:cs typeface="+mn-cs"/>
              </a:rPr>
              <a:t>2. The request target, usually a </a:t>
            </a:r>
            <a:r>
              <a:rPr lang="en-US" sz="1200" b="0" i="0" kern="1200" dirty="0">
                <a:solidFill>
                  <a:schemeClr val="tx1"/>
                </a:solidFill>
                <a:effectLst/>
                <a:latin typeface="+mn-lt"/>
                <a:ea typeface="+mn-ea"/>
                <a:cs typeface="+mn-cs"/>
                <a:hlinkClick r:id="rId9" tooltip="URL: Uniform Resource Locator (URL) is a text string specifying where a resource can be found on the Internet.">
                  <a:extLst>
                    <a:ext uri="{A12FA001-AC4F-418D-AE19-62706E023703}">
                      <ahyp:hlinkClr xmlns:ahyp="http://schemas.microsoft.com/office/drawing/2018/hyperlinkcolor" val="tx"/>
                    </a:ext>
                  </a:extLst>
                </a:hlinkClick>
              </a:rPr>
              <a:t>URL</a:t>
            </a:r>
            <a:r>
              <a:rPr lang="en-US" sz="1200" b="0" i="0" kern="1200" dirty="0">
                <a:solidFill>
                  <a:schemeClr val="tx1"/>
                </a:solidFill>
                <a:effectLst/>
                <a:latin typeface="+mn-lt"/>
                <a:ea typeface="+mn-ea"/>
                <a:cs typeface="+mn-cs"/>
              </a:rPr>
              <a:t>, or the absolute path of the protocol, port, and domain are usually characterized by the request context. </a:t>
            </a:r>
          </a:p>
          <a:p>
            <a:r>
              <a:rPr lang="en-US" sz="1200" b="0" i="0" kern="1200" dirty="0">
                <a:solidFill>
                  <a:schemeClr val="tx1"/>
                </a:solidFill>
                <a:effectLst/>
                <a:latin typeface="+mn-lt"/>
                <a:ea typeface="+mn-ea"/>
                <a:cs typeface="+mn-cs"/>
              </a:rPr>
              <a:t>3. The </a:t>
            </a:r>
            <a:r>
              <a:rPr lang="en-US" sz="1200" b="0" i="1" kern="1200" dirty="0">
                <a:solidFill>
                  <a:schemeClr val="tx1"/>
                </a:solidFill>
                <a:effectLst/>
                <a:latin typeface="+mn-lt"/>
                <a:ea typeface="+mn-ea"/>
                <a:cs typeface="+mn-cs"/>
              </a:rPr>
              <a:t>HTTP version</a:t>
            </a:r>
            <a:r>
              <a:rPr lang="en-US" sz="1200" b="0" i="0" kern="1200" dirty="0">
                <a:solidFill>
                  <a:schemeClr val="tx1"/>
                </a:solidFill>
                <a:effectLst/>
                <a:latin typeface="+mn-lt"/>
                <a:ea typeface="+mn-ea"/>
                <a:cs typeface="+mn-cs"/>
              </a:rPr>
              <a:t>, which defines the structure of the remaining message, acting as an indicator of the expected version to use for the response.</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Headers</a:t>
            </a:r>
          </a:p>
          <a:p>
            <a:r>
              <a:rPr lang="en-US" sz="1200" b="0" i="0"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HTTP headers</a:t>
            </a:r>
            <a:r>
              <a:rPr lang="en-US" sz="1200" b="0" i="0" kern="1200" dirty="0">
                <a:solidFill>
                  <a:schemeClr val="tx1"/>
                </a:solidFill>
                <a:effectLst/>
                <a:latin typeface="+mn-lt"/>
                <a:ea typeface="+mn-ea"/>
                <a:cs typeface="+mn-cs"/>
              </a:rPr>
              <a:t> from a request follow the same basic structure of an HTTP header: a case-insensitive string followed by a colon (</a:t>
            </a:r>
            <a:r>
              <a:rPr lang="en-US" dirty="0"/>
              <a:t>':'</a:t>
            </a:r>
            <a:r>
              <a:rPr lang="en-US" sz="1200" b="0" i="0" kern="1200" dirty="0">
                <a:solidFill>
                  <a:schemeClr val="tx1"/>
                </a:solidFill>
                <a:effectLst/>
                <a:latin typeface="+mn-lt"/>
                <a:ea typeface="+mn-ea"/>
                <a:cs typeface="+mn-cs"/>
              </a:rPr>
              <a:t>) and a value whose structure depends upon the header. The whole header, including the value, consist of one single line, which can be quite long.</a:t>
            </a:r>
          </a:p>
          <a:p>
            <a:endParaRPr lang="nl-BE" dirty="0"/>
          </a:p>
          <a:p>
            <a:r>
              <a:rPr lang="nl-BE" u="sng" dirty="0"/>
              <a:t>Body</a:t>
            </a:r>
          </a:p>
          <a:p>
            <a:r>
              <a:rPr lang="en-US" sz="1200" b="0" i="0" kern="1200" dirty="0">
                <a:solidFill>
                  <a:schemeClr val="tx1"/>
                </a:solidFill>
                <a:effectLst/>
                <a:latin typeface="+mn-lt"/>
                <a:ea typeface="+mn-ea"/>
                <a:cs typeface="+mn-cs"/>
              </a:rPr>
              <a:t>The final part of the request is its body. Not all requests have one: requests fetching resources, like </a:t>
            </a:r>
            <a:r>
              <a:rPr lang="en-US" dirty="0"/>
              <a:t>GET</a:t>
            </a:r>
            <a:r>
              <a:rPr lang="en-US" sz="1200" b="0" i="0" kern="1200" dirty="0">
                <a:solidFill>
                  <a:schemeClr val="tx1"/>
                </a:solidFill>
                <a:effectLst/>
                <a:latin typeface="+mn-lt"/>
                <a:ea typeface="+mn-ea"/>
                <a:cs typeface="+mn-cs"/>
              </a:rPr>
              <a:t>, </a:t>
            </a:r>
            <a:r>
              <a:rPr lang="en-US" dirty="0"/>
              <a:t>HEAD</a:t>
            </a:r>
            <a:r>
              <a:rPr lang="en-US" sz="1200" b="0" i="0" kern="1200" dirty="0">
                <a:solidFill>
                  <a:schemeClr val="tx1"/>
                </a:solidFill>
                <a:effectLst/>
                <a:latin typeface="+mn-lt"/>
                <a:ea typeface="+mn-ea"/>
                <a:cs typeface="+mn-cs"/>
              </a:rPr>
              <a:t>, DELETE, or OPTIONS, usually don't need one. Some requests send data to the server in order to update it: as often the case with </a:t>
            </a:r>
            <a:r>
              <a:rPr lang="en-US" dirty="0"/>
              <a:t>POST</a:t>
            </a:r>
            <a:r>
              <a:rPr lang="en-US" sz="1200" b="0" i="0" kern="1200" dirty="0">
                <a:solidFill>
                  <a:schemeClr val="tx1"/>
                </a:solidFill>
                <a:effectLst/>
                <a:latin typeface="+mn-lt"/>
                <a:ea typeface="+mn-ea"/>
                <a:cs typeface="+mn-cs"/>
              </a:rPr>
              <a:t> requests (containing HTML form data).</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HTTP Responses</a:t>
            </a:r>
          </a:p>
          <a:p>
            <a:r>
              <a:rPr lang="en-US" sz="1200" b="0" i="0" u="sng" kern="1200" dirty="0">
                <a:solidFill>
                  <a:schemeClr val="tx1"/>
                </a:solidFill>
                <a:effectLst/>
                <a:latin typeface="+mn-lt"/>
                <a:ea typeface="+mn-ea"/>
                <a:cs typeface="+mn-cs"/>
              </a:rPr>
              <a:t>Status Line</a:t>
            </a:r>
          </a:p>
          <a:p>
            <a:r>
              <a:rPr lang="en-US" sz="1200" b="0" i="0" kern="1200" dirty="0">
                <a:solidFill>
                  <a:schemeClr val="tx1"/>
                </a:solidFill>
                <a:effectLst/>
                <a:latin typeface="+mn-lt"/>
                <a:ea typeface="+mn-ea"/>
                <a:cs typeface="+mn-cs"/>
              </a:rPr>
              <a:t>The start line of an HTTP response, called the </a:t>
            </a:r>
            <a:r>
              <a:rPr lang="en-US" sz="1200" b="0" i="1" kern="1200" dirty="0">
                <a:solidFill>
                  <a:schemeClr val="tx1"/>
                </a:solidFill>
                <a:effectLst/>
                <a:latin typeface="+mn-lt"/>
                <a:ea typeface="+mn-ea"/>
                <a:cs typeface="+mn-cs"/>
              </a:rPr>
              <a:t>status line</a:t>
            </a:r>
            <a:r>
              <a:rPr lang="en-US" sz="1200" b="0" i="0" kern="1200" dirty="0">
                <a:solidFill>
                  <a:schemeClr val="tx1"/>
                </a:solidFill>
                <a:effectLst/>
                <a:latin typeface="+mn-lt"/>
                <a:ea typeface="+mn-ea"/>
                <a:cs typeface="+mn-cs"/>
              </a:rPr>
              <a:t>, contains the following information:</a:t>
            </a:r>
          </a:p>
          <a:p>
            <a:r>
              <a:rPr lang="en-US" sz="1200" b="0" i="0" kern="1200" dirty="0">
                <a:solidFill>
                  <a:schemeClr val="tx1"/>
                </a:solidFill>
                <a:effectLst/>
                <a:latin typeface="+mn-lt"/>
                <a:ea typeface="+mn-ea"/>
                <a:cs typeface="+mn-cs"/>
              </a:rPr>
              <a:t>1. The </a:t>
            </a:r>
            <a:r>
              <a:rPr lang="en-US" sz="1200" b="0" i="1" kern="1200" dirty="0">
                <a:solidFill>
                  <a:schemeClr val="tx1"/>
                </a:solidFill>
                <a:effectLst/>
                <a:latin typeface="+mn-lt"/>
                <a:ea typeface="+mn-ea"/>
                <a:cs typeface="+mn-cs"/>
              </a:rPr>
              <a:t>protocol version</a:t>
            </a:r>
            <a:r>
              <a:rPr lang="en-US" sz="1200" b="0" i="0" kern="1200" dirty="0">
                <a:solidFill>
                  <a:schemeClr val="tx1"/>
                </a:solidFill>
                <a:effectLst/>
                <a:latin typeface="+mn-lt"/>
                <a:ea typeface="+mn-ea"/>
                <a:cs typeface="+mn-cs"/>
              </a:rPr>
              <a:t>, usually HTTP/1.1.</a:t>
            </a:r>
          </a:p>
          <a:p>
            <a:r>
              <a:rPr lang="en-US" sz="1200" b="0" i="0" kern="1200" dirty="0">
                <a:solidFill>
                  <a:schemeClr val="tx1"/>
                </a:solidFill>
                <a:effectLst/>
                <a:latin typeface="+mn-lt"/>
                <a:ea typeface="+mn-ea"/>
                <a:cs typeface="+mn-cs"/>
              </a:rPr>
              <a:t>2. A </a:t>
            </a:r>
            <a:r>
              <a:rPr lang="en-US" sz="1200" b="0" i="1" kern="1200" dirty="0">
                <a:solidFill>
                  <a:schemeClr val="tx1"/>
                </a:solidFill>
                <a:effectLst/>
                <a:latin typeface="+mn-lt"/>
                <a:ea typeface="+mn-ea"/>
                <a:cs typeface="+mn-cs"/>
              </a:rPr>
              <a:t>status code</a:t>
            </a:r>
            <a:r>
              <a:rPr lang="en-US" sz="1200" b="0" i="0" kern="1200" dirty="0">
                <a:solidFill>
                  <a:schemeClr val="tx1"/>
                </a:solidFill>
                <a:effectLst/>
                <a:latin typeface="+mn-lt"/>
                <a:ea typeface="+mn-ea"/>
                <a:cs typeface="+mn-cs"/>
              </a:rPr>
              <a:t>, indicating success or failure of the request. Common status codes are </a:t>
            </a:r>
            <a:r>
              <a:rPr lang="en-US" sz="1200" b="0" i="0" u="none" strike="noStrike" kern="1200" dirty="0">
                <a:solidFill>
                  <a:schemeClr val="tx1"/>
                </a:solidFill>
                <a:effectLst/>
                <a:latin typeface="+mn-lt"/>
                <a:ea typeface="+mn-ea"/>
                <a:cs typeface="+mn-cs"/>
                <a:hlinkClick r:id="rId11" tooltip="The HTTP 200 OK success status response code indicates that the request has succeeded. A 200 response is cacheable by default."/>
              </a:rPr>
              <a:t>200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tooltip="The HTTP 404 Not Found client error response code indicates that the server can't find the requested resource. Links which lead to a 404 page are often called broken or dead links, and can be subject to link rot."/>
              </a:rPr>
              <a:t>404</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13" tooltip="The HyperText Transfer Protocol (HTTP) 302 Found redirect status response code indicates that the resource requested has been temporarily moved to the URL given by the Location header. A browser redirects to this page but search engines don't update their links to the resource (in 'SEO-speak', it is said that the 'link-juice' is not sent to the new URL)."/>
              </a:rPr>
              <a:t>302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 </a:t>
            </a:r>
            <a:r>
              <a:rPr lang="en-US" sz="1200" b="0" i="1" kern="1200" dirty="0">
                <a:solidFill>
                  <a:schemeClr val="tx1"/>
                </a:solidFill>
                <a:effectLst/>
                <a:latin typeface="+mn-lt"/>
                <a:ea typeface="+mn-ea"/>
                <a:cs typeface="+mn-cs"/>
              </a:rPr>
              <a:t>status text</a:t>
            </a:r>
            <a:r>
              <a:rPr lang="en-US" sz="1200" b="0" i="0" kern="1200" dirty="0">
                <a:solidFill>
                  <a:schemeClr val="tx1"/>
                </a:solidFill>
                <a:effectLst/>
                <a:latin typeface="+mn-lt"/>
                <a:ea typeface="+mn-ea"/>
                <a:cs typeface="+mn-cs"/>
              </a:rPr>
              <a:t>. A brief, purely informational, textual description of the status code to help a human understand the HTTP message.</a:t>
            </a:r>
          </a:p>
          <a:p>
            <a:r>
              <a:rPr lang="en-US" sz="1200" b="0" i="0" kern="1200" dirty="0">
                <a:solidFill>
                  <a:schemeClr val="tx1"/>
                </a:solidFill>
                <a:effectLst/>
                <a:latin typeface="+mn-lt"/>
                <a:ea typeface="+mn-ea"/>
                <a:cs typeface="+mn-cs"/>
              </a:rPr>
              <a:t>A typical status line looks like: HTTP/1.1 404 Not Found.</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Headers</a:t>
            </a:r>
          </a:p>
          <a:p>
            <a:r>
              <a:rPr lang="en-US" sz="1200" b="0" i="0"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HTTP headers</a:t>
            </a:r>
            <a:r>
              <a:rPr lang="en-US" sz="1200" b="0" i="0" kern="1200" dirty="0">
                <a:solidFill>
                  <a:schemeClr val="tx1"/>
                </a:solidFill>
                <a:effectLst/>
                <a:latin typeface="+mn-lt"/>
                <a:ea typeface="+mn-ea"/>
                <a:cs typeface="+mn-cs"/>
              </a:rPr>
              <a:t> for responses follow the same structure as any other header: a case-insensitive string followed by a colon (</a:t>
            </a:r>
            <a:r>
              <a:rPr lang="en-US" dirty="0"/>
              <a:t>':'</a:t>
            </a:r>
            <a:r>
              <a:rPr lang="en-US" sz="1200" b="0" i="0" kern="1200" dirty="0">
                <a:solidFill>
                  <a:schemeClr val="tx1"/>
                </a:solidFill>
                <a:effectLst/>
                <a:latin typeface="+mn-lt"/>
                <a:ea typeface="+mn-ea"/>
                <a:cs typeface="+mn-cs"/>
              </a:rPr>
              <a:t>) and a value whose structure depends upon the type of the header. The whole header, including its value, presents as a single line.</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Body</a:t>
            </a:r>
          </a:p>
          <a:p>
            <a:r>
              <a:rPr lang="en-US" sz="1200" b="0" i="0" kern="1200" dirty="0">
                <a:solidFill>
                  <a:schemeClr val="tx1"/>
                </a:solidFill>
                <a:effectLst/>
                <a:latin typeface="+mn-lt"/>
                <a:ea typeface="+mn-ea"/>
                <a:cs typeface="+mn-cs"/>
              </a:rPr>
              <a:t>The last part of a response is the body. Not all responses have one: responses with a status code, like 302 (Found) or </a:t>
            </a:r>
            <a:r>
              <a:rPr lang="en-US" sz="1200" b="0" i="0" kern="1200" dirty="0">
                <a:solidFill>
                  <a:schemeClr val="tx1"/>
                </a:solidFill>
                <a:effectLst/>
                <a:latin typeface="+mn-lt"/>
                <a:ea typeface="+mn-ea"/>
                <a:cs typeface="+mn-cs"/>
                <a:hlinkClick r:id="rId14" tooltip="The HTTP 204 No Content success status response code indicates that the request has succeeded, but that the client doesn't need to go away from its current page. A 204 response is cacheable by default. An ETag header is included in such a response.">
                  <a:extLst>
                    <a:ext uri="{A12FA001-AC4F-418D-AE19-62706E023703}">
                      <ahyp:hlinkClr xmlns:ahyp="http://schemas.microsoft.com/office/drawing/2018/hyperlinkcolor" val="tx"/>
                    </a:ext>
                  </a:extLst>
                </a:hlinkClick>
              </a:rPr>
              <a:t>204</a:t>
            </a:r>
            <a:r>
              <a:rPr lang="en-US" sz="1200" b="0" i="0" kern="1200" dirty="0">
                <a:solidFill>
                  <a:schemeClr val="tx1"/>
                </a:solidFill>
                <a:effectLst/>
                <a:latin typeface="+mn-lt"/>
                <a:ea typeface="+mn-ea"/>
                <a:cs typeface="+mn-cs"/>
              </a:rPr>
              <a:t> (No Content), usually don’t.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request-response cycle begins with a client sending a request message to a server. The server handles the request and sends a response message back to the client.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a:t>
            </a:fld>
            <a:endParaRPr lang="nl-NL"/>
          </a:p>
        </p:txBody>
      </p:sp>
    </p:spTree>
    <p:extLst>
      <p:ext uri="{BB962C8B-B14F-4D97-AF65-F5344CB8AC3E}">
        <p14:creationId xmlns:p14="http://schemas.microsoft.com/office/powerpoint/2010/main" val="197730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 </a:t>
            </a:r>
            <a:r>
              <a:rPr lang="nl-BE" sz="1200" kern="1200" dirty="0" err="1">
                <a:solidFill>
                  <a:schemeClr val="tx1"/>
                </a:solidFill>
                <a:effectLst/>
                <a:latin typeface="+mn-lt"/>
                <a:ea typeface="+mn-ea"/>
                <a:cs typeface="+mn-cs"/>
              </a:rPr>
              <a:t>soon</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finished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 menu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Start Without Debugging (Ctrl+F5).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debug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step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program,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empty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call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attention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11</a:t>
            </a:fld>
            <a:endParaRPr lang="nl-NL"/>
          </a:p>
        </p:txBody>
      </p:sp>
    </p:spTree>
    <p:extLst>
      <p:ext uri="{BB962C8B-B14F-4D97-AF65-F5344CB8AC3E}">
        <p14:creationId xmlns:p14="http://schemas.microsoft.com/office/powerpoint/2010/main" val="2326687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Windows System Tray,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icon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development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Microsoft </a:t>
            </a:r>
            <a:r>
              <a:rPr lang="nl-BE" sz="1200" kern="1200" dirty="0" err="1">
                <a:solidFill>
                  <a:schemeClr val="tx1"/>
                </a:solidFill>
                <a:effectLst/>
                <a:latin typeface="+mn-lt"/>
                <a:ea typeface="+mn-ea"/>
                <a:cs typeface="+mn-cs"/>
              </a:rPr>
              <a:t>ships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right-click on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icon,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is running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IIS,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running on </a:t>
            </a:r>
            <a:r>
              <a:rPr lang="nl-BE" sz="1200" kern="1200" dirty="0" err="1">
                <a:solidFill>
                  <a:schemeClr val="tx1"/>
                </a:solidFill>
                <a:effectLst/>
                <a:latin typeface="+mn-lt"/>
                <a:ea typeface="+mn-ea"/>
                <a:cs typeface="+mn-cs"/>
              </a:rPr>
              <a:t>localhost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port 55435.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ports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randomly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assigned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 different port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ASP.NET development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past,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familiar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ASP.NET project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File New Project.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host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 web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browse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URL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lives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significant </a:t>
            </a:r>
            <a:r>
              <a:rPr lang="nl-BE" sz="1200" kern="1200" dirty="0" err="1">
                <a:solidFill>
                  <a:schemeClr val="tx1"/>
                </a:solidFill>
                <a:effectLst/>
                <a:latin typeface="+mn-lt"/>
                <a:ea typeface="+mn-ea"/>
                <a:cs typeface="+mn-cs"/>
              </a:rPr>
              <a:t>differences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differences</a:t>
            </a:r>
            <a:r>
              <a:rPr lang="nl-BE" sz="1200" kern="1200" dirty="0">
                <a:solidFill>
                  <a:schemeClr val="tx1"/>
                </a:solidFill>
                <a:effectLst/>
                <a:latin typeface="+mn-lt"/>
                <a:ea typeface="+mn-ea"/>
                <a:cs typeface="+mn-cs"/>
              </a:rPr>
              <a:t> as we move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uncover</a:t>
            </a:r>
            <a:r>
              <a:rPr lang="nl-BE" sz="1200" kern="1200" dirty="0">
                <a:solidFill>
                  <a:schemeClr val="tx1"/>
                </a:solidFill>
                <a:effectLst/>
                <a:latin typeface="+mn-lt"/>
                <a:ea typeface="+mn-ea"/>
                <a:cs typeface="+mn-cs"/>
              </a:rPr>
              <a:t> features of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start </a:t>
            </a:r>
            <a:r>
              <a:rPr lang="nl-BE" sz="1200" kern="1200" dirty="0" err="1">
                <a:solidFill>
                  <a:schemeClr val="tx1"/>
                </a:solidFill>
                <a:effectLst/>
                <a:latin typeface="+mn-lt"/>
                <a:ea typeface="+mn-ea"/>
                <a:cs typeface="+mn-cs"/>
              </a:rPr>
              <a:t>figuring</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differently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macOS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Linux,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Windows.</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4289775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u="sng" kern="1200" dirty="0" err="1">
                <a:solidFill>
                  <a:schemeClr val="tx1"/>
                </a:solidFill>
                <a:effectLst/>
                <a:latin typeface="+mn-lt"/>
                <a:ea typeface="+mn-ea"/>
                <a:cs typeface="+mn-cs"/>
              </a:rPr>
              <a:t>Command</a:t>
            </a:r>
            <a:r>
              <a:rPr lang="nl-BE" sz="1200" u="sng" kern="1200" dirty="0">
                <a:solidFill>
                  <a:schemeClr val="tx1"/>
                </a:solidFill>
                <a:effectLst/>
                <a:latin typeface="+mn-lt"/>
                <a:ea typeface="+mn-ea"/>
                <a:cs typeface="+mn-cs"/>
              </a:rPr>
              <a:t> line tools </a:t>
            </a:r>
            <a:r>
              <a:rPr lang="nl-BE" sz="1200" u="sng" kern="1200" dirty="0" err="1">
                <a:solidFill>
                  <a:schemeClr val="tx1"/>
                </a:solidFill>
                <a:effectLst/>
                <a:latin typeface="+mn-lt"/>
                <a:ea typeface="+mn-ea"/>
                <a:cs typeface="+mn-cs"/>
              </a:rPr>
              <a:t>and</a:t>
            </a:r>
            <a:r>
              <a:rPr lang="nl-BE" sz="1200" u="sng" kern="1200" dirty="0">
                <a:solidFill>
                  <a:schemeClr val="tx1"/>
                </a:solidFill>
                <a:effectLst/>
                <a:latin typeface="+mn-lt"/>
                <a:ea typeface="+mn-ea"/>
                <a:cs typeface="+mn-cs"/>
              </a:rPr>
              <a:t> Code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macOS</a:t>
            </a:r>
            <a:r>
              <a:rPr lang="nl-BE" sz="1200" kern="1200" dirty="0">
                <a:solidFill>
                  <a:schemeClr val="tx1"/>
                </a:solidFill>
                <a:effectLst/>
                <a:latin typeface="+mn-lt"/>
                <a:ea typeface="+mn-ea"/>
                <a:cs typeface="+mn-cs"/>
              </a:rPr>
              <a:t> or Linux,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on Windows,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approach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opening up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or a Shell.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regardless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platform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interface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interface, or CLI</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CLI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help: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--help</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list of </a:t>
            </a:r>
            <a:r>
              <a:rPr lang="nl-BE" sz="1200" kern="1200" dirty="0" err="1">
                <a:solidFill>
                  <a:schemeClr val="tx1"/>
                </a:solidFill>
                <a:effectLst/>
                <a:latin typeface="+mn-lt"/>
                <a:ea typeface="+mn-ea"/>
                <a:cs typeface="+mn-cs"/>
              </a:rPr>
              <a:t>commands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project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run a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source code files.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Anything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do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Visual Studio,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do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tool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b="1" kern="1200" dirty="0">
                <a:solidFill>
                  <a:schemeClr val="tx1"/>
                </a:solidFill>
                <a:effectLst/>
                <a:latin typeface="+mn-lt"/>
                <a:ea typeface="+mn-ea"/>
                <a:cs typeface="+mn-cs"/>
              </a:rPr>
              <a:t>cross-platform</a:t>
            </a:r>
            <a:r>
              <a:rPr lang="nl-BE" sz="1200" kern="1200" dirty="0">
                <a:solidFill>
                  <a:schemeClr val="tx1"/>
                </a:solidFill>
                <a:effectLst/>
                <a:latin typeface="+mn-lt"/>
                <a:ea typeface="+mn-ea"/>
                <a:cs typeface="+mn-cs"/>
              </a:rPr>
              <a:t> tool.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anywhere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supported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a:t>
            </a:r>
          </a:p>
          <a:p>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416429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new web –</a:t>
            </a:r>
            <a:r>
              <a:rPr lang="nl-BE" sz="1200" i="1" kern="1200" dirty="0" err="1">
                <a:solidFill>
                  <a:schemeClr val="tx1"/>
                </a:solidFill>
                <a:effectLst/>
                <a:latin typeface="+mn-lt"/>
                <a:ea typeface="+mn-ea"/>
                <a:cs typeface="+mn-cs"/>
              </a:rPr>
              <a:t>framework</a:t>
            </a:r>
            <a:r>
              <a:rPr lang="nl-BE" sz="1200" i="1" kern="1200" dirty="0">
                <a:solidFill>
                  <a:schemeClr val="tx1"/>
                </a:solidFill>
                <a:effectLst/>
                <a:latin typeface="+mn-lt"/>
                <a:ea typeface="+mn-ea"/>
                <a:cs typeface="+mn-cs"/>
              </a:rPr>
              <a:t> netcoreapp3,1</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infer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OdeToFood2 project.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directory </a:t>
            </a:r>
            <a:r>
              <a:rPr lang="nl-BE" sz="1200" kern="1200" dirty="0" err="1">
                <a:solidFill>
                  <a:schemeClr val="tx1"/>
                </a:solidFill>
                <a:effectLst/>
                <a:latin typeface="+mn-lt"/>
                <a:ea typeface="+mn-ea"/>
                <a:cs typeface="+mn-cs"/>
              </a:rPr>
              <a:t>listing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in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a:t>
            </a:r>
            <a:r>
              <a:rPr lang="nl-BE" sz="1200" i="1" kern="1200" dirty="0" err="1">
                <a:solidFill>
                  <a:schemeClr val="tx1"/>
                </a:solidFill>
                <a:effectLst/>
                <a:latin typeface="+mn-lt"/>
                <a:ea typeface="+mn-ea"/>
                <a:cs typeface="+mn-cs"/>
              </a:rPr>
              <a:t>Program.cs</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Startup.cs</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explain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directory as we move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1195104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u="sng" dirty="0" err="1"/>
              <a:t>Command</a:t>
            </a:r>
            <a:r>
              <a:rPr lang="nl-BE" b="0" u="sng" dirty="0"/>
              <a:t> line tool </a:t>
            </a:r>
            <a:r>
              <a:rPr lang="nl-BE" b="0" u="sng" dirty="0" err="1"/>
              <a:t>and</a:t>
            </a:r>
            <a:r>
              <a:rPr lang="nl-BE" b="0" u="sng" dirty="0"/>
              <a:t> Code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hasn't</a:t>
            </a:r>
            <a:r>
              <a:rPr lang="nl-BE" sz="1200" kern="1200" dirty="0">
                <a:solidFill>
                  <a:schemeClr val="tx1"/>
                </a:solidFill>
                <a:effectLst/>
                <a:latin typeface="+mn-lt"/>
                <a:ea typeface="+mn-ea"/>
                <a:cs typeface="+mn-cs"/>
              </a:rPr>
              <a:t> been built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project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start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in Visual Studio,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we </a:t>
            </a:r>
            <a:r>
              <a:rPr lang="nl-BE" sz="1200" kern="1200" dirty="0" err="1">
                <a:solidFill>
                  <a:schemeClr val="tx1"/>
                </a:solidFill>
                <a:effectLst/>
                <a:latin typeface="+mn-lt"/>
                <a:ea typeface="+mn-ea"/>
                <a:cs typeface="+mn-cs"/>
              </a:rPr>
              <a:t>won't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IIS Express. </a:t>
            </a:r>
          </a:p>
          <a:p>
            <a:r>
              <a:rPr lang="nl-BE" sz="1200" kern="1200" dirty="0">
                <a:solidFill>
                  <a:schemeClr val="tx1"/>
                </a:solidFill>
                <a:effectLst/>
                <a:latin typeface="+mn-lt"/>
                <a:ea typeface="+mn-ea"/>
                <a:cs typeface="+mn-cs"/>
              </a:rPr>
              <a:t>IIS Express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on Windows.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own</a:t>
            </a:r>
            <a:r>
              <a:rPr lang="nl-BE" sz="1200" b="1" kern="1200" dirty="0">
                <a:solidFill>
                  <a:schemeClr val="tx1"/>
                </a:solidFill>
                <a:effectLst/>
                <a:latin typeface="+mn-lt"/>
                <a:ea typeface="+mn-ea"/>
                <a:cs typeface="+mn-cs"/>
              </a:rPr>
              <a:t> web 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server is </a:t>
            </a:r>
            <a:r>
              <a:rPr lang="nl-BE" sz="1200" kern="1200" dirty="0" err="1">
                <a:solidFill>
                  <a:schemeClr val="tx1"/>
                </a:solidFill>
                <a:effectLst/>
                <a:latin typeface="+mn-lt"/>
                <a:ea typeface="+mn-ea"/>
                <a:cs typeface="+mn-cs"/>
              </a:rPr>
              <a:t>listening</a:t>
            </a:r>
            <a:r>
              <a:rPr lang="nl-BE" sz="1200" kern="1200" dirty="0">
                <a:solidFill>
                  <a:schemeClr val="tx1"/>
                </a:solidFill>
                <a:effectLst/>
                <a:latin typeface="+mn-lt"/>
                <a:ea typeface="+mn-ea"/>
                <a:cs typeface="+mn-cs"/>
              </a:rPr>
              <a:t> on </a:t>
            </a:r>
            <a:r>
              <a:rPr lang="nl-BE" sz="1200" b="1" kern="1200" dirty="0">
                <a:solidFill>
                  <a:schemeClr val="tx1"/>
                </a:solidFill>
                <a:effectLst/>
                <a:latin typeface="+mn-lt"/>
                <a:ea typeface="+mn-ea"/>
                <a:cs typeface="+mn-cs"/>
              </a:rPr>
              <a:t>localhost:5000</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way,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exact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behavior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in Visual Studio.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is open up a web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over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localhost:5000,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in Visual Studio, we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OdeToFood2 project,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statements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indicate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finished</a:t>
            </a:r>
            <a:r>
              <a:rPr lang="nl-BE" sz="1200" kern="1200" dirty="0">
                <a:solidFill>
                  <a:schemeClr val="tx1"/>
                </a:solidFill>
                <a:effectLst/>
                <a:latin typeface="+mn-lt"/>
                <a:ea typeface="+mn-ea"/>
                <a:cs typeface="+mn-cs"/>
              </a:rPr>
              <a:t>. </a:t>
            </a:r>
          </a:p>
          <a:p>
            <a:r>
              <a:rPr lang="nl-BE" sz="1200" b="1" kern="1200" dirty="0">
                <a:solidFill>
                  <a:schemeClr val="tx1"/>
                </a:solidFill>
                <a:effectLst/>
                <a:latin typeface="+mn-lt"/>
                <a:ea typeface="+mn-ea"/>
                <a:cs typeface="+mn-cs"/>
              </a:rPr>
              <a:t>Press </a:t>
            </a:r>
            <a:r>
              <a:rPr lang="nl-BE" sz="1200" b="1" kern="1200" dirty="0" err="1">
                <a:solidFill>
                  <a:schemeClr val="tx1"/>
                </a:solidFill>
                <a:effectLst/>
                <a:latin typeface="+mn-lt"/>
                <a:ea typeface="+mn-ea"/>
                <a:cs typeface="+mn-cs"/>
              </a:rPr>
              <a:t>Ctrl+C</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stop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endParaRPr lang="nl-BE" sz="1200" b="1" kern="1200" dirty="0">
              <a:solidFill>
                <a:schemeClr val="tx1"/>
              </a:solidFill>
              <a:effectLst/>
              <a:latin typeface="+mn-lt"/>
              <a:ea typeface="+mn-ea"/>
              <a:cs typeface="+mn-cs"/>
            </a:endParaRP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53153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Notepad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more on this file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attention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literal</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bottom</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being</a:t>
            </a:r>
            <a:r>
              <a:rPr lang="nl-BE" sz="1200" kern="1200" dirty="0">
                <a:solidFill>
                  <a:schemeClr val="tx1"/>
                </a:solidFill>
                <a:effectLst/>
                <a:latin typeface="+mn-lt"/>
                <a:ea typeface="+mn-ea"/>
                <a:cs typeface="+mn-cs"/>
              </a:rPr>
              <a:t> sent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this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this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OdeToFood2’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save this file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interact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Core project. </a:t>
            </a:r>
          </a:p>
          <a:p>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Visual Studio or Windows.</a:t>
            </a:r>
          </a:p>
          <a:p>
            <a:r>
              <a:rPr lang="nl-BE" sz="1200" kern="1200" dirty="0">
                <a:solidFill>
                  <a:schemeClr val="tx1"/>
                </a:solidFill>
                <a:effectLst/>
                <a:latin typeface="+mn-lt"/>
                <a:ea typeface="+mn-ea"/>
                <a:cs typeface="+mn-cs"/>
              </a:rPr>
              <a:t>. NET Core is a cross platform framework.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history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file has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listening</a:t>
            </a:r>
            <a:r>
              <a:rPr lang="nl-BE" sz="1200" kern="1200" dirty="0">
                <a:solidFill>
                  <a:schemeClr val="tx1"/>
                </a:solidFill>
                <a:effectLst/>
                <a:latin typeface="+mn-lt"/>
                <a:ea typeface="+mn-ea"/>
                <a:cs typeface="+mn-cs"/>
              </a:rPr>
              <a:t> on locahost:5000.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made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 file is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reflected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program. </a:t>
            </a:r>
            <a:endParaRPr lang="nl-BE"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2237118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3357796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open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new project in Visual Studio Code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open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a:t>
            </a:r>
            <a:r>
              <a:rPr lang="nl-BE" sz="1200" i="1"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file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 C# project file.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 project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understands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More details on </a:t>
            </a:r>
            <a:r>
              <a:rPr lang="nl-BE" sz="1200" i="1"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moment.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code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i="1" kern="1200" dirty="0">
                <a:solidFill>
                  <a:schemeClr val="tx1"/>
                </a:solidFill>
                <a:effectLst/>
                <a:latin typeface="+mn-lt"/>
                <a:ea typeface="+mn-ea"/>
                <a:cs typeface="+mn-cs"/>
              </a:rPr>
              <a:t>code .</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passing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extra dot,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telling Visual Studio Code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current</a:t>
            </a:r>
            <a:r>
              <a:rPr lang="nl-BE" sz="1200" kern="1200" dirty="0">
                <a:solidFill>
                  <a:schemeClr val="tx1"/>
                </a:solidFill>
                <a:effectLst/>
                <a:latin typeface="+mn-lt"/>
                <a:ea typeface="+mn-ea"/>
                <a:cs typeface="+mn-cs"/>
              </a:rPr>
              <a:t> folder as a project.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1256868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noProof="0" dirty="0"/>
              <a:t>Command line tools and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When you do that and open up this project, you can see the files that are inside the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There’s the </a:t>
            </a:r>
            <a:r>
              <a:rPr lang="en-US" sz="1200" i="1" kern="1200" noProof="0" dirty="0" err="1">
                <a:solidFill>
                  <a:schemeClr val="tx1"/>
                </a:solidFill>
                <a:effectLst/>
                <a:latin typeface="+mn-lt"/>
                <a:ea typeface="+mn-ea"/>
                <a:cs typeface="+mn-cs"/>
              </a:rPr>
              <a:t>Startup.cs</a:t>
            </a:r>
            <a:r>
              <a:rPr lang="en-US" sz="1200"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file. You can modify this file again and change the text that's inside.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If you haven't used Visual Studio Code before, the experience is very similar to Visual Studio. There are features like IntelliSense.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So if I go up to your http context and go to the response object, you can see different things that you can do with the response. you can send files, you can do a redirect, and you can also run and debug your application from Visual Studio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There's just a couple things that you'll want to install.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First of all, the square icon on the left, is a list of the extensions that are installed. You have to </a:t>
            </a:r>
            <a:r>
              <a:rPr lang="en-US" sz="1200" b="1" kern="1200" noProof="0" dirty="0">
                <a:solidFill>
                  <a:schemeClr val="tx1"/>
                </a:solidFill>
                <a:effectLst/>
                <a:latin typeface="+mn-lt"/>
                <a:ea typeface="+mn-ea"/>
                <a:cs typeface="+mn-cs"/>
              </a:rPr>
              <a:t>install the C# extension</a:t>
            </a:r>
            <a:r>
              <a:rPr lang="en-US" sz="1200" kern="1200" noProof="0" dirty="0">
                <a:solidFill>
                  <a:schemeClr val="tx1"/>
                </a:solidFill>
                <a:effectLst/>
                <a:latin typeface="+mn-lt"/>
                <a:ea typeface="+mn-ea"/>
                <a:cs typeface="+mn-cs"/>
              </a:rPr>
              <a:t>. If you currently don't have that installed, it's very simple to do a search for the C# extension. There will be an install button that you can click and that extension will get installed.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You can also see when you open up this project for the first time, a little prompt that says the required asset to build and debug are missing from this project. Do you want to add them? You can say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What that will do is add a .</a:t>
            </a:r>
            <a:r>
              <a:rPr lang="en-US" sz="1200" kern="1200" noProof="0" dirty="0" err="1">
                <a:solidFill>
                  <a:schemeClr val="tx1"/>
                </a:solidFill>
                <a:effectLst/>
                <a:latin typeface="+mn-lt"/>
                <a:ea typeface="+mn-ea"/>
                <a:cs typeface="+mn-cs"/>
              </a:rPr>
              <a:t>vscode</a:t>
            </a:r>
            <a:r>
              <a:rPr lang="en-US" sz="1200" kern="1200" noProof="0" dirty="0">
                <a:solidFill>
                  <a:schemeClr val="tx1"/>
                </a:solidFill>
                <a:effectLst/>
                <a:latin typeface="+mn-lt"/>
                <a:ea typeface="+mn-ea"/>
                <a:cs typeface="+mn-cs"/>
              </a:rPr>
              <a:t> folder into the directory, and inside of that folder there will be a couple JSON files that tell Visual Studio Code what to do when you want to run this application or debug this application. </a:t>
            </a:r>
          </a:p>
          <a:p>
            <a:endParaRPr lang="en-US" noProof="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2573876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click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left</a:t>
            </a:r>
            <a:r>
              <a:rPr lang="nl-BE" sz="1200" kern="1200" dirty="0">
                <a:solidFill>
                  <a:schemeClr val="tx1"/>
                </a:solidFill>
                <a:effectLst/>
                <a:latin typeface="+mn-lt"/>
                <a:ea typeface="+mn-ea"/>
                <a:cs typeface="+mn-cs"/>
              </a:rPr>
              <a:t>-hand side </a:t>
            </a:r>
            <a:r>
              <a:rPr lang="nl-BE" sz="1200" kern="1200" dirty="0" err="1">
                <a:solidFill>
                  <a:schemeClr val="tx1"/>
                </a:solidFill>
                <a:effectLst/>
                <a:latin typeface="+mn-lt"/>
                <a:ea typeface="+mn-ea"/>
                <a:cs typeface="+mn-cs"/>
              </a:rPr>
              <a:t>beside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live </a:t>
            </a:r>
            <a:r>
              <a:rPr lang="nl-BE" sz="1200" kern="1200" dirty="0" err="1">
                <a:solidFill>
                  <a:schemeClr val="tx1"/>
                </a:solidFill>
                <a:effectLst/>
                <a:latin typeface="+mn-lt"/>
                <a:ea typeface="+mn-ea"/>
                <a:cs typeface="+mn-cs"/>
              </a:rPr>
              <a:t>numbers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breakpoint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red </a:t>
            </a:r>
            <a:r>
              <a:rPr lang="nl-BE" sz="1200" kern="1200" dirty="0" err="1">
                <a:solidFill>
                  <a:schemeClr val="tx1"/>
                </a:solidFill>
                <a:effectLst/>
                <a:latin typeface="+mn-lt"/>
                <a:ea typeface="+mn-ea"/>
                <a:cs typeface="+mn-cs"/>
              </a:rPr>
              <a:t>circle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click Debug</a:t>
            </a:r>
            <a:r>
              <a:rPr lang="nl-BE" sz="1200" kern="1200" dirty="0">
                <a:solidFill>
                  <a:schemeClr val="tx1"/>
                </a:solidFill>
                <a:effectLst/>
                <a:latin typeface="+mn-lt"/>
                <a:ea typeface="+mn-ea"/>
                <a:cs typeface="+mn-cs"/>
                <a:sym typeface="Wingdings" panose="05000000000000000000" pitchFamily="2" charset="2"/>
              </a:rPr>
              <a:t> Start </a:t>
            </a:r>
            <a:r>
              <a:rPr lang="nl-BE" sz="1200" kern="1200" dirty="0" err="1">
                <a:solidFill>
                  <a:schemeClr val="tx1"/>
                </a:solidFill>
                <a:effectLst/>
                <a:latin typeface="+mn-lt"/>
                <a:ea typeface="+mn-ea"/>
                <a:cs typeface="+mn-cs"/>
                <a:sym typeface="Wingdings" panose="05000000000000000000" pitchFamily="2" charset="2"/>
              </a:rPr>
              <a:t>debugging</a:t>
            </a:r>
            <a:r>
              <a:rPr lang="nl-BE" sz="1200" kern="1200" dirty="0">
                <a:solidFill>
                  <a:schemeClr val="tx1"/>
                </a:solidFill>
                <a:effectLst/>
                <a:latin typeface="+mn-lt"/>
                <a:ea typeface="+mn-ea"/>
                <a:cs typeface="+mn-cs"/>
                <a:sym typeface="Wingdings" panose="05000000000000000000" pitchFamily="2" charset="2"/>
              </a:rPr>
              <a:t> (or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F5 )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 web browser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points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localhost:5000.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browser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in Visual Studio Code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sitting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breakpoint.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hover</a:t>
            </a:r>
            <a:r>
              <a:rPr lang="nl-BE" sz="1200" kern="1200" dirty="0">
                <a:solidFill>
                  <a:schemeClr val="tx1"/>
                </a:solidFill>
                <a:effectLst/>
                <a:latin typeface="+mn-lt"/>
                <a:ea typeface="+mn-ea"/>
                <a:cs typeface="+mn-cs"/>
              </a:rPr>
              <a:t> over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fields.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continue,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continue </a:t>
            </a:r>
            <a:r>
              <a:rPr lang="nl-BE" sz="1200" kern="1200" dirty="0" err="1">
                <a:solidFill>
                  <a:schemeClr val="tx1"/>
                </a:solidFill>
                <a:effectLst/>
                <a:latin typeface="+mn-lt"/>
                <a:ea typeface="+mn-ea"/>
                <a:cs typeface="+mn-cs"/>
              </a:rPr>
              <a:t>until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hit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breakpoint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or a breakpoint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Stop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Visual Studio Code is a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capable</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 tool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different platforms.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primarily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Visual Studio, but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or do in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ultimately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CLI.</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54511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a:solidFill>
                  <a:schemeClr val="tx1"/>
                </a:solidFill>
                <a:effectLst/>
                <a:latin typeface="+mn-lt"/>
                <a:ea typeface="+mn-ea"/>
                <a:cs typeface="+mn-cs"/>
              </a:rPr>
              <a:t>ASP. NET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web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Microsoft. It's been </a:t>
            </a:r>
            <a:r>
              <a:rPr lang="nl-BE" sz="1200" kern="1200" dirty="0" err="1">
                <a:solidFill>
                  <a:schemeClr val="tx1"/>
                </a:solidFill>
                <a:effectLst/>
                <a:latin typeface="+mn-lt"/>
                <a:ea typeface="+mn-ea"/>
                <a:cs typeface="+mn-cs"/>
              </a:rPr>
              <a:t>redesigned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ground</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flexible</a:t>
            </a:r>
            <a:r>
              <a:rPr lang="nl-BE" sz="1200" kern="1200" dirty="0">
                <a:solidFill>
                  <a:schemeClr val="tx1"/>
                </a:solidFill>
                <a:effectLst/>
                <a:latin typeface="+mn-lt"/>
                <a:ea typeface="+mn-ea"/>
                <a:cs typeface="+mn-cs"/>
              </a:rPr>
              <a:t>, modern,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different platforms. </a:t>
            </a:r>
          </a:p>
          <a:p>
            <a:r>
              <a:rPr lang="nl-BE" sz="1200" kern="1200" dirty="0" err="1">
                <a:solidFill>
                  <a:schemeClr val="tx1"/>
                </a:solidFill>
                <a:effectLst/>
                <a:latin typeface="+mn-lt"/>
                <a:ea typeface="+mn-ea"/>
                <a:cs typeface="+mn-cs"/>
              </a:rPr>
              <a:t>Moving</a:t>
            </a:r>
            <a:r>
              <a:rPr lang="nl-BE" sz="1200" kern="1200" dirty="0">
                <a:solidFill>
                  <a:schemeClr val="tx1"/>
                </a:solidFill>
                <a:effectLst/>
                <a:latin typeface="+mn-lt"/>
                <a:ea typeface="+mn-ea"/>
                <a:cs typeface="+mn-cs"/>
              </a:rPr>
              <a:t> forward,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web development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NET.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pieces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10313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noProof="0" dirty="0"/>
              <a:t>The ASP.NET Core Project Structure</a:t>
            </a:r>
          </a:p>
          <a:p>
            <a:endParaRPr lang="en-US" noProof="0" dirty="0"/>
          </a:p>
          <a:p>
            <a:r>
              <a:rPr lang="en-US" sz="1200" kern="1200" noProof="0" dirty="0">
                <a:solidFill>
                  <a:schemeClr val="tx1"/>
                </a:solidFill>
                <a:effectLst/>
                <a:latin typeface="+mn-lt"/>
                <a:ea typeface="+mn-ea"/>
                <a:cs typeface="+mn-cs"/>
              </a:rPr>
              <a:t>Inside of Visual Studio, let's take a look at what is inside of our new empty project. This project isn't completely empty, of course, there's just enough code here to say Hello World, and we want to see how that works so we can understand how ASP. NET Core works.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First of all, both Visual Studio and the .NET CLI (that we just used), they both understand this application to be a. NET Core project, because there is a </a:t>
            </a:r>
            <a:r>
              <a:rPr lang="en-US" sz="1200" b="1" kern="1200" noProof="0" dirty="0">
                <a:solidFill>
                  <a:schemeClr val="tx1"/>
                </a:solidFill>
                <a:effectLst/>
                <a:latin typeface="+mn-lt"/>
                <a:ea typeface="+mn-ea"/>
                <a:cs typeface="+mn-cs"/>
              </a:rPr>
              <a:t>project file </a:t>
            </a:r>
            <a:r>
              <a:rPr lang="en-US" sz="1200" kern="1200" noProof="0" dirty="0">
                <a:solidFill>
                  <a:schemeClr val="tx1"/>
                </a:solidFill>
                <a:effectLst/>
                <a:latin typeface="+mn-lt"/>
                <a:ea typeface="+mn-ea"/>
                <a:cs typeface="+mn-cs"/>
              </a:rPr>
              <a:t>inside of the folder on the hard drive. </a:t>
            </a:r>
          </a:p>
          <a:p>
            <a:r>
              <a:rPr lang="en-US" sz="1200" kern="1200" noProof="0" dirty="0">
                <a:solidFill>
                  <a:schemeClr val="tx1"/>
                </a:solidFill>
                <a:effectLst/>
                <a:latin typeface="+mn-lt"/>
                <a:ea typeface="+mn-ea"/>
                <a:cs typeface="+mn-cs"/>
              </a:rPr>
              <a:t>The project file for C# projects has a </a:t>
            </a:r>
            <a:r>
              <a:rPr lang="en-US" sz="1200" b="1" i="1" kern="1200" noProof="0" dirty="0">
                <a:solidFill>
                  <a:schemeClr val="tx1"/>
                </a:solidFill>
                <a:effectLst/>
                <a:latin typeface="+mn-lt"/>
                <a:ea typeface="+mn-ea"/>
                <a:cs typeface="+mn-cs"/>
              </a:rPr>
              <a:t>.</a:t>
            </a:r>
            <a:r>
              <a:rPr lang="en-US" sz="1200" b="1" i="1" kern="1200" noProof="0" dirty="0" err="1">
                <a:solidFill>
                  <a:schemeClr val="tx1"/>
                </a:solidFill>
                <a:effectLst/>
                <a:latin typeface="+mn-lt"/>
                <a:ea typeface="+mn-ea"/>
                <a:cs typeface="+mn-cs"/>
              </a:rPr>
              <a:t>csproj</a:t>
            </a:r>
            <a:r>
              <a:rPr lang="en-US" sz="1200" b="1"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extension, and that file is displayed in Visual Studio Solution Explorer window as a node in a tree. Everything inside of that node is part of the </a:t>
            </a:r>
            <a:r>
              <a:rPr lang="en-US" sz="1200" kern="1200" noProof="0" dirty="0" err="1">
                <a:solidFill>
                  <a:schemeClr val="tx1"/>
                </a:solidFill>
                <a:effectLst/>
                <a:latin typeface="+mn-lt"/>
                <a:ea typeface="+mn-ea"/>
                <a:cs typeface="+mn-cs"/>
              </a:rPr>
              <a:t>OdeToFood</a:t>
            </a:r>
            <a:r>
              <a:rPr lang="en-US" sz="1200" kern="1200" noProof="0" dirty="0">
                <a:solidFill>
                  <a:schemeClr val="tx1"/>
                </a:solidFill>
                <a:effectLst/>
                <a:latin typeface="+mn-lt"/>
                <a:ea typeface="+mn-ea"/>
                <a:cs typeface="+mn-cs"/>
              </a:rPr>
              <a:t> project. </a:t>
            </a:r>
          </a:p>
          <a:p>
            <a:r>
              <a:rPr lang="en-US" sz="1200" kern="1200" noProof="0" dirty="0">
                <a:solidFill>
                  <a:schemeClr val="tx1"/>
                </a:solidFill>
                <a:effectLst/>
                <a:latin typeface="+mn-lt"/>
                <a:ea typeface="+mn-ea"/>
                <a:cs typeface="+mn-cs"/>
              </a:rPr>
              <a:t>You can inspect the contents of your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 by right-clicking that node and going to the </a:t>
            </a:r>
            <a:r>
              <a:rPr lang="en-US" sz="1200" i="1" kern="1200" noProof="0" dirty="0">
                <a:solidFill>
                  <a:schemeClr val="tx1"/>
                </a:solidFill>
                <a:effectLst/>
                <a:latin typeface="+mn-lt"/>
                <a:ea typeface="+mn-ea"/>
                <a:cs typeface="+mn-cs"/>
              </a:rPr>
              <a:t>Edit </a:t>
            </a:r>
            <a:r>
              <a:rPr lang="en-US" sz="1200" i="1" kern="1200" noProof="0" dirty="0" err="1">
                <a:solidFill>
                  <a:schemeClr val="tx1"/>
                </a:solidFill>
                <a:effectLst/>
                <a:latin typeface="+mn-lt"/>
                <a:ea typeface="+mn-ea"/>
                <a:cs typeface="+mn-cs"/>
              </a:rPr>
              <a:t>OdeToFood.csproj</a:t>
            </a:r>
            <a:r>
              <a:rPr lang="en-US" sz="1200"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context menu item. When you click this entry, just a couple observations. </a:t>
            </a:r>
          </a:p>
          <a:p>
            <a:r>
              <a:rPr lang="en-US" sz="1200" kern="1200" noProof="0" dirty="0">
                <a:solidFill>
                  <a:schemeClr val="tx1"/>
                </a:solidFill>
                <a:effectLst/>
                <a:latin typeface="+mn-lt"/>
                <a:ea typeface="+mn-ea"/>
                <a:cs typeface="+mn-cs"/>
              </a:rPr>
              <a:t>First of all, for those of you who have edited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files inside of Visual Studio before, notice that you didn't have to unload your project to edit this file. The XML file simply opens up in an editor for you to modify. And secondly, the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 format is relatively simple compared to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files of the past.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There’s only one piece of information inside. The </a:t>
            </a:r>
            <a:r>
              <a:rPr lang="en-US" sz="1200" b="1" kern="1200" noProof="0" dirty="0" err="1">
                <a:solidFill>
                  <a:schemeClr val="tx1"/>
                </a:solidFill>
                <a:effectLst/>
                <a:latin typeface="+mn-lt"/>
                <a:ea typeface="+mn-ea"/>
                <a:cs typeface="+mn-cs"/>
              </a:rPr>
              <a:t>TargetFramework</a:t>
            </a:r>
            <a:r>
              <a:rPr lang="en-US" sz="1200" b="1" kern="1200" noProof="0" dirty="0">
                <a:solidFill>
                  <a:schemeClr val="tx1"/>
                </a:solidFill>
                <a:effectLst/>
                <a:latin typeface="+mn-lt"/>
                <a:ea typeface="+mn-ea"/>
                <a:cs typeface="+mn-cs"/>
              </a:rPr>
              <a:t> </a:t>
            </a:r>
            <a:r>
              <a:rPr lang="en-US" sz="1200" b="0" kern="1200" noProof="0" dirty="0">
                <a:solidFill>
                  <a:schemeClr val="tx1"/>
                </a:solidFill>
                <a:effectLst/>
                <a:latin typeface="+mn-lt"/>
                <a:ea typeface="+mn-ea"/>
                <a:cs typeface="+mn-cs"/>
              </a:rPr>
              <a:t>is set to</a:t>
            </a:r>
            <a:r>
              <a:rPr lang="en-US" sz="1200" kern="1200" noProof="0" dirty="0">
                <a:solidFill>
                  <a:schemeClr val="tx1"/>
                </a:solidFill>
                <a:effectLst/>
                <a:latin typeface="+mn-lt"/>
                <a:ea typeface="+mn-ea"/>
                <a:cs typeface="+mn-cs"/>
              </a:rPr>
              <a:t> </a:t>
            </a:r>
            <a:r>
              <a:rPr lang="en-US" sz="1200" b="1" i="1" kern="1200" noProof="0" dirty="0">
                <a:solidFill>
                  <a:schemeClr val="tx1"/>
                </a:solidFill>
                <a:effectLst/>
                <a:latin typeface="+mn-lt"/>
                <a:ea typeface="+mn-ea"/>
                <a:cs typeface="+mn-cs"/>
              </a:rPr>
              <a:t>netcoreapp3.1</a:t>
            </a:r>
            <a:r>
              <a:rPr lang="en-US" sz="1200" kern="1200" noProof="0" dirty="0">
                <a:solidFill>
                  <a:schemeClr val="tx1"/>
                </a:solidFill>
                <a:effectLst/>
                <a:latin typeface="+mn-lt"/>
                <a:ea typeface="+mn-ea"/>
                <a:cs typeface="+mn-cs"/>
              </a:rPr>
              <a:t>, that's a </a:t>
            </a:r>
            <a:r>
              <a:rPr lang="en-US" sz="1200" b="1" kern="1200" noProof="0" dirty="0">
                <a:solidFill>
                  <a:schemeClr val="tx1"/>
                </a:solidFill>
                <a:effectLst/>
                <a:latin typeface="+mn-lt"/>
                <a:ea typeface="+mn-ea"/>
                <a:cs typeface="+mn-cs"/>
              </a:rPr>
              <a:t>moniker</a:t>
            </a:r>
            <a:r>
              <a:rPr lang="en-US" sz="1200" kern="1200" noProof="0" dirty="0">
                <a:solidFill>
                  <a:schemeClr val="tx1"/>
                </a:solidFill>
                <a:effectLst/>
                <a:latin typeface="+mn-lt"/>
                <a:ea typeface="+mn-ea"/>
                <a:cs typeface="+mn-cs"/>
              </a:rPr>
              <a:t>, or short name, that says your web application is going to use. NET Core version 3.1. </a:t>
            </a:r>
          </a:p>
          <a:p>
            <a:r>
              <a:rPr lang="en-US" sz="1200" kern="1200" noProof="0" dirty="0">
                <a:solidFill>
                  <a:schemeClr val="tx1"/>
                </a:solidFill>
                <a:effectLst/>
                <a:latin typeface="+mn-lt"/>
                <a:ea typeface="+mn-ea"/>
                <a:cs typeface="+mn-cs"/>
              </a:rPr>
              <a:t>You could also target the full. NET Framework, the desktop framework that is installed with windows. That would be a </a:t>
            </a:r>
            <a:r>
              <a:rPr lang="en-US" sz="1200" b="1" kern="1200" noProof="0" dirty="0">
                <a:solidFill>
                  <a:schemeClr val="tx1"/>
                </a:solidFill>
                <a:effectLst/>
                <a:latin typeface="+mn-lt"/>
                <a:ea typeface="+mn-ea"/>
                <a:cs typeface="+mn-cs"/>
              </a:rPr>
              <a:t>moniker</a:t>
            </a:r>
            <a:r>
              <a:rPr lang="en-US" sz="1200" kern="1200" noProof="0" dirty="0">
                <a:solidFill>
                  <a:schemeClr val="tx1"/>
                </a:solidFill>
                <a:effectLst/>
                <a:latin typeface="+mn-lt"/>
                <a:ea typeface="+mn-ea"/>
                <a:cs typeface="+mn-cs"/>
              </a:rPr>
              <a:t> like </a:t>
            </a:r>
            <a:r>
              <a:rPr lang="en-US" sz="1200" b="1" kern="1200" noProof="0" dirty="0">
                <a:solidFill>
                  <a:schemeClr val="tx1"/>
                </a:solidFill>
                <a:effectLst/>
                <a:latin typeface="+mn-lt"/>
                <a:ea typeface="+mn-ea"/>
                <a:cs typeface="+mn-cs"/>
              </a:rPr>
              <a:t>net46</a:t>
            </a:r>
            <a:r>
              <a:rPr lang="en-US" sz="1200" kern="1200" noProof="0" dirty="0">
                <a:solidFill>
                  <a:schemeClr val="tx1"/>
                </a:solidFill>
                <a:effectLst/>
                <a:latin typeface="+mn-lt"/>
                <a:ea typeface="+mn-ea"/>
                <a:cs typeface="+mn-cs"/>
              </a:rPr>
              <a:t> for. NET 4.6, or you could also use previous standards for. NET Core, for example, </a:t>
            </a:r>
            <a:r>
              <a:rPr lang="en-US" sz="1200" i="1" kern="1200" noProof="0" dirty="0">
                <a:solidFill>
                  <a:schemeClr val="tx1"/>
                </a:solidFill>
                <a:effectLst/>
                <a:latin typeface="+mn-lt"/>
                <a:ea typeface="+mn-ea"/>
                <a:cs typeface="+mn-cs"/>
              </a:rPr>
              <a:t>netcoreapp1.0</a:t>
            </a:r>
            <a:r>
              <a:rPr lang="en-US" sz="1200" kern="1200" noProof="0" dirty="0">
                <a:solidFill>
                  <a:schemeClr val="tx1"/>
                </a:solidFill>
                <a:effectLst/>
                <a:latin typeface="+mn-lt"/>
                <a:ea typeface="+mn-ea"/>
                <a:cs typeface="+mn-cs"/>
              </a:rPr>
              <a:t>.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Note that the files in de project (like </a:t>
            </a:r>
            <a:r>
              <a:rPr lang="en-US" sz="1200" i="1" kern="1200" noProof="0" dirty="0" err="1">
                <a:solidFill>
                  <a:schemeClr val="tx1"/>
                </a:solidFill>
                <a:effectLst/>
                <a:latin typeface="+mn-lt"/>
                <a:ea typeface="+mn-ea"/>
                <a:cs typeface="+mn-cs"/>
              </a:rPr>
              <a:t>Program.cs</a:t>
            </a:r>
            <a:r>
              <a:rPr lang="en-US" sz="1200" i="0" kern="1200" noProof="0" dirty="0">
                <a:solidFill>
                  <a:schemeClr val="tx1"/>
                </a:solidFill>
                <a:effectLst/>
                <a:latin typeface="+mn-lt"/>
                <a:ea typeface="+mn-ea"/>
                <a:cs typeface="+mn-cs"/>
              </a:rPr>
              <a:t>) are not listed in the project file. This is because </a:t>
            </a:r>
            <a:r>
              <a:rPr lang="en-US" sz="1200" b="1" i="0" kern="1200" noProof="0" dirty="0">
                <a:solidFill>
                  <a:schemeClr val="tx1"/>
                </a:solidFill>
                <a:effectLst/>
                <a:latin typeface="+mn-lt"/>
                <a:ea typeface="+mn-ea"/>
                <a:cs typeface="+mn-cs"/>
              </a:rPr>
              <a:t>all files in the project folder are considered to be a part of the project</a:t>
            </a:r>
            <a:r>
              <a:rPr lang="en-US" sz="1200" i="0" kern="1200" noProof="0" dirty="0">
                <a:solidFill>
                  <a:schemeClr val="tx1"/>
                </a:solidFill>
                <a:effectLst/>
                <a:latin typeface="+mn-lt"/>
                <a:ea typeface="+mn-ea"/>
                <a:cs typeface="+mn-cs"/>
              </a:rPr>
              <a:t>.</a:t>
            </a:r>
            <a:endParaRPr lang="en-US" sz="1200" i="1" kern="1200" noProof="0" dirty="0">
              <a:solidFill>
                <a:schemeClr val="tx1"/>
              </a:solidFill>
              <a:effectLst/>
              <a:latin typeface="+mn-lt"/>
              <a:ea typeface="+mn-ea"/>
              <a:cs typeface="+mn-cs"/>
            </a:endParaRPr>
          </a:p>
          <a:p>
            <a:endParaRPr lang="en-US" sz="1200" kern="1200" noProof="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5793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Visual Studio is </a:t>
            </a:r>
            <a:r>
              <a:rPr lang="nl-BE" sz="1200" kern="1200" dirty="0" err="1">
                <a:solidFill>
                  <a:schemeClr val="tx1"/>
                </a:solidFill>
                <a:effectLst/>
                <a:latin typeface="+mn-lt"/>
                <a:ea typeface="+mn-ea"/>
                <a:cs typeface="+mn-cs"/>
              </a:rPr>
              <a:t>pointing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or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easily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C# code file.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echo a </a:t>
            </a:r>
            <a:r>
              <a:rPr lang="nl-BE" sz="1200"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character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foo.cs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enter,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watch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Solution Explorer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become</a:t>
            </a:r>
            <a:r>
              <a:rPr lang="nl-BE" sz="1200" kern="1200" dirty="0">
                <a:solidFill>
                  <a:schemeClr val="tx1"/>
                </a:solidFill>
                <a:effectLst/>
                <a:latin typeface="+mn-lt"/>
                <a:ea typeface="+mn-ea"/>
                <a:cs typeface="+mn-cs"/>
              </a:rPr>
              <a:t>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Code or </a:t>
            </a:r>
            <a:r>
              <a:rPr lang="nl-BE" sz="1200" kern="1200" dirty="0" err="1">
                <a:solidFill>
                  <a:schemeClr val="tx1"/>
                </a:solidFill>
                <a:effectLst/>
                <a:latin typeface="+mn-lt"/>
                <a:ea typeface="+mn-ea"/>
                <a:cs typeface="+mn-cs"/>
              </a:rPr>
              <a:t>Notepad</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time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foo.cs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included</a:t>
            </a:r>
            <a:r>
              <a:rPr lang="nl-BE" sz="1200" kern="1200" dirty="0">
                <a:solidFill>
                  <a:schemeClr val="tx1"/>
                </a:solidFill>
                <a:effectLst/>
                <a:latin typeface="+mn-lt"/>
                <a:ea typeface="+mn-ea"/>
                <a:cs typeface="+mn-cs"/>
              </a:rPr>
              <a:t> as part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compilation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delete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system,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disappear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Solution Explorer.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important aspect of.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The </a:t>
            </a:r>
            <a:r>
              <a:rPr lang="nl-BE" sz="1200" b="1" kern="1200" dirty="0" err="1">
                <a:solidFill>
                  <a:schemeClr val="tx1"/>
                </a:solidFill>
                <a:effectLst/>
                <a:latin typeface="+mn-lt"/>
                <a:ea typeface="+mn-ea"/>
                <a:cs typeface="+mn-cs"/>
              </a:rPr>
              <a:t>projects</a:t>
            </a:r>
            <a:r>
              <a:rPr lang="nl-BE" sz="1200" b="1" kern="1200" dirty="0">
                <a:solidFill>
                  <a:schemeClr val="tx1"/>
                </a:solidFill>
                <a:effectLst/>
                <a:latin typeface="+mn-lt"/>
                <a:ea typeface="+mn-ea"/>
                <a:cs typeface="+mn-cs"/>
              </a:rPr>
              <a:t> are </a:t>
            </a:r>
            <a:r>
              <a:rPr lang="nl-BE" sz="1200" b="1" kern="1200" dirty="0" err="1">
                <a:solidFill>
                  <a:schemeClr val="tx1"/>
                </a:solidFill>
                <a:effectLst/>
                <a:latin typeface="+mn-lt"/>
                <a:ea typeface="+mn-ea"/>
                <a:cs typeface="+mn-cs"/>
              </a:rPr>
              <a:t>now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based</a:t>
            </a:r>
            <a:r>
              <a:rPr lang="nl-BE" sz="1200" b="1" kern="1200" dirty="0">
                <a:solidFill>
                  <a:schemeClr val="tx1"/>
                </a:solidFill>
                <a:effectLst/>
                <a:latin typeface="+mn-lt"/>
                <a:ea typeface="+mn-ea"/>
                <a:cs typeface="+mn-cs"/>
              </a:rPr>
              <a:t> on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 system</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Yes,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targeting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packages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but </a:t>
            </a:r>
            <a:r>
              <a:rPr lang="nl-BE" sz="1200" b="1" kern="1200" dirty="0" err="1">
                <a:solidFill>
                  <a:schemeClr val="tx1"/>
                </a:solidFill>
                <a:effectLst/>
                <a:latin typeface="+mn-lt"/>
                <a:ea typeface="+mn-ea"/>
                <a:cs typeface="+mn-cs"/>
              </a:rPr>
              <a:t>there</a:t>
            </a:r>
            <a:r>
              <a:rPr lang="nl-BE" sz="1200" b="1" kern="1200" dirty="0">
                <a:solidFill>
                  <a:schemeClr val="tx1"/>
                </a:solidFill>
                <a:effectLst/>
                <a:latin typeface="+mn-lt"/>
                <a:ea typeface="+mn-ea"/>
                <a:cs typeface="+mn-cs"/>
              </a:rPr>
              <a:t> is no manifest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has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list </a:t>
            </a:r>
            <a:r>
              <a:rPr lang="nl-BE" sz="1200" b="1" kern="1200" dirty="0" err="1">
                <a:solidFill>
                  <a:schemeClr val="tx1"/>
                </a:solidFill>
                <a:effectLst/>
                <a:latin typeface="+mn-lt"/>
                <a:ea typeface="+mn-ea"/>
                <a:cs typeface="+mn-cs"/>
              </a:rPr>
              <a:t>everything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that's</a:t>
            </a:r>
            <a:r>
              <a:rPr lang="nl-BE" sz="1200" b="1" kern="1200" dirty="0">
                <a:solidFill>
                  <a:schemeClr val="tx1"/>
                </a:solidFill>
                <a:effectLst/>
                <a:latin typeface="+mn-lt"/>
                <a:ea typeface="+mn-ea"/>
                <a:cs typeface="+mn-cs"/>
              </a:rPr>
              <a:t> in </a:t>
            </a:r>
            <a:r>
              <a:rPr lang="nl-BE" sz="1200" b="1" kern="1200" dirty="0" err="1">
                <a:solidFill>
                  <a:schemeClr val="tx1"/>
                </a:solidFill>
                <a:effectLst/>
                <a:latin typeface="+mn-lt"/>
                <a:ea typeface="+mn-ea"/>
                <a:cs typeface="+mn-cs"/>
              </a:rPr>
              <a:t>your</a:t>
            </a:r>
            <a:r>
              <a:rPr lang="nl-BE" sz="1200" b="1" kern="1200" dirty="0">
                <a:solidFill>
                  <a:schemeClr val="tx1"/>
                </a:solidFill>
                <a:effectLst/>
                <a:latin typeface="+mn-lt"/>
                <a:ea typeface="+mn-ea"/>
                <a:cs typeface="+mn-cs"/>
              </a:rPr>
              <a:t> project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included</a:t>
            </a:r>
            <a:r>
              <a:rPr lang="nl-BE" sz="1200" kern="1200" dirty="0">
                <a:solidFill>
                  <a:schemeClr val="tx1"/>
                </a:solidFill>
                <a:effectLst/>
                <a:latin typeface="+mn-lt"/>
                <a:ea typeface="+mn-ea"/>
                <a:cs typeface="+mn-cs"/>
              </a:rPr>
              <a:t> as part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615855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C# files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i="1" kern="1200" dirty="0" err="1">
                <a:solidFill>
                  <a:schemeClr val="tx1"/>
                </a:solidFill>
                <a:effectLst/>
                <a:latin typeface="+mn-lt"/>
                <a:ea typeface="+mn-ea"/>
                <a:cs typeface="+mn-cs"/>
              </a:rPr>
              <a:t>program.cs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0" u="sng" kern="1200" dirty="0" err="1">
                <a:solidFill>
                  <a:schemeClr val="tx1"/>
                </a:solidFill>
                <a:effectLst/>
                <a:latin typeface="+mn-lt"/>
                <a:ea typeface="+mn-ea"/>
                <a:cs typeface="+mn-cs"/>
              </a:rPr>
              <a:t>Program.cs</a:t>
            </a:r>
            <a:endParaRPr lang="nl-BE" sz="1200" b="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you've</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written</a:t>
            </a:r>
            <a:r>
              <a:rPr lang="nl-BE" sz="1200" kern="1200" dirty="0">
                <a:solidFill>
                  <a:schemeClr val="tx1"/>
                </a:solidFill>
                <a:effectLst/>
                <a:latin typeface="+mn-lt"/>
                <a:ea typeface="+mn-ea"/>
                <a:cs typeface="+mn-cs"/>
              </a:rPr>
              <a:t> a console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looks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a:t>
            </a:r>
            <a:r>
              <a:rPr lang="nl-BE" sz="1200" kern="1200" dirty="0" err="1">
                <a:solidFill>
                  <a:schemeClr val="tx1"/>
                </a:solidFill>
                <a:effectLst/>
                <a:latin typeface="+mn-lt"/>
                <a:ea typeface="+mn-ea"/>
                <a:cs typeface="+mn-cs"/>
              </a:rPr>
              <a:t>typical</a:t>
            </a:r>
            <a:r>
              <a:rPr lang="nl-BE" sz="1200" kern="1200" dirty="0">
                <a:solidFill>
                  <a:schemeClr val="tx1"/>
                </a:solidFill>
                <a:effectLst/>
                <a:latin typeface="+mn-lt"/>
                <a:ea typeface="+mn-ea"/>
                <a:cs typeface="+mn-cs"/>
              </a:rPr>
              <a:t> console mode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program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a:t>
            </a:r>
            <a:r>
              <a:rPr lang="nl-BE" sz="1200" i="1" kern="1200" dirty="0" err="1">
                <a:solidFill>
                  <a:schemeClr val="tx1"/>
                </a:solidFill>
                <a:effectLst/>
                <a:latin typeface="+mn-lt"/>
                <a:ea typeface="+mn-ea"/>
                <a:cs typeface="+mn-cs"/>
              </a:rPr>
              <a:t>static</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void</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Main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takes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ASP. 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is </a:t>
            </a:r>
            <a:r>
              <a:rPr lang="nl-BE" sz="1200" b="1" kern="1200" dirty="0" err="1">
                <a:solidFill>
                  <a:schemeClr val="tx1"/>
                </a:solidFill>
                <a:effectLst/>
                <a:latin typeface="+mn-lt"/>
                <a:ea typeface="+mn-ea"/>
                <a:cs typeface="+mn-cs"/>
              </a:rPr>
              <a:t>structured</a:t>
            </a:r>
            <a:r>
              <a:rPr lang="nl-BE" sz="1200" b="1" kern="1200" dirty="0">
                <a:solidFill>
                  <a:schemeClr val="tx1"/>
                </a:solidFill>
                <a:effectLst/>
                <a:latin typeface="+mn-lt"/>
                <a:ea typeface="+mn-ea"/>
                <a:cs typeface="+mn-cs"/>
              </a:rPr>
              <a:t> as a console mode </a:t>
            </a:r>
            <a:r>
              <a:rPr lang="nl-BE" sz="1200" b="1"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We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previously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spun</a:t>
            </a:r>
            <a:r>
              <a:rPr lang="nl-BE" sz="1200" kern="1200" dirty="0">
                <a:solidFill>
                  <a:schemeClr val="tx1"/>
                </a:solidFill>
                <a:effectLst/>
                <a:latin typeface="+mn-lt"/>
                <a:ea typeface="+mn-ea"/>
                <a:cs typeface="+mn-cs"/>
              </a:rPr>
              <a:t> up a web server,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browse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on localhost:5000.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a:t>
            </a:r>
            <a:r>
              <a:rPr lang="nl-BE" sz="1200" b="1" kern="1200" dirty="0" err="1">
                <a:solidFill>
                  <a:schemeClr val="tx1"/>
                </a:solidFill>
                <a:effectLst/>
                <a:latin typeface="+mn-lt"/>
                <a:ea typeface="+mn-ea"/>
                <a:cs typeface="+mn-cs"/>
              </a:rPr>
              <a:t>find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entry point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static</a:t>
            </a:r>
            <a:r>
              <a:rPr lang="nl-BE" sz="1200" b="1" i="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void</a:t>
            </a:r>
            <a:r>
              <a:rPr lang="nl-BE" sz="1200" b="1" i="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main</a:t>
            </a:r>
            <a:r>
              <a:rPr lang="nl-BE" sz="1200" b="1"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main</a:t>
            </a:r>
            <a:r>
              <a:rPr lang="nl-BE" sz="1200" kern="1200" dirty="0">
                <a:solidFill>
                  <a:schemeClr val="tx1"/>
                </a:solidFill>
                <a:effectLst/>
                <a:latin typeface="+mn-lt"/>
                <a:ea typeface="+mn-ea"/>
                <a:cs typeface="+mn-cs"/>
              </a:rPr>
              <a:t> entry point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 host</a:t>
            </a:r>
            <a:r>
              <a:rPr lang="nl-BE" sz="1200" kern="1200" dirty="0">
                <a:solidFill>
                  <a:schemeClr val="tx1"/>
                </a:solidFill>
                <a:effectLst/>
                <a:latin typeface="+mn-lt"/>
                <a:ea typeface="+mn-ea"/>
                <a:cs typeface="+mn-cs"/>
              </a:rPr>
              <a:t>, passing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web host</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start running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Visual Studio </a:t>
            </a:r>
            <a:r>
              <a:rPr lang="nl-BE" sz="1200" kern="1200" dirty="0">
                <a:solidFill>
                  <a:schemeClr val="tx1"/>
                </a:solidFill>
                <a:effectLst/>
                <a:latin typeface="+mn-lt"/>
                <a:ea typeface="+mn-ea"/>
                <a:cs typeface="+mn-cs"/>
              </a:rPr>
              <a:t>runs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particular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b="1" kern="1200" dirty="0" err="1">
                <a:solidFill>
                  <a:schemeClr val="tx1"/>
                </a:solidFill>
                <a:effectLst/>
                <a:latin typeface="+mn-lt"/>
                <a:ea typeface="+mn-ea"/>
                <a:cs typeface="+mn-cs"/>
              </a:rPr>
              <a:t>will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place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web host </a:t>
            </a:r>
            <a:r>
              <a:rPr lang="nl-BE" sz="1200" b="1" kern="1200" dirty="0" err="1">
                <a:solidFill>
                  <a:schemeClr val="tx1"/>
                </a:solidFill>
                <a:effectLst/>
                <a:latin typeface="+mn-lt"/>
                <a:ea typeface="+mn-ea"/>
                <a:cs typeface="+mn-cs"/>
              </a:rPr>
              <a:t>behind</a:t>
            </a:r>
            <a:r>
              <a:rPr lang="nl-BE" sz="1200" b="1" kern="1200" dirty="0">
                <a:solidFill>
                  <a:schemeClr val="tx1"/>
                </a:solidFill>
                <a:effectLst/>
                <a:latin typeface="+mn-lt"/>
                <a:ea typeface="+mn-ea"/>
                <a:cs typeface="+mn-cs"/>
              </a:rPr>
              <a:t> IIS Express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IIS Express acts </a:t>
            </a:r>
            <a:r>
              <a:rPr lang="nl-BE" sz="1200" b="1" kern="1200" dirty="0" err="1">
                <a:solidFill>
                  <a:schemeClr val="tx1"/>
                </a:solidFill>
                <a:effectLst/>
                <a:latin typeface="+mn-lt"/>
                <a:ea typeface="+mn-ea"/>
                <a:cs typeface="+mn-cs"/>
              </a:rPr>
              <a:t>much</a:t>
            </a:r>
            <a:r>
              <a:rPr lang="nl-BE" sz="1200" b="1" kern="1200" dirty="0">
                <a:solidFill>
                  <a:schemeClr val="tx1"/>
                </a:solidFill>
                <a:effectLst/>
                <a:latin typeface="+mn-lt"/>
                <a:ea typeface="+mn-ea"/>
                <a:cs typeface="+mn-cs"/>
              </a:rPr>
              <a:t> like a proxy server</a:t>
            </a:r>
            <a:r>
              <a:rPr lang="nl-BE" sz="1200" kern="1200" dirty="0">
                <a:solidFill>
                  <a:schemeClr val="tx1"/>
                </a:solidFill>
                <a:effectLst/>
                <a:latin typeface="+mn-lt"/>
                <a:ea typeface="+mn-ea"/>
                <a:cs typeface="+mn-cs"/>
              </a:rPr>
              <a:t>. It's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forward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 separate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up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server.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is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CreateHostBuilder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class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Microsoft.AspNetCore.Hosting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Host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has a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spin up a web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CreateDefaultBuilder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web host builder,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builder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environment, but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We're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simply</a:t>
            </a:r>
            <a:r>
              <a:rPr lang="nl-BE" sz="1200" b="1" kern="1200" dirty="0">
                <a:solidFill>
                  <a:schemeClr val="tx1"/>
                </a:solidFill>
                <a:effectLst/>
                <a:latin typeface="+mn-lt"/>
                <a:ea typeface="+mn-ea"/>
                <a:cs typeface="+mn-cs"/>
              </a:rPr>
              <a:t> telling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web host builder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i="1" kern="1200" dirty="0">
                <a:solidFill>
                  <a:schemeClr val="tx1"/>
                </a:solidFill>
                <a:effectLst/>
                <a:latin typeface="+mn-lt"/>
                <a:ea typeface="+mn-ea"/>
                <a:cs typeface="+mn-cs"/>
              </a:rPr>
              <a:t>Startup</a:t>
            </a:r>
            <a:r>
              <a:rPr lang="nl-BE" sz="1200" b="1" kern="1200" dirty="0">
                <a:solidFill>
                  <a:schemeClr val="tx1"/>
                </a:solidFill>
                <a:effectLst/>
                <a:latin typeface="+mn-lt"/>
                <a:ea typeface="+mn-ea"/>
                <a:cs typeface="+mn-cs"/>
              </a:rPr>
              <a:t> class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should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here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second, but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web host builder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IHost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web host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start running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listening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HTTP </a:t>
            </a:r>
            <a:r>
              <a:rPr lang="nl-BE" sz="1200" b="1" kern="1200" dirty="0" err="1">
                <a:solidFill>
                  <a:schemeClr val="tx1"/>
                </a:solidFill>
                <a:effectLst/>
                <a:latin typeface="+mn-lt"/>
                <a:ea typeface="+mn-ea"/>
                <a:cs typeface="+mn-cs"/>
              </a:rPr>
              <a:t>connections</a:t>
            </a:r>
            <a:r>
              <a:rPr lang="nl-BE" sz="1200" b="1" kern="1200" dirty="0">
                <a:solidFill>
                  <a:schemeClr val="tx1"/>
                </a:solidFill>
                <a:effectLst/>
                <a:latin typeface="+mn-lt"/>
                <a:ea typeface="+mn-ea"/>
                <a:cs typeface="+mn-cs"/>
              </a:rPr>
              <a:t> or HTTPS </a:t>
            </a:r>
            <a:r>
              <a:rPr lang="nl-BE" sz="1200" b="1" kern="1200" dirty="0" err="1">
                <a:solidFill>
                  <a:schemeClr val="tx1"/>
                </a:solidFill>
                <a:effectLst/>
                <a:latin typeface="+mn-lt"/>
                <a:ea typeface="+mn-ea"/>
                <a:cs typeface="+mn-cs"/>
              </a:rPr>
              <a:t>connections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program.cs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static</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void</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main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are </a:t>
            </a:r>
            <a:r>
              <a:rPr lang="nl-BE" sz="1200" kern="1200" dirty="0" err="1">
                <a:solidFill>
                  <a:schemeClr val="tx1"/>
                </a:solidFill>
                <a:effectLst/>
                <a:latin typeface="+mn-lt"/>
                <a:ea typeface="+mn-ea"/>
                <a:cs typeface="+mn-cs"/>
              </a:rPr>
              <a:t>always</a:t>
            </a:r>
            <a:r>
              <a:rPr lang="nl-BE" sz="1200" kern="1200" dirty="0">
                <a:solidFill>
                  <a:schemeClr val="tx1"/>
                </a:solidFill>
                <a:effectLst/>
                <a:latin typeface="+mn-lt"/>
                <a:ea typeface="+mn-ea"/>
                <a:cs typeface="+mn-cs"/>
              </a:rPr>
              <a:t> a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1980841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0" u="sng" kern="1200" dirty="0" err="1">
                <a:solidFill>
                  <a:schemeClr val="tx1"/>
                </a:solidFill>
                <a:effectLst/>
                <a:latin typeface="+mn-lt"/>
                <a:ea typeface="+mn-ea"/>
                <a:cs typeface="+mn-cs"/>
              </a:rPr>
              <a:t>Startup.cs</a:t>
            </a:r>
            <a:endParaRPr lang="nl-BE" sz="120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Most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class: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b="1" kern="1200" dirty="0" err="1">
                <a:solidFill>
                  <a:schemeClr val="tx1"/>
                </a:solidFill>
                <a:effectLst/>
                <a:latin typeface="+mn-lt"/>
                <a:ea typeface="+mn-ea"/>
                <a:cs typeface="+mn-cs"/>
              </a:rPr>
              <a:t>ConfigureServices</a:t>
            </a:r>
            <a:endParaRPr lang="nl-BE"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b="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these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much</a:t>
            </a:r>
            <a:r>
              <a:rPr lang="nl-BE" sz="1200" kern="1200" dirty="0">
                <a:solidFill>
                  <a:schemeClr val="tx1"/>
                </a:solidFill>
                <a:effectLst/>
                <a:latin typeface="+mn-lt"/>
                <a:ea typeface="+mn-ea"/>
                <a:cs typeface="+mn-cs"/>
              </a:rPr>
              <a:t> more detail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module.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HTTP processing pipeline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arrives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have a single piece of code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tekst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arrives</a:t>
            </a:r>
            <a:r>
              <a:rPr lang="nl-BE" sz="1200" kern="1200" dirty="0">
                <a:solidFill>
                  <a:schemeClr val="tx1"/>
                </a:solidFill>
                <a:effectLst/>
                <a:latin typeface="+mn-lt"/>
                <a:ea typeface="+mn-ea"/>
                <a:cs typeface="+mn-cs"/>
              </a:rPr>
              <a:t> at het root </a:t>
            </a:r>
            <a:r>
              <a:rPr lang="nl-BE" sz="1200" kern="1200" dirty="0" err="1">
                <a:solidFill>
                  <a:schemeClr val="tx1"/>
                </a:solidFill>
                <a:effectLst/>
                <a:latin typeface="+mn-lt"/>
                <a:ea typeface="+mn-ea"/>
                <a:cs typeface="+mn-cs"/>
              </a:rPr>
              <a:t>url</a:t>
            </a:r>
            <a:r>
              <a:rPr lang="nl-BE" sz="1200" kern="1200" dirty="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url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return a response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404 status code.</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no fancy HTML, no JSON responses,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World!</a:t>
            </a:r>
            <a:r>
              <a:rPr lang="nl-BE" sz="1200" i="0"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JSON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APIs</a:t>
            </a:r>
            <a:r>
              <a:rPr lang="nl-BE" sz="1200" kern="1200" dirty="0">
                <a:solidFill>
                  <a:schemeClr val="tx1"/>
                </a:solidFill>
                <a:effectLst/>
                <a:latin typeface="+mn-lt"/>
                <a:ea typeface="+mn-ea"/>
                <a:cs typeface="+mn-cs"/>
              </a:rPr>
              <a:t>, but right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moment,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configurable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we want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sort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as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update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in development or in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URL.</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2854803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Adding a Configuration Source</a:t>
            </a:r>
          </a:p>
          <a:p>
            <a:endParaRPr lang="en-US" dirty="0"/>
          </a:p>
          <a:p>
            <a:r>
              <a:rPr lang="en-US" dirty="0"/>
              <a:t>To understand how we will add some configuration data to our application, we first have to understand the little bit of code that we saw inside of the </a:t>
            </a:r>
            <a:r>
              <a:rPr lang="en-US" i="1" dirty="0" err="1"/>
              <a:t>program.cs</a:t>
            </a:r>
            <a:r>
              <a:rPr lang="en-US" i="1" dirty="0"/>
              <a:t> </a:t>
            </a:r>
            <a:r>
              <a:rPr lang="en-US" dirty="0"/>
              <a:t>file, specifically, the bit that </a:t>
            </a:r>
            <a:r>
              <a:rPr lang="en-US" dirty="0" err="1"/>
              <a:t>says</a:t>
            </a:r>
            <a:r>
              <a:rPr lang="en-US" i="1" dirty="0" err="1"/>
              <a:t>Host.CreateDefaultBuilder</a:t>
            </a:r>
            <a:r>
              <a:rPr lang="en-US" dirty="0"/>
              <a:t>. </a:t>
            </a:r>
          </a:p>
          <a:p>
            <a:r>
              <a:rPr lang="en-US" dirty="0"/>
              <a:t>A web host builder is an object that knows how to set up our web server environment, and the default web host builder sets up our environment in a specific way.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These are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builder code, but here is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web host builder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set up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Kestrel</a:t>
            </a:r>
            <a:r>
              <a:rPr lang="nl-BE" sz="1200" b="1" kern="1200" dirty="0">
                <a:solidFill>
                  <a:schemeClr val="tx1"/>
                </a:solidFill>
                <a:effectLst/>
                <a:latin typeface="+mn-lt"/>
                <a:ea typeface="+mn-ea"/>
                <a:cs typeface="+mn-cs"/>
              </a:rPr>
              <a:t> web server</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Kestrel</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codename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ships</a:t>
            </a:r>
            <a:r>
              <a:rPr lang="nl-BE" sz="1200" kern="1200" dirty="0">
                <a:solidFill>
                  <a:schemeClr val="tx1"/>
                </a:solidFill>
                <a:effectLst/>
                <a:latin typeface="+mn-lt"/>
                <a:ea typeface="+mn-ea"/>
                <a:cs typeface="+mn-cs"/>
              </a:rPr>
              <a:t> as part of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cross-platform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runs on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platforms </a:t>
            </a:r>
            <a:r>
              <a:rPr lang="nl-BE" sz="1200" kern="1200" dirty="0" err="1">
                <a:solidFill>
                  <a:schemeClr val="tx1"/>
                </a:solidFill>
                <a:effectLst/>
                <a:latin typeface="+mn-lt"/>
                <a:ea typeface="+mn-ea"/>
                <a:cs typeface="+mn-cs"/>
              </a:rPr>
              <a:t>supported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It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listen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connections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builder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sets up IIS Integration</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running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integration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Windows </a:t>
            </a:r>
            <a:r>
              <a:rPr lang="nl-BE" sz="1200" kern="1200" dirty="0" err="1">
                <a:solidFill>
                  <a:schemeClr val="tx1"/>
                </a:solidFill>
                <a:effectLst/>
                <a:latin typeface="+mn-lt"/>
                <a:ea typeface="+mn-ea"/>
                <a:cs typeface="+mn-cs"/>
              </a:rPr>
              <a:t>credentials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Kestrel</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running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important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building intranet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users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company firewall;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probably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integration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builder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sets up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default </a:t>
            </a:r>
            <a:r>
              <a:rPr lang="nl-BE" sz="1200" b="1"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console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Visual Studio's output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these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customized</a:t>
            </a:r>
            <a:r>
              <a:rPr lang="nl-BE" sz="1200" kern="1200" dirty="0">
                <a:solidFill>
                  <a:schemeClr val="tx1"/>
                </a:solidFill>
                <a:effectLst/>
                <a:latin typeface="+mn-lt"/>
                <a:ea typeface="+mn-ea"/>
                <a:cs typeface="+mn-cs"/>
              </a:rPr>
              <a:t>, but here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important part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b="1" kern="1200" dirty="0">
                <a:solidFill>
                  <a:schemeClr val="tx1"/>
                </a:solidFill>
                <a:effectLst/>
                <a:latin typeface="+mn-lt"/>
                <a:ea typeface="+mn-ea"/>
                <a:cs typeface="+mn-cs"/>
              </a:rPr>
              <a:t>The default web host builder </a:t>
            </a:r>
            <a:r>
              <a:rPr lang="nl-BE" sz="1200" b="1" kern="1200" dirty="0" err="1">
                <a:solidFill>
                  <a:schemeClr val="tx1"/>
                </a:solidFill>
                <a:effectLst/>
                <a:latin typeface="+mn-lt"/>
                <a:ea typeface="+mn-ea"/>
                <a:cs typeface="+mn-cs"/>
              </a:rPr>
              <a:t>will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create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object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implements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IConfiguration</a:t>
            </a:r>
            <a:r>
              <a:rPr lang="nl-BE" sz="1200" b="1" kern="1200" dirty="0">
                <a:solidFill>
                  <a:schemeClr val="tx1"/>
                </a:solidFill>
                <a:effectLst/>
                <a:latin typeface="+mn-lt"/>
                <a:ea typeface="+mn-ea"/>
                <a:cs typeface="+mn-cs"/>
              </a:rPr>
              <a:t> interface</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access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b="1" kern="1200" dirty="0" err="1">
                <a:solidFill>
                  <a:schemeClr val="tx1"/>
                </a:solidFill>
                <a:effectLst/>
                <a:latin typeface="+mn-lt"/>
                <a:ea typeface="+mn-ea"/>
                <a:cs typeface="+mn-cs"/>
              </a:rPr>
              <a:t>configuration</a:t>
            </a:r>
            <a:r>
              <a:rPr lang="nl-BE" sz="1200" b="1" kern="1200" dirty="0">
                <a:solidFill>
                  <a:schemeClr val="tx1"/>
                </a:solidFill>
                <a:effectLst/>
                <a:latin typeface="+mn-lt"/>
                <a:ea typeface="+mn-ea"/>
                <a:cs typeface="+mn-cs"/>
              </a:rPr>
              <a:t> information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 few different sources</a:t>
            </a:r>
            <a:r>
              <a:rPr lang="nl-BE" sz="1200" kern="1200" dirty="0">
                <a:solidFill>
                  <a:schemeClr val="tx1"/>
                </a:solidFill>
                <a:effectLst/>
                <a:latin typeface="+mn-lt"/>
                <a:ea typeface="+mn-ea"/>
                <a:cs typeface="+mn-cs"/>
              </a:rPr>
              <a:t>: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file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b="1" kern="1200" dirty="0">
                <a:solidFill>
                  <a:schemeClr val="tx1"/>
                </a:solidFill>
                <a:effectLst/>
                <a:latin typeface="+mn-lt"/>
                <a:ea typeface="+mn-ea"/>
                <a:cs typeface="+mn-cs"/>
              </a:rPr>
              <a:t>user </a:t>
            </a:r>
            <a:r>
              <a:rPr lang="nl-BE" sz="1200" b="1" kern="1200" dirty="0" err="1">
                <a:solidFill>
                  <a:schemeClr val="tx1"/>
                </a:solidFill>
                <a:effectLst/>
                <a:latin typeface="+mn-lt"/>
                <a:ea typeface="+mn-ea"/>
                <a:cs typeface="+mn-cs"/>
              </a:rPr>
              <a:t>secrets</a:t>
            </a:r>
            <a:r>
              <a:rPr lang="nl-BE" sz="1200" b="1" kern="1200" dirty="0">
                <a:solidFill>
                  <a:schemeClr val="tx1"/>
                </a:solidFill>
                <a:effectLst/>
                <a:latin typeface="+mn-lt"/>
                <a:ea typeface="+mn-ea"/>
                <a:cs typeface="+mn-cs"/>
              </a:rPr>
              <a:t> file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secrets</a:t>
            </a:r>
            <a:r>
              <a:rPr lang="nl-BE" sz="1200" kern="1200" dirty="0">
                <a:solidFill>
                  <a:schemeClr val="tx1"/>
                </a:solidFill>
                <a:effectLst/>
                <a:latin typeface="+mn-lt"/>
                <a:ea typeface="+mn-ea"/>
                <a:cs typeface="+mn-cs"/>
              </a:rPr>
              <a:t>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environment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a:t>
            </a:r>
            <a:r>
              <a:rPr lang="nl-BE" sz="1200" b="1"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912705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Adding a Configuration Source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goal,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string,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World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HostBuilder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builder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program.cs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set up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searches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JSON file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present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folder.</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property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entry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PXL!!!</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of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access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parameter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dependency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injection</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framework. </a:t>
            </a: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analyze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parameters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understands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types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parameters,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pass in a service or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fulfill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requirement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IWebHostEnvironment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more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module.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interfaces,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in.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Microsoft.Extensions.Configuration</a:t>
            </a:r>
            <a:r>
              <a:rPr lang="nl-BE" sz="1200" kern="1200" dirty="0">
                <a:solidFill>
                  <a:schemeClr val="tx1"/>
                </a:solidFill>
                <a:effectLst/>
                <a:latin typeface="+mn-lt"/>
                <a:ea typeface="+mn-ea"/>
                <a:cs typeface="+mn-cs"/>
              </a:rPr>
              <a:t>. An easy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option in Visual Studio.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parameter </a:t>
            </a:r>
            <a:r>
              <a:rPr lang="nl-BE" sz="1200" i="1"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code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let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first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index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entry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string back,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associated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sophisticated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map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items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complex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pull out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makes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website,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running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here.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 –v </a:t>
            </a:r>
            <a:r>
              <a:rPr lang="nl-BE" sz="1200" b="1" i="1" kern="1200" dirty="0" err="1">
                <a:solidFill>
                  <a:schemeClr val="tx1"/>
                </a:solidFill>
                <a:effectLst/>
                <a:latin typeface="+mn-lt"/>
                <a:ea typeface="+mn-ea"/>
                <a:cs typeface="+mn-cs"/>
              </a:rPr>
              <a:t>detailed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wil show a bit more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console.</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22197652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Adding</a:t>
            </a:r>
            <a:r>
              <a:rPr lang="nl-BE" u="sng" dirty="0"/>
              <a:t> </a:t>
            </a:r>
            <a:r>
              <a:rPr lang="nl-BE" u="sng" dirty="0" err="1"/>
              <a:t>an</a:t>
            </a:r>
            <a:r>
              <a:rPr lang="nl-BE" u="sng" dirty="0"/>
              <a:t> </a:t>
            </a:r>
            <a:r>
              <a:rPr lang="nl-BE" u="sng" dirty="0" err="1"/>
              <a:t>Configuration</a:t>
            </a:r>
            <a:r>
              <a:rPr lang="nl-BE" u="sng" dirty="0"/>
              <a:t> Source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creates</a:t>
            </a:r>
            <a:r>
              <a:rPr lang="nl-BE" sz="1200" kern="1200" dirty="0">
                <a:solidFill>
                  <a:schemeClr val="tx1"/>
                </a:solidFill>
                <a:effectLst/>
                <a:latin typeface="+mn-lt"/>
                <a:ea typeface="+mn-ea"/>
                <a:cs typeface="+mn-cs"/>
              </a:rPr>
              <a:t> a new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does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file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CLI tool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figure</a:t>
            </a:r>
            <a:r>
              <a:rPr lang="nl-BE" sz="1200" b="1" kern="1200" dirty="0">
                <a:solidFill>
                  <a:schemeClr val="tx1"/>
                </a:solidFill>
                <a:effectLst/>
                <a:latin typeface="+mn-lt"/>
                <a:ea typeface="+mn-ea"/>
                <a:cs typeface="+mn-cs"/>
              </a:rPr>
              <a:t> out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get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process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is telling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 port of 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in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tinker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launchsettins.json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Properties</a:t>
            </a:r>
            <a:r>
              <a:rPr lang="nl-BE" sz="1200" kern="1200" dirty="0">
                <a:solidFill>
                  <a:schemeClr val="tx1"/>
                </a:solidFill>
                <a:effectLst/>
                <a:latin typeface="+mn-lt"/>
                <a:ea typeface="+mn-ea"/>
                <a:cs typeface="+mn-cs"/>
              </a:rPr>
              <a:t> folder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port 5000,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PXL!!.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remember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told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service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 few </a:t>
            </a:r>
            <a:r>
              <a:rPr lang="nl-BE" sz="1200" b="1" kern="1200" dirty="0">
                <a:solidFill>
                  <a:schemeClr val="tx1"/>
                </a:solidFill>
                <a:effectLst/>
                <a:latin typeface="+mn-lt"/>
                <a:ea typeface="+mn-ea"/>
                <a:cs typeface="+mn-cs"/>
              </a:rPr>
              <a:t>different sources </a:t>
            </a:r>
            <a:r>
              <a:rPr lang="nl-BE" sz="1200" kern="1200" dirty="0">
                <a:solidFill>
                  <a:schemeClr val="tx1"/>
                </a:solidFill>
                <a:effectLst/>
                <a:latin typeface="+mn-lt"/>
                <a:ea typeface="+mn-ea"/>
                <a:cs typeface="+mn-cs"/>
              </a:rPr>
              <a:t>of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not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only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b="1" i="1"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file, but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environment variables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a:t>
            </a:r>
            <a:r>
              <a:rPr lang="nl-BE" sz="1200" b="1"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finds</a:t>
            </a:r>
            <a:r>
              <a:rPr lang="nl-BE" sz="1200" kern="1200" dirty="0">
                <a:solidFill>
                  <a:schemeClr val="tx1"/>
                </a:solidFill>
                <a:effectLst/>
                <a:latin typeface="+mn-lt"/>
                <a:ea typeface="+mn-ea"/>
                <a:cs typeface="+mn-cs"/>
              </a:rPr>
              <a:t> a setting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setting.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looks at environment variables next,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setting in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parameter,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added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via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setting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development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deploy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environment variables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nice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a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keep </a:t>
            </a:r>
            <a:r>
              <a:rPr lang="nl-BE" sz="1200" kern="1200" dirty="0" err="1">
                <a:solidFill>
                  <a:schemeClr val="tx1"/>
                </a:solidFill>
                <a:effectLst/>
                <a:latin typeface="+mn-lt"/>
                <a:ea typeface="+mn-ea"/>
                <a:cs typeface="+mn-cs"/>
              </a:rPr>
              <a:t>secrets</a:t>
            </a:r>
            <a:r>
              <a:rPr lang="nl-BE" sz="1200" kern="1200" dirty="0">
                <a:solidFill>
                  <a:schemeClr val="tx1"/>
                </a:solidFill>
                <a:effectLst/>
                <a:latin typeface="+mn-lt"/>
                <a:ea typeface="+mn-ea"/>
                <a:cs typeface="+mn-cs"/>
              </a:rPr>
              <a:t> like database </a:t>
            </a:r>
            <a:r>
              <a:rPr lang="nl-BE" sz="1200" kern="1200" dirty="0" err="1">
                <a:solidFill>
                  <a:schemeClr val="tx1"/>
                </a:solidFill>
                <a:effectLst/>
                <a:latin typeface="+mn-lt"/>
                <a:ea typeface="+mn-ea"/>
                <a:cs typeface="+mn-cs"/>
              </a:rPr>
              <a:t>passwords</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check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source control. But more on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scenarios</a:t>
            </a:r>
            <a:r>
              <a:rPr lang="nl-BE" sz="1200" kern="1200" dirty="0">
                <a:solidFill>
                  <a:schemeClr val="tx1"/>
                </a:solidFill>
                <a:effectLst/>
                <a:latin typeface="+mn-lt"/>
                <a:ea typeface="+mn-ea"/>
                <a:cs typeface="+mn-cs"/>
              </a:rPr>
              <a:t> later.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168667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Adding</a:t>
            </a:r>
            <a:r>
              <a:rPr lang="nl-BE" u="sng" dirty="0"/>
              <a:t> a </a:t>
            </a:r>
            <a:r>
              <a:rPr lang="nl-BE" u="sng" dirty="0" err="1"/>
              <a:t>Configuration</a:t>
            </a:r>
            <a:r>
              <a:rPr lang="nl-BE" u="sng" dirty="0"/>
              <a:t> Source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enter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correct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starts,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port 5000.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we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specified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overriding</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hiding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in appsetting. </a:t>
            </a:r>
            <a:r>
              <a:rPr lang="nl-BE" sz="1200" kern="1200" dirty="0" err="1">
                <a:solidFill>
                  <a:schemeClr val="tx1"/>
                </a:solidFill>
                <a:effectLst/>
                <a:latin typeface="+mn-lt"/>
                <a:ea typeface="+mn-ea"/>
                <a:cs typeface="+mn-cs"/>
              </a:rPr>
              <a:t>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in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sophisticated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as we move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But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return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topic of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seems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arbitrary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have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but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database or a web service. </a:t>
            </a:r>
            <a:r>
              <a:rPr lang="nl-BE" sz="1200" kern="1200" dirty="0" err="1">
                <a:solidFill>
                  <a:schemeClr val="tx1"/>
                </a:solidFill>
                <a:effectLst/>
                <a:latin typeface="+mn-lt"/>
                <a:ea typeface="+mn-ea"/>
                <a:cs typeface="+mn-cs"/>
              </a:rPr>
              <a:t>I'm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abstract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source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have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manage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28</a:t>
            </a:fld>
            <a:endParaRPr lang="nl-NL"/>
          </a:p>
        </p:txBody>
      </p:sp>
    </p:spTree>
    <p:extLst>
      <p:ext uri="{BB962C8B-B14F-4D97-AF65-F5344CB8AC3E}">
        <p14:creationId xmlns:p14="http://schemas.microsoft.com/office/powerpoint/2010/main" val="140529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The Dependency Injection (DI) Design Pattern</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At a high level, the goal of Dependency Injection is that a </a:t>
            </a:r>
            <a:r>
              <a:rPr lang="en-US" sz="1200" b="1" i="0" kern="1200" dirty="0">
                <a:solidFill>
                  <a:schemeClr val="tx1"/>
                </a:solidFill>
                <a:effectLst/>
                <a:latin typeface="Arial" charset="0"/>
                <a:ea typeface="+mn-ea"/>
                <a:cs typeface="+mn-cs"/>
              </a:rPr>
              <a:t>client class </a:t>
            </a:r>
            <a:r>
              <a:rPr lang="en-US" sz="1200" b="0" i="0" kern="1200" dirty="0">
                <a:solidFill>
                  <a:schemeClr val="tx1"/>
                </a:solidFill>
                <a:effectLst/>
                <a:latin typeface="Arial" charset="0"/>
                <a:ea typeface="+mn-ea"/>
                <a:cs typeface="+mn-cs"/>
              </a:rPr>
              <a:t>(e.g. </a:t>
            </a:r>
            <a:r>
              <a:rPr lang="en-US" sz="1200" b="0" i="1" kern="1200" dirty="0">
                <a:solidFill>
                  <a:schemeClr val="tx1"/>
                </a:solidFill>
                <a:effectLst/>
                <a:latin typeface="Arial" charset="0"/>
                <a:ea typeface="+mn-ea"/>
                <a:cs typeface="+mn-cs"/>
              </a:rPr>
              <a:t>the golfer</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needs</a:t>
            </a:r>
            <a:r>
              <a:rPr lang="en-US" sz="1200" b="0" i="0" kern="1200" dirty="0">
                <a:solidFill>
                  <a:schemeClr val="tx1"/>
                </a:solidFill>
                <a:effectLst/>
                <a:latin typeface="Arial" charset="0"/>
                <a:ea typeface="+mn-ea"/>
                <a:cs typeface="+mn-cs"/>
              </a:rPr>
              <a:t> something that satisfies an </a:t>
            </a:r>
            <a:r>
              <a:rPr lang="en-US" sz="1200" b="1" i="0" kern="1200" dirty="0">
                <a:solidFill>
                  <a:schemeClr val="tx1"/>
                </a:solidFill>
                <a:effectLst/>
                <a:latin typeface="Arial" charset="0"/>
                <a:ea typeface="+mn-ea"/>
                <a:cs typeface="+mn-cs"/>
              </a:rPr>
              <a:t>interface</a:t>
            </a:r>
            <a:r>
              <a:rPr lang="en-US" sz="1200" b="0" i="0" kern="1200" dirty="0">
                <a:solidFill>
                  <a:schemeClr val="tx1"/>
                </a:solidFill>
                <a:effectLst/>
                <a:latin typeface="Arial" charset="0"/>
                <a:ea typeface="+mn-ea"/>
                <a:cs typeface="+mn-cs"/>
              </a:rPr>
              <a:t> (e.g. </a:t>
            </a:r>
            <a:r>
              <a:rPr lang="en-US" sz="1200" b="0" i="1" kern="1200" dirty="0" err="1">
                <a:solidFill>
                  <a:schemeClr val="tx1"/>
                </a:solidFill>
                <a:effectLst/>
                <a:latin typeface="Arial" charset="0"/>
                <a:ea typeface="+mn-ea"/>
                <a:cs typeface="+mn-cs"/>
              </a:rPr>
              <a:t>IClub</a:t>
            </a:r>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It doesn't care what the concrete type is (e.g. </a:t>
            </a:r>
            <a:r>
              <a:rPr lang="en-US" sz="1200" b="0" i="1" kern="1200" dirty="0" err="1">
                <a:solidFill>
                  <a:schemeClr val="tx1"/>
                </a:solidFill>
                <a:effectLst/>
                <a:latin typeface="Arial" charset="0"/>
                <a:ea typeface="+mn-ea"/>
                <a:cs typeface="+mn-cs"/>
              </a:rPr>
              <a:t>WoodClub</a:t>
            </a:r>
            <a:r>
              <a:rPr lang="en-US" sz="1200" b="0" i="1" kern="1200" dirty="0">
                <a:solidFill>
                  <a:schemeClr val="tx1"/>
                </a:solidFill>
                <a:effectLst/>
                <a:latin typeface="Arial" charset="0"/>
                <a:ea typeface="+mn-ea"/>
                <a:cs typeface="+mn-cs"/>
              </a:rPr>
              <a:t>, </a:t>
            </a:r>
            <a:r>
              <a:rPr lang="en-US" sz="1200" b="0" i="1" kern="1200" dirty="0" err="1">
                <a:solidFill>
                  <a:schemeClr val="tx1"/>
                </a:solidFill>
                <a:effectLst/>
                <a:latin typeface="Arial" charset="0"/>
                <a:ea typeface="+mn-ea"/>
                <a:cs typeface="+mn-cs"/>
              </a:rPr>
              <a:t>IronClub</a:t>
            </a:r>
            <a:r>
              <a:rPr lang="en-US" sz="1200" b="0" i="1" kern="1200" dirty="0">
                <a:solidFill>
                  <a:schemeClr val="tx1"/>
                </a:solidFill>
                <a:effectLst/>
                <a:latin typeface="Arial" charset="0"/>
                <a:ea typeface="+mn-ea"/>
                <a:cs typeface="+mn-cs"/>
              </a:rPr>
              <a:t>, </a:t>
            </a:r>
            <a:r>
              <a:rPr lang="en-US" sz="1200" b="0" i="1" kern="1200" dirty="0" err="1">
                <a:solidFill>
                  <a:schemeClr val="tx1"/>
                </a:solidFill>
                <a:effectLst/>
                <a:latin typeface="Arial" charset="0"/>
                <a:ea typeface="+mn-ea"/>
                <a:cs typeface="+mn-cs"/>
              </a:rPr>
              <a:t>WedgeClub</a:t>
            </a:r>
            <a:r>
              <a:rPr lang="en-US" sz="1200" b="0" i="0" kern="1200" dirty="0">
                <a:solidFill>
                  <a:schemeClr val="tx1"/>
                </a:solidFill>
                <a:effectLst/>
                <a:latin typeface="Arial" charset="0"/>
                <a:ea typeface="+mn-ea"/>
                <a:cs typeface="+mn-cs"/>
              </a:rPr>
              <a:t> or </a:t>
            </a:r>
            <a:r>
              <a:rPr lang="en-US" sz="1200" b="0" i="1" kern="1200" dirty="0" err="1">
                <a:solidFill>
                  <a:schemeClr val="tx1"/>
                </a:solidFill>
                <a:effectLst/>
                <a:latin typeface="Arial" charset="0"/>
                <a:ea typeface="+mn-ea"/>
                <a:cs typeface="+mn-cs"/>
              </a:rPr>
              <a:t>PutterClub</a:t>
            </a:r>
            <a:r>
              <a:rPr lang="en-US" sz="1200" b="0" i="0" kern="1200" dirty="0">
                <a:solidFill>
                  <a:schemeClr val="tx1"/>
                </a:solidFill>
                <a:effectLst/>
                <a:latin typeface="Arial" charset="0"/>
                <a:ea typeface="+mn-ea"/>
                <a:cs typeface="+mn-cs"/>
              </a:rPr>
              <a:t>), it wants </a:t>
            </a:r>
            <a:r>
              <a:rPr lang="en-US" sz="1200" b="1" i="0" kern="1200" dirty="0">
                <a:solidFill>
                  <a:schemeClr val="tx1"/>
                </a:solidFill>
                <a:effectLst/>
                <a:latin typeface="Arial" charset="0"/>
                <a:ea typeface="+mn-ea"/>
                <a:cs typeface="+mn-cs"/>
              </a:rPr>
              <a:t>someone else to handle that </a:t>
            </a:r>
            <a:r>
              <a:rPr lang="en-US" sz="1200" b="0" i="0" kern="1200" dirty="0">
                <a:solidFill>
                  <a:schemeClr val="tx1"/>
                </a:solidFill>
                <a:effectLst/>
                <a:latin typeface="Arial" charset="0"/>
                <a:ea typeface="+mn-ea"/>
                <a:cs typeface="+mn-cs"/>
              </a:rPr>
              <a:t>(e.g. a good </a:t>
            </a:r>
            <a:r>
              <a:rPr lang="en-US" sz="1200" b="0" i="1" kern="1200" dirty="0">
                <a:solidFill>
                  <a:schemeClr val="tx1"/>
                </a:solidFill>
                <a:effectLst/>
                <a:latin typeface="Arial" charset="0"/>
                <a:ea typeface="+mn-ea"/>
                <a:cs typeface="+mn-cs"/>
              </a:rPr>
              <a:t>caddy</a:t>
            </a:r>
            <a:r>
              <a:rPr lang="en-US" sz="1200" b="0" i="0" kern="1200" dirty="0">
                <a:solidFill>
                  <a:schemeClr val="tx1"/>
                </a:solidFill>
                <a:effectLst/>
                <a:latin typeface="Arial" charset="0"/>
                <a:ea typeface="+mn-ea"/>
                <a:cs typeface="+mn-cs"/>
              </a:rPr>
              <a:t>). </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The advantages of using Dependency Injection pattern and Inversion of Control are the following: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Reduces class coupling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Increases code reusing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code maintainability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application testing</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Dependency Injection can be used to inject components that do business logic into your API controllers.</a:t>
            </a:r>
          </a:p>
          <a:p>
            <a:pPr fontAlgn="base"/>
            <a:r>
              <a:rPr lang="en-US" sz="1200" b="0" i="0" kern="1200" dirty="0">
                <a:solidFill>
                  <a:schemeClr val="tx1"/>
                </a:solidFill>
                <a:effectLst/>
                <a:latin typeface="Arial" charset="0"/>
                <a:ea typeface="+mn-ea"/>
                <a:cs typeface="+mn-cs"/>
              </a:rPr>
              <a:t>Dependency Injection also enables you to write API controllers in a test driven way (TDD).</a:t>
            </a:r>
          </a:p>
          <a:p>
            <a:pPr fontAlgn="base"/>
            <a:endParaRPr lang="en-US" sz="1200" b="0" i="0" kern="1200" dirty="0">
              <a:solidFill>
                <a:schemeClr val="tx1"/>
              </a:solidFill>
              <a:effectLst/>
              <a:latin typeface="Arial" charset="0"/>
              <a:ea typeface="+mn-ea"/>
              <a:cs typeface="+mn-cs"/>
            </a:endParaRPr>
          </a:p>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32</a:t>
            </a:fld>
            <a:endParaRPr lang="nl-NL"/>
          </a:p>
        </p:txBody>
      </p:sp>
    </p:spTree>
    <p:extLst>
      <p:ext uri="{BB962C8B-B14F-4D97-AF65-F5344CB8AC3E}">
        <p14:creationId xmlns:p14="http://schemas.microsoft.com/office/powerpoint/2010/main" val="2178949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r>
              <a:rPr lang="nl-BE" sz="1200" kern="1200" dirty="0">
                <a:solidFill>
                  <a:schemeClr val="tx1"/>
                </a:solidFill>
                <a:effectLst/>
                <a:latin typeface="+mn-lt"/>
                <a:ea typeface="+mn-ea"/>
                <a:cs typeface="+mn-cs"/>
              </a:rPr>
              <a:t>Imaging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we had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haven't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do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look like.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service. </a:t>
            </a:r>
          </a:p>
          <a:p>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whatever</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database,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web service,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randomly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file full of </a:t>
            </a:r>
            <a:r>
              <a:rPr lang="nl-BE" sz="1200" kern="1200" dirty="0" err="1">
                <a:solidFill>
                  <a:schemeClr val="tx1"/>
                </a:solidFill>
                <a:effectLst/>
                <a:latin typeface="+mn-lt"/>
                <a:ea typeface="+mn-ea"/>
                <a:cs typeface="+mn-cs"/>
              </a:rPr>
              <a:t>greetings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file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wants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back a string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33</a:t>
            </a:fld>
            <a:endParaRPr lang="nl-NL"/>
          </a:p>
        </p:txBody>
      </p:sp>
    </p:spTree>
    <p:extLst>
      <p:ext uri="{BB962C8B-B14F-4D97-AF65-F5344CB8AC3E}">
        <p14:creationId xmlns:p14="http://schemas.microsoft.com/office/powerpoint/2010/main" val="426937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processing pipeline,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move 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experience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MVC or web API over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few </a:t>
            </a:r>
            <a:r>
              <a:rPr lang="nl-BE" sz="1200" kern="1200" dirty="0" err="1">
                <a:solidFill>
                  <a:schemeClr val="tx1"/>
                </a:solidFill>
                <a:effectLst/>
                <a:latin typeface="+mn-lt"/>
                <a:ea typeface="+mn-ea"/>
                <a:cs typeface="+mn-cs"/>
              </a:rPr>
              <a:t>years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familiar</a:t>
            </a:r>
            <a:r>
              <a:rPr lang="nl-BE" sz="1200" kern="1200" dirty="0">
                <a:solidFill>
                  <a:schemeClr val="tx1"/>
                </a:solidFill>
                <a:effectLst/>
                <a:latin typeface="+mn-lt"/>
                <a:ea typeface="+mn-ea"/>
                <a:cs typeface="+mn-cs"/>
              </a:rPr>
              <a:t>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models</a:t>
            </a:r>
            <a:r>
              <a:rPr lang="nl-BE" sz="1200" kern="1200" dirty="0">
                <a:solidFill>
                  <a:schemeClr val="tx1"/>
                </a:solidFill>
                <a:effectLst/>
                <a:latin typeface="+mn-lt"/>
                <a:ea typeface="+mn-ea"/>
                <a:cs typeface="+mn-cs"/>
              </a:rPr>
              <a:t>, views,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controllers,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what's</a:t>
            </a:r>
            <a:r>
              <a:rPr lang="nl-BE" sz="1200" kern="1200" dirty="0">
                <a:solidFill>
                  <a:schemeClr val="tx1"/>
                </a:solidFill>
                <a:effectLst/>
                <a:latin typeface="+mn-lt"/>
                <a:ea typeface="+mn-ea"/>
                <a:cs typeface="+mn-cs"/>
              </a:rPr>
              <a:t> new, as we look at tag helpers, view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is a first class design </a:t>
            </a:r>
            <a:r>
              <a:rPr lang="nl-BE" sz="1200" kern="1200" dirty="0" err="1">
                <a:solidFill>
                  <a:schemeClr val="tx1"/>
                </a:solidFill>
                <a:effectLst/>
                <a:latin typeface="+mn-lt"/>
                <a:ea typeface="+mn-ea"/>
                <a:cs typeface="+mn-cs"/>
              </a:rPr>
              <a:t>pattern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SQL Server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entity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authentication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identity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CSS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JavaScript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libraries</a:t>
            </a:r>
            <a:r>
              <a:rPr lang="nl-BE" sz="1200" kern="1200" dirty="0">
                <a:solidFill>
                  <a:schemeClr val="tx1"/>
                </a:solidFill>
                <a:effectLst/>
                <a:latin typeface="+mn-lt"/>
                <a:ea typeface="+mn-ea"/>
                <a:cs typeface="+mn-cs"/>
              </a:rPr>
              <a:t> like Bootstrap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jQuery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end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view data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database.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065357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putting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cursor on top, pressing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selecting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first entry,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generate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GetMessageOfTheDay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return a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type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ahead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class,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off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return a string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mentions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week.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definition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service, we have a concrete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return a </a:t>
            </a:r>
            <a:r>
              <a:rPr lang="nl-BE" sz="1200" kern="1200" dirty="0" err="1">
                <a:solidFill>
                  <a:schemeClr val="tx1"/>
                </a:solidFill>
                <a:effectLst/>
                <a:latin typeface="+mn-lt"/>
                <a:ea typeface="+mn-ea"/>
                <a:cs typeface="+mn-cs"/>
              </a:rPr>
              <a:t>calculated</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bit,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have a startup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34</a:t>
            </a:fld>
            <a:endParaRPr lang="nl-NL"/>
          </a:p>
        </p:txBody>
      </p:sp>
    </p:spTree>
    <p:extLst>
      <p:ext uri="{BB962C8B-B14F-4D97-AF65-F5344CB8AC3E}">
        <p14:creationId xmlns:p14="http://schemas.microsoft.com/office/powerpoint/2010/main" val="130018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Visual Studio,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error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informative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a:solidFill>
                  <a:schemeClr val="tx1"/>
                </a:solidFill>
                <a:effectLst/>
                <a:latin typeface="+mn-lt"/>
                <a:ea typeface="+mn-ea"/>
                <a:cs typeface="+mn-cs"/>
              </a:rPr>
              <a:t>No service </a:t>
            </a:r>
            <a:r>
              <a:rPr lang="nl-BE" sz="1200" i="1" kern="1200" dirty="0" err="1">
                <a:solidFill>
                  <a:schemeClr val="tx1"/>
                </a:solidFill>
                <a:effectLst/>
                <a:latin typeface="+mn-lt"/>
                <a:ea typeface="+mn-ea"/>
                <a:cs typeface="+mn-cs"/>
              </a:rPr>
              <a:t>for</a:t>
            </a:r>
            <a:r>
              <a:rPr lang="nl-BE" sz="1200" i="1" kern="1200" dirty="0">
                <a:solidFill>
                  <a:schemeClr val="tx1"/>
                </a:solidFill>
                <a:effectLst/>
                <a:latin typeface="+mn-lt"/>
                <a:ea typeface="+mn-ea"/>
                <a:cs typeface="+mn-cs"/>
              </a:rPr>
              <a:t> type </a:t>
            </a:r>
            <a:r>
              <a:rPr lang="nl-BE" sz="1200" i="1" kern="1200" dirty="0" err="1">
                <a:solidFill>
                  <a:schemeClr val="tx1"/>
                </a:solidFill>
                <a:effectLst/>
                <a:latin typeface="+mn-lt"/>
                <a:ea typeface="+mn-ea"/>
                <a:cs typeface="+mn-cs"/>
              </a:rPr>
              <a:t>IGreeter</a:t>
            </a:r>
            <a:r>
              <a:rPr lang="nl-BE" sz="1200" i="1" kern="1200" dirty="0">
                <a:solidFill>
                  <a:schemeClr val="tx1"/>
                </a:solidFill>
                <a:effectLst/>
                <a:latin typeface="+mn-lt"/>
                <a:ea typeface="+mn-ea"/>
                <a:cs typeface="+mn-cs"/>
              </a:rPr>
              <a:t> has been </a:t>
            </a:r>
            <a:r>
              <a:rPr lang="nl-BE" sz="1200" i="1"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first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component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system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services have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u="sng"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IHostingEnvironment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far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35</a:t>
            </a:fld>
            <a:endParaRPr lang="nl-NL"/>
          </a:p>
        </p:txBody>
      </p:sp>
    </p:spTree>
    <p:extLst>
      <p:ext uri="{BB962C8B-B14F-4D97-AF65-F5344CB8AC3E}">
        <p14:creationId xmlns:p14="http://schemas.microsoft.com/office/powerpoint/2010/main" val="2770289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u="none"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responsibilities</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areas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responsibility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HTTP processing pipeline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out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but 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walking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IServiceCollection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extension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services.</a:t>
            </a:r>
            <a:endParaRPr lang="nl-BE" dirty="0"/>
          </a:p>
          <a:p>
            <a:endParaRPr lang="nl-BE" dirty="0"/>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antiforgery</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built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services.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a </a:t>
            </a:r>
            <a:r>
              <a:rPr lang="nl-BE" sz="1200" b="1" kern="1200" dirty="0" err="1">
                <a:solidFill>
                  <a:schemeClr val="tx1"/>
                </a:solidFill>
                <a:effectLst/>
                <a:latin typeface="+mn-lt"/>
                <a:ea typeface="+mn-ea"/>
                <a:cs typeface="+mn-cs"/>
              </a:rPr>
              <a:t>couple</a:t>
            </a:r>
            <a:r>
              <a:rPr lang="nl-BE" sz="1200" b="1" kern="1200" dirty="0">
                <a:solidFill>
                  <a:schemeClr val="tx1"/>
                </a:solidFill>
                <a:effectLst/>
                <a:latin typeface="+mn-lt"/>
                <a:ea typeface="+mn-ea"/>
                <a:cs typeface="+mn-cs"/>
              </a:rPr>
              <a:t> different </a:t>
            </a:r>
            <a:r>
              <a:rPr lang="nl-BE" sz="1200" b="1" kern="1200" dirty="0" err="1">
                <a:solidFill>
                  <a:schemeClr val="tx1"/>
                </a:solidFill>
                <a:effectLst/>
                <a:latin typeface="+mn-lt"/>
                <a:ea typeface="+mn-ea"/>
                <a:cs typeface="+mn-cs"/>
              </a:rPr>
              <a:t>ways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register a service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ASP.NET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lifetime</a:t>
            </a:r>
            <a:r>
              <a:rPr lang="nl-BE" sz="1200" b="0" kern="1200" dirty="0">
                <a:solidFill>
                  <a:schemeClr val="tx1"/>
                </a:solidFill>
                <a:effectLst/>
                <a:latin typeface="+mn-lt"/>
                <a:ea typeface="+mn-ea"/>
                <a:cs typeface="+mn-cs"/>
              </a:rPr>
              <a:t> of </a:t>
            </a:r>
            <a:r>
              <a:rPr lang="nl-BE" sz="1200" b="0" kern="1200" dirty="0" err="1">
                <a:solidFill>
                  <a:schemeClr val="tx1"/>
                </a:solidFill>
                <a:effectLst/>
                <a:latin typeface="+mn-lt"/>
                <a:ea typeface="+mn-ea"/>
                <a:cs typeface="+mn-cs"/>
              </a:rPr>
              <a:t>that</a:t>
            </a:r>
            <a:r>
              <a:rPr lang="nl-BE" sz="1200" b="0" kern="1200" dirty="0">
                <a:solidFill>
                  <a:schemeClr val="tx1"/>
                </a:solidFill>
                <a:effectLst/>
                <a:latin typeface="+mn-lt"/>
                <a:ea typeface="+mn-ea"/>
                <a:cs typeface="+mn-cs"/>
              </a:rPr>
              <a:t> service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long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tear</a:t>
            </a:r>
            <a:r>
              <a:rPr lang="nl-BE" sz="1200" kern="1200" dirty="0">
                <a:solidFill>
                  <a:schemeClr val="tx1"/>
                </a:solidFill>
                <a:effectLst/>
                <a:latin typeface="+mn-lt"/>
                <a:ea typeface="+mn-ea"/>
                <a:cs typeface="+mn-cs"/>
              </a:rPr>
              <a:t> down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a:t>
            </a:r>
            <a:r>
              <a:rPr lang="nl-BE" sz="1200" b="1" i="1" kern="1200" dirty="0" err="1">
                <a:solidFill>
                  <a:schemeClr val="tx1"/>
                </a:solidFill>
                <a:effectLst/>
                <a:latin typeface="+mn-lt"/>
                <a:ea typeface="+mn-ea"/>
                <a:cs typeface="+mn-cs"/>
              </a:rPr>
              <a:t>AddSingleton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is a way of telling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entire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AddTransient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keep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or save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reuse</a:t>
            </a:r>
            <a:r>
              <a:rPr lang="nl-BE" sz="1200" kern="1200" dirty="0">
                <a:solidFill>
                  <a:schemeClr val="tx1"/>
                </a:solidFill>
                <a:effectLst/>
                <a:latin typeface="+mn-lt"/>
                <a:ea typeface="+mn-ea"/>
                <a:cs typeface="+mn-cs"/>
              </a:rPr>
              <a:t> it. </a:t>
            </a:r>
          </a:p>
          <a:p>
            <a:pPr marL="171450" indent="-171450">
              <a:buFont typeface="Arial" panose="020B0604020202020204" pitchFamily="34" charset="0"/>
              <a:buChar cha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AddScoped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per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The service is </a:t>
            </a:r>
            <a:r>
              <a:rPr lang="nl-BE" sz="1200" kern="1200" dirty="0" err="1">
                <a:solidFill>
                  <a:schemeClr val="tx1"/>
                </a:solidFill>
                <a:effectLst/>
                <a:latin typeface="+mn-lt"/>
                <a:ea typeface="+mn-ea"/>
                <a:cs typeface="+mn-cs"/>
              </a:rPr>
              <a:t>scoped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service is </a:t>
            </a:r>
            <a:r>
              <a:rPr lang="nl-BE" sz="1200" kern="1200" dirty="0" err="1">
                <a:solidFill>
                  <a:schemeClr val="tx1"/>
                </a:solidFill>
                <a:effectLst/>
                <a:latin typeface="+mn-lt"/>
                <a:ea typeface="+mn-ea"/>
                <a:cs typeface="+mn-cs"/>
              </a:rPr>
              <a:t>reused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explain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nuances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singleton.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following</a:t>
            </a:r>
            <a:r>
              <a:rPr lang="nl-BE" sz="1200" kern="1200" dirty="0">
                <a:solidFill>
                  <a:schemeClr val="tx1"/>
                </a:solidFill>
                <a:effectLst/>
                <a:latin typeface="+mn-lt"/>
                <a:ea typeface="+mn-ea"/>
                <a:cs typeface="+mn-cs"/>
              </a:rPr>
              <a:t> class,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different </a:t>
            </a:r>
            <a:r>
              <a:rPr lang="nl-BE" sz="1200" kern="1200" dirty="0" err="1">
                <a:solidFill>
                  <a:schemeClr val="tx1"/>
                </a:solidFill>
                <a:effectLst/>
                <a:latin typeface="+mn-lt"/>
                <a:ea typeface="+mn-ea"/>
                <a:cs typeface="+mn-cs"/>
              </a:rPr>
              <a:t>overloads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control over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instantiated</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generic</a:t>
            </a:r>
            <a:r>
              <a:rPr lang="nl-BE" sz="1200" kern="1200" dirty="0">
                <a:solidFill>
                  <a:schemeClr val="tx1"/>
                </a:solidFill>
                <a:effectLst/>
                <a:latin typeface="+mn-lt"/>
                <a:ea typeface="+mn-ea"/>
                <a:cs typeface="+mn-cs"/>
              </a:rPr>
              <a:t> type parameters here,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first type parameter </a:t>
            </a:r>
            <a:r>
              <a:rPr lang="nl-BE" sz="1200" kern="1200" dirty="0" err="1">
                <a:solidFill>
                  <a:schemeClr val="tx1"/>
                </a:solidFill>
                <a:effectLst/>
                <a:latin typeface="+mn-lt"/>
                <a:ea typeface="+mn-ea"/>
                <a:cs typeface="+mn-cs"/>
              </a:rPr>
              <a:t>specifies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registering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second </a:t>
            </a:r>
            <a:r>
              <a:rPr lang="nl-BE" sz="1200" kern="1200" dirty="0" err="1">
                <a:solidFill>
                  <a:schemeClr val="tx1"/>
                </a:solidFill>
                <a:effectLst/>
                <a:latin typeface="+mn-lt"/>
                <a:ea typeface="+mn-ea"/>
                <a:cs typeface="+mn-cs"/>
              </a:rPr>
              <a:t>generic</a:t>
            </a:r>
            <a:r>
              <a:rPr lang="nl-BE" sz="1200" kern="1200" dirty="0">
                <a:solidFill>
                  <a:schemeClr val="tx1"/>
                </a:solidFill>
                <a:effectLst/>
                <a:latin typeface="+mn-lt"/>
                <a:ea typeface="+mn-ea"/>
                <a:cs typeface="+mn-cs"/>
              </a:rPr>
              <a:t> type parameter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tells</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provide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36</a:t>
            </a:fld>
            <a:endParaRPr lang="nl-NL"/>
          </a:p>
        </p:txBody>
      </p:sp>
    </p:spTree>
    <p:extLst>
      <p:ext uri="{BB962C8B-B14F-4D97-AF65-F5344CB8AC3E}">
        <p14:creationId xmlns:p14="http://schemas.microsoft.com/office/powerpoint/2010/main" val="1906439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changes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rebuild</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errors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successful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we have a </a:t>
            </a:r>
            <a:r>
              <a:rPr lang="nl-BE" sz="1200" kern="1200" dirty="0" err="1">
                <a:solidFill>
                  <a:schemeClr val="tx1"/>
                </a:solidFill>
                <a:effectLst/>
                <a:latin typeface="+mn-lt"/>
                <a:ea typeface="+mn-ea"/>
                <a:cs typeface="+mn-cs"/>
              </a:rPr>
              <a:t>successful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parameter,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determine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instantiated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a:t>
            </a:r>
          </a:p>
          <a:p>
            <a:endParaRPr lang="nl-BE" sz="1200" kern="1200" dirty="0">
              <a:solidFill>
                <a:schemeClr val="tx1"/>
              </a:solidFill>
              <a:effectLst/>
              <a:latin typeface="+mn-lt"/>
              <a:ea typeface="+mn-ea"/>
              <a:cs typeface="+mn-cs"/>
            </a:endParaRPr>
          </a:p>
          <a:p>
            <a:r>
              <a:rPr lang="nl-BE" sz="1200" b="1" kern="1200" dirty="0" err="1">
                <a:solidFill>
                  <a:schemeClr val="tx1"/>
                </a:solidFill>
                <a:effectLst/>
                <a:latin typeface="+mn-lt"/>
                <a:ea typeface="+mn-ea"/>
                <a:cs typeface="+mn-cs"/>
              </a:rPr>
              <a:t>What's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big deal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couldn’t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say </a:t>
            </a:r>
            <a:r>
              <a:rPr lang="nl-BE" sz="1200" i="1" kern="1200" dirty="0">
                <a:solidFill>
                  <a:schemeClr val="tx1"/>
                </a:solidFill>
                <a:effectLst/>
                <a:latin typeface="+mn-lt"/>
                <a:ea typeface="+mn-ea"/>
                <a:cs typeface="+mn-cs"/>
              </a:rPr>
              <a:t>var </a:t>
            </a:r>
            <a:r>
              <a:rPr lang="nl-BE" sz="1200" i="1" kern="1200" dirty="0" err="1">
                <a:solidFill>
                  <a:schemeClr val="tx1"/>
                </a:solidFill>
                <a:effectLst/>
                <a:latin typeface="+mn-lt"/>
                <a:ea typeface="+mn-ea"/>
                <a:cs typeface="+mn-cs"/>
              </a:rPr>
              <a:t>greeter</a:t>
            </a:r>
            <a:r>
              <a:rPr lang="nl-BE" sz="1200" i="1" kern="1200" dirty="0">
                <a:solidFill>
                  <a:schemeClr val="tx1"/>
                </a:solidFill>
                <a:effectLst/>
                <a:latin typeface="+mn-lt"/>
                <a:ea typeface="+mn-ea"/>
                <a:cs typeface="+mn-cs"/>
              </a:rPr>
              <a:t> = new </a:t>
            </a:r>
            <a:r>
              <a:rPr lang="nl-BE" sz="1200" i="1" kern="1200" dirty="0" err="1">
                <a:solidFill>
                  <a:schemeClr val="tx1"/>
                </a:solidFill>
                <a:effectLst/>
                <a:latin typeface="+mn-lt"/>
                <a:ea typeface="+mn-ea"/>
                <a:cs typeface="+mn-cs"/>
              </a:rPr>
              <a:t>Greeter</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directl</a:t>
            </a:r>
            <a:r>
              <a:rPr lang="nl-BE" sz="1200" b="0" kern="1200" dirty="0" err="1">
                <a:solidFill>
                  <a:schemeClr val="tx1"/>
                </a:solidFill>
                <a:effectLst/>
                <a:latin typeface="+mn-lt"/>
                <a:ea typeface="+mn-ea"/>
                <a:cs typeface="+mn-cs"/>
              </a:rPr>
              <a:t>y</a:t>
            </a:r>
            <a:r>
              <a:rPr lang="nl-BE" sz="1200" b="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Well,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managing these </a:t>
            </a:r>
            <a:r>
              <a:rPr lang="nl-BE" sz="1200" kern="1200" dirty="0" err="1">
                <a:solidFill>
                  <a:schemeClr val="tx1"/>
                </a:solidFill>
                <a:effectLst/>
                <a:latin typeface="+mn-lt"/>
                <a:ea typeface="+mn-ea"/>
                <a:cs typeface="+mn-cs"/>
              </a:rPr>
              <a:t>dependencies</a:t>
            </a:r>
            <a:r>
              <a:rPr lang="nl-BE" sz="1200" kern="1200" dirty="0">
                <a:solidFill>
                  <a:schemeClr val="tx1"/>
                </a:solidFill>
                <a:effectLst/>
                <a:latin typeface="+mn-lt"/>
                <a:ea typeface="+mn-ea"/>
                <a:cs typeface="+mn-cs"/>
              </a:rPr>
              <a:t> as parameters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keyword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software </a:t>
            </a:r>
            <a:r>
              <a:rPr lang="nl-BE" sz="1200" kern="1200" dirty="0" err="1">
                <a:solidFill>
                  <a:schemeClr val="tx1"/>
                </a:solidFill>
                <a:effectLst/>
                <a:latin typeface="+mn-lt"/>
                <a:ea typeface="+mn-ea"/>
                <a:cs typeface="+mn-cs"/>
              </a:rPr>
              <a:t>becomes</a:t>
            </a:r>
            <a:r>
              <a:rPr lang="nl-BE" sz="1200" kern="1200" dirty="0">
                <a:solidFill>
                  <a:schemeClr val="tx1"/>
                </a:solidFill>
                <a:effectLst/>
                <a:latin typeface="+mn-lt"/>
                <a:ea typeface="+mn-ea"/>
                <a:cs typeface="+mn-cs"/>
              </a:rPr>
              <a:t> a lot more </a:t>
            </a:r>
            <a:r>
              <a:rPr lang="nl-BE" sz="1200" b="1" kern="1200" dirty="0" err="1">
                <a:solidFill>
                  <a:schemeClr val="tx1"/>
                </a:solidFill>
                <a:effectLst/>
                <a:latin typeface="+mn-lt"/>
                <a:ea typeface="+mn-ea"/>
                <a:cs typeface="+mn-cs"/>
              </a:rPr>
              <a:t>extensible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flexible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testable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different types of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unit test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trying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was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advantage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approach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takes,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taking</a:t>
            </a:r>
            <a:r>
              <a:rPr lang="nl-BE" sz="1200" kern="1200" dirty="0">
                <a:solidFill>
                  <a:schemeClr val="tx1"/>
                </a:solidFill>
                <a:effectLst/>
                <a:latin typeface="+mn-lt"/>
                <a:ea typeface="+mn-ea"/>
                <a:cs typeface="+mn-cs"/>
              </a:rPr>
              <a:t> advantage of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 a parameter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37</a:t>
            </a:fld>
            <a:endParaRPr lang="nl-NL"/>
          </a:p>
        </p:txBody>
      </p:sp>
    </p:spTree>
    <p:extLst>
      <p:ext uri="{BB962C8B-B14F-4D97-AF65-F5344CB8AC3E}">
        <p14:creationId xmlns:p14="http://schemas.microsoft.com/office/powerpoint/2010/main" val="1130986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dependency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injection</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entire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graph</a:t>
            </a:r>
            <a:r>
              <a:rPr lang="nl-BE" sz="1200" b="1" kern="1200" dirty="0">
                <a:solidFill>
                  <a:schemeClr val="tx1"/>
                </a:solidFill>
                <a:effectLst/>
                <a:latin typeface="+mn-lt"/>
                <a:ea typeface="+mn-ea"/>
                <a:cs typeface="+mn-cs"/>
              </a:rPr>
              <a:t> of </a:t>
            </a:r>
            <a:r>
              <a:rPr lang="nl-BE" sz="1200" b="1" kern="1200" dirty="0" err="1">
                <a:solidFill>
                  <a:schemeClr val="tx1"/>
                </a:solidFill>
                <a:effectLst/>
                <a:latin typeface="+mn-lt"/>
                <a:ea typeface="+mn-ea"/>
                <a:cs typeface="+mn-cs"/>
              </a:rPr>
              <a:t>objects</a:t>
            </a:r>
            <a:r>
              <a:rPr lang="nl-BE" sz="1200" b="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way.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happen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had a </a:t>
            </a:r>
            <a:r>
              <a:rPr lang="nl-BE" sz="1200" kern="1200" dirty="0" err="1">
                <a:solidFill>
                  <a:schemeClr val="tx1"/>
                </a:solidFill>
                <a:effectLst/>
                <a:latin typeface="+mn-lt"/>
                <a:ea typeface="+mn-ea"/>
                <a:cs typeface="+mn-cs"/>
              </a:rPr>
              <a:t>constructor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class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existing</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construct a new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class is easy;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 parameter here like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 we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Microsoft.Extensions.Configuration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has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startup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has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construct a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service,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Fortunately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container,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system,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out.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analyze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discover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looks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has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default </a:t>
            </a:r>
            <a:r>
              <a:rPr lang="nl-BE" sz="1200" i="1" kern="1200" dirty="0" err="1">
                <a:solidFill>
                  <a:schemeClr val="tx1"/>
                </a:solidFill>
                <a:effectLst/>
                <a:latin typeface="+mn-lt"/>
                <a:ea typeface="+mn-ea"/>
                <a:cs typeface="+mn-cs"/>
              </a:rPr>
              <a:t>WebHostBuilder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is save off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 field,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field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returning</a:t>
            </a:r>
            <a:r>
              <a:rPr lang="nl-BE" sz="1200" kern="1200" dirty="0">
                <a:solidFill>
                  <a:schemeClr val="tx1"/>
                </a:solidFill>
                <a:effectLst/>
                <a:latin typeface="+mn-lt"/>
                <a:ea typeface="+mn-ea"/>
                <a:cs typeface="+mn-cs"/>
              </a:rPr>
              <a:t> a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string,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have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flexibility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necessarily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area of flexibility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software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anticipate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source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change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extensibility</a:t>
            </a:r>
            <a:r>
              <a:rPr lang="nl-BE" sz="1200" kern="1200" dirty="0">
                <a:solidFill>
                  <a:schemeClr val="tx1"/>
                </a:solidFill>
                <a:effectLst/>
                <a:latin typeface="+mn-lt"/>
                <a:ea typeface="+mn-ea"/>
                <a:cs typeface="+mn-cs"/>
              </a:rPr>
              <a:t> point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different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plug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compiler </a:t>
            </a:r>
            <a:r>
              <a:rPr lang="nl-BE" sz="1200" kern="1200" dirty="0" err="1">
                <a:solidFill>
                  <a:schemeClr val="tx1"/>
                </a:solidFill>
                <a:effectLst/>
                <a:latin typeface="+mn-lt"/>
                <a:ea typeface="+mn-ea"/>
                <a:cs typeface="+mn-cs"/>
              </a:rPr>
              <a:t>errors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coming</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out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goal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exercise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fairly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two-fold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inherent flexibility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offers,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achieves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extensibility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flexibility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technique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known</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services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services as parameters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constructors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gave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system in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environment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of these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moving</a:t>
            </a:r>
            <a:r>
              <a:rPr lang="nl-BE" sz="1200" kern="1200" dirty="0">
                <a:solidFill>
                  <a:schemeClr val="tx1"/>
                </a:solidFill>
                <a:effectLst/>
                <a:latin typeface="+mn-lt"/>
                <a:ea typeface="+mn-ea"/>
                <a:cs typeface="+mn-cs"/>
              </a:rPr>
              <a:t> forward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38</a:t>
            </a:fld>
            <a:endParaRPr lang="nl-NL"/>
          </a:p>
        </p:txBody>
      </p:sp>
    </p:spTree>
    <p:extLst>
      <p:ext uri="{BB962C8B-B14F-4D97-AF65-F5344CB8AC3E}">
        <p14:creationId xmlns:p14="http://schemas.microsoft.com/office/powerpoint/2010/main" val="339318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help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3.1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restaurant information.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focusing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first module,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project.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397886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a:t>
            </a:r>
          </a:p>
          <a:p>
            <a:r>
              <a:rPr lang="nl-BE" sz="1200" kern="1200" dirty="0">
                <a:solidFill>
                  <a:schemeClr val="tx1"/>
                </a:solidFill>
                <a:effectLst/>
                <a:latin typeface="+mn-lt"/>
                <a:ea typeface="+mn-ea"/>
                <a:cs typeface="+mn-cs"/>
              </a:rPr>
              <a:t>For setup,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computer.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webpage </a:t>
            </a:r>
            <a:r>
              <a:rPr lang="nl-BE" dirty="0">
                <a:hlinkClick r:id="rId3"/>
              </a:rPr>
              <a:t>http://dotnet.microsoft.com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download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flavors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Framework. </a:t>
            </a:r>
            <a:endParaRPr lang="nl-BE" u="non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16365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in is downloading. NET Core 3.1.</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download a package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SDK, or Software Development Kit. </a:t>
            </a:r>
          </a:p>
          <a:p>
            <a:r>
              <a:rPr lang="nl-BE" sz="1200" kern="1200" dirty="0">
                <a:solidFill>
                  <a:schemeClr val="tx1"/>
                </a:solidFill>
                <a:effectLst/>
                <a:latin typeface="+mn-lt"/>
                <a:ea typeface="+mn-ea"/>
                <a:cs typeface="+mn-cs"/>
              </a:rPr>
              <a:t>The SDK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a:t>
            </a:r>
          </a:p>
          <a:p>
            <a:endParaRPr lang="nl-BE"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follow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these links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installer</a:t>
            </a:r>
            <a:r>
              <a:rPr lang="nl-BE" sz="1200" kern="1200" dirty="0">
                <a:solidFill>
                  <a:schemeClr val="tx1"/>
                </a:solidFill>
                <a:effectLst/>
                <a:latin typeface="+mn-lt"/>
                <a:ea typeface="+mn-ea"/>
                <a:cs typeface="+mn-cs"/>
              </a:rPr>
              <a:t>, or follow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instructions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package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downloaded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Microsoft Editors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mostly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2022,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latest</a:t>
            </a:r>
            <a:r>
              <a:rPr lang="nl-BE" sz="1200" kern="1200" dirty="0">
                <a:solidFill>
                  <a:schemeClr val="tx1"/>
                </a:solidFill>
                <a:effectLst/>
                <a:latin typeface="+mn-lt"/>
                <a:ea typeface="+mn-ea"/>
                <a:cs typeface="+mn-cs"/>
              </a:rPr>
              <a:t> updates.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on Windows, but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Mac.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 more </a:t>
            </a:r>
            <a:r>
              <a:rPr lang="nl-BE" sz="1200" kern="1200" dirty="0" err="1">
                <a:solidFill>
                  <a:schemeClr val="tx1"/>
                </a:solidFill>
                <a:effectLst/>
                <a:latin typeface="+mn-lt"/>
                <a:ea typeface="+mn-ea"/>
                <a:cs typeface="+mn-cs"/>
              </a:rPr>
              <a:t>lightweight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experience</a:t>
            </a:r>
            <a:r>
              <a:rPr lang="nl-BE" sz="1200" kern="1200" dirty="0">
                <a:solidFill>
                  <a:schemeClr val="tx1"/>
                </a:solidFill>
                <a:effectLst/>
                <a:latin typeface="+mn-lt"/>
                <a:ea typeface="+mn-ea"/>
                <a:cs typeface="+mn-cs"/>
              </a:rPr>
              <a:t> on Windows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Mac or on Linux,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download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showing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features of Visual Studio Code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SDK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tool of </a:t>
            </a:r>
            <a:r>
              <a:rPr lang="nl-BE" sz="1200" kern="1200" dirty="0" err="1">
                <a:solidFill>
                  <a:schemeClr val="tx1"/>
                </a:solidFill>
                <a:effectLst/>
                <a:latin typeface="+mn-lt"/>
                <a:ea typeface="+mn-ea"/>
                <a:cs typeface="+mn-cs"/>
              </a:rPr>
              <a:t>choice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project.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2022 first.</a:t>
            </a:r>
          </a:p>
          <a:p>
            <a:endParaRPr lang="nl-BE" b="1"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2541761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r>
              <a:rPr lang="nl-BE" sz="1200" kern="1200" dirty="0">
                <a:solidFill>
                  <a:schemeClr val="tx1"/>
                </a:solidFill>
                <a:effectLst/>
                <a:latin typeface="+mn-lt"/>
                <a:ea typeface="+mn-ea"/>
                <a:cs typeface="+mn-cs"/>
              </a:rPr>
              <a:t>Inside of Visual Studio 2022,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start a new project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menu, </a:t>
            </a:r>
            <a:r>
              <a:rPr lang="nl-BE" sz="1200" kern="1200" dirty="0" err="1">
                <a:solidFill>
                  <a:schemeClr val="tx1"/>
                </a:solidFill>
                <a:effectLst/>
                <a:latin typeface="+mn-lt"/>
                <a:ea typeface="+mn-ea"/>
                <a:cs typeface="+mn-cs"/>
              </a:rPr>
              <a:t>selecting</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select Project or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choose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project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menu.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project </a:t>
            </a:r>
            <a:r>
              <a:rPr lang="nl-BE" sz="1200" kern="1200" dirty="0" err="1">
                <a:solidFill>
                  <a:schemeClr val="tx1"/>
                </a:solidFill>
                <a:effectLst/>
                <a:latin typeface="+mn-lt"/>
                <a:ea typeface="+mn-ea"/>
                <a:cs typeface="+mn-cs"/>
              </a:rPr>
              <a:t>dialog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choose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ASP.NET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Empty </a:t>
            </a:r>
            <a:r>
              <a:rPr lang="nl-BE" sz="1200" kern="1200" dirty="0">
                <a:solidFill>
                  <a:schemeClr val="tx1"/>
                </a:solidFill>
                <a:effectLst/>
                <a:latin typeface="+mn-lt"/>
                <a:ea typeface="+mn-ea"/>
                <a:cs typeface="+mn-cs"/>
              </a:rPr>
              <a:t>template.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first </a:t>
            </a:r>
            <a:r>
              <a:rPr lang="nl-BE" sz="1200" kern="1200" dirty="0" err="1">
                <a:solidFill>
                  <a:schemeClr val="tx1"/>
                </a:solidFill>
                <a:effectLst/>
                <a:latin typeface="+mn-lt"/>
                <a:ea typeface="+mn-ea"/>
                <a:cs typeface="+mn-cs"/>
              </a:rPr>
              <a:t>fill</a:t>
            </a:r>
            <a:r>
              <a:rPr lang="nl-BE" sz="1200" kern="1200" dirty="0">
                <a:solidFill>
                  <a:schemeClr val="tx1"/>
                </a:solidFill>
                <a:effectLst/>
                <a:latin typeface="+mn-lt"/>
                <a:ea typeface="+mn-ea"/>
                <a:cs typeface="+mn-cs"/>
              </a:rPr>
              <a:t> in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search box.</a:t>
            </a:r>
          </a:p>
          <a:p>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different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points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templates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here,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or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geared</a:t>
            </a:r>
            <a:r>
              <a:rPr lang="nl-BE" sz="1200" kern="1200" dirty="0">
                <a:solidFill>
                  <a:schemeClr val="tx1"/>
                </a:solidFill>
                <a:effectLst/>
                <a:latin typeface="+mn-lt"/>
                <a:ea typeface="+mn-ea"/>
                <a:cs typeface="+mn-cs"/>
              </a:rPr>
              <a:t> or set up </a:t>
            </a:r>
            <a:r>
              <a:rPr lang="nl-BE" sz="1200" kern="1200" dirty="0" err="1">
                <a:solidFill>
                  <a:schemeClr val="tx1"/>
                </a:solidFill>
                <a:effectLst/>
                <a:latin typeface="+mn-lt"/>
                <a:ea typeface="+mn-ea"/>
                <a:cs typeface="+mn-cs"/>
              </a:rPr>
              <a:t>towards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producing</a:t>
            </a:r>
            <a:r>
              <a:rPr lang="nl-BE" sz="1200" kern="1200" dirty="0">
                <a:solidFill>
                  <a:schemeClr val="tx1"/>
                </a:solidFill>
                <a:effectLst/>
                <a:latin typeface="+mn-lt"/>
                <a:ea typeface="+mn-ea"/>
                <a:cs typeface="+mn-cs"/>
              </a:rPr>
              <a:t> a Web API,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HTTP-</a:t>
            </a:r>
            <a:r>
              <a:rPr lang="nl-BE" sz="1200" kern="1200" dirty="0" err="1">
                <a:solidFill>
                  <a:schemeClr val="tx1"/>
                </a:solidFill>
                <a:effectLst/>
                <a:latin typeface="+mn-lt"/>
                <a:ea typeface="+mn-ea"/>
                <a:cs typeface="+mn-cs"/>
              </a:rPr>
              <a:t>based</a:t>
            </a:r>
            <a:r>
              <a:rPr lang="nl-BE" sz="1200" kern="1200" dirty="0">
                <a:solidFill>
                  <a:schemeClr val="tx1"/>
                </a:solidFill>
                <a:effectLst/>
                <a:latin typeface="+mn-lt"/>
                <a:ea typeface="+mn-ea"/>
                <a:cs typeface="+mn-cs"/>
              </a:rPr>
              <a:t> API.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templates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front-end </a:t>
            </a:r>
            <a:r>
              <a:rPr lang="nl-BE" sz="1200" kern="1200" dirty="0" err="1">
                <a:solidFill>
                  <a:schemeClr val="tx1"/>
                </a:solidFill>
                <a:effectLst/>
                <a:latin typeface="+mn-lt"/>
                <a:ea typeface="+mn-ea"/>
                <a:cs typeface="+mn-cs"/>
              </a:rPr>
              <a:t>frameworks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React</a:t>
            </a:r>
            <a:r>
              <a:rPr lang="nl-BE" sz="1200" kern="1200" dirty="0">
                <a:solidFill>
                  <a:schemeClr val="tx1"/>
                </a:solidFill>
                <a:effectLst/>
                <a:latin typeface="+mn-lt"/>
                <a:ea typeface="+mn-ea"/>
                <a:cs typeface="+mn-cs"/>
              </a:rPr>
              <a:t>. </a:t>
            </a:r>
          </a:p>
          <a:p>
            <a:endParaRPr lang="nl-BE" u="sng" dirty="0"/>
          </a:p>
          <a:p>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scratch,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empty</a:t>
            </a:r>
            <a:r>
              <a:rPr lang="nl-BE" sz="1200" kern="1200" dirty="0">
                <a:solidFill>
                  <a:schemeClr val="tx1"/>
                </a:solidFill>
                <a:effectLst/>
                <a:latin typeface="+mn-lt"/>
                <a:ea typeface="+mn-ea"/>
                <a:cs typeface="+mn-cs"/>
              </a:rPr>
              <a:t> template. </a:t>
            </a:r>
          </a:p>
          <a:p>
            <a:r>
              <a:rPr lang="nl-BE" sz="1200" kern="1200" dirty="0">
                <a:solidFill>
                  <a:schemeClr val="tx1"/>
                </a:solidFill>
                <a:effectLst/>
                <a:latin typeface="+mn-lt"/>
                <a:ea typeface="+mn-ea"/>
                <a:cs typeface="+mn-cs"/>
              </a:rPr>
              <a:t>The empty template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bare minimum of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35841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Setup a new Project</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as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Solution Name. Yo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choose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a:t>
            </a:r>
          </a:p>
          <a:p>
            <a:r>
              <a:rPr lang="nl-BE" sz="1200" kern="1200" dirty="0">
                <a:solidFill>
                  <a:schemeClr val="tx1"/>
                </a:solidFill>
                <a:effectLst/>
                <a:latin typeface="+mn-lt"/>
                <a:ea typeface="+mn-ea"/>
                <a:cs typeface="+mn-cs"/>
              </a:rPr>
              <a:t>Click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button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proceed</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9</a:t>
            </a:fld>
            <a:endParaRPr lang="nl-NL"/>
          </a:p>
        </p:txBody>
      </p:sp>
    </p:spTree>
    <p:extLst>
      <p:ext uri="{BB962C8B-B14F-4D97-AF65-F5344CB8AC3E}">
        <p14:creationId xmlns:p14="http://schemas.microsoft.com/office/powerpoint/2010/main" val="293296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Setup a 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u="none" dirty="0"/>
              <a:t>Be </a:t>
            </a:r>
            <a:r>
              <a:rPr lang="nl-BE" u="none" dirty="0" err="1"/>
              <a:t>sure</a:t>
            </a:r>
            <a:r>
              <a:rPr lang="nl-BE" u="none" dirty="0"/>
              <a:t> </a:t>
            </a:r>
            <a:r>
              <a:rPr lang="nl-BE" u="none" dirty="0" err="1"/>
              <a:t>to</a:t>
            </a:r>
            <a:r>
              <a:rPr lang="nl-BE" u="none" dirty="0"/>
              <a:t> </a:t>
            </a:r>
            <a:r>
              <a:rPr lang="nl-BE" u="none" dirty="0" err="1"/>
              <a:t>choose</a:t>
            </a:r>
            <a:r>
              <a:rPr lang="nl-BE" u="none" dirty="0"/>
              <a:t> </a:t>
            </a:r>
            <a:r>
              <a:rPr lang="nl-BE" u="none" dirty="0" err="1"/>
              <a:t>the</a:t>
            </a:r>
            <a:r>
              <a:rPr lang="nl-BE" u="none" dirty="0"/>
              <a:t> .NET </a:t>
            </a:r>
            <a:r>
              <a:rPr lang="nl-BE" u="none" dirty="0" err="1"/>
              <a:t>Core</a:t>
            </a:r>
            <a:r>
              <a:rPr lang="nl-BE" u="none" dirty="0"/>
              <a:t> 3.1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go out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solution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live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go out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automatically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restore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NuGet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libraries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10</a:t>
            </a:fld>
            <a:endParaRPr lang="nl-NL"/>
          </a:p>
        </p:txBody>
      </p:sp>
    </p:spTree>
    <p:extLst>
      <p:ext uri="{BB962C8B-B14F-4D97-AF65-F5344CB8AC3E}">
        <p14:creationId xmlns:p14="http://schemas.microsoft.com/office/powerpoint/2010/main" val="1811339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16/02/2022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16/02/2022</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16/02/2022</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16/02/2022</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16/02/2022</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16/02/2022</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16/02/2022</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8C55A-5BE8-4652-B0DF-8138618C06D9}"/>
              </a:ext>
            </a:extLst>
          </p:cNvPr>
          <p:cNvSpPr>
            <a:spLocks noGrp="1"/>
          </p:cNvSpPr>
          <p:nvPr>
            <p:ph type="title"/>
          </p:nvPr>
        </p:nvSpPr>
        <p:spPr/>
        <p:txBody>
          <a:bodyPr/>
          <a:lstStyle/>
          <a:p>
            <a:r>
              <a:rPr lang="nl-BE" dirty="0"/>
              <a:t>Setup a new Project</a:t>
            </a:r>
          </a:p>
        </p:txBody>
      </p:sp>
      <p:pic>
        <p:nvPicPr>
          <p:cNvPr id="10" name="Tijdelijke aanduiding voor inhoud 9">
            <a:extLst>
              <a:ext uri="{FF2B5EF4-FFF2-40B4-BE49-F238E27FC236}">
                <a16:creationId xmlns:a16="http://schemas.microsoft.com/office/drawing/2014/main" id="{3A37060A-9020-47DA-A9EE-357EC0FAC05B}"/>
              </a:ext>
            </a:extLst>
          </p:cNvPr>
          <p:cNvPicPr>
            <a:picLocks noGrp="1" noChangeAspect="1"/>
          </p:cNvPicPr>
          <p:nvPr>
            <p:ph idx="1"/>
          </p:nvPr>
        </p:nvPicPr>
        <p:blipFill>
          <a:blip r:embed="rId3"/>
          <a:stretch>
            <a:fillRect/>
          </a:stretch>
        </p:blipFill>
        <p:spPr>
          <a:xfrm>
            <a:off x="2816308" y="1825625"/>
            <a:ext cx="6559383" cy="4351338"/>
          </a:xfrm>
          <a:prstGeom prst="rect">
            <a:avLst/>
          </a:prstGeom>
        </p:spPr>
      </p:pic>
    </p:spTree>
    <p:extLst>
      <p:ext uri="{BB962C8B-B14F-4D97-AF65-F5344CB8AC3E}">
        <p14:creationId xmlns:p14="http://schemas.microsoft.com/office/powerpoint/2010/main" val="341732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330F1-56AB-47FC-8B7B-793D112DD82D}"/>
              </a:ext>
            </a:extLst>
          </p:cNvPr>
          <p:cNvSpPr>
            <a:spLocks noGrp="1"/>
          </p:cNvSpPr>
          <p:nvPr>
            <p:ph type="title"/>
          </p:nvPr>
        </p:nvSpPr>
        <p:spPr/>
        <p:txBody>
          <a:bodyPr/>
          <a:lstStyle/>
          <a:p>
            <a:r>
              <a:rPr lang="nl-BE" dirty="0"/>
              <a:t>Setup a new Project</a:t>
            </a:r>
          </a:p>
        </p:txBody>
      </p:sp>
      <p:pic>
        <p:nvPicPr>
          <p:cNvPr id="4" name="Tijdelijke aanduiding voor inhoud 3">
            <a:extLst>
              <a:ext uri="{FF2B5EF4-FFF2-40B4-BE49-F238E27FC236}">
                <a16:creationId xmlns:a16="http://schemas.microsoft.com/office/drawing/2014/main" id="{F9EED0D4-6322-4F18-A6C9-1A0FE058D45B}"/>
              </a:ext>
            </a:extLst>
          </p:cNvPr>
          <p:cNvPicPr>
            <a:picLocks noGrp="1" noChangeAspect="1"/>
          </p:cNvPicPr>
          <p:nvPr>
            <p:ph idx="1"/>
          </p:nvPr>
        </p:nvPicPr>
        <p:blipFill>
          <a:blip r:embed="rId3"/>
          <a:stretch>
            <a:fillRect/>
          </a:stretch>
        </p:blipFill>
        <p:spPr>
          <a:xfrm>
            <a:off x="3344449" y="1484230"/>
            <a:ext cx="7842957" cy="4722417"/>
          </a:xfrm>
          <a:prstGeom prst="rect">
            <a:avLst/>
          </a:prstGeom>
        </p:spPr>
      </p:pic>
      <p:sp>
        <p:nvSpPr>
          <p:cNvPr id="5" name="Tekstvak 4">
            <a:extLst>
              <a:ext uri="{FF2B5EF4-FFF2-40B4-BE49-F238E27FC236}">
                <a16:creationId xmlns:a16="http://schemas.microsoft.com/office/drawing/2014/main" id="{65D7CF20-8641-4F32-B831-57C498A61B52}"/>
              </a:ext>
            </a:extLst>
          </p:cNvPr>
          <p:cNvSpPr txBox="1"/>
          <p:nvPr/>
        </p:nvSpPr>
        <p:spPr>
          <a:xfrm>
            <a:off x="0" y="1929008"/>
            <a:ext cx="3463705" cy="369332"/>
          </a:xfrm>
          <a:prstGeom prst="rect">
            <a:avLst/>
          </a:prstGeom>
          <a:noFill/>
        </p:spPr>
        <p:txBody>
          <a:bodyPr wrap="none" rtlCol="0">
            <a:spAutoFit/>
          </a:bodyPr>
          <a:lstStyle/>
          <a:p>
            <a:r>
              <a:rPr lang="nl-BE" dirty="0"/>
              <a:t>Debug </a:t>
            </a:r>
            <a:r>
              <a:rPr lang="nl-BE" dirty="0">
                <a:sym typeface="Wingdings" panose="05000000000000000000" pitchFamily="2" charset="2"/>
              </a:rPr>
              <a:t> Start Without Debugging</a:t>
            </a:r>
            <a:endParaRPr lang="nl-BE" dirty="0"/>
          </a:p>
        </p:txBody>
      </p:sp>
    </p:spTree>
    <p:extLst>
      <p:ext uri="{BB962C8B-B14F-4D97-AF65-F5344CB8AC3E}">
        <p14:creationId xmlns:p14="http://schemas.microsoft.com/office/powerpoint/2010/main" val="246654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594092-EC15-47D5-90E2-E1DAE856280C}"/>
              </a:ext>
            </a:extLst>
          </p:cNvPr>
          <p:cNvSpPr>
            <a:spLocks noGrp="1"/>
          </p:cNvSpPr>
          <p:nvPr>
            <p:ph type="title"/>
          </p:nvPr>
        </p:nvSpPr>
        <p:spPr/>
        <p:txBody>
          <a:bodyPr/>
          <a:lstStyle/>
          <a:p>
            <a:r>
              <a:rPr lang="nl-BE" dirty="0"/>
              <a:t>Setup a new Project</a:t>
            </a:r>
          </a:p>
        </p:txBody>
      </p:sp>
      <p:pic>
        <p:nvPicPr>
          <p:cNvPr id="4" name="Tijdelijke aanduiding voor inhoud 3">
            <a:extLst>
              <a:ext uri="{FF2B5EF4-FFF2-40B4-BE49-F238E27FC236}">
                <a16:creationId xmlns:a16="http://schemas.microsoft.com/office/drawing/2014/main" id="{477C8DD5-4BD4-4EF6-BC35-ED01D9B94FB2}"/>
              </a:ext>
            </a:extLst>
          </p:cNvPr>
          <p:cNvPicPr>
            <a:picLocks noGrp="1" noChangeAspect="1"/>
          </p:cNvPicPr>
          <p:nvPr>
            <p:ph idx="1"/>
          </p:nvPr>
        </p:nvPicPr>
        <p:blipFill>
          <a:blip r:embed="rId3"/>
          <a:stretch>
            <a:fillRect/>
          </a:stretch>
        </p:blipFill>
        <p:spPr>
          <a:xfrm>
            <a:off x="3056350" y="2534903"/>
            <a:ext cx="5813121" cy="2493127"/>
          </a:xfrm>
          <a:prstGeom prst="rect">
            <a:avLst/>
          </a:prstGeom>
        </p:spPr>
      </p:pic>
    </p:spTree>
    <p:extLst>
      <p:ext uri="{BB962C8B-B14F-4D97-AF65-F5344CB8AC3E}">
        <p14:creationId xmlns:p14="http://schemas.microsoft.com/office/powerpoint/2010/main" val="385688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B845E6-9CCF-4F82-A878-37D576CA51FE}"/>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7CBB5D25-6E4C-4CC3-87FC-C5FB9817DFE7}"/>
              </a:ext>
            </a:extLst>
          </p:cNvPr>
          <p:cNvPicPr>
            <a:picLocks noGrp="1" noChangeAspect="1"/>
          </p:cNvPicPr>
          <p:nvPr>
            <p:ph idx="1"/>
          </p:nvPr>
        </p:nvPicPr>
        <p:blipFill>
          <a:blip r:embed="rId3"/>
          <a:stretch>
            <a:fillRect/>
          </a:stretch>
        </p:blipFill>
        <p:spPr>
          <a:xfrm>
            <a:off x="4296428" y="1378762"/>
            <a:ext cx="4670299" cy="4910935"/>
          </a:xfrm>
          <a:prstGeom prst="rect">
            <a:avLst/>
          </a:prstGeom>
        </p:spPr>
      </p:pic>
      <p:sp>
        <p:nvSpPr>
          <p:cNvPr id="5" name="Tekstvak 4">
            <a:extLst>
              <a:ext uri="{FF2B5EF4-FFF2-40B4-BE49-F238E27FC236}">
                <a16:creationId xmlns:a16="http://schemas.microsoft.com/office/drawing/2014/main" id="{D78BF129-85C6-4142-A938-462BFB34FA10}"/>
              </a:ext>
            </a:extLst>
          </p:cNvPr>
          <p:cNvSpPr txBox="1"/>
          <p:nvPr/>
        </p:nvSpPr>
        <p:spPr>
          <a:xfrm>
            <a:off x="450937" y="2041742"/>
            <a:ext cx="1539589" cy="369332"/>
          </a:xfrm>
          <a:prstGeom prst="rect">
            <a:avLst/>
          </a:prstGeom>
          <a:noFill/>
        </p:spPr>
        <p:txBody>
          <a:bodyPr wrap="none" rtlCol="0">
            <a:spAutoFit/>
          </a:bodyPr>
          <a:lstStyle/>
          <a:p>
            <a:r>
              <a:rPr lang="nl-BE" dirty="0"/>
              <a:t>&gt;</a:t>
            </a:r>
            <a:r>
              <a:rPr lang="nl-BE" dirty="0" err="1"/>
              <a:t>dotnet</a:t>
            </a:r>
            <a:r>
              <a:rPr lang="nl-BE" dirty="0"/>
              <a:t> --help</a:t>
            </a:r>
          </a:p>
        </p:txBody>
      </p:sp>
    </p:spTree>
    <p:extLst>
      <p:ext uri="{BB962C8B-B14F-4D97-AF65-F5344CB8AC3E}">
        <p14:creationId xmlns:p14="http://schemas.microsoft.com/office/powerpoint/2010/main" val="420994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9F1CAC-F3AB-480F-BAAC-AB0250CBC483}"/>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 </a:t>
            </a:r>
          </a:p>
        </p:txBody>
      </p:sp>
      <p:pic>
        <p:nvPicPr>
          <p:cNvPr id="5" name="Afbeelding 4">
            <a:extLst>
              <a:ext uri="{FF2B5EF4-FFF2-40B4-BE49-F238E27FC236}">
                <a16:creationId xmlns:a16="http://schemas.microsoft.com/office/drawing/2014/main" id="{9AE4D601-CAD6-43FD-935E-26EC6A885ABA}"/>
              </a:ext>
            </a:extLst>
          </p:cNvPr>
          <p:cNvPicPr>
            <a:picLocks noChangeAspect="1"/>
          </p:cNvPicPr>
          <p:nvPr/>
        </p:nvPicPr>
        <p:blipFill>
          <a:blip r:embed="rId3"/>
          <a:stretch>
            <a:fillRect/>
          </a:stretch>
        </p:blipFill>
        <p:spPr>
          <a:xfrm>
            <a:off x="2989388" y="3981450"/>
            <a:ext cx="5400675" cy="2647950"/>
          </a:xfrm>
          <a:prstGeom prst="rect">
            <a:avLst/>
          </a:prstGeom>
        </p:spPr>
      </p:pic>
      <p:pic>
        <p:nvPicPr>
          <p:cNvPr id="11" name="Tijdelijke aanduiding voor inhoud 10">
            <a:extLst>
              <a:ext uri="{FF2B5EF4-FFF2-40B4-BE49-F238E27FC236}">
                <a16:creationId xmlns:a16="http://schemas.microsoft.com/office/drawing/2014/main" id="{085777B5-C12E-4509-8D64-712D275F370E}"/>
              </a:ext>
            </a:extLst>
          </p:cNvPr>
          <p:cNvPicPr>
            <a:picLocks noGrp="1" noChangeAspect="1"/>
          </p:cNvPicPr>
          <p:nvPr>
            <p:ph idx="1"/>
          </p:nvPr>
        </p:nvPicPr>
        <p:blipFill>
          <a:blip r:embed="rId4"/>
          <a:stretch>
            <a:fillRect/>
          </a:stretch>
        </p:blipFill>
        <p:spPr>
          <a:xfrm>
            <a:off x="1036764" y="1714500"/>
            <a:ext cx="9305925" cy="1866900"/>
          </a:xfrm>
          <a:prstGeom prst="rect">
            <a:avLst/>
          </a:prstGeom>
        </p:spPr>
      </p:pic>
    </p:spTree>
    <p:extLst>
      <p:ext uri="{BB962C8B-B14F-4D97-AF65-F5344CB8AC3E}">
        <p14:creationId xmlns:p14="http://schemas.microsoft.com/office/powerpoint/2010/main" val="424739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4F1323E-0B6E-4A40-AEF7-755C8BC058B2}"/>
              </a:ext>
            </a:extLst>
          </p:cNvPr>
          <p:cNvPicPr>
            <a:picLocks noChangeAspect="1"/>
          </p:cNvPicPr>
          <p:nvPr/>
        </p:nvPicPr>
        <p:blipFill>
          <a:blip r:embed="rId3"/>
          <a:stretch>
            <a:fillRect/>
          </a:stretch>
        </p:blipFill>
        <p:spPr>
          <a:xfrm>
            <a:off x="3617235" y="3431022"/>
            <a:ext cx="4189268" cy="1856005"/>
          </a:xfrm>
          <a:prstGeom prst="rect">
            <a:avLst/>
          </a:prstGeom>
        </p:spPr>
      </p:pic>
      <p:sp>
        <p:nvSpPr>
          <p:cNvPr id="2" name="Titel 1">
            <a:extLst>
              <a:ext uri="{FF2B5EF4-FFF2-40B4-BE49-F238E27FC236}">
                <a16:creationId xmlns:a16="http://schemas.microsoft.com/office/drawing/2014/main" id="{E1F2B9E2-2BA9-43F9-942F-92C4AE699A27}"/>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6AD3C607-52ED-427D-A683-1D9C26BB3EBE}"/>
              </a:ext>
            </a:extLst>
          </p:cNvPr>
          <p:cNvPicPr>
            <a:picLocks noGrp="1" noChangeAspect="1"/>
          </p:cNvPicPr>
          <p:nvPr>
            <p:ph idx="1"/>
          </p:nvPr>
        </p:nvPicPr>
        <p:blipFill>
          <a:blip r:embed="rId4"/>
          <a:stretch>
            <a:fillRect/>
          </a:stretch>
        </p:blipFill>
        <p:spPr>
          <a:xfrm>
            <a:off x="600204" y="1476125"/>
            <a:ext cx="10619779" cy="1579900"/>
          </a:xfrm>
          <a:prstGeom prst="rect">
            <a:avLst/>
          </a:prstGeom>
        </p:spPr>
      </p:pic>
      <p:cxnSp>
        <p:nvCxnSpPr>
          <p:cNvPr id="7" name="Rechte verbindingslijn met pijl 6">
            <a:extLst>
              <a:ext uri="{FF2B5EF4-FFF2-40B4-BE49-F238E27FC236}">
                <a16:creationId xmlns:a16="http://schemas.microsoft.com/office/drawing/2014/main" id="{1A88BF55-65A0-4E05-B0FA-F99024F122A9}"/>
              </a:ext>
            </a:extLst>
          </p:cNvPr>
          <p:cNvCxnSpPr>
            <a:cxnSpLocks/>
          </p:cNvCxnSpPr>
          <p:nvPr/>
        </p:nvCxnSpPr>
        <p:spPr>
          <a:xfrm flipV="1">
            <a:off x="1716066" y="2786879"/>
            <a:ext cx="2292263" cy="242394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Rechte verbindingslijn met pijl 7">
            <a:extLst>
              <a:ext uri="{FF2B5EF4-FFF2-40B4-BE49-F238E27FC236}">
                <a16:creationId xmlns:a16="http://schemas.microsoft.com/office/drawing/2014/main" id="{28A480D2-E30F-460E-8AAB-805BDC11BF80}"/>
              </a:ext>
            </a:extLst>
          </p:cNvPr>
          <p:cNvCxnSpPr>
            <a:cxnSpLocks/>
          </p:cNvCxnSpPr>
          <p:nvPr/>
        </p:nvCxnSpPr>
        <p:spPr>
          <a:xfrm flipV="1">
            <a:off x="1868466" y="3801976"/>
            <a:ext cx="5346526" cy="156125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0" name="Rechthoek 9">
            <a:extLst>
              <a:ext uri="{FF2B5EF4-FFF2-40B4-BE49-F238E27FC236}">
                <a16:creationId xmlns:a16="http://schemas.microsoft.com/office/drawing/2014/main" id="{ACE1948C-2384-4412-8E6C-0A0E65692153}"/>
              </a:ext>
            </a:extLst>
          </p:cNvPr>
          <p:cNvSpPr/>
          <p:nvPr/>
        </p:nvSpPr>
        <p:spPr>
          <a:xfrm>
            <a:off x="7214992" y="4772416"/>
            <a:ext cx="743213" cy="313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AC344BBB-33E9-4BF5-BC0B-85791FE0BC13}"/>
              </a:ext>
            </a:extLst>
          </p:cNvPr>
          <p:cNvSpPr/>
          <p:nvPr/>
        </p:nvSpPr>
        <p:spPr>
          <a:xfrm>
            <a:off x="7214992" y="4761511"/>
            <a:ext cx="676434" cy="386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1">
            <a:extLst>
              <a:ext uri="{FF2B5EF4-FFF2-40B4-BE49-F238E27FC236}">
                <a16:creationId xmlns:a16="http://schemas.microsoft.com/office/drawing/2014/main" id="{2B9F7EC3-D957-4083-9CA5-0A91B45CA4E7}"/>
              </a:ext>
            </a:extLst>
          </p:cNvPr>
          <p:cNvPicPr>
            <a:picLocks noChangeAspect="1"/>
          </p:cNvPicPr>
          <p:nvPr/>
        </p:nvPicPr>
        <p:blipFill>
          <a:blip r:embed="rId5"/>
          <a:stretch>
            <a:fillRect/>
          </a:stretch>
        </p:blipFill>
        <p:spPr>
          <a:xfrm>
            <a:off x="2954992" y="5197475"/>
            <a:ext cx="6282016" cy="1496242"/>
          </a:xfrm>
          <a:prstGeom prst="rect">
            <a:avLst/>
          </a:prstGeom>
        </p:spPr>
      </p:pic>
    </p:spTree>
    <p:extLst>
      <p:ext uri="{BB962C8B-B14F-4D97-AF65-F5344CB8AC3E}">
        <p14:creationId xmlns:p14="http://schemas.microsoft.com/office/powerpoint/2010/main" val="343659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462E8-E7DE-43FE-A192-8EE573E31468}"/>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9" name="Tijdelijke aanduiding voor inhoud 8">
            <a:extLst>
              <a:ext uri="{FF2B5EF4-FFF2-40B4-BE49-F238E27FC236}">
                <a16:creationId xmlns:a16="http://schemas.microsoft.com/office/drawing/2014/main" id="{EAD0CE15-B23E-494B-A534-0670986A2F92}"/>
              </a:ext>
            </a:extLst>
          </p:cNvPr>
          <p:cNvPicPr>
            <a:picLocks noGrp="1" noChangeAspect="1"/>
          </p:cNvPicPr>
          <p:nvPr>
            <p:ph idx="1"/>
          </p:nvPr>
        </p:nvPicPr>
        <p:blipFill>
          <a:blip r:embed="rId3"/>
          <a:stretch>
            <a:fillRect/>
          </a:stretch>
        </p:blipFill>
        <p:spPr>
          <a:xfrm>
            <a:off x="1961147" y="1469185"/>
            <a:ext cx="7868653" cy="5296864"/>
          </a:xfrm>
          <a:prstGeom prst="rect">
            <a:avLst/>
          </a:prstGeom>
        </p:spPr>
      </p:pic>
      <p:pic>
        <p:nvPicPr>
          <p:cNvPr id="5" name="Afbeelding 4">
            <a:extLst>
              <a:ext uri="{FF2B5EF4-FFF2-40B4-BE49-F238E27FC236}">
                <a16:creationId xmlns:a16="http://schemas.microsoft.com/office/drawing/2014/main" id="{6B1BF54E-8FEE-4D15-8EB9-A468219E3ABC}"/>
              </a:ext>
            </a:extLst>
          </p:cNvPr>
          <p:cNvPicPr>
            <a:picLocks noChangeAspect="1"/>
          </p:cNvPicPr>
          <p:nvPr/>
        </p:nvPicPr>
        <p:blipFill>
          <a:blip r:embed="rId4"/>
          <a:stretch>
            <a:fillRect/>
          </a:stretch>
        </p:blipFill>
        <p:spPr>
          <a:xfrm>
            <a:off x="9181031" y="5724330"/>
            <a:ext cx="2619375" cy="1038225"/>
          </a:xfrm>
          <a:prstGeom prst="rect">
            <a:avLst/>
          </a:prstGeom>
        </p:spPr>
      </p:pic>
    </p:spTree>
    <p:extLst>
      <p:ext uri="{BB962C8B-B14F-4D97-AF65-F5344CB8AC3E}">
        <p14:creationId xmlns:p14="http://schemas.microsoft.com/office/powerpoint/2010/main" val="133765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A8B45-FD42-4F6C-A8D3-4078E1DD0C3D}"/>
              </a:ext>
            </a:extLst>
          </p:cNvPr>
          <p:cNvSpPr>
            <a:spLocks noGrp="1"/>
          </p:cNvSpPr>
          <p:nvPr>
            <p:ph type="title"/>
          </p:nvPr>
        </p:nvSpPr>
        <p:spPr/>
        <p:txBody>
          <a:bodyPr/>
          <a:lstStyle/>
          <a:p>
            <a:r>
              <a:rPr lang="nl-BE" dirty="0"/>
              <a:t>Visual Studio Code</a:t>
            </a:r>
          </a:p>
        </p:txBody>
      </p:sp>
      <p:sp>
        <p:nvSpPr>
          <p:cNvPr id="3" name="Tijdelijke aanduiding voor inhoud 2">
            <a:extLst>
              <a:ext uri="{FF2B5EF4-FFF2-40B4-BE49-F238E27FC236}">
                <a16:creationId xmlns:a16="http://schemas.microsoft.com/office/drawing/2014/main" id="{B37EF830-1E8C-4942-8207-CF6D5E02EE8F}"/>
              </a:ext>
            </a:extLst>
          </p:cNvPr>
          <p:cNvSpPr>
            <a:spLocks noGrp="1"/>
          </p:cNvSpPr>
          <p:nvPr>
            <p:ph idx="1"/>
          </p:nvPr>
        </p:nvSpPr>
        <p:spPr>
          <a:xfrm>
            <a:off x="425885" y="1825625"/>
            <a:ext cx="11461315" cy="4351338"/>
          </a:xfrm>
        </p:spPr>
        <p:txBody>
          <a:bodyPr/>
          <a:lstStyle/>
          <a:p>
            <a:r>
              <a:rPr lang="nl-BE" dirty="0"/>
              <a:t>Download Visual Studio Code </a:t>
            </a:r>
            <a:r>
              <a:rPr lang="nl-BE" dirty="0" err="1"/>
              <a:t>from</a:t>
            </a:r>
            <a:r>
              <a:rPr lang="nl-BE" dirty="0"/>
              <a:t> </a:t>
            </a:r>
            <a:r>
              <a:rPr lang="nl-BE" dirty="0">
                <a:hlinkClick r:id="rId3"/>
              </a:rPr>
              <a:t>https://code.visualstudio.com/download</a:t>
            </a:r>
            <a:r>
              <a:rPr lang="nl-BE" dirty="0"/>
              <a:t> </a:t>
            </a:r>
          </a:p>
          <a:p>
            <a:r>
              <a:rPr lang="nl-BE" dirty="0" err="1"/>
              <a:t>Install</a:t>
            </a:r>
            <a:r>
              <a:rPr lang="nl-BE" dirty="0"/>
              <a:t> Visual Studio Code</a:t>
            </a:r>
          </a:p>
          <a:p>
            <a:r>
              <a:rPr lang="nl-BE" dirty="0" err="1"/>
              <a:t>Add</a:t>
            </a:r>
            <a:r>
              <a:rPr lang="nl-BE" dirty="0"/>
              <a:t> </a:t>
            </a:r>
            <a:r>
              <a:rPr lang="nl-BE" i="1" dirty="0"/>
              <a:t>C:\users\{username}\AppData\Local\Programs\Microsoft VS Code </a:t>
            </a:r>
            <a:r>
              <a:rPr lang="nl-BE" dirty="0" err="1"/>
              <a:t>to</a:t>
            </a:r>
            <a:r>
              <a:rPr lang="nl-BE" dirty="0"/>
              <a:t> </a:t>
            </a:r>
            <a:r>
              <a:rPr lang="nl-BE" dirty="0" err="1"/>
              <a:t>your</a:t>
            </a:r>
            <a:r>
              <a:rPr lang="nl-BE" dirty="0"/>
              <a:t> </a:t>
            </a:r>
            <a:r>
              <a:rPr lang="nl-BE" dirty="0" err="1"/>
              <a:t>path</a:t>
            </a:r>
            <a:r>
              <a:rPr lang="nl-BE" dirty="0"/>
              <a:t> (PATH=c:\.....:$PATH) (or check </a:t>
            </a:r>
            <a:r>
              <a:rPr lang="nl-BE" dirty="0" err="1"/>
              <a:t>the</a:t>
            </a:r>
            <a:r>
              <a:rPr lang="nl-BE" dirty="0"/>
              <a:t> option </a:t>
            </a:r>
            <a:r>
              <a:rPr lang="nl-BE" dirty="0" err="1"/>
              <a:t>during</a:t>
            </a:r>
            <a:r>
              <a:rPr lang="nl-BE" dirty="0"/>
              <a:t> </a:t>
            </a:r>
            <a:r>
              <a:rPr lang="nl-BE" dirty="0" err="1"/>
              <a:t>installation</a:t>
            </a:r>
            <a:r>
              <a:rPr lang="nl-BE" dirty="0"/>
              <a:t>)</a:t>
            </a:r>
          </a:p>
          <a:p>
            <a:r>
              <a:rPr lang="nl-BE" dirty="0" err="1"/>
              <a:t>Install</a:t>
            </a:r>
            <a:r>
              <a:rPr lang="nl-BE" dirty="0"/>
              <a:t> </a:t>
            </a:r>
            <a:r>
              <a:rPr lang="nl-BE" dirty="0" err="1"/>
              <a:t>the</a:t>
            </a:r>
            <a:r>
              <a:rPr lang="nl-BE" dirty="0"/>
              <a:t> C# </a:t>
            </a:r>
            <a:r>
              <a:rPr lang="nl-BE" dirty="0" err="1"/>
              <a:t>intellisence</a:t>
            </a:r>
            <a:r>
              <a:rPr lang="nl-BE" dirty="0"/>
              <a:t> extension (</a:t>
            </a:r>
            <a:r>
              <a:rPr lang="nl-BE" dirty="0" err="1"/>
              <a:t>Extensions</a:t>
            </a:r>
            <a:r>
              <a:rPr lang="nl-BE" dirty="0"/>
              <a:t> on Visual Studio Code webpage)</a:t>
            </a:r>
          </a:p>
          <a:p>
            <a:endParaRPr lang="nl-BE" dirty="0"/>
          </a:p>
          <a:p>
            <a:endParaRPr lang="nl-BE" dirty="0"/>
          </a:p>
          <a:p>
            <a:endParaRPr lang="nl-BE" dirty="0"/>
          </a:p>
        </p:txBody>
      </p:sp>
    </p:spTree>
    <p:extLst>
      <p:ext uri="{BB962C8B-B14F-4D97-AF65-F5344CB8AC3E}">
        <p14:creationId xmlns:p14="http://schemas.microsoft.com/office/powerpoint/2010/main" val="42192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F399E-D3C2-4AE0-B101-597929925824}"/>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ED34359E-DEBE-48F9-AADB-4A8C5F33BE3E}"/>
              </a:ext>
            </a:extLst>
          </p:cNvPr>
          <p:cNvPicPr>
            <a:picLocks noGrp="1" noChangeAspect="1"/>
          </p:cNvPicPr>
          <p:nvPr>
            <p:ph idx="1"/>
          </p:nvPr>
        </p:nvPicPr>
        <p:blipFill>
          <a:blip r:embed="rId3"/>
          <a:stretch>
            <a:fillRect/>
          </a:stretch>
        </p:blipFill>
        <p:spPr>
          <a:xfrm>
            <a:off x="2800346" y="1690688"/>
            <a:ext cx="8871046" cy="4351338"/>
          </a:xfrm>
          <a:prstGeom prst="rect">
            <a:avLst/>
          </a:prstGeom>
        </p:spPr>
      </p:pic>
    </p:spTree>
    <p:extLst>
      <p:ext uri="{BB962C8B-B14F-4D97-AF65-F5344CB8AC3E}">
        <p14:creationId xmlns:p14="http://schemas.microsoft.com/office/powerpoint/2010/main" val="80026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9A58E-FFFF-40AA-ADC7-17E3D7E1220F}"/>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10" name="Tijdelijke aanduiding voor inhoud 9">
            <a:extLst>
              <a:ext uri="{FF2B5EF4-FFF2-40B4-BE49-F238E27FC236}">
                <a16:creationId xmlns:a16="http://schemas.microsoft.com/office/drawing/2014/main" id="{BE614FC2-1CF0-4381-A1B0-103EF4EF1D2D}"/>
              </a:ext>
            </a:extLst>
          </p:cNvPr>
          <p:cNvPicPr>
            <a:picLocks noGrp="1" noChangeAspect="1"/>
          </p:cNvPicPr>
          <p:nvPr>
            <p:ph idx="1"/>
          </p:nvPr>
        </p:nvPicPr>
        <p:blipFill>
          <a:blip r:embed="rId3"/>
          <a:stretch>
            <a:fillRect/>
          </a:stretch>
        </p:blipFill>
        <p:spPr>
          <a:xfrm>
            <a:off x="1322360" y="1311638"/>
            <a:ext cx="9547279" cy="5181237"/>
          </a:xfrm>
          <a:prstGeom prst="rect">
            <a:avLst/>
          </a:prstGeom>
        </p:spPr>
      </p:pic>
      <p:cxnSp>
        <p:nvCxnSpPr>
          <p:cNvPr id="12" name="Rechte verbindingslijn met pijl 11">
            <a:extLst>
              <a:ext uri="{FF2B5EF4-FFF2-40B4-BE49-F238E27FC236}">
                <a16:creationId xmlns:a16="http://schemas.microsoft.com/office/drawing/2014/main" id="{170E358E-CCEF-4C92-A838-A25C0A1F5778}"/>
              </a:ext>
            </a:extLst>
          </p:cNvPr>
          <p:cNvCxnSpPr/>
          <p:nvPr/>
        </p:nvCxnSpPr>
        <p:spPr>
          <a:xfrm flipV="1">
            <a:off x="413359" y="2718148"/>
            <a:ext cx="1077238" cy="1465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5BE5224E-E101-4214-A593-D3841AE25002}"/>
              </a:ext>
            </a:extLst>
          </p:cNvPr>
          <p:cNvCxnSpPr>
            <a:cxnSpLocks/>
          </p:cNvCxnSpPr>
          <p:nvPr/>
        </p:nvCxnSpPr>
        <p:spPr>
          <a:xfrm>
            <a:off x="292706" y="1690688"/>
            <a:ext cx="14233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93B82118-8E96-46EA-9811-13066147EFC0}"/>
              </a:ext>
            </a:extLst>
          </p:cNvPr>
          <p:cNvSpPr txBox="1"/>
          <p:nvPr/>
        </p:nvSpPr>
        <p:spPr>
          <a:xfrm>
            <a:off x="175293" y="1367523"/>
            <a:ext cx="1134541" cy="646331"/>
          </a:xfrm>
          <a:prstGeom prst="rect">
            <a:avLst/>
          </a:prstGeom>
          <a:noFill/>
        </p:spPr>
        <p:txBody>
          <a:bodyPr wrap="none" rtlCol="0">
            <a:spAutoFit/>
          </a:bodyPr>
          <a:lstStyle/>
          <a:p>
            <a:r>
              <a:rPr lang="nl-BE" dirty="0"/>
              <a:t>Search </a:t>
            </a:r>
            <a:r>
              <a:rPr lang="nl-BE" dirty="0" err="1"/>
              <a:t>for</a:t>
            </a:r>
            <a:endParaRPr lang="nl-BE" dirty="0"/>
          </a:p>
          <a:p>
            <a:r>
              <a:rPr lang="nl-BE" dirty="0"/>
              <a:t>extension</a:t>
            </a:r>
          </a:p>
        </p:txBody>
      </p:sp>
    </p:spTree>
    <p:extLst>
      <p:ext uri="{BB962C8B-B14F-4D97-AF65-F5344CB8AC3E}">
        <p14:creationId xmlns:p14="http://schemas.microsoft.com/office/powerpoint/2010/main" val="171807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0BD5FA-AEE0-4216-9E18-76EE9CECA405}"/>
              </a:ext>
            </a:extLst>
          </p:cNvPr>
          <p:cNvSpPr>
            <a:spLocks noGrp="1"/>
          </p:cNvSpPr>
          <p:nvPr>
            <p:ph type="title"/>
          </p:nvPr>
        </p:nvSpPr>
        <p:spPr/>
        <p:txBody>
          <a:bodyPr/>
          <a:lstStyle/>
          <a:p>
            <a:r>
              <a:rPr lang="nl-BE" dirty="0"/>
              <a:t>Http </a:t>
            </a:r>
            <a:r>
              <a:rPr lang="nl-BE" dirty="0" err="1"/>
              <a:t>Request</a:t>
            </a:r>
            <a:r>
              <a:rPr lang="nl-BE" dirty="0"/>
              <a:t> </a:t>
            </a:r>
            <a:r>
              <a:rPr lang="nl-BE" dirty="0" err="1"/>
              <a:t>Responce</a:t>
            </a:r>
            <a:r>
              <a:rPr lang="nl-BE" dirty="0"/>
              <a:t> </a:t>
            </a:r>
            <a:r>
              <a:rPr lang="nl-BE" dirty="0" err="1"/>
              <a:t>Cycly</a:t>
            </a:r>
            <a:endParaRPr lang="nl-BE" dirty="0"/>
          </a:p>
        </p:txBody>
      </p:sp>
      <p:pic>
        <p:nvPicPr>
          <p:cNvPr id="1026" name="Picture 2" descr="https://www.ntu.edu.sg/home/ehchua/programming/webprogramming/images/TheWeb.png">
            <a:extLst>
              <a:ext uri="{FF2B5EF4-FFF2-40B4-BE49-F238E27FC236}">
                <a16:creationId xmlns:a16="http://schemas.microsoft.com/office/drawing/2014/main" id="{59EDFEDE-B2CD-41E6-9B26-7605BA8FFD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7677" y="1827028"/>
            <a:ext cx="4409853" cy="2280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ntu.edu.sg/home/ehchua/programming/webprogramming/images/HTTP.png">
            <a:extLst>
              <a:ext uri="{FF2B5EF4-FFF2-40B4-BE49-F238E27FC236}">
                <a16:creationId xmlns:a16="http://schemas.microsoft.com/office/drawing/2014/main" id="{AB7024F2-335A-4811-9061-1E50B3B1A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51" y="3804781"/>
            <a:ext cx="6638925" cy="2276475"/>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53661E4E-A0A0-4814-B97E-FF28A80C0AD8}"/>
              </a:ext>
            </a:extLst>
          </p:cNvPr>
          <p:cNvPicPr>
            <a:picLocks noChangeAspect="1"/>
          </p:cNvPicPr>
          <p:nvPr/>
        </p:nvPicPr>
        <p:blipFill>
          <a:blip r:embed="rId5"/>
          <a:stretch>
            <a:fillRect/>
          </a:stretch>
        </p:blipFill>
        <p:spPr>
          <a:xfrm>
            <a:off x="4657530" y="1248768"/>
            <a:ext cx="7534470" cy="2556013"/>
          </a:xfrm>
          <a:prstGeom prst="rect">
            <a:avLst/>
          </a:prstGeom>
        </p:spPr>
      </p:pic>
    </p:spTree>
    <p:extLst>
      <p:ext uri="{BB962C8B-B14F-4D97-AF65-F5344CB8AC3E}">
        <p14:creationId xmlns:p14="http://schemas.microsoft.com/office/powerpoint/2010/main" val="1647033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4E26C5-D6E4-4307-AD58-5D6E2B2BE529}"/>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89CFC3B2-DBB7-42B2-852D-E8757C1A942A}"/>
              </a:ext>
            </a:extLst>
          </p:cNvPr>
          <p:cNvPicPr>
            <a:picLocks noGrp="1" noChangeAspect="1"/>
          </p:cNvPicPr>
          <p:nvPr>
            <p:ph idx="1"/>
          </p:nvPr>
        </p:nvPicPr>
        <p:blipFill>
          <a:blip r:embed="rId3"/>
          <a:stretch>
            <a:fillRect/>
          </a:stretch>
        </p:blipFill>
        <p:spPr>
          <a:xfrm>
            <a:off x="2071641" y="1825625"/>
            <a:ext cx="8048717" cy="4351338"/>
          </a:xfrm>
          <a:prstGeom prst="rect">
            <a:avLst/>
          </a:prstGeom>
        </p:spPr>
      </p:pic>
    </p:spTree>
    <p:extLst>
      <p:ext uri="{BB962C8B-B14F-4D97-AF65-F5344CB8AC3E}">
        <p14:creationId xmlns:p14="http://schemas.microsoft.com/office/powerpoint/2010/main" val="36023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D71A1C-902F-49FF-8F47-13A346ACD2B6}"/>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4" name="Afbeelding 3">
            <a:extLst>
              <a:ext uri="{FF2B5EF4-FFF2-40B4-BE49-F238E27FC236}">
                <a16:creationId xmlns:a16="http://schemas.microsoft.com/office/drawing/2014/main" id="{540BC677-D80E-4B3F-BD1D-71EC2BF8BAE1}"/>
              </a:ext>
            </a:extLst>
          </p:cNvPr>
          <p:cNvPicPr>
            <a:picLocks noChangeAspect="1"/>
          </p:cNvPicPr>
          <p:nvPr/>
        </p:nvPicPr>
        <p:blipFill>
          <a:blip r:embed="rId3"/>
          <a:stretch>
            <a:fillRect/>
          </a:stretch>
        </p:blipFill>
        <p:spPr>
          <a:xfrm>
            <a:off x="609600" y="1938403"/>
            <a:ext cx="10972800" cy="31447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4711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1E811B-0F5B-4652-8AB4-0886EE473C87}"/>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8" name="Tijdelijke aanduiding voor inhoud 7">
            <a:extLst>
              <a:ext uri="{FF2B5EF4-FFF2-40B4-BE49-F238E27FC236}">
                <a16:creationId xmlns:a16="http://schemas.microsoft.com/office/drawing/2014/main" id="{A990AF54-B48B-4C70-B83A-E579922879BA}"/>
              </a:ext>
            </a:extLst>
          </p:cNvPr>
          <p:cNvPicPr>
            <a:picLocks noGrp="1" noChangeAspect="1"/>
          </p:cNvPicPr>
          <p:nvPr>
            <p:ph idx="1"/>
          </p:nvPr>
        </p:nvPicPr>
        <p:blipFill>
          <a:blip r:embed="rId3"/>
          <a:stretch>
            <a:fillRect/>
          </a:stretch>
        </p:blipFill>
        <p:spPr>
          <a:xfrm>
            <a:off x="838200" y="2076189"/>
            <a:ext cx="10515600" cy="4011922"/>
          </a:xfrm>
          <a:prstGeom prst="rect">
            <a:avLst/>
          </a:prstGeom>
        </p:spPr>
      </p:pic>
      <p:sp>
        <p:nvSpPr>
          <p:cNvPr id="5" name="Rechthoek 4">
            <a:extLst>
              <a:ext uri="{FF2B5EF4-FFF2-40B4-BE49-F238E27FC236}">
                <a16:creationId xmlns:a16="http://schemas.microsoft.com/office/drawing/2014/main" id="{AB47E121-E69E-4DE2-A5F4-2C3D7E34BEC1}"/>
              </a:ext>
            </a:extLst>
          </p:cNvPr>
          <p:cNvSpPr/>
          <p:nvPr/>
        </p:nvSpPr>
        <p:spPr>
          <a:xfrm>
            <a:off x="8705589" y="3244241"/>
            <a:ext cx="513567" cy="184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8357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AE8CC9-FD52-4C7E-99C3-92474C899075}"/>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3" name="Afbeelding 2">
            <a:extLst>
              <a:ext uri="{FF2B5EF4-FFF2-40B4-BE49-F238E27FC236}">
                <a16:creationId xmlns:a16="http://schemas.microsoft.com/office/drawing/2014/main" id="{3188AAEF-EE34-489F-B040-5A62D0AF4F7B}"/>
              </a:ext>
            </a:extLst>
          </p:cNvPr>
          <p:cNvPicPr>
            <a:picLocks noChangeAspect="1"/>
          </p:cNvPicPr>
          <p:nvPr/>
        </p:nvPicPr>
        <p:blipFill>
          <a:blip r:embed="rId3"/>
          <a:stretch>
            <a:fillRect/>
          </a:stretch>
        </p:blipFill>
        <p:spPr>
          <a:xfrm>
            <a:off x="1703007" y="1690688"/>
            <a:ext cx="8785986" cy="4580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8508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2E387-F8CB-465C-A4F5-E66D4BFDD287}"/>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6" name="Afbeelding 5">
            <a:extLst>
              <a:ext uri="{FF2B5EF4-FFF2-40B4-BE49-F238E27FC236}">
                <a16:creationId xmlns:a16="http://schemas.microsoft.com/office/drawing/2014/main" id="{9445985A-6AC2-448D-AA0D-03DA409C3443}"/>
              </a:ext>
            </a:extLst>
          </p:cNvPr>
          <p:cNvPicPr>
            <a:picLocks noChangeAspect="1"/>
          </p:cNvPicPr>
          <p:nvPr/>
        </p:nvPicPr>
        <p:blipFill>
          <a:blip r:embed="rId3"/>
          <a:stretch>
            <a:fillRect/>
          </a:stretch>
        </p:blipFill>
        <p:spPr>
          <a:xfrm>
            <a:off x="1471534" y="1690688"/>
            <a:ext cx="9248931" cy="4461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9661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3CF90F-1892-4EC2-8580-F743BDB2A44E}"/>
              </a:ext>
            </a:extLst>
          </p:cNvPr>
          <p:cNvSpPr>
            <a:spLocks noGrp="1"/>
          </p:cNvSpPr>
          <p:nvPr>
            <p:ph type="title"/>
          </p:nvPr>
        </p:nvSpPr>
        <p:spPr/>
        <p:txBody>
          <a:bodyPr/>
          <a:lstStyle/>
          <a:p>
            <a:r>
              <a:rPr lang="nl-BE" dirty="0"/>
              <a:t>Host </a:t>
            </a:r>
            <a:r>
              <a:rPr lang="nl-BE" dirty="0" err="1"/>
              <a:t>with</a:t>
            </a:r>
            <a:r>
              <a:rPr lang="nl-BE" dirty="0"/>
              <a:t> </a:t>
            </a:r>
            <a:r>
              <a:rPr lang="nl-BE" dirty="0" err="1"/>
              <a:t>CreateDefaultBuilder</a:t>
            </a:r>
            <a:endParaRPr lang="nl-BE" dirty="0"/>
          </a:p>
        </p:txBody>
      </p:sp>
      <p:pic>
        <p:nvPicPr>
          <p:cNvPr id="5" name="Afbeelding 4">
            <a:extLst>
              <a:ext uri="{FF2B5EF4-FFF2-40B4-BE49-F238E27FC236}">
                <a16:creationId xmlns:a16="http://schemas.microsoft.com/office/drawing/2014/main" id="{DF5EB864-1842-41B6-8313-02B07B7887CD}"/>
              </a:ext>
            </a:extLst>
          </p:cNvPr>
          <p:cNvPicPr>
            <a:picLocks noChangeAspect="1"/>
          </p:cNvPicPr>
          <p:nvPr/>
        </p:nvPicPr>
        <p:blipFill>
          <a:blip r:embed="rId3"/>
          <a:stretch>
            <a:fillRect/>
          </a:stretch>
        </p:blipFill>
        <p:spPr>
          <a:xfrm>
            <a:off x="628650" y="1804988"/>
            <a:ext cx="5467350" cy="1314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kstvak 6">
            <a:extLst>
              <a:ext uri="{FF2B5EF4-FFF2-40B4-BE49-F238E27FC236}">
                <a16:creationId xmlns:a16="http://schemas.microsoft.com/office/drawing/2014/main" id="{38079AA3-8258-4B31-AFE9-9DC0F487678E}"/>
              </a:ext>
            </a:extLst>
          </p:cNvPr>
          <p:cNvSpPr txBox="1"/>
          <p:nvPr/>
        </p:nvSpPr>
        <p:spPr>
          <a:xfrm>
            <a:off x="6299200" y="1690688"/>
            <a:ext cx="5467350" cy="2677656"/>
          </a:xfrm>
          <a:prstGeom prst="rect">
            <a:avLst/>
          </a:prstGeom>
          <a:noFill/>
        </p:spPr>
        <p:txBody>
          <a:bodyPr wrap="square" rtlCol="0">
            <a:spAutoFit/>
          </a:bodyPr>
          <a:lstStyle/>
          <a:p>
            <a:pPr marL="342900" indent="-342900">
              <a:buFont typeface="+mj-lt"/>
              <a:buAutoNum type="arabicPeriod"/>
            </a:pPr>
            <a:r>
              <a:rPr lang="nl-BE" sz="2400" dirty="0"/>
              <a:t>Will </a:t>
            </a:r>
            <a:r>
              <a:rPr lang="nl-BE" sz="2400" dirty="0" err="1"/>
              <a:t>use</a:t>
            </a:r>
            <a:r>
              <a:rPr lang="nl-BE" sz="2400" dirty="0"/>
              <a:t> </a:t>
            </a:r>
            <a:r>
              <a:rPr lang="nl-BE" sz="2400" dirty="0" err="1"/>
              <a:t>Kestrel</a:t>
            </a:r>
            <a:r>
              <a:rPr lang="nl-BE" sz="2400" dirty="0"/>
              <a:t> web server</a:t>
            </a:r>
          </a:p>
          <a:p>
            <a:pPr marL="342900" indent="-342900">
              <a:buFont typeface="+mj-lt"/>
              <a:buAutoNum type="arabicPeriod"/>
            </a:pPr>
            <a:r>
              <a:rPr lang="nl-BE" sz="2400" dirty="0"/>
              <a:t>IIS Integration</a:t>
            </a:r>
          </a:p>
          <a:p>
            <a:pPr marL="342900" indent="-342900">
              <a:buFont typeface="+mj-lt"/>
              <a:buAutoNum type="arabicPeriod"/>
            </a:pPr>
            <a:r>
              <a:rPr lang="nl-BE" sz="2400" dirty="0" err="1"/>
              <a:t>Logging</a:t>
            </a:r>
            <a:endParaRPr lang="nl-BE" sz="2400" dirty="0"/>
          </a:p>
          <a:p>
            <a:pPr marL="342900" indent="-342900">
              <a:buFont typeface="+mj-lt"/>
              <a:buAutoNum type="arabicPeriod"/>
            </a:pPr>
            <a:r>
              <a:rPr lang="nl-BE" sz="2400" b="1" dirty="0" err="1"/>
              <a:t>IConfiguration</a:t>
            </a:r>
            <a:r>
              <a:rPr lang="nl-BE" sz="2400" dirty="0"/>
              <a:t> service made </a:t>
            </a:r>
            <a:r>
              <a:rPr lang="nl-BE" sz="2400" dirty="0" err="1"/>
              <a:t>available</a:t>
            </a:r>
            <a:endParaRPr lang="nl-BE" sz="2400" dirty="0"/>
          </a:p>
          <a:p>
            <a:pPr marL="800100" lvl="1" indent="-342900">
              <a:buFont typeface="Arial" panose="020B0604020202020204" pitchFamily="34" charset="0"/>
              <a:buChar char="•"/>
            </a:pPr>
            <a:r>
              <a:rPr lang="nl-BE" dirty="0"/>
              <a:t>JSON file (</a:t>
            </a:r>
            <a:r>
              <a:rPr lang="nl-BE" dirty="0" err="1"/>
              <a:t>appsettings.json</a:t>
            </a:r>
            <a:r>
              <a:rPr lang="nl-BE" dirty="0"/>
              <a:t>)</a:t>
            </a:r>
          </a:p>
          <a:p>
            <a:pPr marL="800100" lvl="1" indent="-342900">
              <a:buFont typeface="Arial" panose="020B0604020202020204" pitchFamily="34" charset="0"/>
              <a:buChar char="•"/>
            </a:pPr>
            <a:r>
              <a:rPr lang="nl-BE" dirty="0"/>
              <a:t>User </a:t>
            </a:r>
            <a:r>
              <a:rPr lang="nl-BE" dirty="0" err="1"/>
              <a:t>secrets</a:t>
            </a:r>
            <a:endParaRPr lang="nl-BE" dirty="0"/>
          </a:p>
          <a:p>
            <a:pPr marL="800100" lvl="1" indent="-342900">
              <a:buFont typeface="Arial" panose="020B0604020202020204" pitchFamily="34" charset="0"/>
              <a:buChar char="•"/>
            </a:pPr>
            <a:r>
              <a:rPr lang="nl-BE" dirty="0"/>
              <a:t>Environment variables</a:t>
            </a:r>
          </a:p>
          <a:p>
            <a:pPr marL="800100" lvl="1" indent="-342900">
              <a:buFont typeface="Arial" panose="020B0604020202020204" pitchFamily="34" charset="0"/>
              <a:buChar char="•"/>
            </a:pPr>
            <a:r>
              <a:rPr lang="nl-BE" dirty="0" err="1"/>
              <a:t>Command</a:t>
            </a:r>
            <a:r>
              <a:rPr lang="nl-BE" dirty="0"/>
              <a:t> line </a:t>
            </a:r>
            <a:r>
              <a:rPr lang="nl-BE" dirty="0" err="1"/>
              <a:t>arguments</a:t>
            </a:r>
            <a:endParaRPr lang="nl-BE" dirty="0"/>
          </a:p>
        </p:txBody>
      </p:sp>
    </p:spTree>
    <p:extLst>
      <p:ext uri="{BB962C8B-B14F-4D97-AF65-F5344CB8AC3E}">
        <p14:creationId xmlns:p14="http://schemas.microsoft.com/office/powerpoint/2010/main" val="358996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53576-412C-44DC-93C0-1920D68B3F98}"/>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4" name="Afbeelding 3">
            <a:extLst>
              <a:ext uri="{FF2B5EF4-FFF2-40B4-BE49-F238E27FC236}">
                <a16:creationId xmlns:a16="http://schemas.microsoft.com/office/drawing/2014/main" id="{F87FD758-CA1E-45B6-8DCA-A2471F95D558}"/>
              </a:ext>
            </a:extLst>
          </p:cNvPr>
          <p:cNvPicPr>
            <a:picLocks noChangeAspect="1"/>
          </p:cNvPicPr>
          <p:nvPr/>
        </p:nvPicPr>
        <p:blipFill>
          <a:blip r:embed="rId3"/>
          <a:stretch>
            <a:fillRect/>
          </a:stretch>
        </p:blipFill>
        <p:spPr>
          <a:xfrm>
            <a:off x="631810" y="1690688"/>
            <a:ext cx="5334000" cy="2724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E00B70ED-D578-460D-92EC-E385BC708189}"/>
              </a:ext>
            </a:extLst>
          </p:cNvPr>
          <p:cNvPicPr>
            <a:picLocks noChangeAspect="1"/>
          </p:cNvPicPr>
          <p:nvPr/>
        </p:nvPicPr>
        <p:blipFill>
          <a:blip r:embed="rId4"/>
          <a:stretch>
            <a:fillRect/>
          </a:stretch>
        </p:blipFill>
        <p:spPr>
          <a:xfrm>
            <a:off x="6635765" y="1690688"/>
            <a:ext cx="4924425"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262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652045-09F1-4941-B79E-08F9228FD2C2}"/>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sp>
        <p:nvSpPr>
          <p:cNvPr id="8" name="Rechthoek 7">
            <a:extLst>
              <a:ext uri="{FF2B5EF4-FFF2-40B4-BE49-F238E27FC236}">
                <a16:creationId xmlns:a16="http://schemas.microsoft.com/office/drawing/2014/main" id="{E4CD585B-4BC4-444F-94E5-060A833DACDC}"/>
              </a:ext>
            </a:extLst>
          </p:cNvPr>
          <p:cNvSpPr/>
          <p:nvPr/>
        </p:nvSpPr>
        <p:spPr>
          <a:xfrm>
            <a:off x="6187858" y="4935255"/>
            <a:ext cx="726509" cy="263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3" name="Afbeelding 2">
            <a:extLst>
              <a:ext uri="{FF2B5EF4-FFF2-40B4-BE49-F238E27FC236}">
                <a16:creationId xmlns:a16="http://schemas.microsoft.com/office/drawing/2014/main" id="{285CD900-9EB4-453E-8C24-7F34D8EC2288}"/>
              </a:ext>
            </a:extLst>
          </p:cNvPr>
          <p:cNvPicPr>
            <a:picLocks noChangeAspect="1"/>
          </p:cNvPicPr>
          <p:nvPr/>
        </p:nvPicPr>
        <p:blipFill>
          <a:blip r:embed="rId3"/>
          <a:stretch>
            <a:fillRect/>
          </a:stretch>
        </p:blipFill>
        <p:spPr>
          <a:xfrm>
            <a:off x="4488295" y="4673617"/>
            <a:ext cx="38481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kstvak 8">
            <a:extLst>
              <a:ext uri="{FF2B5EF4-FFF2-40B4-BE49-F238E27FC236}">
                <a16:creationId xmlns:a16="http://schemas.microsoft.com/office/drawing/2014/main" id="{DDA8907E-C3B0-4FC6-8C5B-43AA4A8096C1}"/>
              </a:ext>
            </a:extLst>
          </p:cNvPr>
          <p:cNvSpPr txBox="1"/>
          <p:nvPr/>
        </p:nvSpPr>
        <p:spPr>
          <a:xfrm>
            <a:off x="5940284" y="5980685"/>
            <a:ext cx="3100913" cy="369332"/>
          </a:xfrm>
          <a:prstGeom prst="rect">
            <a:avLst/>
          </a:prstGeom>
          <a:noFill/>
        </p:spPr>
        <p:txBody>
          <a:bodyPr wrap="none" rtlCol="0">
            <a:spAutoFit/>
          </a:bodyPr>
          <a:lstStyle/>
          <a:p>
            <a:r>
              <a:rPr lang="nl-BE" dirty="0" err="1">
                <a:solidFill>
                  <a:schemeClr val="accent1">
                    <a:lumMod val="75000"/>
                  </a:schemeClr>
                </a:solidFill>
              </a:rPr>
              <a:t>Greeting</a:t>
            </a:r>
            <a:r>
              <a:rPr lang="nl-BE" dirty="0">
                <a:solidFill>
                  <a:schemeClr val="accent1">
                    <a:lumMod val="75000"/>
                  </a:schemeClr>
                </a:solidFill>
              </a:rPr>
              <a:t> </a:t>
            </a:r>
            <a:r>
              <a:rPr lang="nl-BE" dirty="0" err="1">
                <a:solidFill>
                  <a:schemeClr val="accent1">
                    <a:lumMod val="75000"/>
                  </a:schemeClr>
                </a:solidFill>
              </a:rPr>
              <a:t>from</a:t>
            </a:r>
            <a:r>
              <a:rPr lang="nl-BE" dirty="0">
                <a:solidFill>
                  <a:schemeClr val="accent1">
                    <a:lumMod val="75000"/>
                  </a:schemeClr>
                </a:solidFill>
              </a:rPr>
              <a:t> </a:t>
            </a:r>
            <a:r>
              <a:rPr lang="nl-BE" dirty="0" err="1">
                <a:solidFill>
                  <a:schemeClr val="accent1">
                    <a:lumMod val="75000"/>
                  </a:schemeClr>
                </a:solidFill>
              </a:rPr>
              <a:t>appsettings.json</a:t>
            </a:r>
            <a:endParaRPr lang="nl-BE" dirty="0">
              <a:solidFill>
                <a:schemeClr val="accent1">
                  <a:lumMod val="75000"/>
                </a:schemeClr>
              </a:solidFill>
            </a:endParaRPr>
          </a:p>
        </p:txBody>
      </p:sp>
      <p:pic>
        <p:nvPicPr>
          <p:cNvPr id="11" name="Afbeelding 10">
            <a:extLst>
              <a:ext uri="{FF2B5EF4-FFF2-40B4-BE49-F238E27FC236}">
                <a16:creationId xmlns:a16="http://schemas.microsoft.com/office/drawing/2014/main" id="{76B3C71A-8EBA-4735-8303-EFF14994B5EF}"/>
              </a:ext>
            </a:extLst>
          </p:cNvPr>
          <p:cNvPicPr>
            <a:picLocks noChangeAspect="1"/>
          </p:cNvPicPr>
          <p:nvPr/>
        </p:nvPicPr>
        <p:blipFill>
          <a:blip r:embed="rId4"/>
          <a:stretch>
            <a:fillRect/>
          </a:stretch>
        </p:blipFill>
        <p:spPr>
          <a:xfrm>
            <a:off x="510958" y="2184383"/>
            <a:ext cx="11353800" cy="2226084"/>
          </a:xfrm>
          <a:prstGeom prst="rect">
            <a:avLst/>
          </a:prstGeom>
        </p:spPr>
      </p:pic>
      <p:pic>
        <p:nvPicPr>
          <p:cNvPr id="13" name="Afbeelding 12">
            <a:extLst>
              <a:ext uri="{FF2B5EF4-FFF2-40B4-BE49-F238E27FC236}">
                <a16:creationId xmlns:a16="http://schemas.microsoft.com/office/drawing/2014/main" id="{1846735C-8119-468C-9507-6E5CC2E5CBD2}"/>
              </a:ext>
            </a:extLst>
          </p:cNvPr>
          <p:cNvPicPr>
            <a:picLocks noChangeAspect="1"/>
          </p:cNvPicPr>
          <p:nvPr/>
        </p:nvPicPr>
        <p:blipFill>
          <a:blip r:embed="rId5"/>
          <a:stretch>
            <a:fillRect/>
          </a:stretch>
        </p:blipFill>
        <p:spPr>
          <a:xfrm>
            <a:off x="587449" y="1581321"/>
            <a:ext cx="10239375" cy="314325"/>
          </a:xfrm>
          <a:prstGeom prst="rect">
            <a:avLst/>
          </a:prstGeom>
        </p:spPr>
      </p:pic>
    </p:spTree>
    <p:extLst>
      <p:ext uri="{BB962C8B-B14F-4D97-AF65-F5344CB8AC3E}">
        <p14:creationId xmlns:p14="http://schemas.microsoft.com/office/powerpoint/2010/main" val="888429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45CAA-2F1D-4532-94BA-6836B12CC632}"/>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4" name="Tijdelijke aanduiding voor inhoud 3">
            <a:extLst>
              <a:ext uri="{FF2B5EF4-FFF2-40B4-BE49-F238E27FC236}">
                <a16:creationId xmlns:a16="http://schemas.microsoft.com/office/drawing/2014/main" id="{8A3078A8-6AE5-4791-B795-17933672575E}"/>
              </a:ext>
            </a:extLst>
          </p:cNvPr>
          <p:cNvPicPr>
            <a:picLocks noGrp="1" noChangeAspect="1"/>
          </p:cNvPicPr>
          <p:nvPr>
            <p:ph idx="1"/>
          </p:nvPr>
        </p:nvPicPr>
        <p:blipFill>
          <a:blip r:embed="rId3"/>
          <a:stretch>
            <a:fillRect/>
          </a:stretch>
        </p:blipFill>
        <p:spPr>
          <a:xfrm>
            <a:off x="495536" y="2066130"/>
            <a:ext cx="11200928" cy="1493457"/>
          </a:xfrm>
          <a:prstGeom prst="rect">
            <a:avLst/>
          </a:prstGeom>
        </p:spPr>
      </p:pic>
      <p:pic>
        <p:nvPicPr>
          <p:cNvPr id="8" name="Afbeelding 7">
            <a:extLst>
              <a:ext uri="{FF2B5EF4-FFF2-40B4-BE49-F238E27FC236}">
                <a16:creationId xmlns:a16="http://schemas.microsoft.com/office/drawing/2014/main" id="{980B23D1-0CEF-4B80-91C1-21BA5E80CE05}"/>
              </a:ext>
            </a:extLst>
          </p:cNvPr>
          <p:cNvPicPr>
            <a:picLocks noChangeAspect="1"/>
          </p:cNvPicPr>
          <p:nvPr/>
        </p:nvPicPr>
        <p:blipFill>
          <a:blip r:embed="rId4"/>
          <a:stretch>
            <a:fillRect/>
          </a:stretch>
        </p:blipFill>
        <p:spPr>
          <a:xfrm>
            <a:off x="4106775" y="4207506"/>
            <a:ext cx="3076575" cy="1323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hthoek 8">
            <a:extLst>
              <a:ext uri="{FF2B5EF4-FFF2-40B4-BE49-F238E27FC236}">
                <a16:creationId xmlns:a16="http://schemas.microsoft.com/office/drawing/2014/main" id="{F2CA3C04-61D4-4473-B9FA-EB915BF10DBC}"/>
              </a:ext>
            </a:extLst>
          </p:cNvPr>
          <p:cNvSpPr/>
          <p:nvPr/>
        </p:nvSpPr>
        <p:spPr>
          <a:xfrm>
            <a:off x="5999967" y="4521896"/>
            <a:ext cx="1127343" cy="2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a:extLst>
              <a:ext uri="{FF2B5EF4-FFF2-40B4-BE49-F238E27FC236}">
                <a16:creationId xmlns:a16="http://schemas.microsoft.com/office/drawing/2014/main" id="{1990249B-FF8B-413A-B0B6-9490080EE6CE}"/>
              </a:ext>
            </a:extLst>
          </p:cNvPr>
          <p:cNvSpPr txBox="1"/>
          <p:nvPr/>
        </p:nvSpPr>
        <p:spPr>
          <a:xfrm>
            <a:off x="6433957" y="4967282"/>
            <a:ext cx="3960956" cy="369332"/>
          </a:xfrm>
          <a:prstGeom prst="rect">
            <a:avLst/>
          </a:prstGeom>
          <a:noFill/>
        </p:spPr>
        <p:txBody>
          <a:bodyPr wrap="none" rtlCol="0">
            <a:spAutoFit/>
          </a:bodyPr>
          <a:lstStyle/>
          <a:p>
            <a:r>
              <a:rPr lang="nl-BE" dirty="0" err="1">
                <a:solidFill>
                  <a:schemeClr val="accent1">
                    <a:lumMod val="75000"/>
                  </a:schemeClr>
                </a:solidFill>
              </a:rPr>
              <a:t>Greeting</a:t>
            </a:r>
            <a:r>
              <a:rPr lang="nl-BE" dirty="0">
                <a:solidFill>
                  <a:schemeClr val="accent1">
                    <a:lumMod val="75000"/>
                  </a:schemeClr>
                </a:solidFill>
              </a:rPr>
              <a:t> </a:t>
            </a:r>
            <a:r>
              <a:rPr lang="nl-BE" dirty="0" err="1">
                <a:solidFill>
                  <a:schemeClr val="accent1">
                    <a:lumMod val="75000"/>
                  </a:schemeClr>
                </a:solidFill>
              </a:rPr>
              <a:t>from</a:t>
            </a:r>
            <a:r>
              <a:rPr lang="nl-BE" dirty="0">
                <a:solidFill>
                  <a:schemeClr val="accent1">
                    <a:lumMod val="75000"/>
                  </a:schemeClr>
                </a:solidFill>
              </a:rPr>
              <a:t> </a:t>
            </a:r>
            <a:r>
              <a:rPr lang="nl-BE" dirty="0" err="1">
                <a:solidFill>
                  <a:schemeClr val="accent1">
                    <a:lumMod val="75000"/>
                  </a:schemeClr>
                </a:solidFill>
              </a:rPr>
              <a:t>Command</a:t>
            </a:r>
            <a:r>
              <a:rPr lang="nl-BE" dirty="0">
                <a:solidFill>
                  <a:schemeClr val="accent1">
                    <a:lumMod val="75000"/>
                  </a:schemeClr>
                </a:solidFill>
              </a:rPr>
              <a:t> line parameter</a:t>
            </a:r>
          </a:p>
        </p:txBody>
      </p:sp>
    </p:spTree>
    <p:extLst>
      <p:ext uri="{BB962C8B-B14F-4D97-AF65-F5344CB8AC3E}">
        <p14:creationId xmlns:p14="http://schemas.microsoft.com/office/powerpoint/2010/main" val="1341414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41BE8C-C38E-4557-A5E9-C713D17B401B}"/>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975119B9-38B3-47BD-80B8-1B741DD587F4}"/>
              </a:ext>
            </a:extLst>
          </p:cNvPr>
          <p:cNvSpPr>
            <a:spLocks noGrp="1"/>
          </p:cNvSpPr>
          <p:nvPr>
            <p:ph idx="1"/>
          </p:nvPr>
        </p:nvSpPr>
        <p:spPr/>
        <p:txBody>
          <a:bodyPr/>
          <a:lstStyle/>
          <a:p>
            <a:pPr marL="0" indent="0">
              <a:buNone/>
            </a:pPr>
            <a:r>
              <a:rPr lang="en-US" dirty="0"/>
              <a:t>When class A uses some functionality of class B, then its said that class A has a dependency of class B.</a:t>
            </a:r>
          </a:p>
          <a:p>
            <a:pPr marL="0" indent="0">
              <a:buNone/>
            </a:pPr>
            <a:br>
              <a:rPr lang="en-US" dirty="0"/>
            </a:br>
            <a:endParaRPr lang="nl-BE" dirty="0"/>
          </a:p>
        </p:txBody>
      </p:sp>
      <p:pic>
        <p:nvPicPr>
          <p:cNvPr id="4" name="Afbeelding 3">
            <a:extLst>
              <a:ext uri="{FF2B5EF4-FFF2-40B4-BE49-F238E27FC236}">
                <a16:creationId xmlns:a16="http://schemas.microsoft.com/office/drawing/2014/main" id="{D1D5CE77-1745-4416-A446-476ADAD1C799}"/>
              </a:ext>
            </a:extLst>
          </p:cNvPr>
          <p:cNvPicPr>
            <a:picLocks noChangeAspect="1"/>
          </p:cNvPicPr>
          <p:nvPr/>
        </p:nvPicPr>
        <p:blipFill>
          <a:blip r:embed="rId2"/>
          <a:stretch>
            <a:fillRect/>
          </a:stretch>
        </p:blipFill>
        <p:spPr>
          <a:xfrm>
            <a:off x="3142343" y="2829338"/>
            <a:ext cx="5555678" cy="3482562"/>
          </a:xfrm>
          <a:prstGeom prst="rect">
            <a:avLst/>
          </a:prstGeom>
        </p:spPr>
      </p:pic>
    </p:spTree>
    <p:extLst>
      <p:ext uri="{BB962C8B-B14F-4D97-AF65-F5344CB8AC3E}">
        <p14:creationId xmlns:p14="http://schemas.microsoft.com/office/powerpoint/2010/main" val="352946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err="1"/>
              <a:t>Introduction</a:t>
            </a:r>
            <a:endParaRPr lang="nl-BE" dirty="0"/>
          </a:p>
        </p:txBody>
      </p:sp>
    </p:spTree>
    <p:extLst>
      <p:ext uri="{BB962C8B-B14F-4D97-AF65-F5344CB8AC3E}">
        <p14:creationId xmlns:p14="http://schemas.microsoft.com/office/powerpoint/2010/main" val="3906371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CDDDD-6304-44D2-AA0E-CEAAE52338DE}"/>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73B0132E-11D7-4F7B-A043-8C1FD442E5E1}"/>
              </a:ext>
            </a:extLst>
          </p:cNvPr>
          <p:cNvSpPr>
            <a:spLocks noGrp="1"/>
          </p:cNvSpPr>
          <p:nvPr>
            <p:ph idx="1"/>
          </p:nvPr>
        </p:nvSpPr>
        <p:spPr>
          <a:xfrm>
            <a:off x="838199" y="1690688"/>
            <a:ext cx="10515600" cy="4351338"/>
          </a:xfrm>
        </p:spPr>
        <p:txBody>
          <a:bodyPr/>
          <a:lstStyle/>
          <a:p>
            <a:pPr marL="0" indent="0">
              <a:buNone/>
            </a:pPr>
            <a:r>
              <a:rPr lang="en-US" dirty="0"/>
              <a:t>Before we can use methods of other classes, we first need to create the object of that class (i.e. class A needs to create an instance of class B).</a:t>
            </a:r>
          </a:p>
          <a:p>
            <a:pPr marL="0" indent="0">
              <a:buNone/>
            </a:pPr>
            <a:r>
              <a:rPr lang="en-US" b="1" dirty="0"/>
              <a:t>Transferring the task of creating the object to someone else and directly using the dependency is called dependency injection.</a:t>
            </a:r>
            <a:endParaRPr lang="nl-BE" dirty="0"/>
          </a:p>
        </p:txBody>
      </p:sp>
      <p:pic>
        <p:nvPicPr>
          <p:cNvPr id="4" name="Afbeelding 3">
            <a:extLst>
              <a:ext uri="{FF2B5EF4-FFF2-40B4-BE49-F238E27FC236}">
                <a16:creationId xmlns:a16="http://schemas.microsoft.com/office/drawing/2014/main" id="{56101960-13EC-41B1-AA4F-BA43DB546160}"/>
              </a:ext>
            </a:extLst>
          </p:cNvPr>
          <p:cNvPicPr>
            <a:picLocks noChangeAspect="1"/>
          </p:cNvPicPr>
          <p:nvPr/>
        </p:nvPicPr>
        <p:blipFill>
          <a:blip r:embed="rId2"/>
          <a:stretch>
            <a:fillRect/>
          </a:stretch>
        </p:blipFill>
        <p:spPr>
          <a:xfrm>
            <a:off x="1772433" y="3639904"/>
            <a:ext cx="8647133" cy="2671996"/>
          </a:xfrm>
          <a:prstGeom prst="rect">
            <a:avLst/>
          </a:prstGeom>
        </p:spPr>
      </p:pic>
    </p:spTree>
    <p:extLst>
      <p:ext uri="{BB962C8B-B14F-4D97-AF65-F5344CB8AC3E}">
        <p14:creationId xmlns:p14="http://schemas.microsoft.com/office/powerpoint/2010/main" val="2443571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D83BC0-5110-434C-BD25-EF038AB2C0E9}"/>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06A87D50-50F4-4B4D-A64B-F3426BA571AB}"/>
              </a:ext>
            </a:extLst>
          </p:cNvPr>
          <p:cNvSpPr>
            <a:spLocks noGrp="1"/>
          </p:cNvSpPr>
          <p:nvPr>
            <p:ph idx="1"/>
          </p:nvPr>
        </p:nvSpPr>
        <p:spPr/>
        <p:txBody>
          <a:bodyPr/>
          <a:lstStyle/>
          <a:p>
            <a:pPr marL="0" indent="0">
              <a:buNone/>
            </a:pPr>
            <a:r>
              <a:rPr lang="en-US" b="1" dirty="0"/>
              <a:t>Benefits of using DI</a:t>
            </a:r>
          </a:p>
          <a:p>
            <a:r>
              <a:rPr lang="en-US" dirty="0"/>
              <a:t>Helps in Unit testing.</a:t>
            </a:r>
          </a:p>
          <a:p>
            <a:r>
              <a:rPr lang="en-US" dirty="0"/>
              <a:t>Boiler plate code is reduced, as initializing of dependencies is done by the injector component.</a:t>
            </a:r>
          </a:p>
          <a:p>
            <a:r>
              <a:rPr lang="en-US" dirty="0"/>
              <a:t>Extending the application becomes easier.</a:t>
            </a:r>
          </a:p>
          <a:p>
            <a:r>
              <a:rPr lang="en-US" dirty="0"/>
              <a:t>Helps to enable loose coupling, which is important in application programming.</a:t>
            </a:r>
          </a:p>
          <a:p>
            <a:endParaRPr lang="nl-BE" dirty="0"/>
          </a:p>
        </p:txBody>
      </p:sp>
    </p:spTree>
    <p:extLst>
      <p:ext uri="{BB962C8B-B14F-4D97-AF65-F5344CB8AC3E}">
        <p14:creationId xmlns:p14="http://schemas.microsoft.com/office/powerpoint/2010/main" val="2302699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32</a:t>
            </a:fld>
            <a:endParaRPr lang="nl-NL"/>
          </a:p>
        </p:txBody>
      </p:sp>
      <p:pic>
        <p:nvPicPr>
          <p:cNvPr id="3074" name="Picture 2" descr="Dependency Injection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3599" y="1568396"/>
            <a:ext cx="8824805" cy="4380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29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8EF33E-9183-4B77-8C05-F33CAE256777}"/>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3" name="Afbeelding 2">
            <a:extLst>
              <a:ext uri="{FF2B5EF4-FFF2-40B4-BE49-F238E27FC236}">
                <a16:creationId xmlns:a16="http://schemas.microsoft.com/office/drawing/2014/main" id="{F12B03FC-9B53-4104-A502-CBD53E270715}"/>
              </a:ext>
            </a:extLst>
          </p:cNvPr>
          <p:cNvPicPr>
            <a:picLocks noChangeAspect="1"/>
          </p:cNvPicPr>
          <p:nvPr/>
        </p:nvPicPr>
        <p:blipFill>
          <a:blip r:embed="rId3"/>
          <a:stretch>
            <a:fillRect/>
          </a:stretch>
        </p:blipFill>
        <p:spPr>
          <a:xfrm>
            <a:off x="3365695" y="1690688"/>
            <a:ext cx="5460610" cy="4520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3278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41180D-E294-44F7-A493-694C0A5E3C1B}"/>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3" name="Afbeelding 2">
            <a:extLst>
              <a:ext uri="{FF2B5EF4-FFF2-40B4-BE49-F238E27FC236}">
                <a16:creationId xmlns:a16="http://schemas.microsoft.com/office/drawing/2014/main" id="{A0F19720-FFF6-4352-ABCC-18026B8F1386}"/>
              </a:ext>
            </a:extLst>
          </p:cNvPr>
          <p:cNvPicPr>
            <a:picLocks noChangeAspect="1"/>
          </p:cNvPicPr>
          <p:nvPr/>
        </p:nvPicPr>
        <p:blipFill>
          <a:blip r:embed="rId3"/>
          <a:stretch>
            <a:fillRect/>
          </a:stretch>
        </p:blipFill>
        <p:spPr>
          <a:xfrm>
            <a:off x="325820" y="1880225"/>
            <a:ext cx="11540359" cy="3097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5513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84BFD-B6D9-475D-8EF8-1119C7F9AFC5}"/>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6" name="Afbeelding 5">
            <a:extLst>
              <a:ext uri="{FF2B5EF4-FFF2-40B4-BE49-F238E27FC236}">
                <a16:creationId xmlns:a16="http://schemas.microsoft.com/office/drawing/2014/main" id="{B6F83813-24D2-460A-8E1B-6F44109B6FFC}"/>
              </a:ext>
            </a:extLst>
          </p:cNvPr>
          <p:cNvPicPr>
            <a:picLocks noChangeAspect="1"/>
          </p:cNvPicPr>
          <p:nvPr/>
        </p:nvPicPr>
        <p:blipFill>
          <a:blip r:embed="rId3"/>
          <a:stretch>
            <a:fillRect/>
          </a:stretch>
        </p:blipFill>
        <p:spPr>
          <a:xfrm>
            <a:off x="1765686" y="2049517"/>
            <a:ext cx="8660627" cy="3753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2417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6F0D7-E840-4CD7-B7C2-18AC32034804}"/>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8" name="Afbeelding 7">
            <a:extLst>
              <a:ext uri="{FF2B5EF4-FFF2-40B4-BE49-F238E27FC236}">
                <a16:creationId xmlns:a16="http://schemas.microsoft.com/office/drawing/2014/main" id="{9719EF24-E914-4A0D-B123-5D5A1203FADE}"/>
              </a:ext>
            </a:extLst>
          </p:cNvPr>
          <p:cNvPicPr>
            <a:picLocks noChangeAspect="1"/>
          </p:cNvPicPr>
          <p:nvPr/>
        </p:nvPicPr>
        <p:blipFill>
          <a:blip r:embed="rId3"/>
          <a:stretch>
            <a:fillRect/>
          </a:stretch>
        </p:blipFill>
        <p:spPr>
          <a:xfrm>
            <a:off x="1249732" y="1690688"/>
            <a:ext cx="9692535" cy="4195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04262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60920-ADEA-4759-8378-94ACACE6A84F}"/>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3" name="Afbeelding 2">
            <a:extLst>
              <a:ext uri="{FF2B5EF4-FFF2-40B4-BE49-F238E27FC236}">
                <a16:creationId xmlns:a16="http://schemas.microsoft.com/office/drawing/2014/main" id="{60043575-6099-4F17-A3B6-BF4FE7423723}"/>
              </a:ext>
            </a:extLst>
          </p:cNvPr>
          <p:cNvPicPr>
            <a:picLocks noChangeAspect="1"/>
          </p:cNvPicPr>
          <p:nvPr/>
        </p:nvPicPr>
        <p:blipFill>
          <a:blip r:embed="rId3"/>
          <a:stretch>
            <a:fillRect/>
          </a:stretch>
        </p:blipFill>
        <p:spPr>
          <a:xfrm>
            <a:off x="3256947" y="2369261"/>
            <a:ext cx="5678105" cy="21194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8222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D4E3F-B338-4786-A1E8-0D346128CE34}"/>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6" name="Afbeelding 5">
            <a:extLst>
              <a:ext uri="{FF2B5EF4-FFF2-40B4-BE49-F238E27FC236}">
                <a16:creationId xmlns:a16="http://schemas.microsoft.com/office/drawing/2014/main" id="{92EA90DA-8BA8-496A-8028-7F0C8726F99A}"/>
              </a:ext>
            </a:extLst>
          </p:cNvPr>
          <p:cNvPicPr>
            <a:picLocks noChangeAspect="1"/>
          </p:cNvPicPr>
          <p:nvPr/>
        </p:nvPicPr>
        <p:blipFill>
          <a:blip r:embed="rId3"/>
          <a:stretch>
            <a:fillRect/>
          </a:stretch>
        </p:blipFill>
        <p:spPr>
          <a:xfrm>
            <a:off x="3405187" y="1673225"/>
            <a:ext cx="5381625" cy="4819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9652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CB84D-1FCC-413F-84AB-1B80B92B3DBD}"/>
              </a:ext>
            </a:extLst>
          </p:cNvPr>
          <p:cNvSpPr>
            <a:spLocks noGrp="1"/>
          </p:cNvSpPr>
          <p:nvPr>
            <p:ph type="title"/>
          </p:nvPr>
        </p:nvSpPr>
        <p:spPr/>
        <p:txBody>
          <a:bodyPr/>
          <a:lstStyle/>
          <a:p>
            <a:r>
              <a:rPr lang="nl-BE" dirty="0"/>
              <a:t>ASP.NET </a:t>
            </a:r>
            <a:r>
              <a:rPr lang="nl-BE" dirty="0" err="1"/>
              <a:t>Core</a:t>
            </a:r>
            <a:r>
              <a:rPr lang="nl-BE" dirty="0"/>
              <a:t> </a:t>
            </a:r>
            <a:r>
              <a:rPr lang="nl-BE" dirty="0" err="1"/>
              <a:t>Funcamentals</a:t>
            </a:r>
            <a:endParaRPr lang="nl-BE" dirty="0"/>
          </a:p>
        </p:txBody>
      </p:sp>
      <p:sp>
        <p:nvSpPr>
          <p:cNvPr id="3" name="Tijdelijke aanduiding voor inhoud 2">
            <a:extLst>
              <a:ext uri="{FF2B5EF4-FFF2-40B4-BE49-F238E27FC236}">
                <a16:creationId xmlns:a16="http://schemas.microsoft.com/office/drawing/2014/main" id="{960EB791-0008-42E4-B242-1299DAE3EFA5}"/>
              </a:ext>
            </a:extLst>
          </p:cNvPr>
          <p:cNvSpPr>
            <a:spLocks noGrp="1"/>
          </p:cNvSpPr>
          <p:nvPr>
            <p:ph idx="1"/>
          </p:nvPr>
        </p:nvSpPr>
        <p:spPr/>
        <p:txBody>
          <a:bodyPr/>
          <a:lstStyle/>
          <a:p>
            <a:r>
              <a:rPr lang="nl-BE" dirty="0" err="1"/>
              <a:t>Install</a:t>
            </a:r>
            <a:r>
              <a:rPr lang="nl-BE" dirty="0"/>
              <a:t> middleware</a:t>
            </a:r>
          </a:p>
          <a:p>
            <a:r>
              <a:rPr lang="nl-BE" dirty="0" err="1"/>
              <a:t>What’s</a:t>
            </a:r>
            <a:r>
              <a:rPr lang="nl-BE" dirty="0"/>
              <a:t> new</a:t>
            </a:r>
          </a:p>
          <a:p>
            <a:r>
              <a:rPr lang="nl-BE" dirty="0" err="1"/>
              <a:t>Work</a:t>
            </a:r>
            <a:r>
              <a:rPr lang="nl-BE" dirty="0"/>
              <a:t> </a:t>
            </a:r>
            <a:r>
              <a:rPr lang="nl-BE" dirty="0" err="1"/>
              <a:t>with</a:t>
            </a:r>
            <a:r>
              <a:rPr lang="nl-BE" dirty="0"/>
              <a:t> SQL Server</a:t>
            </a:r>
          </a:p>
          <a:p>
            <a:r>
              <a:rPr lang="nl-BE" dirty="0" err="1"/>
              <a:t>Implement</a:t>
            </a:r>
            <a:r>
              <a:rPr lang="nl-BE" dirty="0"/>
              <a:t> </a:t>
            </a:r>
            <a:r>
              <a:rPr lang="nl-BE" dirty="0" err="1"/>
              <a:t>forms</a:t>
            </a:r>
            <a:endParaRPr lang="nl-BE" dirty="0"/>
          </a:p>
          <a:p>
            <a:r>
              <a:rPr lang="nl-BE" dirty="0" err="1"/>
              <a:t>Use</a:t>
            </a:r>
            <a:r>
              <a:rPr lang="nl-BE" dirty="0"/>
              <a:t> CSS &amp; Javascript </a:t>
            </a:r>
            <a:r>
              <a:rPr lang="nl-BE" dirty="0" err="1"/>
              <a:t>libraries</a:t>
            </a:r>
            <a:endParaRPr lang="nl-BE" dirty="0"/>
          </a:p>
        </p:txBody>
      </p:sp>
    </p:spTree>
    <p:extLst>
      <p:ext uri="{BB962C8B-B14F-4D97-AF65-F5344CB8AC3E}">
        <p14:creationId xmlns:p14="http://schemas.microsoft.com/office/powerpoint/2010/main" val="317242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a:t>Building </a:t>
            </a:r>
            <a:r>
              <a:rPr lang="nl-BE" dirty="0" err="1"/>
              <a:t>Your</a:t>
            </a:r>
            <a:r>
              <a:rPr lang="nl-BE" dirty="0"/>
              <a:t> First ASP.NET </a:t>
            </a:r>
            <a:r>
              <a:rPr lang="nl-BE" dirty="0" err="1"/>
              <a:t>Core</a:t>
            </a:r>
            <a:r>
              <a:rPr lang="nl-BE" dirty="0"/>
              <a:t> Application</a:t>
            </a:r>
          </a:p>
        </p:txBody>
      </p:sp>
    </p:spTree>
    <p:extLst>
      <p:ext uri="{BB962C8B-B14F-4D97-AF65-F5344CB8AC3E}">
        <p14:creationId xmlns:p14="http://schemas.microsoft.com/office/powerpoint/2010/main" val="186471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137BFD-B915-45EA-9EBD-01CDBF7B0BA9}"/>
              </a:ext>
            </a:extLst>
          </p:cNvPr>
          <p:cNvSpPr>
            <a:spLocks noGrp="1"/>
          </p:cNvSpPr>
          <p:nvPr>
            <p:ph type="title"/>
          </p:nvPr>
        </p:nvSpPr>
        <p:spPr/>
        <p:txBody>
          <a:bodyPr/>
          <a:lstStyle/>
          <a:p>
            <a:r>
              <a:rPr lang="nl-BE" dirty="0"/>
              <a:t>Setup</a:t>
            </a:r>
          </a:p>
        </p:txBody>
      </p:sp>
      <p:pic>
        <p:nvPicPr>
          <p:cNvPr id="4" name="Afbeelding 3">
            <a:extLst>
              <a:ext uri="{FF2B5EF4-FFF2-40B4-BE49-F238E27FC236}">
                <a16:creationId xmlns:a16="http://schemas.microsoft.com/office/drawing/2014/main" id="{E6AC93C9-50FB-47C0-B17C-18489B96B9B9}"/>
              </a:ext>
            </a:extLst>
          </p:cNvPr>
          <p:cNvPicPr>
            <a:picLocks noChangeAspect="1"/>
          </p:cNvPicPr>
          <p:nvPr/>
        </p:nvPicPr>
        <p:blipFill>
          <a:blip r:embed="rId3"/>
          <a:stretch>
            <a:fillRect/>
          </a:stretch>
        </p:blipFill>
        <p:spPr>
          <a:xfrm>
            <a:off x="838200" y="1453324"/>
            <a:ext cx="4758374" cy="503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Afbeelding 6">
            <a:extLst>
              <a:ext uri="{FF2B5EF4-FFF2-40B4-BE49-F238E27FC236}">
                <a16:creationId xmlns:a16="http://schemas.microsoft.com/office/drawing/2014/main" id="{881B6159-FA33-4430-B894-1E00AAA2C009}"/>
              </a:ext>
            </a:extLst>
          </p:cNvPr>
          <p:cNvPicPr>
            <a:picLocks noChangeAspect="1"/>
          </p:cNvPicPr>
          <p:nvPr/>
        </p:nvPicPr>
        <p:blipFill>
          <a:blip r:embed="rId4"/>
          <a:stretch>
            <a:fillRect/>
          </a:stretch>
        </p:blipFill>
        <p:spPr>
          <a:xfrm>
            <a:off x="7164673" y="1453324"/>
            <a:ext cx="3454559" cy="19923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62AC7311-0187-4E1B-AC03-7DF37C618C88}"/>
              </a:ext>
            </a:extLst>
          </p:cNvPr>
          <p:cNvPicPr>
            <a:picLocks noChangeAspect="1"/>
          </p:cNvPicPr>
          <p:nvPr/>
        </p:nvPicPr>
        <p:blipFill>
          <a:blip r:embed="rId5"/>
          <a:stretch>
            <a:fillRect/>
          </a:stretch>
        </p:blipFill>
        <p:spPr>
          <a:xfrm>
            <a:off x="6764226" y="3922827"/>
            <a:ext cx="4255452" cy="21445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57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831CAA-742E-41A8-922F-49C6F1848CB7}"/>
              </a:ext>
            </a:extLst>
          </p:cNvPr>
          <p:cNvSpPr>
            <a:spLocks noGrp="1"/>
          </p:cNvSpPr>
          <p:nvPr>
            <p:ph type="title"/>
          </p:nvPr>
        </p:nvSpPr>
        <p:spPr/>
        <p:txBody>
          <a:bodyPr/>
          <a:lstStyle/>
          <a:p>
            <a:r>
              <a:rPr lang="nl-BE" dirty="0"/>
              <a:t>Setup</a:t>
            </a:r>
          </a:p>
        </p:txBody>
      </p:sp>
      <p:pic>
        <p:nvPicPr>
          <p:cNvPr id="7" name="Afbeelding 6">
            <a:extLst>
              <a:ext uri="{FF2B5EF4-FFF2-40B4-BE49-F238E27FC236}">
                <a16:creationId xmlns:a16="http://schemas.microsoft.com/office/drawing/2014/main" id="{2D6C5535-2718-436E-B3E3-4A59E0B3022B}"/>
              </a:ext>
            </a:extLst>
          </p:cNvPr>
          <p:cNvPicPr>
            <a:picLocks noChangeAspect="1"/>
          </p:cNvPicPr>
          <p:nvPr/>
        </p:nvPicPr>
        <p:blipFill>
          <a:blip r:embed="rId3"/>
          <a:stretch>
            <a:fillRect/>
          </a:stretch>
        </p:blipFill>
        <p:spPr>
          <a:xfrm>
            <a:off x="1680972" y="1491435"/>
            <a:ext cx="8830056" cy="4737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431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5A474-F086-4732-9190-53703C1576BD}"/>
              </a:ext>
            </a:extLst>
          </p:cNvPr>
          <p:cNvSpPr>
            <a:spLocks noGrp="1"/>
          </p:cNvSpPr>
          <p:nvPr>
            <p:ph type="title"/>
          </p:nvPr>
        </p:nvSpPr>
        <p:spPr/>
        <p:txBody>
          <a:bodyPr/>
          <a:lstStyle/>
          <a:p>
            <a:r>
              <a:rPr lang="nl-BE" dirty="0"/>
              <a:t>Setup a new Project</a:t>
            </a:r>
          </a:p>
        </p:txBody>
      </p:sp>
      <p:pic>
        <p:nvPicPr>
          <p:cNvPr id="11" name="Afbeelding 10">
            <a:extLst>
              <a:ext uri="{FF2B5EF4-FFF2-40B4-BE49-F238E27FC236}">
                <a16:creationId xmlns:a16="http://schemas.microsoft.com/office/drawing/2014/main" id="{1C3926A9-A7ED-4533-9510-9A76B7468207}"/>
              </a:ext>
            </a:extLst>
          </p:cNvPr>
          <p:cNvPicPr>
            <a:picLocks noChangeAspect="1"/>
          </p:cNvPicPr>
          <p:nvPr/>
        </p:nvPicPr>
        <p:blipFill>
          <a:blip r:embed="rId3"/>
          <a:stretch>
            <a:fillRect/>
          </a:stretch>
        </p:blipFill>
        <p:spPr>
          <a:xfrm>
            <a:off x="838200" y="1633788"/>
            <a:ext cx="3476625" cy="4095750"/>
          </a:xfrm>
          <a:prstGeom prst="rect">
            <a:avLst/>
          </a:prstGeom>
        </p:spPr>
      </p:pic>
      <p:pic>
        <p:nvPicPr>
          <p:cNvPr id="13" name="Afbeelding 12">
            <a:extLst>
              <a:ext uri="{FF2B5EF4-FFF2-40B4-BE49-F238E27FC236}">
                <a16:creationId xmlns:a16="http://schemas.microsoft.com/office/drawing/2014/main" id="{F98DD0CB-5F00-4A2E-A116-21EECC94C9DB}"/>
              </a:ext>
            </a:extLst>
          </p:cNvPr>
          <p:cNvPicPr>
            <a:picLocks noChangeAspect="1"/>
          </p:cNvPicPr>
          <p:nvPr/>
        </p:nvPicPr>
        <p:blipFill>
          <a:blip r:embed="rId4"/>
          <a:stretch>
            <a:fillRect/>
          </a:stretch>
        </p:blipFill>
        <p:spPr>
          <a:xfrm>
            <a:off x="5761607" y="1861134"/>
            <a:ext cx="5488921" cy="3641057"/>
          </a:xfrm>
          <a:prstGeom prst="rect">
            <a:avLst/>
          </a:prstGeom>
        </p:spPr>
      </p:pic>
      <p:cxnSp>
        <p:nvCxnSpPr>
          <p:cNvPr id="7" name="Rechte verbindingslijn met pijl 6">
            <a:extLst>
              <a:ext uri="{FF2B5EF4-FFF2-40B4-BE49-F238E27FC236}">
                <a16:creationId xmlns:a16="http://schemas.microsoft.com/office/drawing/2014/main" id="{A9263CB7-B6C0-4A9C-BEE3-4A1011026985}"/>
              </a:ext>
            </a:extLst>
          </p:cNvPr>
          <p:cNvCxnSpPr/>
          <p:nvPr/>
        </p:nvCxnSpPr>
        <p:spPr>
          <a:xfrm flipV="1">
            <a:off x="6243387" y="3575886"/>
            <a:ext cx="1684421" cy="5293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684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C72749-21E8-4EDB-90CB-09F7666C733F}"/>
              </a:ext>
            </a:extLst>
          </p:cNvPr>
          <p:cNvSpPr>
            <a:spLocks noGrp="1"/>
          </p:cNvSpPr>
          <p:nvPr>
            <p:ph type="title"/>
          </p:nvPr>
        </p:nvSpPr>
        <p:spPr/>
        <p:txBody>
          <a:bodyPr/>
          <a:lstStyle/>
          <a:p>
            <a:r>
              <a:rPr lang="nl-BE" dirty="0"/>
              <a:t>Setup a new Project</a:t>
            </a:r>
          </a:p>
        </p:txBody>
      </p:sp>
      <p:pic>
        <p:nvPicPr>
          <p:cNvPr id="9" name="Tijdelijke aanduiding voor inhoud 8">
            <a:extLst>
              <a:ext uri="{FF2B5EF4-FFF2-40B4-BE49-F238E27FC236}">
                <a16:creationId xmlns:a16="http://schemas.microsoft.com/office/drawing/2014/main" id="{C3404916-BFB3-4F04-B00F-CB4C0B2AD0A4}"/>
              </a:ext>
            </a:extLst>
          </p:cNvPr>
          <p:cNvPicPr>
            <a:picLocks noGrp="1" noChangeAspect="1"/>
          </p:cNvPicPr>
          <p:nvPr>
            <p:ph idx="1"/>
          </p:nvPr>
        </p:nvPicPr>
        <p:blipFill>
          <a:blip r:embed="rId3"/>
          <a:stretch>
            <a:fillRect/>
          </a:stretch>
        </p:blipFill>
        <p:spPr>
          <a:xfrm>
            <a:off x="2827633" y="1825625"/>
            <a:ext cx="6536734" cy="4351338"/>
          </a:xfrm>
        </p:spPr>
      </p:pic>
    </p:spTree>
    <p:extLst>
      <p:ext uri="{BB962C8B-B14F-4D97-AF65-F5344CB8AC3E}">
        <p14:creationId xmlns:p14="http://schemas.microsoft.com/office/powerpoint/2010/main" val="2146927629"/>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A3E96F-7133-41F5-80DF-B5FE2ECD7683}">
  <ds:schemaRefs>
    <ds:schemaRef ds:uri="3b189b6c-2ec9-404f-8344-cfe33c8ec286"/>
    <ds:schemaRef ds:uri="http://schemas.microsoft.com/office/2006/documentManagement/types"/>
    <ds:schemaRef ds:uri="http://schemas.microsoft.com/office/2006/metadata/properties"/>
    <ds:schemaRef ds:uri="2dc40555-4930-49f9-9de7-282035349440"/>
    <ds:schemaRef ds:uri="http://schemas.openxmlformats.org/package/2006/metadata/core-properties"/>
    <ds:schemaRef ds:uri="http://purl.org/dc/terms/"/>
    <ds:schemaRef ds:uri="http://schemas.microsoft.com/office/infopath/2007/PartnerControls"/>
    <ds:schemaRef ds:uri="http://purl.org/dc/dcmitype/"/>
    <ds:schemaRef ds:uri="1e37ab7a-2f9d-4b11-8a70-b8adeec1f2f3"/>
    <ds:schemaRef ds:uri="http://www.w3.org/XML/1998/namespace"/>
    <ds:schemaRef ds:uri="http://purl.org/dc/elements/1.1/"/>
  </ds:schemaRefs>
</ds:datastoreItem>
</file>

<file path=customXml/itemProps2.xml><?xml version="1.0" encoding="utf-8"?>
<ds:datastoreItem xmlns:ds="http://schemas.openxmlformats.org/officeDocument/2006/customXml" ds:itemID="{391D9E19-D54E-45B2-A90B-81CCF0C261D8}">
  <ds:schemaRefs>
    <ds:schemaRef ds:uri="http://schemas.microsoft.com/sharepoint/v3/contenttype/forms"/>
  </ds:schemaRefs>
</ds:datastoreItem>
</file>

<file path=customXml/itemProps3.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5882</TotalTime>
  <Words>8874</Words>
  <Application>Microsoft Office PowerPoint</Application>
  <PresentationFormat>Breedbeeld</PresentationFormat>
  <Paragraphs>496</Paragraphs>
  <Slides>38</Slides>
  <Notes>34</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38</vt:i4>
      </vt:variant>
    </vt:vector>
  </HeadingPairs>
  <TitlesOfParts>
    <vt:vector size="41" baseType="lpstr">
      <vt:lpstr>Arial</vt:lpstr>
      <vt:lpstr>Calibri</vt:lpstr>
      <vt:lpstr>Kantoorthema</vt:lpstr>
      <vt:lpstr>ASP.NET Core</vt:lpstr>
      <vt:lpstr>Http Request Responce Cycly</vt:lpstr>
      <vt:lpstr>ASP.NET Core Fundamentals</vt:lpstr>
      <vt:lpstr>ASP.NET Core Funcamentals</vt:lpstr>
      <vt:lpstr>ASP.NET Core Fundamentals</vt:lpstr>
      <vt:lpstr>Setup</vt:lpstr>
      <vt:lpstr>Setup</vt:lpstr>
      <vt:lpstr>Setup a new Project</vt:lpstr>
      <vt:lpstr>Setup a new Project</vt:lpstr>
      <vt:lpstr>Setup a new Project</vt:lpstr>
      <vt:lpstr>Setup a new Project</vt:lpstr>
      <vt:lpstr>Setup a new Project</vt:lpstr>
      <vt:lpstr>Command line tools and Code</vt:lpstr>
      <vt:lpstr>Command line tools and Code </vt:lpstr>
      <vt:lpstr>Command line tools and Code</vt:lpstr>
      <vt:lpstr>Command line tools and Code</vt:lpstr>
      <vt:lpstr>Visual Studio Code</vt:lpstr>
      <vt:lpstr>Command line tools and Code</vt:lpstr>
      <vt:lpstr>Command line tools and Code</vt:lpstr>
      <vt:lpstr>Command line tools and Code</vt:lpstr>
      <vt:lpstr>The ASP.NET Core Project Structure</vt:lpstr>
      <vt:lpstr>The ASP.NET Core Project Structure</vt:lpstr>
      <vt:lpstr>The ASP.NET Core Project Structure</vt:lpstr>
      <vt:lpstr>The ASP.NET Core Project Structure</vt:lpstr>
      <vt:lpstr>Host with CreateDefaultBuilder</vt:lpstr>
      <vt:lpstr>Adding a Configuration Source</vt:lpstr>
      <vt:lpstr>Adding a Configuration Source</vt:lpstr>
      <vt:lpstr>Adding a Configuration Source</vt:lpstr>
      <vt:lpstr>Dependency Injection</vt:lpstr>
      <vt:lpstr>Dependency Injection</vt:lpstr>
      <vt:lpstr>Dependency Injection</vt:lpstr>
      <vt:lpstr>Dependency injection</vt:lpstr>
      <vt:lpstr>Creating and injecting Greeting Service</vt:lpstr>
      <vt:lpstr>Creating and injecting Greeting Service</vt:lpstr>
      <vt:lpstr>Creating and injecting Greeting Service</vt:lpstr>
      <vt:lpstr>Creating and injecting Greeting Service</vt:lpstr>
      <vt:lpstr>Creating and injecting Greeting Service</vt:lpstr>
      <vt:lpstr>Creating and injecting Greeting Service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350</cp:revision>
  <dcterms:created xsi:type="dcterms:W3CDTF">2016-06-13T13:38:04Z</dcterms:created>
  <dcterms:modified xsi:type="dcterms:W3CDTF">2022-02-16T09:12:13Z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20002650@PXL.BE</vt:lpwstr>
  </property>
  <property fmtid="{D5CDD505-2E9C-101B-9397-08002B2CF9AE}" pid="6" name="MSIP_Label_f95379a6-efcb-4855-97e0-03c6be785496_SetDate">
    <vt:lpwstr>2020-02-15T12:26:12.5859474Z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df52915c-0555-4bd8-8a4f-4f30e8155790</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