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6" r:id="rId5"/>
    <p:sldId id="258" r:id="rId6"/>
    <p:sldId id="257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jke Willems" initials="MW" lastIdx="1" clrIdx="0">
    <p:extLst>
      <p:ext uri="{19B8F6BF-5375-455C-9EA6-DF929625EA0E}">
        <p15:presenceInfo xmlns:p15="http://schemas.microsoft.com/office/powerpoint/2012/main" userId="S-1-5-21-1886147242-600034149-3961559718-301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63102" autoAdjust="0"/>
  </p:normalViewPr>
  <p:slideViewPr>
    <p:cSldViewPr snapToGrid="0">
      <p:cViewPr varScale="1">
        <p:scale>
          <a:sx n="70" d="100"/>
          <a:sy n="70" d="100"/>
        </p:scale>
        <p:origin x="2328" y="5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E753A-9A06-804F-98E6-FD33E57F14C8}" type="datetimeFigureOut">
              <a:rPr lang="nl-NL" smtClean="0"/>
              <a:t>16-2-2022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191BA-05A7-A44A-B328-DC6A54A84F9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6542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Controllers in </a:t>
            </a:r>
            <a:r>
              <a:rPr lang="nl-BE" u="sng" dirty="0" err="1"/>
              <a:t>the</a:t>
            </a:r>
            <a:r>
              <a:rPr lang="nl-BE" u="sng" dirty="0"/>
              <a:t> MVC Framework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mechanics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133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fake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run. How do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 name/action 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 action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dozens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hundreds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browser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navigate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/controller name/action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route,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templated-based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attribute-based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7401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middleware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endpoints.MapControllers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scan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in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set of routes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 URL’s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actions.</a:t>
            </a: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endpoints.MapDefaultControllerRoute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omit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endpoints.MappControllers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endpoints.MapDefaultControllerRoute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next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defining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route.</a:t>
            </a: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596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Microsoft.AspNetCore.Mvc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level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level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or action. </a:t>
            </a:r>
            <a:endParaRPr lang="nl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Essentially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of routing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route,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Fortunately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combine these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first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 segment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empty string,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enter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occurs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has been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public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2350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explicit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URL, or more explicit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differentiate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7033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special tokens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of token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token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[controller]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Tokens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square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brackets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[controller]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token,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whatever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class,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controller),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[action]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token.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“action”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square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brackets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these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a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route,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/controller/action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42007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a few actions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syntax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[Route (“[controller]/[action]”)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328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Attribute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company/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company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/company/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attribute-based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special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Startup.cs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routes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altogether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keep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next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attribute-based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combine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themselves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functionality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offer.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7236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 </a:t>
            </a:r>
            <a:r>
              <a:rPr lang="nl-BE" u="sng" dirty="0" err="1"/>
              <a:t>and</a:t>
            </a:r>
            <a:r>
              <a:rPr lang="nl-BE" u="sng" dirty="0"/>
              <a:t> </a:t>
            </a:r>
            <a:r>
              <a:rPr lang="nl-BE" u="sng" dirty="0" err="1"/>
              <a:t>IActionResult</a:t>
            </a:r>
            <a:endParaRPr lang="nl-BE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far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classes as controllers.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classes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base class,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common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controller base class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contextual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as well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 like strings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integers, but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complex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encapsulate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contents of a file, or a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endParaRPr lang="nl-BE" b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0837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 </a:t>
            </a:r>
            <a:r>
              <a:rPr lang="nl-BE" u="sng" dirty="0" err="1"/>
              <a:t>and</a:t>
            </a:r>
            <a:r>
              <a:rPr lang="nl-BE" u="sng" dirty="0"/>
              <a:t> </a:t>
            </a:r>
            <a:r>
              <a:rPr lang="nl-BE" u="sng" dirty="0" err="1"/>
              <a:t>IActionResult</a:t>
            </a:r>
            <a:endParaRPr lang="nl-BE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a look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AboutController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members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System.Object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implicit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in.NET.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588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 </a:t>
            </a:r>
            <a:r>
              <a:rPr lang="nl-BE" u="sng" dirty="0" err="1"/>
              <a:t>and</a:t>
            </a:r>
            <a:r>
              <a:rPr lang="nl-BE" u="sng" dirty="0"/>
              <a:t> </a:t>
            </a:r>
            <a:r>
              <a:rPr lang="nl-BE" u="sng" dirty="0" err="1"/>
              <a:t>IActionResult</a:t>
            </a:r>
            <a:endParaRPr lang="nl-BE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Microsoft.AspNetCore.Mvc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members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variety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contextual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controllerContext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ActionDescriptor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this.ControllerContext.ActionDescriptor.ActionName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this.ControllerContext.ActionDescriptor.ControllerName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,…)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615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View Controller Design </a:t>
            </a:r>
            <a:r>
              <a:rPr lang="nl-BE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endParaRPr lang="nl-BE" sz="120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MVC Framework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 stands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stands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MVC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software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combine a model view controller UI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like data access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messaging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stack.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MVC,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a controller class,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controller's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job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pointing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/restaurants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 GET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list of restaurants,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together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 of restaurants.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is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holding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wants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a list of restaurants,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complex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XML or JSON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page,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takes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in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construct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page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is sent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 transaction.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basics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design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steps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overall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keep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concerns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building a 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carries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focus on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job.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ASP. NET MVC,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controllers.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5357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 </a:t>
            </a:r>
            <a:r>
              <a:rPr lang="nl-BE" u="sng" dirty="0" err="1"/>
              <a:t>and</a:t>
            </a:r>
            <a:r>
              <a:rPr lang="nl-BE" u="sng" dirty="0"/>
              <a:t> </a:t>
            </a:r>
            <a:r>
              <a:rPr lang="nl-BE" u="sng" dirty="0" err="1"/>
              <a:t>IActionResult</a:t>
            </a:r>
            <a:endParaRPr lang="nl-BE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HttpContext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this.HttpContext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HttpContext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middleware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delegate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 object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this.HttpContext.Response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this.HttpContext.Request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headers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this.HttpContext.Request.Headers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avoid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HttpContext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speaking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manipulate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feature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cleaner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test.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we move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contextual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BadRequest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status code of 400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400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telling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made a bad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invalid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a file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a file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byte array or a filestream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file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drive.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helper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content in a more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manner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these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construct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statement,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type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strongly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exact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returning.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different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type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helpers,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run.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important concept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 test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 controllers.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immediately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next.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processing pipeline,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 of separate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do,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processing pipeline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down over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response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over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reason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 is important,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versus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flexibility.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inspect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without setting up a web server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communication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happen.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extensibility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plug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augment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sent back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even change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circumstances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concept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content.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75260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Controller </a:t>
            </a:r>
            <a:r>
              <a:rPr lang="nl-BE" u="sng" dirty="0" err="1"/>
              <a:t>and</a:t>
            </a:r>
            <a:r>
              <a:rPr lang="nl-BE" u="sng" dirty="0"/>
              <a:t> </a:t>
            </a:r>
            <a:r>
              <a:rPr lang="nl-BE" u="sng" dirty="0" err="1"/>
              <a:t>IActionResult</a:t>
            </a:r>
            <a:endParaRPr lang="nl-BE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flexibility,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introduce a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a response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way, controllers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different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database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primary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information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until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get a database hooked up),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instantiate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hard-code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1, Name =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Scott's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Pizza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information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introduce a new type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An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IActionResult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HTML, are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XML or JSON?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Well,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pipeline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like.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 service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database.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model,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processing pipeline,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response,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yourself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as JSON, or XML,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plugged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format, CSV format, PDF format, images,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whatever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term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RESTful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HTTP-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scenes is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negotiation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Accept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header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accept a JSON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scenario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demonstrating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JSON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serialize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response.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building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information,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webpage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information,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next.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6494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ASP. NET MVC.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engine, a controller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a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file 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filesystem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default, a file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cshtml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model 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filesystem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 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client.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98236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built-in helper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View()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a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happens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framework returns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exception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error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Index?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return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106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overload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different view name,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home view,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home.cshtml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Home.cshtml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either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Views/Home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project, or in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Views/Shared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single controller,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folder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/Views/&lt;name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controller&gt;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controllers,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controllers.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name,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7793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right-click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folder.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new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do have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live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item,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default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Index.cshtml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snippet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“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hit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snippet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basic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page.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put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div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 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MVC Framework went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cshtml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extension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views, found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response,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browser.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43609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 a model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special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access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anytime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code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block of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later, or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@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keyword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IntelliSense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these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inherit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base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access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restaurant has a name,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a string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name,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output,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616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Rendering</a:t>
            </a:r>
            <a:r>
              <a:rPr lang="nl-BE" u="sng" dirty="0"/>
              <a:t> 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IntelliSense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available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here,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compiler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might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restaurant.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potentially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lowercase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m,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information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construct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behind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scenes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influencing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exact type of a model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OdeToFood.Models.Restaurant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type of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OdeToFood.Models.Restaurant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object has a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“The ID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@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Model.Id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&lt;div&gt; element.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more detail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course,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intersperse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HTML, like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body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little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off pieces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appropriate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homepage,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as HTML,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ViewResult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object,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accept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 up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produce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appropriate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essence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view controller design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controller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controller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building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view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responsible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producing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end, we have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separation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concerns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logic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mixed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979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A </a:t>
            </a:r>
            <a:r>
              <a:rPr lang="nl-BE" u="sng" dirty="0" err="1"/>
              <a:t>Table</a:t>
            </a:r>
            <a:r>
              <a:rPr lang="nl-BE" u="sng" dirty="0"/>
              <a:t> full of Restaurants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single restaurant, w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multiple restaurants,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Microsoft SQL server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attached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SQL server database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restaurants,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homepage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website, we 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switch over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folder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project,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 up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consistent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in. 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Projects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folder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means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fix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Startup.cs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845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A </a:t>
            </a:r>
            <a:r>
              <a:rPr lang="nl-BE" u="sng" dirty="0" err="1"/>
              <a:t>Table</a:t>
            </a:r>
            <a:r>
              <a:rPr lang="nl-BE" u="sng" dirty="0"/>
              <a:t> full of Restaurants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talk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swap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at test time or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operations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update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delete restaurants.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OdeToFood.Models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class,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InMemoryRestaurantData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SQL Server database.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ASP.NET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keep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list of restaurants in memory,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display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hard-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private field, a list of restaurant,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_restaurants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snippet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list of restaurant.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new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1,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Scott's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Pizza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2, a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Tersiguels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 more restaurant,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3,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equals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King's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Contrivance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in-memory restaurant data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interface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Visual Studio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Ctrl+period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field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down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bottom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private fields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GetAll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return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even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link statements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a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restaurant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ascending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do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careful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list,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list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thread-safe,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InMemoryRestaurantData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single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issues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InMemoryRestaurantData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development.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Later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talk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SQL Server,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holding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in-memory list,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issues.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477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Routing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middleware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last module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processing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middleware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decision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routing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Startup.cs</a:t>
            </a:r>
            <a:r>
              <a:rPr lang="nl-BE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middleware.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convention-based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a URL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name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ultimate goal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on a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controller is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C# class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is a public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call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attribute-based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attribute-based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attributes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classes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themselves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let ASP.NET MVC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these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different approaches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4295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A </a:t>
            </a:r>
            <a:r>
              <a:rPr lang="nl-BE" u="sng" dirty="0" err="1"/>
              <a:t>Table</a:t>
            </a:r>
            <a:r>
              <a:rPr lang="nl-BE" u="sng" dirty="0"/>
              <a:t> full of Restaurants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InMemoryRestaurantData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ASP.NET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ILogger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service, we had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register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ConfigureServices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access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AddSingleton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AddScoped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let”s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InMemoryRestaurantData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AddSingleton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way of telling ASP.NET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across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everywhere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way of telling ASP.NET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away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Scoped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data access component.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8569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A </a:t>
            </a:r>
            <a:r>
              <a:rPr lang="nl-BE" u="sng" dirty="0" err="1"/>
              <a:t>Table</a:t>
            </a:r>
            <a:r>
              <a:rPr lang="nl-BE" u="sng" dirty="0"/>
              <a:t> full of Restaurants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ASP.NET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get access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call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here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namespace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OdeToFood.Services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single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service,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service provider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say, do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new private field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hard-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interesting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approach,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do switch over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real database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in-memory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IRestaurantData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farther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let me 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browser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engine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restaurant,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is,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restaurants.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view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model type of a single restaurant.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@model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telling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framework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single restaurant, but we pass in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restaurants,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runtime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error.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0640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/>
              <a:t>A </a:t>
            </a:r>
            <a:r>
              <a:rPr lang="nl-BE" u="sng" dirty="0" err="1"/>
              <a:t>Table</a:t>
            </a:r>
            <a:r>
              <a:rPr lang="nl-BE" u="sng" dirty="0"/>
              <a:t> of Restaurants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easy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fix.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take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list,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ordered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iqueryable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dozens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interfaces in .NET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IEnumerable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point,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single restaurant, let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snippet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statement.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@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switch over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mode,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uppercase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 property), 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following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mix of C#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markups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you're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loop, a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loop,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around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 of HTML,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is stamp out a copy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smart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switch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mode,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opening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brace,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switch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mode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opening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tag,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switch back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C# mode.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looking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more detail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restaurant.Id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output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C#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code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statements,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looping construct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multiple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HTML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snippet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restaurant.Name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changes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index.cshtml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refresh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user interface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pretty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restaurants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about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displaying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page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alphabetically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612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200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Routes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middleware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localhost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:&lt;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portnumber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 </a:t>
            </a:r>
            <a:endParaRPr lang="nl-BE" i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134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start clean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remove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enpoint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middleware.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404 Response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middleware.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2786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MapControllerRoute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MapControllerRoute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friendly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(Default)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template 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({controller}/{action})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route.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middleware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apart a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instantiate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object.</a:t>
            </a:r>
          </a:p>
          <a:p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want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map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 action.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name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second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way,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don't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explicitly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ends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word “controller”;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end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URL like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route.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braces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is controller.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controller. </a:t>
            </a:r>
          </a:p>
          <a:p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second segment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URL like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name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class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method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controller,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623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literal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like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admin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/controller/action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992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routes </a:t>
            </a:r>
            <a:r>
              <a:rPr lang="nl-B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invoking</a:t>
            </a:r>
            <a:r>
              <a:rPr lang="nl-BE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MapControllerRoute</a:t>
            </a:r>
            <a:r>
              <a:rPr lang="nl-BE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</a:t>
            </a:r>
            <a:r>
              <a:rPr lang="nl-BE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single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arbitrary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we’re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look up a record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database.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case,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controller's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sort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Inside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template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slash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additional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later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course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controller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receive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query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database or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HomeContorller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doesn't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parameter,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right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syntax,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parameter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executed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question mark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afther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particular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third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segment,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enough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information.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found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template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next slide.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server name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name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name.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a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match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template?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783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u="sng" dirty="0" err="1"/>
              <a:t>Conventional</a:t>
            </a:r>
            <a:r>
              <a:rPr lang="nl-BE" u="sng" dirty="0"/>
              <a:t> Routes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exactly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like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MapDefaultControllerRoute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MapDefaultControllerRoute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defaults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parameters.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default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parameters are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properties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anonymous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object (name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property must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parameter name).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part of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URL does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exist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default name of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nl-BE" sz="120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assumed</a:t>
            </a:r>
            <a:r>
              <a:rPr lang="nl-BE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controller is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sense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provide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default.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something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name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conventional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route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place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HomeController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index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root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website, as well as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just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Framework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action is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/home/index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those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go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invoke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have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quite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bit of flexibility in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MVC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reach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controller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any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action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nl-BE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</a:t>
            </a:r>
            <a:r>
              <a:rPr lang="nl-B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template. 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1191BA-05A7-A44A-B328-DC6A54A84F9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30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3999" y="1113180"/>
            <a:ext cx="9144000" cy="2033637"/>
          </a:xfrm>
        </p:spPr>
        <p:txBody>
          <a:bodyPr anchor="b"/>
          <a:lstStyle>
            <a:lvl1pPr algn="ctr">
              <a:defRPr sz="6000"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697355" y="3322846"/>
            <a:ext cx="4797288" cy="216355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94" y="3504354"/>
            <a:ext cx="3691761" cy="3353646"/>
          </a:xfrm>
          <a:prstGeom prst="rect">
            <a:avLst/>
          </a:prstGeom>
        </p:spPr>
      </p:pic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61" y="6248784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1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9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pPr/>
              <a:t>16/02/2022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2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rgbClr val="58A6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16/02/2022</a:t>
            </a:fld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88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0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2427890" y="6356350"/>
            <a:ext cx="1411014" cy="365125"/>
          </a:xfrm>
        </p:spPr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 dirty="0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nl-BE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1411014" cy="365125"/>
          </a:xfrm>
        </p:spPr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50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3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58A618"/>
                </a:solidFill>
                <a:latin typeface="+mn-lt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9ACB7-8DA7-4AF8-A474-46A1998EDF52}" type="datetimeFigureOut">
              <a:rPr lang="nl-BE" smtClean="0"/>
              <a:t>16/02/2022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EABA0-D78B-4F9C-9026-5872651F022D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724" y="6292056"/>
            <a:ext cx="2471076" cy="4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06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242789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ACB7-8DA7-4AF8-A474-46A1998EDF52}" type="datetimeFigureOut">
              <a:rPr lang="nl-BE" smtClean="0"/>
              <a:pPr/>
              <a:t>16/02/2022</a:t>
            </a:fld>
            <a:endParaRPr lang="nl-BE" dirty="0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</a:t>
            </a:r>
            <a:r>
              <a:rPr lang="nl-NL" dirty="0" err="1"/>
              <a:t>niveaua</a:t>
            </a:r>
            <a:endParaRPr lang="nl-BE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1411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EABA0-D78B-4F9C-9026-5872651F022D}" type="slidenum">
              <a:rPr lang="nl-BE" smtClean="0"/>
              <a:pPr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094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58A618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Tx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41027-7817-49F1-BD89-F26E1DE1A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ASP.NET </a:t>
            </a:r>
            <a:r>
              <a:rPr lang="nl-BE" dirty="0" err="1"/>
              <a:t>Core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4165C5F-B5F1-42A1-8D6C-E93FA0F59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44096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ep 16">
            <a:extLst>
              <a:ext uri="{FF2B5EF4-FFF2-40B4-BE49-F238E27FC236}">
                <a16:creationId xmlns:a16="http://schemas.microsoft.com/office/drawing/2014/main" id="{94A24BDA-0F52-41BB-BECE-DD4D48BCD311}"/>
              </a:ext>
            </a:extLst>
          </p:cNvPr>
          <p:cNvGrpSpPr/>
          <p:nvPr/>
        </p:nvGrpSpPr>
        <p:grpSpPr>
          <a:xfrm>
            <a:off x="450935" y="4609848"/>
            <a:ext cx="4083485" cy="1191533"/>
            <a:chOff x="450936" y="4107318"/>
            <a:chExt cx="4083485" cy="1361162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CA7E8AD-C7E0-4BD1-A8F5-D3EBDE426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936" y="4107318"/>
              <a:ext cx="4083485" cy="1361162"/>
            </a:xfrm>
            <a:prstGeom prst="rect">
              <a:avLst/>
            </a:prstGeom>
          </p:spPr>
        </p:pic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C29B7BE8-0284-40ED-BFE2-4855B7C74FC5}"/>
                </a:ext>
              </a:extLst>
            </p:cNvPr>
            <p:cNvSpPr/>
            <p:nvPr/>
          </p:nvSpPr>
          <p:spPr>
            <a:xfrm>
              <a:off x="2254683" y="4399592"/>
              <a:ext cx="1929009" cy="41335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82B3D64-72EB-4227-AA76-857A4BC6D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B2636DEA-A87E-4BD9-B3EC-635E421F1A92}"/>
              </a:ext>
            </a:extLst>
          </p:cNvPr>
          <p:cNvGrpSpPr/>
          <p:nvPr/>
        </p:nvGrpSpPr>
        <p:grpSpPr>
          <a:xfrm>
            <a:off x="7397665" y="4698338"/>
            <a:ext cx="4343400" cy="1247775"/>
            <a:chOff x="5225966" y="5245100"/>
            <a:chExt cx="4343400" cy="1247775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06219685-6BF5-48CC-9874-D0CE738B3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25966" y="5245100"/>
              <a:ext cx="4343400" cy="1247775"/>
            </a:xfrm>
            <a:prstGeom prst="rect">
              <a:avLst/>
            </a:prstGeom>
          </p:spPr>
        </p:pic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F0D4EFE8-76E9-4873-94E1-B47F2988DFA4}"/>
                </a:ext>
              </a:extLst>
            </p:cNvPr>
            <p:cNvSpPr/>
            <p:nvPr/>
          </p:nvSpPr>
          <p:spPr>
            <a:xfrm>
              <a:off x="6840257" y="5537374"/>
              <a:ext cx="2114811" cy="41335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6" name="Groep 15">
            <a:extLst>
              <a:ext uri="{FF2B5EF4-FFF2-40B4-BE49-F238E27FC236}">
                <a16:creationId xmlns:a16="http://schemas.microsoft.com/office/drawing/2014/main" id="{0E23372E-A158-47F8-8904-9A72D862A339}"/>
              </a:ext>
            </a:extLst>
          </p:cNvPr>
          <p:cNvGrpSpPr/>
          <p:nvPr/>
        </p:nvGrpSpPr>
        <p:grpSpPr>
          <a:xfrm>
            <a:off x="2901212" y="5523317"/>
            <a:ext cx="4343400" cy="1095375"/>
            <a:chOff x="450936" y="5397500"/>
            <a:chExt cx="4343400" cy="1095375"/>
          </a:xfrm>
        </p:grpSpPr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BC5D7BF6-15FB-4E9B-BFBB-D465622615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936" y="5397500"/>
              <a:ext cx="4343400" cy="1095375"/>
            </a:xfrm>
            <a:prstGeom prst="rect">
              <a:avLst/>
            </a:prstGeom>
          </p:spPr>
        </p:pic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55DE4F77-1794-4811-8BC0-73A9DF941D09}"/>
                </a:ext>
              </a:extLst>
            </p:cNvPr>
            <p:cNvSpPr/>
            <p:nvPr/>
          </p:nvSpPr>
          <p:spPr>
            <a:xfrm>
              <a:off x="2101110" y="5646375"/>
              <a:ext cx="2693226" cy="477891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3" name="Afbeelding 2">
            <a:extLst>
              <a:ext uri="{FF2B5EF4-FFF2-40B4-BE49-F238E27FC236}">
                <a16:creationId xmlns:a16="http://schemas.microsoft.com/office/drawing/2014/main" id="{C0C005D7-18CD-4F77-9726-DE72A35BB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35" y="1638213"/>
            <a:ext cx="5743125" cy="230533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88FCE498-B52D-4E65-AB83-EE974694EC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1758" y="1948332"/>
            <a:ext cx="4065427" cy="17375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kstvak 13">
            <a:extLst>
              <a:ext uri="{FF2B5EF4-FFF2-40B4-BE49-F238E27FC236}">
                <a16:creationId xmlns:a16="http://schemas.microsoft.com/office/drawing/2014/main" id="{DA41EEBF-11B8-41DB-8B05-A693376B6475}"/>
              </a:ext>
            </a:extLst>
          </p:cNvPr>
          <p:cNvSpPr txBox="1"/>
          <p:nvPr/>
        </p:nvSpPr>
        <p:spPr>
          <a:xfrm>
            <a:off x="6224040" y="2472371"/>
            <a:ext cx="1708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b="1" dirty="0"/>
              <a:t>= equivalent </a:t>
            </a:r>
            <a:r>
              <a:rPr lang="nl-BE" b="1" dirty="0" err="1"/>
              <a:t>to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87864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86787-9F49-4015-B7EA-A9EBF967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7C89A9-C888-4B8E-9413-617F7ADF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Add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AboutController</a:t>
            </a:r>
            <a:r>
              <a:rPr lang="nl-BE" dirty="0"/>
              <a:t> </a:t>
            </a: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94691F0-A044-4C23-8F5C-494A9686F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79" y="2957523"/>
            <a:ext cx="4352925" cy="12858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83C05645-71F6-46F9-9DE6-666895F85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79" y="4378335"/>
            <a:ext cx="4224596" cy="1316295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0516D3C-C51E-4100-A745-7A1C15A83AD9}"/>
              </a:ext>
            </a:extLst>
          </p:cNvPr>
          <p:cNvSpPr/>
          <p:nvPr/>
        </p:nvSpPr>
        <p:spPr>
          <a:xfrm>
            <a:off x="2141950" y="3294345"/>
            <a:ext cx="2557525" cy="3632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3E267CF-99F3-49C5-B814-566DE3D31366}"/>
              </a:ext>
            </a:extLst>
          </p:cNvPr>
          <p:cNvSpPr/>
          <p:nvPr/>
        </p:nvSpPr>
        <p:spPr>
          <a:xfrm>
            <a:off x="2065751" y="4697130"/>
            <a:ext cx="2557525" cy="3632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D63E94B-56DF-4BE8-B508-D4A8365EC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7026" y="1639862"/>
            <a:ext cx="4914871" cy="4300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703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C90B5-41BB-4896-A275-8DA75E9B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E4DE45A-E772-4059-BB8C-93BF6C286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141799" cy="1686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502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9E554-1EA4-4AC4-831B-AEEED06C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B65FE02-06AC-46F6-B45D-515A7E7CD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009" y="3302754"/>
            <a:ext cx="6407416" cy="23222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14EF1AA-1517-4AA2-AF86-9B7871488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4476750" cy="4752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5678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C0D590-896E-4AA0-AB79-70E39DEB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0B3CA0F-8F0B-4582-B6EA-C55A5A993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3253"/>
            <a:ext cx="4289814" cy="13255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D070C27-4DF6-407E-A66F-00B0DA9EB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16573"/>
            <a:ext cx="4210050" cy="1066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71A29DE-D211-4AF0-ACFA-563CD90E5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1466849"/>
            <a:ext cx="3852107" cy="42893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805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CBDBB-45FA-4B19-869D-F70BCAFB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BA77640-5603-4C98-8C61-1907A0EA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212" y="1690688"/>
            <a:ext cx="3457575" cy="3914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4155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BD0DC4-C59B-433B-B7F3-AC47F110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710B682-9F1E-4921-AE71-91A7A1215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0" y="2000718"/>
            <a:ext cx="3695700" cy="3486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0931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ECE81-2E66-408E-8AF3-8E6638D7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Attribute</a:t>
            </a:r>
            <a:r>
              <a:rPr lang="nl-BE" dirty="0"/>
              <a:t> Routes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DACAB8E8-30D8-4491-80FA-621CA0DDF2DE}"/>
              </a:ext>
            </a:extLst>
          </p:cNvPr>
          <p:cNvGrpSpPr/>
          <p:nvPr/>
        </p:nvGrpSpPr>
        <p:grpSpPr>
          <a:xfrm>
            <a:off x="6515100" y="1703831"/>
            <a:ext cx="4838700" cy="1228725"/>
            <a:chOff x="6244486" y="2676851"/>
            <a:chExt cx="4838700" cy="1228725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2BE75A8E-B58F-475D-941B-AE5CF8076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4486" y="2676851"/>
              <a:ext cx="4838700" cy="122872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A4409604-F48E-43C8-85F2-FD9ADB81F12D}"/>
                </a:ext>
              </a:extLst>
            </p:cNvPr>
            <p:cNvSpPr/>
            <p:nvPr/>
          </p:nvSpPr>
          <p:spPr>
            <a:xfrm>
              <a:off x="7916449" y="2981195"/>
              <a:ext cx="3118981" cy="350728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A9EF2AE-5270-4FC6-8797-41E376AFD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956" y="1690688"/>
            <a:ext cx="4324350" cy="3400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179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2ED903-413D-4636-8049-804E14D69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IActionResult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B1E582C-B1EE-47ED-9101-BEAFF26E6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66912"/>
            <a:ext cx="84963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818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531F52-1102-42EF-B7B5-27602835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IActionResult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B38159CE-506B-4C63-8F55-915DCA2A1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9181" y="1587631"/>
            <a:ext cx="4882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555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59135-0E5B-4F65-91BC-F426EA12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tx1"/>
                </a:solidFill>
              </a:rPr>
              <a:t>ASP.NET </a:t>
            </a:r>
            <a:r>
              <a:rPr lang="nl-BE" dirty="0" err="1">
                <a:solidFill>
                  <a:schemeClr val="tx1"/>
                </a:solidFill>
              </a:rPr>
              <a:t>Core</a:t>
            </a:r>
            <a:r>
              <a:rPr lang="nl-BE" dirty="0">
                <a:solidFill>
                  <a:schemeClr val="tx1"/>
                </a:solidFill>
              </a:rPr>
              <a:t> Fundamentals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E2E0A6-EFA4-4CD7-8B6F-0A79F09B3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Controllers in </a:t>
            </a:r>
            <a:r>
              <a:rPr lang="nl-BE" dirty="0" err="1"/>
              <a:t>the</a:t>
            </a:r>
            <a:r>
              <a:rPr lang="nl-BE" dirty="0"/>
              <a:t> MVC Framework</a:t>
            </a:r>
          </a:p>
        </p:txBody>
      </p:sp>
    </p:spTree>
    <p:extLst>
      <p:ext uri="{BB962C8B-B14F-4D97-AF65-F5344CB8AC3E}">
        <p14:creationId xmlns:p14="http://schemas.microsoft.com/office/powerpoint/2010/main" val="3906371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905AA-9C4A-47CE-BB46-DECAAD36E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IActionResult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9009F63-8AD3-4435-8F80-5C13BEFB7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1437" y="1575103"/>
            <a:ext cx="8123913" cy="4562649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09AE345-50EE-47DF-8BAA-B4195A66C98F}"/>
              </a:ext>
            </a:extLst>
          </p:cNvPr>
          <p:cNvSpPr/>
          <p:nvPr/>
        </p:nvSpPr>
        <p:spPr>
          <a:xfrm>
            <a:off x="5674290" y="3018773"/>
            <a:ext cx="1152395" cy="3006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2CB36DD-3B30-411C-A69E-74380078E64B}"/>
              </a:ext>
            </a:extLst>
          </p:cNvPr>
          <p:cNvSpPr/>
          <p:nvPr/>
        </p:nvSpPr>
        <p:spPr>
          <a:xfrm>
            <a:off x="4386197" y="4308953"/>
            <a:ext cx="1037573" cy="1753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17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11875-D512-4B2E-B203-B48B929E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IActionResult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28D73EB-CB09-41FF-B262-EC8ABA176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591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50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D774D-0045-4BD3-A8FE-71FF81DA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Controller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IActionResult</a:t>
            </a:r>
            <a:endParaRPr lang="nl-BE" dirty="0"/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3CA89FC3-3F6E-4914-803C-08BB911E1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0971" y="1314908"/>
            <a:ext cx="5768104" cy="236273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E8052FA9-BFD1-4C3B-9752-689379204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069" y="365125"/>
            <a:ext cx="3514725" cy="45720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2748ABF-03D3-4780-BE3C-64DDA801B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337" y="3865448"/>
            <a:ext cx="6906472" cy="280594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FAB1069-FD4E-49F3-BB09-28B8A22E8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5108" y="5686425"/>
            <a:ext cx="37623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98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8D3C5-BB5F-46AC-8558-894AD659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0D5984D-A409-4DAA-AEE2-951D4E695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688797"/>
            <a:ext cx="10515600" cy="262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29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F1230-BBDD-4930-AE0A-5640BE53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588B57D8-FA6F-43B5-8D8F-3AB8001DE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2315" y="1439879"/>
            <a:ext cx="8694107" cy="346984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B401773A-5C58-4869-882D-4C18896C6291}"/>
              </a:ext>
            </a:extLst>
          </p:cNvPr>
          <p:cNvSpPr/>
          <p:nvPr/>
        </p:nvSpPr>
        <p:spPr>
          <a:xfrm>
            <a:off x="2630466" y="3945699"/>
            <a:ext cx="1465545" cy="3382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21E24DA3-085E-4DD4-8679-4040D915E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128" y="3429000"/>
            <a:ext cx="5782588" cy="33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49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00B14-C730-4671-A8AD-8A89492C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71944D46-7531-49B8-BBA2-809CBF79F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5986" y="1467657"/>
            <a:ext cx="7151216" cy="300576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E33CE6BB-C563-4DE2-971B-66CE7CB7075D}"/>
              </a:ext>
            </a:extLst>
          </p:cNvPr>
          <p:cNvSpPr/>
          <p:nvPr/>
        </p:nvSpPr>
        <p:spPr>
          <a:xfrm>
            <a:off x="2780779" y="3519814"/>
            <a:ext cx="1465545" cy="21294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114CBB0-78C6-4BFA-ADA4-86FEAF4A4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591" y="3719600"/>
            <a:ext cx="5553205" cy="31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79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92555B-45F6-4444-AC65-7D4E8626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8F7AFD5B-2860-4E09-B441-D65631A0F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551" y="1690362"/>
            <a:ext cx="4470015" cy="2180180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28B036FB-BB26-4C4A-BA93-E9DC2612B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339" y="1690362"/>
            <a:ext cx="2744270" cy="416947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CDEE067-E172-4AA8-89FE-4F826B5C6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501" y="4850183"/>
            <a:ext cx="4019550" cy="20193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595702EC-C185-4C31-A9E5-F89DB6BA07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740" y="1690361"/>
            <a:ext cx="3643469" cy="252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41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A6B1F-A2D5-4956-84A7-85C4D31A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0568948C-7ACA-40DF-AC00-FE2A722C3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1395" y="1690688"/>
            <a:ext cx="6496050" cy="304800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9CF8B93-6A9C-4A8D-86AF-0E398DC76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499" y="2622050"/>
            <a:ext cx="38671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05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72232-F298-418D-ACAB-5F7610F2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Rendering</a:t>
            </a:r>
            <a:r>
              <a:rPr lang="nl-BE" dirty="0"/>
              <a:t> Views</a:t>
            </a:r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18E459D6-1AE0-4EE7-87B3-E1ACB7343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2454" y="1690689"/>
            <a:ext cx="7913046" cy="425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26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22217-5EFE-4E4A-8B4B-1DEC4A11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Table</a:t>
            </a:r>
            <a:r>
              <a:rPr lang="nl-BE" dirty="0"/>
              <a:t> full of Restaurants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98BCE963-C424-42E2-8214-0A75CD929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5597" y="1942132"/>
            <a:ext cx="5753100" cy="2314575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3F6683A7-6CA8-447E-9305-3F3A5D4100E8}"/>
              </a:ext>
            </a:extLst>
          </p:cNvPr>
          <p:cNvSpPr/>
          <p:nvPr/>
        </p:nvSpPr>
        <p:spPr>
          <a:xfrm>
            <a:off x="2793304" y="2354893"/>
            <a:ext cx="3302696" cy="26304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63067AD-7107-4053-826E-8E5CD8468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325" y="652592"/>
            <a:ext cx="34194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6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CB84D-1FCC-413F-84AB-1B80B92B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The Model View Controller Design </a:t>
            </a:r>
            <a:r>
              <a:rPr lang="nl-BE" dirty="0" err="1"/>
              <a:t>Pattern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42775AA-4FED-4ACA-91DC-09A1DB21E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9764" y="1422148"/>
            <a:ext cx="9687328" cy="495360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0C9B231B-801B-47C0-BF5F-2EB4AA6FD2FE}"/>
              </a:ext>
            </a:extLst>
          </p:cNvPr>
          <p:cNvSpPr txBox="1"/>
          <p:nvPr/>
        </p:nvSpPr>
        <p:spPr>
          <a:xfrm>
            <a:off x="4408267" y="2417523"/>
            <a:ext cx="3050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err="1"/>
              <a:t>Separation</a:t>
            </a:r>
            <a:r>
              <a:rPr lang="nl-BE" sz="2400" dirty="0"/>
              <a:t> of concerns</a:t>
            </a:r>
          </a:p>
        </p:txBody>
      </p:sp>
    </p:spTree>
    <p:extLst>
      <p:ext uri="{BB962C8B-B14F-4D97-AF65-F5344CB8AC3E}">
        <p14:creationId xmlns:p14="http://schemas.microsoft.com/office/powerpoint/2010/main" val="3172428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981AC-08D7-4C80-886D-CCF4B1A8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Table</a:t>
            </a:r>
            <a:r>
              <a:rPr lang="nl-BE" dirty="0"/>
              <a:t> full of Restaurants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8399C50A-0493-47A8-8A20-3920CB771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583" y="1503200"/>
            <a:ext cx="5315359" cy="3519737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DA07D63D-C01D-4B7F-95E8-661E3329F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140" y="1488727"/>
            <a:ext cx="6280587" cy="500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87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431E-38A7-47B4-8C3D-D1BB1E81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Table</a:t>
            </a:r>
            <a:r>
              <a:rPr lang="nl-BE" dirty="0"/>
              <a:t> full of Restaurants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6EAB88F-F355-4829-859F-ACCBAB008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5650" y="1338798"/>
            <a:ext cx="8145404" cy="4988477"/>
          </a:xfrm>
          <a:prstGeom prst="rect">
            <a:avLst/>
          </a:prstGeom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B5ADCE5A-7C36-42BC-A3FF-C834E5AEB135}"/>
              </a:ext>
            </a:extLst>
          </p:cNvPr>
          <p:cNvSpPr/>
          <p:nvPr/>
        </p:nvSpPr>
        <p:spPr>
          <a:xfrm>
            <a:off x="2505205" y="2730674"/>
            <a:ext cx="2054269" cy="2254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B2494C47-0F0F-4087-87D6-C1687719E6B3}"/>
              </a:ext>
            </a:extLst>
          </p:cNvPr>
          <p:cNvSpPr/>
          <p:nvPr/>
        </p:nvSpPr>
        <p:spPr>
          <a:xfrm>
            <a:off x="3371589" y="4774504"/>
            <a:ext cx="5096006" cy="22546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27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D4006-37E0-44BA-8C3E-0670C1CB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Table</a:t>
            </a:r>
            <a:r>
              <a:rPr lang="nl-BE" dirty="0"/>
              <a:t> full of Restaurants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1E5A1B0C-9A46-4D71-A657-2DAFDE6C5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418" y="1590479"/>
            <a:ext cx="6611597" cy="43513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61A9853-5C46-44B0-81BD-6216A8346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222" y="3706816"/>
            <a:ext cx="5828778" cy="31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46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EF04F-03AF-410D-B58B-B6962E11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 </a:t>
            </a:r>
            <a:r>
              <a:rPr lang="nl-BE" dirty="0" err="1"/>
              <a:t>Table</a:t>
            </a:r>
            <a:r>
              <a:rPr lang="nl-BE" dirty="0"/>
              <a:t> of Restaurants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D0815353-F675-40DD-8007-F5B7CC89E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3967" y="1690688"/>
            <a:ext cx="6259539" cy="43513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118F159-B10B-404F-8B19-1ADE890CE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1840" y="2528887"/>
            <a:ext cx="38671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2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5464B-3FDF-4E9E-9CE5-CFE87ACC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Routing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BD4F804-F0F4-490E-9E63-4005A07A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458" y="4313736"/>
            <a:ext cx="7665233" cy="2439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50FDBEF9-C984-43F2-B9CC-A58D96FF5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07" y="4632442"/>
            <a:ext cx="3547258" cy="7204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ijdelijke aanduiding voor inhoud 10">
            <a:extLst>
              <a:ext uri="{FF2B5EF4-FFF2-40B4-BE49-F238E27FC236}">
                <a16:creationId xmlns:a16="http://schemas.microsoft.com/office/drawing/2014/main" id="{A4FA16BC-4E75-439D-A594-572AD0BE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44"/>
            <a:ext cx="10515600" cy="3847712"/>
          </a:xfrm>
        </p:spPr>
        <p:txBody>
          <a:bodyPr/>
          <a:lstStyle/>
          <a:p>
            <a:pPr marL="457200" indent="-457200"/>
            <a:r>
              <a:rPr lang="nl-BE" b="1" dirty="0" err="1"/>
              <a:t>Convention-based</a:t>
            </a:r>
            <a:r>
              <a:rPr lang="nl-BE" b="1" dirty="0"/>
              <a:t> Routing</a:t>
            </a:r>
          </a:p>
          <a:p>
            <a:pPr marL="914400" lvl="1" indent="-457200"/>
            <a:r>
              <a:rPr lang="nl-BE" dirty="0" err="1"/>
              <a:t>Define</a:t>
            </a:r>
            <a:r>
              <a:rPr lang="nl-BE" dirty="0"/>
              <a:t> </a:t>
            </a:r>
            <a:r>
              <a:rPr lang="nl-BE" b="1" dirty="0"/>
              <a:t>templates</a:t>
            </a:r>
            <a:r>
              <a:rPr lang="nl-BE" dirty="0"/>
              <a:t> in </a:t>
            </a:r>
            <a:r>
              <a:rPr lang="nl-BE" dirty="0" err="1"/>
              <a:t>Startup.cs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b="1" dirty="0"/>
              <a:t>match</a:t>
            </a:r>
            <a:r>
              <a:rPr lang="nl-BE" dirty="0"/>
              <a:t> </a:t>
            </a:r>
            <a:r>
              <a:rPr lang="nl-BE" dirty="0" err="1"/>
              <a:t>incomming</a:t>
            </a:r>
            <a:r>
              <a:rPr lang="nl-BE" dirty="0"/>
              <a:t> </a:t>
            </a:r>
            <a:r>
              <a:rPr lang="nl-BE" b="1" dirty="0"/>
              <a:t>URL</a:t>
            </a:r>
            <a:r>
              <a:rPr lang="nl-BE" dirty="0"/>
              <a:t> </a:t>
            </a:r>
            <a:r>
              <a:rPr lang="nl-BE" b="1" dirty="0" err="1"/>
              <a:t>to</a:t>
            </a:r>
            <a:r>
              <a:rPr lang="nl-BE" dirty="0"/>
              <a:t> a MVC </a:t>
            </a:r>
            <a:r>
              <a:rPr lang="nl-BE" b="1" dirty="0"/>
              <a:t>Controller </a:t>
            </a:r>
            <a:r>
              <a:rPr lang="nl-BE" dirty="0"/>
              <a:t>(class)</a:t>
            </a:r>
            <a:r>
              <a:rPr lang="nl-BE" b="1" dirty="0"/>
              <a:t> action </a:t>
            </a:r>
            <a:r>
              <a:rPr lang="nl-BE" dirty="0"/>
              <a:t>(</a:t>
            </a:r>
            <a:r>
              <a:rPr lang="nl-BE" dirty="0" err="1"/>
              <a:t>method</a:t>
            </a:r>
            <a:r>
              <a:rPr lang="nl-BE" dirty="0"/>
              <a:t>)</a:t>
            </a:r>
            <a:endParaRPr lang="nl-BE" b="1" dirty="0"/>
          </a:p>
          <a:p>
            <a:pPr marL="457200" indent="-457200"/>
            <a:r>
              <a:rPr lang="nl-BE" b="1" dirty="0" err="1"/>
              <a:t>Attribute-based</a:t>
            </a:r>
            <a:r>
              <a:rPr lang="nl-BE" b="1" dirty="0"/>
              <a:t> Routing</a:t>
            </a:r>
          </a:p>
          <a:p>
            <a:pPr marL="914400" lvl="1" indent="-457200"/>
            <a:r>
              <a:rPr lang="nl-BE" dirty="0" err="1"/>
              <a:t>Enabled</a:t>
            </a:r>
            <a:r>
              <a:rPr lang="nl-BE" dirty="0"/>
              <a:t> in </a:t>
            </a:r>
            <a:r>
              <a:rPr lang="nl-BE" dirty="0" err="1"/>
              <a:t>Startup.cs</a:t>
            </a:r>
            <a:endParaRPr lang="nl-BE" dirty="0"/>
          </a:p>
          <a:p>
            <a:pPr marL="914400" lvl="1" indent="-457200"/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b="1" dirty="0" err="1"/>
              <a:t>attributes</a:t>
            </a:r>
            <a:r>
              <a:rPr lang="nl-BE" b="1" dirty="0"/>
              <a:t> in Controller </a:t>
            </a:r>
            <a:r>
              <a:rPr lang="nl-BE" dirty="0"/>
              <a:t>classes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determine</a:t>
            </a:r>
            <a:r>
              <a:rPr lang="nl-BE" dirty="0"/>
              <a:t>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call a Controller action (</a:t>
            </a:r>
            <a:r>
              <a:rPr lang="nl-BE" dirty="0" err="1"/>
              <a:t>method</a:t>
            </a:r>
            <a:r>
              <a:rPr lang="nl-BE" dirty="0"/>
              <a:t>)</a:t>
            </a:r>
          </a:p>
          <a:p>
            <a:pPr lvl="1"/>
            <a:endParaRPr lang="nl-BE" sz="28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4616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FEA41-218B-44FB-9373-2F246C1E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9054FE5-CD68-4D4F-8789-47BA77ECE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344" y="1690688"/>
            <a:ext cx="3201727" cy="12537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02840B78-80AA-4A67-9F51-EF9FC7B2E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6902339" cy="31211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321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ADA46-C324-44E8-93A3-ACDF2284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5B55EB0-36BF-4396-9B47-AA650B8EC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9135"/>
            <a:ext cx="5399823" cy="2801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F58523E-D014-4F20-AFEA-7F72D7527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475" y="1690687"/>
            <a:ext cx="5057555" cy="3995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4484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12A15-AF94-4919-A2FB-7F722E5D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CD0B2287-1914-4516-B6FB-69974FD00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95" y="5164412"/>
            <a:ext cx="6402049" cy="1538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ijdelijke aanduiding voor inhoud 10">
            <a:extLst>
              <a:ext uri="{FF2B5EF4-FFF2-40B4-BE49-F238E27FC236}">
                <a16:creationId xmlns:a16="http://schemas.microsoft.com/office/drawing/2014/main" id="{7846DA96-BC42-4674-9582-7452AB9A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588"/>
            <a:ext cx="10515600" cy="3470824"/>
          </a:xfrm>
        </p:spPr>
        <p:txBody>
          <a:bodyPr/>
          <a:lstStyle/>
          <a:p>
            <a:pPr marL="457200" indent="-457200"/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MapControllerRoute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define</a:t>
            </a:r>
            <a:r>
              <a:rPr lang="nl-BE" dirty="0"/>
              <a:t> a </a:t>
            </a:r>
            <a:r>
              <a:rPr lang="nl-BE" dirty="0" err="1"/>
              <a:t>conventional</a:t>
            </a:r>
            <a:r>
              <a:rPr lang="nl-BE" dirty="0"/>
              <a:t> route</a:t>
            </a:r>
          </a:p>
          <a:p>
            <a:pPr marL="914400" lvl="1" indent="-457200"/>
            <a:r>
              <a:rPr lang="nl-BE" dirty="0" err="1"/>
              <a:t>Friendly</a:t>
            </a:r>
            <a:r>
              <a:rPr lang="nl-BE" dirty="0"/>
              <a:t> name </a:t>
            </a:r>
            <a:r>
              <a:rPr lang="nl-BE" sz="1800" i="1" dirty="0"/>
              <a:t>(</a:t>
            </a:r>
            <a:r>
              <a:rPr lang="nl-BE" sz="1800" i="1" dirty="0" err="1"/>
              <a:t>e.g</a:t>
            </a:r>
            <a:r>
              <a:rPr lang="nl-BE" sz="1800" i="1" dirty="0"/>
              <a:t> “Default”)</a:t>
            </a:r>
          </a:p>
          <a:p>
            <a:pPr marL="914400" lvl="1" indent="-457200"/>
            <a:r>
              <a:rPr lang="nl-BE" dirty="0"/>
              <a:t>Template </a:t>
            </a:r>
            <a:r>
              <a:rPr lang="nl-BE" sz="1800" i="1" dirty="0"/>
              <a:t>(e.g. “{controller}/{action}”</a:t>
            </a:r>
            <a:r>
              <a:rPr lang="nl-BE" sz="1800" dirty="0"/>
              <a:t>)</a:t>
            </a:r>
          </a:p>
          <a:p>
            <a:pPr marL="1371600" lvl="2" indent="-457200"/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match URL</a:t>
            </a:r>
          </a:p>
          <a:p>
            <a:pPr marL="1371600" lvl="2" indent="-457200"/>
            <a:r>
              <a:rPr lang="nl-BE" dirty="0" err="1"/>
              <a:t>Parts</a:t>
            </a:r>
            <a:r>
              <a:rPr lang="nl-BE" dirty="0"/>
              <a:t> </a:t>
            </a:r>
            <a:r>
              <a:rPr lang="nl-BE" dirty="0" err="1"/>
              <a:t>between</a:t>
            </a:r>
            <a:r>
              <a:rPr lang="nl-BE" dirty="0"/>
              <a:t> </a:t>
            </a:r>
            <a:r>
              <a:rPr lang="nl-BE" dirty="0" err="1"/>
              <a:t>curly</a:t>
            </a:r>
            <a:r>
              <a:rPr lang="nl-BE" dirty="0"/>
              <a:t> </a:t>
            </a:r>
            <a:r>
              <a:rPr lang="nl-BE" dirty="0" err="1"/>
              <a:t>braces</a:t>
            </a:r>
            <a:r>
              <a:rPr lang="nl-BE" dirty="0"/>
              <a:t> are </a:t>
            </a:r>
            <a:r>
              <a:rPr lang="nl-BE" dirty="0" err="1"/>
              <a:t>variable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mapped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route parameters </a:t>
            </a:r>
            <a:r>
              <a:rPr lang="nl-BE" sz="1600" i="1" dirty="0"/>
              <a:t>(controller, action)</a:t>
            </a:r>
          </a:p>
          <a:p>
            <a:pPr marL="1371600" lvl="2" indent="-457200"/>
            <a:r>
              <a:rPr lang="nl-BE" sz="1600" dirty="0"/>
              <a:t>E.g.</a:t>
            </a:r>
            <a:r>
              <a:rPr lang="nl-BE" sz="1600" i="1" dirty="0"/>
              <a:t> “/Home/Index” </a:t>
            </a:r>
            <a:r>
              <a:rPr lang="nl-BE" sz="1600" dirty="0"/>
              <a:t>matches </a:t>
            </a:r>
            <a:r>
              <a:rPr lang="nl-BE" sz="1600" dirty="0" err="1"/>
              <a:t>the</a:t>
            </a:r>
            <a:r>
              <a:rPr lang="nl-BE" sz="1600" dirty="0"/>
              <a:t> template. </a:t>
            </a:r>
          </a:p>
          <a:p>
            <a:pPr marL="1828800" lvl="3" indent="-457200"/>
            <a:r>
              <a:rPr lang="nl-BE" sz="1400" dirty="0"/>
              <a:t>controller = Home</a:t>
            </a:r>
          </a:p>
          <a:p>
            <a:pPr marL="1828800" lvl="3" indent="-457200"/>
            <a:r>
              <a:rPr lang="nl-BE" sz="1400" dirty="0"/>
              <a:t>Action = Index</a:t>
            </a:r>
          </a:p>
          <a:p>
            <a:pPr marL="1828800" lvl="3" indent="-457200"/>
            <a:r>
              <a:rPr lang="nl-BE" sz="1400" dirty="0"/>
              <a:t>MVC </a:t>
            </a:r>
            <a:r>
              <a:rPr lang="nl-BE" sz="1400" dirty="0" err="1"/>
              <a:t>will</a:t>
            </a:r>
            <a:r>
              <a:rPr lang="nl-BE" sz="1400" dirty="0"/>
              <a:t> </a:t>
            </a:r>
            <a:r>
              <a:rPr lang="nl-BE" sz="1400" dirty="0" err="1"/>
              <a:t>instantiate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HomeController</a:t>
            </a:r>
            <a:r>
              <a:rPr lang="nl-BE" sz="1400" dirty="0"/>
              <a:t> </a:t>
            </a:r>
            <a:r>
              <a:rPr lang="nl-BE" sz="1400" dirty="0" err="1"/>
              <a:t>and</a:t>
            </a:r>
            <a:r>
              <a:rPr lang="nl-BE" sz="1400" dirty="0"/>
              <a:t> </a:t>
            </a:r>
            <a:r>
              <a:rPr lang="nl-BE" sz="1400" dirty="0" err="1"/>
              <a:t>invoke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Index </a:t>
            </a:r>
            <a:r>
              <a:rPr lang="nl-BE" sz="1400" dirty="0" err="1"/>
              <a:t>method</a:t>
            </a:r>
            <a:endParaRPr lang="nl-BE" sz="1400" dirty="0"/>
          </a:p>
          <a:p>
            <a:pPr lvl="1"/>
            <a:endParaRPr lang="nl-BE" sz="2800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122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FAF3D8-C6E6-4ADB-B36D-2A862A01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F07AFC69-8EAB-453A-96BA-AF14C828A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000" y="2385114"/>
            <a:ext cx="9902000" cy="20877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0359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D3809-ACD7-4BA0-B80C-6254762B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Conventional</a:t>
            </a:r>
            <a:r>
              <a:rPr lang="nl-BE" dirty="0"/>
              <a:t> Routes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5354B4F-000B-4827-AF55-87D0D35FB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942" y="1690688"/>
            <a:ext cx="5205810" cy="24553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3CF5373-D1DB-4F35-8E90-756A6D306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2899" y="4411497"/>
            <a:ext cx="2658256" cy="20813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8D6FBD3-E80F-418B-ACBF-063F7D4C2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0847" y="4411497"/>
            <a:ext cx="4124325" cy="1562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388788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F0E765827BE459D2E2F10D4AE71B1" ma:contentTypeVersion="" ma:contentTypeDescription="Een nieuw document maken." ma:contentTypeScope="" ma:versionID="2f46e66c7a6ec4a1edea36aaab90ab9d">
  <xsd:schema xmlns:xsd="http://www.w3.org/2001/XMLSchema" xmlns:xs="http://www.w3.org/2001/XMLSchema" xmlns:p="http://schemas.microsoft.com/office/2006/metadata/properties" xmlns:ns2="1e37ab7a-2f9d-4b11-8a70-b8adeec1f2f3" xmlns:ns3="2dc40555-4930-49f9-9de7-282035349440" xmlns:ns4="3b189b6c-2ec9-404f-8344-cfe33c8ec286" targetNamespace="http://schemas.microsoft.com/office/2006/metadata/properties" ma:root="true" ma:fieldsID="dc1186d27f3c290209c5efceca3a01c8" ns2:_="" ns3:_="" ns4:_="">
    <xsd:import namespace="1e37ab7a-2f9d-4b11-8a70-b8adeec1f2f3"/>
    <xsd:import namespace="2dc40555-4930-49f9-9de7-282035349440"/>
    <xsd:import namespace="3b189b6c-2ec9-404f-8344-cfe33c8ec28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37ab7a-2f9d-4b11-8a70-b8adeec1f2f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Hint-hash delen" ma:internalName="SharingHintHash" ma:readOnly="true">
      <xsd:simpleType>
        <xsd:restriction base="dms:Text"/>
      </xsd:simpleType>
    </xsd:element>
    <xsd:element name="SharedWithDetails" ma:index="1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c40555-4930-49f9-9de7-282035349440" elementFormDefault="qualified">
    <xsd:import namespace="http://schemas.microsoft.com/office/2006/documentManagement/types"/>
    <xsd:import namespace="http://schemas.microsoft.com/office/infopath/2007/PartnerControls"/>
    <xsd:element name="LastSharedByUser" ma:index="11" nillable="true" ma:displayName="Laatst gedeeld, per gebruik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atst gedeeld, per tijdstip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189b6c-2ec9-404f-8344-cfe33c8ec2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e37ab7a-2f9d-4b11-8a70-b8adeec1f2f3">
      <UserInfo>
        <DisplayName>Veerle Asaert</DisplayName>
        <AccountId>904</AccountId>
        <AccountType/>
      </UserInfo>
      <UserInfo>
        <DisplayName>Tristan Fransen</DisplayName>
        <AccountId>157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7FB9B1D-9A8F-4396-9541-A1E9E30445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37ab7a-2f9d-4b11-8a70-b8adeec1f2f3"/>
    <ds:schemaRef ds:uri="2dc40555-4930-49f9-9de7-282035349440"/>
    <ds:schemaRef ds:uri="3b189b6c-2ec9-404f-8344-cfe33c8ec2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1D9E19-D54E-45B2-A90B-81CCF0C261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A3E96F-7133-41F5-80DF-B5FE2ECD7683}">
  <ds:schemaRefs>
    <ds:schemaRef ds:uri="3b189b6c-2ec9-404f-8344-cfe33c8ec286"/>
    <ds:schemaRef ds:uri="http://schemas.microsoft.com/office/2006/documentManagement/types"/>
    <ds:schemaRef ds:uri="http://schemas.microsoft.com/office/2006/metadata/properties"/>
    <ds:schemaRef ds:uri="2dc40555-4930-49f9-9de7-282035349440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1e37ab7a-2f9d-4b11-8a70-b8adeec1f2f3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5361</TotalTime>
  <Words>8783</Words>
  <Application>Microsoft Office PowerPoint</Application>
  <PresentationFormat>Breedbeeld</PresentationFormat>
  <Paragraphs>520</Paragraphs>
  <Slides>33</Slides>
  <Notes>32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33</vt:i4>
      </vt:variant>
    </vt:vector>
  </HeadingPairs>
  <TitlesOfParts>
    <vt:vector size="36" baseType="lpstr">
      <vt:lpstr>Arial</vt:lpstr>
      <vt:lpstr>Calibri</vt:lpstr>
      <vt:lpstr>Kantoorthema</vt:lpstr>
      <vt:lpstr>ASP.NET Core</vt:lpstr>
      <vt:lpstr>ASP.NET Core Fundamentals</vt:lpstr>
      <vt:lpstr>The Model View Controller Design Pattern</vt:lpstr>
      <vt:lpstr>Routing</vt:lpstr>
      <vt:lpstr>Conventional Routes</vt:lpstr>
      <vt:lpstr>Conventional Routes</vt:lpstr>
      <vt:lpstr>Conventional Routes</vt:lpstr>
      <vt:lpstr>Conventional Routes</vt:lpstr>
      <vt:lpstr>Conventional Routes</vt:lpstr>
      <vt:lpstr>Conventional Routes</vt:lpstr>
      <vt:lpstr>Conventional Routes</vt:lpstr>
      <vt:lpstr>Attribute Routes</vt:lpstr>
      <vt:lpstr>Attribute Routes</vt:lpstr>
      <vt:lpstr>Attribute Routes</vt:lpstr>
      <vt:lpstr>Attribute Routes</vt:lpstr>
      <vt:lpstr>Attribute Routes</vt:lpstr>
      <vt:lpstr>Attribute Routes</vt:lpstr>
      <vt:lpstr>Controller and IActionResult</vt:lpstr>
      <vt:lpstr>Controller and IActionResult</vt:lpstr>
      <vt:lpstr>Controller and IActionResult</vt:lpstr>
      <vt:lpstr>Controller and IActionResult</vt:lpstr>
      <vt:lpstr>Controller and IActionResult</vt:lpstr>
      <vt:lpstr>Rendering Views</vt:lpstr>
      <vt:lpstr>Rendering Views</vt:lpstr>
      <vt:lpstr>Rendering Views</vt:lpstr>
      <vt:lpstr>Rendering Views</vt:lpstr>
      <vt:lpstr>Rendering Views</vt:lpstr>
      <vt:lpstr>Rendering Views</vt:lpstr>
      <vt:lpstr>A Table full of Restaurants</vt:lpstr>
      <vt:lpstr>A Table full of Restaurants</vt:lpstr>
      <vt:lpstr>A Table full of Restaurants</vt:lpstr>
      <vt:lpstr>A Table full of Restaurants</vt:lpstr>
      <vt:lpstr>A Table of Restaurants</vt:lpstr>
    </vt:vector>
  </TitlesOfParts>
  <Company>XIOS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Nick Daenen</dc:creator>
  <cp:lastModifiedBy>Wesley Hendrikx</cp:lastModifiedBy>
  <cp:revision>629</cp:revision>
  <dcterms:created xsi:type="dcterms:W3CDTF">2016-06-13T13:38:04Z</dcterms:created>
  <dcterms:modified xsi:type="dcterms:W3CDTF">2022-02-16T09:25:01Z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0x010100478F0E765827BE459D2E2F10D4AE71B1</vt:lpwstr>
  </property>
  <property fmtid="{D5CDD505-2E9C-101B-9397-08002B2CF9AE}" pid="3" name="MSIP_Label_f95379a6-efcb-4855-97e0-03c6be785496_Enabled">
    <vt:lpwstr>True</vt:lpwstr>
  </property>
  <property fmtid="{D5CDD505-2E9C-101B-9397-08002B2CF9AE}" pid="4" name="MSIP_Label_f95379a6-efcb-4855-97e0-03c6be785496_SiteId">
    <vt:lpwstr>0bff66c5-45db-46ed-8b81-87959e069b90</vt:lpwstr>
  </property>
  <property fmtid="{D5CDD505-2E9C-101B-9397-08002B2CF9AE}" pid="5" name="MSIP_Label_f95379a6-efcb-4855-97e0-03c6be785496_Owner">
    <vt:lpwstr>20002650@PXL.BE</vt:lpwstr>
  </property>
  <property fmtid="{D5CDD505-2E9C-101B-9397-08002B2CF9AE}" pid="6" name="MSIP_Label_f95379a6-efcb-4855-97e0-03c6be785496_SetDate">
    <vt:lpwstr>2020-02-20T08:32:03.3821598Z</vt:lpwstr>
  </property>
  <property fmtid="{D5CDD505-2E9C-101B-9397-08002B2CF9AE}" pid="7" name="MSIP_Label_f95379a6-efcb-4855-97e0-03c6be785496_Name">
    <vt:lpwstr>Publiek</vt:lpwstr>
  </property>
  <property fmtid="{D5CDD505-2E9C-101B-9397-08002B2CF9AE}" pid="8" name="MSIP_Label_f95379a6-efcb-4855-97e0-03c6be785496_Application">
    <vt:lpwstr>Microsoft Azure Information Protection</vt:lpwstr>
  </property>
  <property fmtid="{D5CDD505-2E9C-101B-9397-08002B2CF9AE}" pid="9" name="MSIP_Label_f95379a6-efcb-4855-97e0-03c6be785496_ActionId">
    <vt:lpwstr>3b446884-d29a-4b8a-a649-2017e8ecd574</vt:lpwstr>
  </property>
  <property fmtid="{D5CDD505-2E9C-101B-9397-08002B2CF9AE}" pid="10" name="MSIP_Label_f95379a6-efcb-4855-97e0-03c6be785496_Extended_MSFT_Method">
    <vt:lpwstr>Automatic</vt:lpwstr>
  </property>
  <property fmtid="{D5CDD505-2E9C-101B-9397-08002B2CF9AE}" pid="11" name="Sensitivity">
    <vt:lpwstr>Publiek</vt:lpwstr>
  </property>
</Properties>
</file>