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64512" autoAdjust="0"/>
  </p:normalViewPr>
  <p:slideViewPr>
    <p:cSldViewPr snapToGrid="0">
      <p:cViewPr varScale="1">
        <p:scale>
          <a:sx n="73" d="100"/>
          <a:sy n="73" d="100"/>
        </p:scale>
        <p:origin x="2208"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10-3-2021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dotnet/api/microsoft.aspnetcore.mvc.taghelpers.anchortaghelper.routevalu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u="sng" kern="1200" dirty="0" err="1">
                <a:solidFill>
                  <a:schemeClr val="tx1"/>
                </a:solidFill>
                <a:effectLst/>
                <a:latin typeface="+mn-lt"/>
                <a:ea typeface="+mn-ea"/>
                <a:cs typeface="+mn-cs"/>
              </a:rPr>
              <a:t>Models</a:t>
            </a:r>
            <a:r>
              <a:rPr lang="nl-BE" sz="1200" u="sng" kern="1200" dirty="0">
                <a:solidFill>
                  <a:schemeClr val="tx1"/>
                </a:solidFill>
                <a:effectLst/>
                <a:latin typeface="+mn-lt"/>
                <a:ea typeface="+mn-ea"/>
                <a:cs typeface="+mn-cs"/>
              </a:rPr>
              <a:t> in </a:t>
            </a:r>
            <a:r>
              <a:rPr lang="nl-BE" sz="1200" u="sng" kern="1200" dirty="0" err="1">
                <a:solidFill>
                  <a:schemeClr val="tx1"/>
                </a:solidFill>
                <a:effectLst/>
                <a:latin typeface="+mn-lt"/>
                <a:ea typeface="+mn-ea"/>
                <a:cs typeface="+mn-cs"/>
              </a:rPr>
              <a:t>the</a:t>
            </a:r>
            <a:r>
              <a:rPr lang="nl-BE" sz="1200" u="sng" kern="1200" dirty="0">
                <a:solidFill>
                  <a:schemeClr val="tx1"/>
                </a:solidFill>
                <a:effectLst/>
                <a:latin typeface="+mn-lt"/>
                <a:ea typeface="+mn-ea"/>
                <a:cs typeface="+mn-cs"/>
              </a:rPr>
              <a:t> MVC Framework</a:t>
            </a:r>
          </a:p>
          <a:p>
            <a:endParaRPr lang="nl-BE" sz="1200" kern="1200" dirty="0">
              <a:solidFill>
                <a:schemeClr val="tx1"/>
              </a:solidFill>
              <a:effectLst/>
              <a:latin typeface="+mn-lt"/>
              <a:ea typeface="+mn-ea"/>
              <a:cs typeface="+mn-cs"/>
            </a:endParaRPr>
          </a:p>
          <a:p>
            <a:r>
              <a:rPr lang="nl-BE" sz="1200" u="sng" kern="1200" dirty="0" err="1">
                <a:solidFill>
                  <a:schemeClr val="tx1"/>
                </a:solidFill>
                <a:effectLst/>
                <a:latin typeface="+mn-lt"/>
                <a:ea typeface="+mn-ea"/>
                <a:cs typeface="+mn-cs"/>
              </a:rPr>
              <a:t>Introduction</a:t>
            </a:r>
            <a:endParaRPr lang="nl-BE" sz="1200" u="sng"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take a closer look at </a:t>
            </a:r>
            <a:r>
              <a:rPr lang="nl-BE" sz="1200" kern="1200" dirty="0" err="1">
                <a:solidFill>
                  <a:schemeClr val="tx1"/>
                </a:solidFill>
                <a:effectLst/>
                <a:latin typeface="+mn-lt"/>
                <a:ea typeface="+mn-ea"/>
                <a:cs typeface="+mn-cs"/>
              </a:rPr>
              <a:t>models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data in </a:t>
            </a:r>
            <a:r>
              <a:rPr lang="nl-BE" sz="1200" kern="1200" dirty="0" err="1">
                <a:solidFill>
                  <a:schemeClr val="tx1"/>
                </a:solidFill>
                <a:effectLst/>
                <a:latin typeface="+mn-lt"/>
                <a:ea typeface="+mn-ea"/>
                <a:cs typeface="+mn-cs"/>
              </a:rPr>
              <a:t>general</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concept of a </a:t>
            </a:r>
            <a:r>
              <a:rPr lang="nl-BE" sz="1200" b="1" kern="1200" dirty="0">
                <a:solidFill>
                  <a:schemeClr val="tx1"/>
                </a:solidFill>
                <a:effectLst/>
                <a:latin typeface="+mn-lt"/>
                <a:ea typeface="+mn-ea"/>
                <a:cs typeface="+mn-cs"/>
              </a:rPr>
              <a:t>view model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input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output view </a:t>
            </a:r>
            <a:r>
              <a:rPr lang="nl-BE" sz="1200" b="1" kern="1200" dirty="0" err="1">
                <a:solidFill>
                  <a:schemeClr val="tx1"/>
                </a:solidFill>
                <a:effectLst/>
                <a:latin typeface="+mn-lt"/>
                <a:ea typeface="+mn-ea"/>
                <a:cs typeface="+mn-cs"/>
              </a:rPr>
              <a:t>models</a:t>
            </a:r>
            <a:r>
              <a:rPr lang="nl-BE" sz="1200" kern="1200" dirty="0">
                <a:solidFill>
                  <a:schemeClr val="tx1"/>
                </a:solidFill>
                <a:effectLst/>
                <a:latin typeface="+mn-lt"/>
                <a:ea typeface="+mn-ea"/>
                <a:cs typeface="+mn-cs"/>
              </a:rPr>
              <a:t>, as well as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Entity</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restaurant information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 SQL Server database. </a:t>
            </a:r>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2</a:t>
            </a:fld>
            <a:endParaRPr lang="nl-NL"/>
          </a:p>
        </p:txBody>
      </p:sp>
    </p:spTree>
    <p:extLst>
      <p:ext uri="{BB962C8B-B14F-4D97-AF65-F5344CB8AC3E}">
        <p14:creationId xmlns:p14="http://schemas.microsoft.com/office/powerpoint/2010/main" val="322168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Detail a Restaurant</a:t>
            </a:r>
          </a:p>
          <a:p>
            <a:endParaRPr lang="nl-BE" dirty="0"/>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/22</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RestaurantData</a:t>
            </a:r>
            <a:r>
              <a:rPr lang="nl-BE" sz="1200" kern="1200" dirty="0">
                <a:solidFill>
                  <a:schemeClr val="tx1"/>
                </a:solidFill>
                <a:effectLst/>
                <a:latin typeface="+mn-lt"/>
                <a:ea typeface="+mn-ea"/>
                <a:cs typeface="+mn-cs"/>
              </a:rPr>
              <a:t> returns a </a:t>
            </a:r>
            <a:r>
              <a:rPr lang="nl-BE" sz="1200" i="1"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pointer. </a:t>
            </a:r>
          </a:p>
          <a:p>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didn't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 restaurant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expects</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Model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de-</a:t>
            </a:r>
            <a:r>
              <a:rPr lang="nl-BE" sz="1200" kern="1200" dirty="0" err="1">
                <a:solidFill>
                  <a:schemeClr val="tx1"/>
                </a:solidFill>
                <a:effectLst/>
                <a:latin typeface="+mn-lt"/>
                <a:ea typeface="+mn-ea"/>
                <a:cs typeface="+mn-cs"/>
              </a:rPr>
              <a:t>reference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Model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Model.Name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throwing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Model</a:t>
            </a:r>
            <a:r>
              <a:rPr lang="nl-BE" sz="1200" kern="1200" dirty="0">
                <a:solidFill>
                  <a:schemeClr val="tx1"/>
                </a:solidFill>
                <a:effectLst/>
                <a:latin typeface="+mn-lt"/>
                <a:ea typeface="+mn-ea"/>
                <a:cs typeface="+mn-cs"/>
              </a:rPr>
              <a:t> property is </a:t>
            </a:r>
            <a:r>
              <a:rPr lang="nl-BE" sz="1200" i="1"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we do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situation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There're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different </a:t>
            </a:r>
            <a:r>
              <a:rPr lang="nl-BE" sz="1200" kern="1200" dirty="0" err="1">
                <a:solidFill>
                  <a:schemeClr val="tx1"/>
                </a:solidFill>
                <a:effectLst/>
                <a:latin typeface="+mn-lt"/>
                <a:ea typeface="+mn-ea"/>
                <a:cs typeface="+mn-cs"/>
              </a:rPr>
              <a:t>solutions</a:t>
            </a:r>
            <a:r>
              <a:rPr lang="nl-BE" sz="1200" kern="1200" dirty="0">
                <a:solidFill>
                  <a:schemeClr val="tx1"/>
                </a:solidFill>
                <a:effectLst/>
                <a:latin typeface="+mn-lt"/>
                <a:ea typeface="+mn-ea"/>
                <a:cs typeface="+mn-cs"/>
              </a:rPr>
              <a:t>. </a:t>
            </a:r>
          </a:p>
          <a:p>
            <a:pPr marL="0" indent="0">
              <a:buFont typeface="Arial" panose="020B0604020202020204" pitchFamily="34" charset="0"/>
              <a:buNone/>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test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is </a:t>
            </a:r>
            <a:r>
              <a:rPr lang="nl-BE" sz="1200" i="1"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different.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return </a:t>
            </a:r>
            <a:r>
              <a:rPr lang="nl-BE" sz="1200" i="1" kern="1200" dirty="0" err="1">
                <a:solidFill>
                  <a:schemeClr val="tx1"/>
                </a:solidFill>
                <a:effectLst/>
                <a:latin typeface="+mn-lt"/>
                <a:ea typeface="+mn-ea"/>
                <a:cs typeface="+mn-cs"/>
              </a:rPr>
              <a:t>NotFound</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do is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status code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404 </a:t>
            </a:r>
            <a:r>
              <a:rPr lang="nl-BE" sz="1200" i="1" kern="1200" dirty="0" err="1">
                <a:solidFill>
                  <a:schemeClr val="tx1"/>
                </a:solidFill>
                <a:effectLst/>
                <a:latin typeface="+mn-lt"/>
                <a:ea typeface="+mn-ea"/>
                <a:cs typeface="+mn-cs"/>
              </a:rPr>
              <a:t>Not</a:t>
            </a:r>
            <a:r>
              <a:rPr lang="nl-BE" sz="1200" i="1" kern="1200" dirty="0">
                <a:solidFill>
                  <a:schemeClr val="tx1"/>
                </a:solidFill>
                <a:effectLst/>
                <a:latin typeface="+mn-lt"/>
                <a:ea typeface="+mn-ea"/>
                <a:cs typeface="+mn-cs"/>
              </a:rPr>
              <a:t> Found</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different types of </a:t>
            </a:r>
            <a:r>
              <a:rPr lang="nl-BE" sz="1200" kern="1200" dirty="0" err="1">
                <a:solidFill>
                  <a:schemeClr val="tx1"/>
                </a:solidFill>
                <a:effectLst/>
                <a:latin typeface="+mn-lt"/>
                <a:ea typeface="+mn-ea"/>
                <a:cs typeface="+mn-cs"/>
              </a:rPr>
              <a:t>results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return,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scenarios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returns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IActionResult</a:t>
            </a:r>
            <a:r>
              <a:rPr lang="nl-BE" sz="1200" kern="1200" dirty="0">
                <a:solidFill>
                  <a:schemeClr val="tx1"/>
                </a:solidFill>
                <a:effectLst/>
                <a:latin typeface="+mn-lt"/>
                <a:ea typeface="+mn-ea"/>
                <a:cs typeface="+mn-cs"/>
              </a:rPr>
              <a:t>. </a:t>
            </a:r>
          </a:p>
          <a:p>
            <a:pPr marL="0" indent="0">
              <a:buFont typeface="Arial" panose="020B0604020202020204" pitchFamily="34" charset="0"/>
              <a:buNone/>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approach.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11</a:t>
            </a:fld>
            <a:endParaRPr lang="nl-NL"/>
          </a:p>
        </p:txBody>
      </p:sp>
    </p:spTree>
    <p:extLst>
      <p:ext uri="{BB962C8B-B14F-4D97-AF65-F5344CB8AC3E}">
        <p14:creationId xmlns:p14="http://schemas.microsoft.com/office/powerpoint/2010/main" val="917383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Detail a Restaurant</a:t>
            </a:r>
          </a:p>
          <a:p>
            <a:endParaRPr lang="en-US" u="sng" dirty="0"/>
          </a:p>
          <a:p>
            <a:r>
              <a:rPr lang="en-US" u="none" dirty="0"/>
              <a:t>We could also redirect the user. </a:t>
            </a:r>
          </a:p>
          <a:p>
            <a:r>
              <a:rPr lang="en-US" u="none" dirty="0"/>
              <a:t>There are helper methods available in the controller action that allow us to do temporary redirects of permanent redirects. </a:t>
            </a:r>
          </a:p>
          <a:p>
            <a:r>
              <a:rPr lang="en-US" u="none" dirty="0"/>
              <a:t>In this case, we want to redirect to an action. </a:t>
            </a:r>
          </a:p>
          <a:p>
            <a:r>
              <a:rPr lang="en-US" u="none" dirty="0"/>
              <a:t>For example,  if the restaurant isn't found, we’re just going to send the user over to the page that displays all the restaurants, and we can specify the action to go to as a string. </a:t>
            </a:r>
          </a:p>
          <a:p>
            <a:r>
              <a:rPr lang="en-US" u="none" dirty="0"/>
              <a:t>There's a different overloads to this method where you can also specify the action on a different controller, but since we're just going to go to the same controller, all we need to do is specify just the action name. </a:t>
            </a:r>
          </a:p>
          <a:p>
            <a:r>
              <a:rPr lang="en-US" u="none" dirty="0"/>
              <a:t>When we run, the request for </a:t>
            </a:r>
            <a:r>
              <a:rPr lang="en-US" i="1" u="none" dirty="0"/>
              <a:t>/home/details/&lt;some id that doesn't exist&gt; </a:t>
            </a:r>
            <a:r>
              <a:rPr lang="en-US" u="none" dirty="0"/>
              <a:t>brings us back to the home page. </a:t>
            </a:r>
          </a:p>
          <a:p>
            <a:endParaRPr lang="en-US" u="sng"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85629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u="sng" kern="1200" dirty="0">
                <a:solidFill>
                  <a:schemeClr val="tx1"/>
                </a:solidFill>
                <a:effectLst/>
                <a:latin typeface="+mn-lt"/>
                <a:ea typeface="+mn-ea"/>
                <a:cs typeface="+mn-cs"/>
              </a:rPr>
              <a:t>Detail a Restaurant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also might be nice if there was a link on this view that would take us back to the list. </a:t>
            </a:r>
          </a:p>
          <a:p>
            <a:r>
              <a:rPr lang="en-US" sz="1200" kern="1200" dirty="0">
                <a:solidFill>
                  <a:schemeClr val="tx1"/>
                </a:solidFill>
                <a:effectLst/>
                <a:latin typeface="+mn-lt"/>
                <a:ea typeface="+mn-ea"/>
                <a:cs typeface="+mn-cs"/>
              </a:rPr>
              <a:t>Some navigational links that work with the routing rules that we have defined. </a:t>
            </a:r>
          </a:p>
          <a:p>
            <a:r>
              <a:rPr lang="en-US" sz="1200" kern="1200" dirty="0">
                <a:solidFill>
                  <a:schemeClr val="tx1"/>
                </a:solidFill>
                <a:effectLst/>
                <a:latin typeface="+mn-lt"/>
                <a:ea typeface="+mn-ea"/>
                <a:cs typeface="+mn-cs"/>
              </a:rPr>
              <a:t>There're a couple of different ways to do this. </a:t>
            </a:r>
          </a:p>
          <a:p>
            <a:r>
              <a:rPr lang="en-US" sz="1200" kern="1200" dirty="0">
                <a:solidFill>
                  <a:schemeClr val="tx1"/>
                </a:solidFill>
                <a:effectLst/>
                <a:latin typeface="+mn-lt"/>
                <a:ea typeface="+mn-ea"/>
                <a:cs typeface="+mn-cs"/>
              </a:rPr>
              <a:t>Essentially what we  need is an anchor tag with an </a:t>
            </a:r>
            <a:r>
              <a:rPr lang="en-US" sz="1200" i="1"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 that points to </a:t>
            </a:r>
            <a:r>
              <a:rPr lang="en-US" sz="1200" i="1" kern="1200" dirty="0">
                <a:solidFill>
                  <a:schemeClr val="tx1"/>
                </a:solidFill>
                <a:effectLst/>
                <a:latin typeface="+mn-lt"/>
                <a:ea typeface="+mn-ea"/>
                <a:cs typeface="+mn-cs"/>
              </a:rPr>
              <a:t>/home/index</a:t>
            </a:r>
            <a:r>
              <a:rPr lang="en-US" sz="1200" kern="1200" dirty="0">
                <a:solidFill>
                  <a:schemeClr val="tx1"/>
                </a:solidFill>
                <a:effectLst/>
                <a:latin typeface="+mn-lt"/>
                <a:ea typeface="+mn-ea"/>
                <a:cs typeface="+mn-cs"/>
              </a:rPr>
              <a:t>, or since that's the default route just the root of the website, and we can have it display the text </a:t>
            </a:r>
            <a:r>
              <a:rPr lang="en-US" sz="1200" i="1" kern="1200" dirty="0">
                <a:solidFill>
                  <a:schemeClr val="tx1"/>
                </a:solidFill>
                <a:effectLst/>
                <a:latin typeface="+mn-lt"/>
                <a:ea typeface="+mn-ea"/>
                <a:cs typeface="+mn-cs"/>
              </a:rPr>
              <a:t>Home</a:t>
            </a:r>
            <a:r>
              <a:rPr lang="en-US" sz="1200" kern="1200" dirty="0">
                <a:solidFill>
                  <a:schemeClr val="tx1"/>
                </a:solidFill>
                <a:effectLst/>
                <a:latin typeface="+mn-lt"/>
                <a:ea typeface="+mn-ea"/>
                <a:cs typeface="+mn-cs"/>
              </a:rPr>
              <a:t>. That link would certainly work.</a:t>
            </a:r>
          </a:p>
          <a:p>
            <a:r>
              <a:rPr lang="en-US" sz="1200" kern="1200" dirty="0">
                <a:solidFill>
                  <a:schemeClr val="tx1"/>
                </a:solidFill>
                <a:effectLst/>
                <a:latin typeface="+mn-lt"/>
                <a:ea typeface="+mn-ea"/>
                <a:cs typeface="+mn-cs"/>
              </a:rPr>
              <a:t>There're also situations where you want to generate a link in a way that works with your routing configuration. </a:t>
            </a:r>
          </a:p>
          <a:p>
            <a:r>
              <a:rPr lang="en-US" sz="1200" kern="1200" dirty="0">
                <a:solidFill>
                  <a:schemeClr val="tx1"/>
                </a:solidFill>
                <a:effectLst/>
                <a:latin typeface="+mn-lt"/>
                <a:ea typeface="+mn-ea"/>
                <a:cs typeface="+mn-cs"/>
              </a:rPr>
              <a:t>That's where another property, the </a:t>
            </a:r>
            <a:r>
              <a:rPr lang="en-US" sz="1200" i="1" kern="1200" dirty="0">
                <a:solidFill>
                  <a:schemeClr val="tx1"/>
                </a:solidFill>
                <a:effectLst/>
                <a:latin typeface="+mn-lt"/>
                <a:ea typeface="+mn-ea"/>
                <a:cs typeface="+mn-cs"/>
              </a:rPr>
              <a:t>Html</a:t>
            </a:r>
            <a:r>
              <a:rPr lang="en-US" sz="1200" kern="1200" dirty="0">
                <a:solidFill>
                  <a:schemeClr val="tx1"/>
                </a:solidFill>
                <a:effectLst/>
                <a:latin typeface="+mn-lt"/>
                <a:ea typeface="+mn-ea"/>
                <a:cs typeface="+mn-cs"/>
              </a:rPr>
              <a:t> property comes into play. </a:t>
            </a:r>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Html</a:t>
            </a:r>
            <a:r>
              <a:rPr lang="en-US" sz="1200" kern="1200" dirty="0">
                <a:solidFill>
                  <a:schemeClr val="tx1"/>
                </a:solidFill>
                <a:effectLst/>
                <a:latin typeface="+mn-lt"/>
                <a:ea typeface="+mn-ea"/>
                <a:cs typeface="+mn-cs"/>
              </a:rPr>
              <a:t> property is an instance of an </a:t>
            </a:r>
            <a:r>
              <a:rPr lang="en-US" sz="1200" i="1" kern="1200" dirty="0" err="1">
                <a:solidFill>
                  <a:schemeClr val="tx1"/>
                </a:solidFill>
                <a:effectLst/>
                <a:latin typeface="+mn-lt"/>
                <a:ea typeface="+mn-ea"/>
                <a:cs typeface="+mn-cs"/>
              </a:rPr>
              <a:t>IHtmlHelper</a:t>
            </a:r>
            <a:r>
              <a:rPr lang="en-US" sz="1200" kern="1200" dirty="0">
                <a:solidFill>
                  <a:schemeClr val="tx1"/>
                </a:solidFill>
                <a:effectLst/>
                <a:latin typeface="+mn-lt"/>
                <a:ea typeface="+mn-ea"/>
                <a:cs typeface="+mn-cs"/>
              </a:rPr>
              <a:t>. It contains a number of methods that allow you to generate little snippets of HTML. </a:t>
            </a:r>
          </a:p>
          <a:p>
            <a:r>
              <a:rPr lang="en-US" sz="1200" kern="1200" dirty="0">
                <a:solidFill>
                  <a:schemeClr val="tx1"/>
                </a:solidFill>
                <a:effectLst/>
                <a:latin typeface="+mn-lt"/>
                <a:ea typeface="+mn-ea"/>
                <a:cs typeface="+mn-cs"/>
              </a:rPr>
              <a:t>It's all HTML that you could write by hand. But typically, an HTML helper has some additional logic behind the scenes to use some metadata or to use some configuration information that's available in your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example of this is the HTML helper </a:t>
            </a:r>
            <a:r>
              <a:rPr lang="en-US" sz="1200" b="1"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Essentially, </a:t>
            </a:r>
            <a:r>
              <a:rPr lang="en-US" sz="1200"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will build an anchor tag, but when it computes the </a:t>
            </a:r>
            <a:r>
              <a:rPr lang="en-US" sz="1200" i="1" kern="1200" dirty="0" err="1">
                <a:solidFill>
                  <a:schemeClr val="tx1"/>
                </a:solidFill>
                <a:effectLst/>
                <a:latin typeface="+mn-lt"/>
                <a:ea typeface="+mn-ea"/>
                <a:cs typeface="+mn-cs"/>
              </a:rPr>
              <a:t>href</a:t>
            </a:r>
            <a:r>
              <a:rPr lang="en-US" sz="1200" kern="1200" dirty="0">
                <a:solidFill>
                  <a:schemeClr val="tx1"/>
                </a:solidFill>
                <a:effectLst/>
                <a:latin typeface="+mn-lt"/>
                <a:ea typeface="+mn-ea"/>
                <a:cs typeface="+mn-cs"/>
              </a:rPr>
              <a:t>, it will use some information that you provide to figure out what the correct URL is. </a:t>
            </a:r>
          </a:p>
          <a:p>
            <a:r>
              <a:rPr lang="en-US" sz="1200"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is going to be a link to some controller action. </a:t>
            </a:r>
          </a:p>
          <a:p>
            <a:r>
              <a:rPr lang="en-US" sz="1200" kern="1200" dirty="0">
                <a:solidFill>
                  <a:schemeClr val="tx1"/>
                </a:solidFill>
                <a:effectLst/>
                <a:latin typeface="+mn-lt"/>
                <a:ea typeface="+mn-ea"/>
                <a:cs typeface="+mn-cs"/>
              </a:rPr>
              <a:t>The first parameter we pass in is the text that we want to display. We want to display the text </a:t>
            </a:r>
            <a:r>
              <a:rPr lang="en-US" sz="1200" i="1" kern="1200" dirty="0">
                <a:solidFill>
                  <a:schemeClr val="tx1"/>
                </a:solidFill>
                <a:effectLst/>
                <a:latin typeface="+mn-lt"/>
                <a:ea typeface="+mn-ea"/>
                <a:cs typeface="+mn-cs"/>
              </a:rPr>
              <a:t>Home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second parameter to pass in is the action that we want to reach with this URL. </a:t>
            </a:r>
          </a:p>
          <a:p>
            <a:r>
              <a:rPr lang="en-US" sz="1200" kern="1200" dirty="0">
                <a:solidFill>
                  <a:schemeClr val="tx1"/>
                </a:solidFill>
                <a:effectLst/>
                <a:latin typeface="+mn-lt"/>
                <a:ea typeface="+mn-ea"/>
                <a:cs typeface="+mn-cs"/>
              </a:rPr>
              <a:t>If you don't specify a controller name, it just assumes you want to go to this action on the controller that rendered this view. </a:t>
            </a:r>
          </a:p>
          <a:p>
            <a:r>
              <a:rPr lang="en-US" sz="1200" kern="1200" dirty="0">
                <a:solidFill>
                  <a:schemeClr val="tx1"/>
                </a:solidFill>
                <a:effectLst/>
                <a:latin typeface="+mn-lt"/>
                <a:ea typeface="+mn-ea"/>
                <a:cs typeface="+mn-cs"/>
              </a:rPr>
              <a:t>This would be the Index action of the </a:t>
            </a:r>
            <a:r>
              <a:rPr lang="en-US" sz="1200" i="1" kern="1200" dirty="0" err="1">
                <a:solidFill>
                  <a:schemeClr val="tx1"/>
                </a:solidFill>
                <a:effectLst/>
                <a:latin typeface="+mn-lt"/>
                <a:ea typeface="+mn-ea"/>
                <a:cs typeface="+mn-cs"/>
              </a:rPr>
              <a:t>HomeController</a:t>
            </a:r>
            <a:r>
              <a:rPr lang="en-US" sz="1200" kern="1200" dirty="0">
                <a:solidFill>
                  <a:schemeClr val="tx1"/>
                </a:solidFill>
                <a:effectLst/>
                <a:latin typeface="+mn-lt"/>
                <a:ea typeface="+mn-ea"/>
                <a:cs typeface="+mn-cs"/>
              </a:rPr>
              <a:t> since this is rendered by the </a:t>
            </a:r>
            <a:r>
              <a:rPr lang="en-US" sz="1200" i="1" kern="1200" dirty="0" err="1">
                <a:solidFill>
                  <a:schemeClr val="tx1"/>
                </a:solidFill>
                <a:effectLst/>
                <a:latin typeface="+mn-lt"/>
                <a:ea typeface="+mn-ea"/>
                <a:cs typeface="+mn-cs"/>
              </a:rPr>
              <a:t>HomeController's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Details</a:t>
            </a:r>
            <a:r>
              <a:rPr lang="en-US" sz="1200" kern="1200" dirty="0">
                <a:solidFill>
                  <a:schemeClr val="tx1"/>
                </a:solidFill>
                <a:effectLst/>
                <a:latin typeface="+mn-lt"/>
                <a:ea typeface="+mn-ea"/>
                <a:cs typeface="+mn-cs"/>
              </a:rPr>
              <a:t> action. </a:t>
            </a:r>
          </a:p>
          <a:p>
            <a:r>
              <a:rPr lang="en-US" sz="1200" kern="1200" dirty="0" err="1">
                <a:solidFill>
                  <a:schemeClr val="tx1"/>
                </a:solidFill>
                <a:effectLst/>
                <a:latin typeface="+mn-lt"/>
                <a:ea typeface="+mn-ea"/>
                <a:cs typeface="+mn-cs"/>
              </a:rPr>
              <a:t>Intellisense</a:t>
            </a:r>
            <a:r>
              <a:rPr lang="en-US" sz="1200" kern="1200" dirty="0">
                <a:solidFill>
                  <a:schemeClr val="tx1"/>
                </a:solidFill>
                <a:effectLst/>
                <a:latin typeface="+mn-lt"/>
                <a:ea typeface="+mn-ea"/>
                <a:cs typeface="+mn-cs"/>
              </a:rPr>
              <a:t> tells us there're many different overloads of </a:t>
            </a:r>
            <a:r>
              <a:rPr lang="en-US" sz="1200" i="1" kern="1200" dirty="0" err="1">
                <a:solidFill>
                  <a:schemeClr val="tx1"/>
                </a:solidFill>
                <a:effectLst/>
                <a:latin typeface="+mn-lt"/>
                <a:ea typeface="+mn-ea"/>
                <a:cs typeface="+mn-cs"/>
              </a:rPr>
              <a:t>ActionLink</a:t>
            </a:r>
            <a:r>
              <a:rPr lang="en-US" sz="1200" kern="1200" dirty="0">
                <a:solidFill>
                  <a:schemeClr val="tx1"/>
                </a:solidFill>
                <a:effectLst/>
                <a:latin typeface="+mn-lt"/>
                <a:ea typeface="+mn-ea"/>
                <a:cs typeface="+mn-cs"/>
              </a:rPr>
              <a:t> that allow you to specify things like a different controller to go to. </a:t>
            </a:r>
          </a:p>
          <a:p>
            <a:r>
              <a:rPr lang="en-US" sz="1200" kern="1200" dirty="0">
                <a:solidFill>
                  <a:schemeClr val="tx1"/>
                </a:solidFill>
                <a:effectLst/>
                <a:latin typeface="+mn-lt"/>
                <a:ea typeface="+mn-ea"/>
                <a:cs typeface="+mn-cs"/>
              </a:rPr>
              <a:t>But this is all we need to get a </a:t>
            </a:r>
            <a:r>
              <a:rPr lang="en-US" sz="1200" i="1" kern="1200" dirty="0">
                <a:solidFill>
                  <a:schemeClr val="tx1"/>
                </a:solidFill>
                <a:effectLst/>
                <a:latin typeface="+mn-lt"/>
                <a:ea typeface="+mn-ea"/>
                <a:cs typeface="+mn-cs"/>
              </a:rPr>
              <a:t>Home</a:t>
            </a:r>
            <a:r>
              <a:rPr lang="en-US" sz="1200" kern="1200" dirty="0">
                <a:solidFill>
                  <a:schemeClr val="tx1"/>
                </a:solidFill>
                <a:effectLst/>
                <a:latin typeface="+mn-lt"/>
                <a:ea typeface="+mn-ea"/>
                <a:cs typeface="+mn-cs"/>
              </a:rPr>
              <a:t> link back to the list of restaurants.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second way to do this is, is to use a </a:t>
            </a:r>
            <a:r>
              <a:rPr lang="en-US" sz="1200" b="1" kern="1200" dirty="0" err="1">
                <a:solidFill>
                  <a:schemeClr val="tx1"/>
                </a:solidFill>
                <a:effectLst/>
                <a:latin typeface="+mn-lt"/>
                <a:ea typeface="+mn-ea"/>
                <a:cs typeface="+mn-cs"/>
              </a:rPr>
              <a:t>TagHelper</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To make </a:t>
            </a:r>
            <a:r>
              <a:rPr lang="en-US" sz="1200" kern="1200" dirty="0" err="1">
                <a:solidFill>
                  <a:schemeClr val="tx1"/>
                </a:solidFill>
                <a:effectLst/>
                <a:latin typeface="+mn-lt"/>
                <a:ea typeface="+mn-ea"/>
                <a:cs typeface="+mn-cs"/>
              </a:rPr>
              <a:t>taghelpers</a:t>
            </a:r>
            <a:r>
              <a:rPr lang="en-US" sz="1200" kern="1200" dirty="0">
                <a:solidFill>
                  <a:schemeClr val="tx1"/>
                </a:solidFill>
                <a:effectLst/>
                <a:latin typeface="+mn-lt"/>
                <a:ea typeface="+mn-ea"/>
                <a:cs typeface="+mn-cs"/>
              </a:rPr>
              <a:t> available, you have to add the _</a:t>
            </a:r>
            <a:r>
              <a:rPr lang="en-US" sz="1200" kern="1200" dirty="0" err="1">
                <a:solidFill>
                  <a:schemeClr val="tx1"/>
                </a:solidFill>
                <a:effectLst/>
                <a:latin typeface="+mn-lt"/>
                <a:ea typeface="+mn-ea"/>
                <a:cs typeface="+mn-cs"/>
              </a:rPr>
              <a:t>ViewImports.cshtml</a:t>
            </a:r>
            <a:r>
              <a:rPr lang="en-US" sz="1200" kern="1200" dirty="0">
                <a:solidFill>
                  <a:schemeClr val="tx1"/>
                </a:solidFill>
                <a:effectLst/>
                <a:latin typeface="+mn-lt"/>
                <a:ea typeface="+mn-ea"/>
                <a:cs typeface="+mn-cs"/>
              </a:rPr>
              <a:t> file to your project.  You add a new item to your project and choose Razor View Imports in the list. The default name for this file is _</a:t>
            </a:r>
            <a:r>
              <a:rPr lang="en-US" sz="1200" kern="1200" dirty="0" err="1">
                <a:solidFill>
                  <a:schemeClr val="tx1"/>
                </a:solidFill>
                <a:effectLst/>
                <a:latin typeface="+mn-lt"/>
                <a:ea typeface="+mn-ea"/>
                <a:cs typeface="+mn-cs"/>
              </a:rPr>
              <a:t>ViewImports.cshtml</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In this file, you add @</a:t>
            </a:r>
            <a:r>
              <a:rPr lang="en-US" sz="1200" kern="1200" dirty="0" err="1">
                <a:solidFill>
                  <a:schemeClr val="tx1"/>
                </a:solidFill>
                <a:effectLst/>
                <a:latin typeface="+mn-lt"/>
                <a:ea typeface="+mn-ea"/>
                <a:cs typeface="+mn-cs"/>
              </a:rPr>
              <a:t>addTagHelper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Microsoft.AspNetCore.Mvc.TagHelpers</a:t>
            </a:r>
            <a:r>
              <a:rPr lang="en-US" sz="120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dirty="0"/>
              <a:t>@</a:t>
            </a:r>
            <a:r>
              <a:rPr lang="en-US" dirty="0" err="1"/>
              <a:t>addTagHelper</a:t>
            </a:r>
            <a:r>
              <a:rPr lang="en-US" sz="1200" b="0" i="0" kern="1200" dirty="0">
                <a:solidFill>
                  <a:schemeClr val="tx1"/>
                </a:solidFill>
                <a:effectLst/>
                <a:latin typeface="+mn-lt"/>
                <a:ea typeface="+mn-ea"/>
                <a:cs typeface="+mn-cs"/>
              </a:rPr>
              <a:t> directive makes Tag Helpers available to the view. In this case, the view file is </a:t>
            </a:r>
            <a:r>
              <a:rPr lang="en-US" sz="1200" b="0" i="1" kern="1200" dirty="0">
                <a:solidFill>
                  <a:schemeClr val="tx1"/>
                </a:solidFill>
                <a:effectLst/>
                <a:latin typeface="+mn-lt"/>
                <a:ea typeface="+mn-ea"/>
                <a:cs typeface="+mn-cs"/>
              </a:rPr>
              <a:t>Views/_</a:t>
            </a:r>
            <a:r>
              <a:rPr lang="en-US" sz="1200" b="0" i="1" kern="1200" dirty="0" err="1">
                <a:solidFill>
                  <a:schemeClr val="tx1"/>
                </a:solidFill>
                <a:effectLst/>
                <a:latin typeface="+mn-lt"/>
                <a:ea typeface="+mn-ea"/>
                <a:cs typeface="+mn-cs"/>
              </a:rPr>
              <a:t>ViewImports.cshtml</a:t>
            </a:r>
            <a:r>
              <a:rPr lang="en-US" sz="1200" b="0" i="0" kern="1200" dirty="0">
                <a:solidFill>
                  <a:schemeClr val="tx1"/>
                </a:solidFill>
                <a:effectLst/>
                <a:latin typeface="+mn-lt"/>
                <a:ea typeface="+mn-ea"/>
                <a:cs typeface="+mn-cs"/>
              </a:rPr>
              <a:t>, which by default is inherited by all files in the </a:t>
            </a:r>
            <a:r>
              <a:rPr lang="en-US" sz="1200" b="0" i="1" kern="1200" dirty="0">
                <a:solidFill>
                  <a:schemeClr val="tx1"/>
                </a:solidFill>
                <a:effectLst/>
                <a:latin typeface="+mn-lt"/>
                <a:ea typeface="+mn-ea"/>
                <a:cs typeface="+mn-cs"/>
              </a:rPr>
              <a:t>Views</a:t>
            </a:r>
            <a:r>
              <a:rPr lang="en-US" sz="1200" b="0" i="0" kern="1200" dirty="0">
                <a:solidFill>
                  <a:schemeClr val="tx1"/>
                </a:solidFill>
                <a:effectLst/>
                <a:latin typeface="+mn-lt"/>
                <a:ea typeface="+mn-ea"/>
                <a:cs typeface="+mn-cs"/>
              </a:rPr>
              <a:t> folder and subfolders; making Tag Helpers available. </a:t>
            </a:r>
          </a:p>
          <a:p>
            <a:r>
              <a:rPr lang="en-US" sz="1200" b="0" i="0" kern="1200" dirty="0">
                <a:solidFill>
                  <a:schemeClr val="tx1"/>
                </a:solidFill>
                <a:effectLst/>
                <a:latin typeface="+mn-lt"/>
                <a:ea typeface="+mn-ea"/>
                <a:cs typeface="+mn-cs"/>
              </a:rPr>
              <a:t>The code on the slide uses the wildcard syntax ("*") to specify that all Tag Helpers in the specified assembly (</a:t>
            </a:r>
            <a:r>
              <a:rPr lang="en-US" sz="1200" b="0" i="1" kern="1200" dirty="0" err="1">
                <a:solidFill>
                  <a:schemeClr val="tx1"/>
                </a:solidFill>
                <a:effectLst/>
                <a:latin typeface="+mn-lt"/>
                <a:ea typeface="+mn-ea"/>
                <a:cs typeface="+mn-cs"/>
              </a:rPr>
              <a:t>Microsoft.AspNetCore.Mvc.TagHelpers</a:t>
            </a:r>
            <a:r>
              <a:rPr lang="en-US" sz="1200" b="0" i="0" kern="1200" dirty="0">
                <a:solidFill>
                  <a:schemeClr val="tx1"/>
                </a:solidFill>
                <a:effectLst/>
                <a:latin typeface="+mn-lt"/>
                <a:ea typeface="+mn-ea"/>
                <a:cs typeface="+mn-cs"/>
              </a:rPr>
              <a:t>) will be available to every view file in the </a:t>
            </a:r>
            <a:r>
              <a:rPr lang="en-US" sz="1200" b="0" i="1" kern="1200" dirty="0">
                <a:solidFill>
                  <a:schemeClr val="tx1"/>
                </a:solidFill>
                <a:effectLst/>
                <a:latin typeface="+mn-lt"/>
                <a:ea typeface="+mn-ea"/>
                <a:cs typeface="+mn-cs"/>
              </a:rPr>
              <a:t>Views</a:t>
            </a:r>
            <a:r>
              <a:rPr lang="en-US" sz="1200" b="0" i="0" kern="1200" dirty="0">
                <a:solidFill>
                  <a:schemeClr val="tx1"/>
                </a:solidFill>
                <a:effectLst/>
                <a:latin typeface="+mn-lt"/>
                <a:ea typeface="+mn-ea"/>
                <a:cs typeface="+mn-cs"/>
              </a:rPr>
              <a:t> directory or subdirectory. The first parameter after </a:t>
            </a:r>
            <a:r>
              <a:rPr lang="en-US" dirty="0"/>
              <a:t>@</a:t>
            </a:r>
            <a:r>
              <a:rPr lang="en-US" dirty="0" err="1"/>
              <a:t>addTagHelper</a:t>
            </a:r>
            <a:r>
              <a:rPr lang="en-US" sz="1200" b="0" i="0" kern="1200" dirty="0">
                <a:solidFill>
                  <a:schemeClr val="tx1"/>
                </a:solidFill>
                <a:effectLst/>
                <a:latin typeface="+mn-lt"/>
                <a:ea typeface="+mn-ea"/>
                <a:cs typeface="+mn-cs"/>
              </a:rPr>
              <a:t> specifies the Tag Helpers to load (we are using "*" for all Tag Helpers), and the second parameter "</a:t>
            </a:r>
            <a:r>
              <a:rPr lang="en-US" sz="1200" b="0" i="0" kern="1200" dirty="0" err="1">
                <a:solidFill>
                  <a:schemeClr val="tx1"/>
                </a:solidFill>
                <a:effectLst/>
                <a:latin typeface="+mn-lt"/>
                <a:ea typeface="+mn-ea"/>
                <a:cs typeface="+mn-cs"/>
              </a:rPr>
              <a:t>Microsoft.AspNetCore.Mvc.TagHelpers</a:t>
            </a:r>
            <a:r>
              <a:rPr lang="en-US" sz="1200" b="0" i="0" kern="1200" dirty="0">
                <a:solidFill>
                  <a:schemeClr val="tx1"/>
                </a:solidFill>
                <a:effectLst/>
                <a:latin typeface="+mn-lt"/>
                <a:ea typeface="+mn-ea"/>
                <a:cs typeface="+mn-cs"/>
              </a:rPr>
              <a:t>" specifies the assembly containing the Tag Helpers. </a:t>
            </a:r>
            <a:r>
              <a:rPr lang="en-US" sz="1200" b="0" i="1" kern="1200" dirty="0" err="1">
                <a:solidFill>
                  <a:schemeClr val="tx1"/>
                </a:solidFill>
                <a:effectLst/>
                <a:latin typeface="+mn-lt"/>
                <a:ea typeface="+mn-ea"/>
                <a:cs typeface="+mn-cs"/>
              </a:rPr>
              <a:t>Microsoft.AspNetCore.Mvc.TagHelpers</a:t>
            </a:r>
            <a:r>
              <a:rPr lang="en-US" sz="1200" b="0" i="0" kern="1200" dirty="0">
                <a:solidFill>
                  <a:schemeClr val="tx1"/>
                </a:solidFill>
                <a:effectLst/>
                <a:latin typeface="+mn-lt"/>
                <a:ea typeface="+mn-ea"/>
                <a:cs typeface="+mn-cs"/>
              </a:rPr>
              <a:t> is the assembly for the built-in ASP.NET Core Tag Helpers.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use </a:t>
            </a:r>
            <a:r>
              <a:rPr lang="en-US" sz="1200" kern="1200" dirty="0" err="1">
                <a:solidFill>
                  <a:schemeClr val="tx1"/>
                </a:solidFill>
                <a:effectLst/>
                <a:latin typeface="+mn-lt"/>
                <a:ea typeface="+mn-ea"/>
                <a:cs typeface="+mn-cs"/>
              </a:rPr>
              <a:t>taghelpers</a:t>
            </a:r>
            <a:r>
              <a:rPr lang="en-US" sz="1200" kern="1200" dirty="0">
                <a:solidFill>
                  <a:schemeClr val="tx1"/>
                </a:solidFill>
                <a:effectLst/>
                <a:latin typeface="+mn-lt"/>
                <a:ea typeface="+mn-ea"/>
                <a:cs typeface="+mn-cs"/>
              </a:rPr>
              <a:t> in our views now. We’ll return to our details view and add the </a:t>
            </a:r>
            <a:r>
              <a:rPr lang="en-US" sz="1200" kern="1200" dirty="0" err="1">
                <a:solidFill>
                  <a:schemeClr val="tx1"/>
                </a:solidFill>
                <a:effectLst/>
                <a:latin typeface="+mn-lt"/>
                <a:ea typeface="+mn-ea"/>
                <a:cs typeface="+mn-cs"/>
              </a:rPr>
              <a:t>taghelper</a:t>
            </a:r>
            <a:r>
              <a:rPr lang="en-US" sz="1200" kern="1200" dirty="0">
                <a:solidFill>
                  <a:schemeClr val="tx1"/>
                </a:solidFill>
                <a:effectLst/>
                <a:latin typeface="+mn-lt"/>
                <a:ea typeface="+mn-ea"/>
                <a:cs typeface="+mn-cs"/>
              </a:rPr>
              <a:t> inside of the div element. </a:t>
            </a:r>
          </a:p>
          <a:p>
            <a:r>
              <a:rPr lang="en-US" sz="1200" b="0" i="0" kern="1200" dirty="0">
                <a:solidFill>
                  <a:schemeClr val="tx1"/>
                </a:solidFill>
                <a:effectLst/>
                <a:latin typeface="+mn-lt"/>
                <a:ea typeface="+mn-ea"/>
                <a:cs typeface="+mn-cs"/>
              </a:rPr>
              <a:t>The asp-action attribute value represents the controller action name included in the generated </a:t>
            </a:r>
            <a:r>
              <a:rPr lang="en-US" dirty="0" err="1"/>
              <a:t>href</a:t>
            </a:r>
            <a:r>
              <a:rPr lang="en-US" sz="1200" b="0" i="0" kern="1200" dirty="0">
                <a:solidFill>
                  <a:schemeClr val="tx1"/>
                </a:solidFill>
                <a:effectLst/>
                <a:latin typeface="+mn-lt"/>
                <a:ea typeface="+mn-ea"/>
                <a:cs typeface="+mn-cs"/>
              </a:rPr>
              <a:t> attribute. The following markup sets the generated </a:t>
            </a:r>
            <a:r>
              <a:rPr lang="en-US" dirty="0" err="1"/>
              <a:t>href</a:t>
            </a:r>
            <a:r>
              <a:rPr lang="en-US" sz="1200" b="0" i="0" kern="1200" dirty="0">
                <a:solidFill>
                  <a:schemeClr val="tx1"/>
                </a:solidFill>
                <a:effectLst/>
                <a:latin typeface="+mn-lt"/>
                <a:ea typeface="+mn-ea"/>
                <a:cs typeface="+mn-cs"/>
              </a:rPr>
              <a:t> attribute value to the detail view. The generated html will be &lt;a </a:t>
            </a:r>
            <a:r>
              <a:rPr lang="en-US" sz="1200" b="0" i="0" kern="1200" dirty="0" err="1">
                <a:solidFill>
                  <a:schemeClr val="tx1"/>
                </a:solidFill>
                <a:effectLst/>
                <a:latin typeface="+mn-lt"/>
                <a:ea typeface="+mn-ea"/>
                <a:cs typeface="+mn-cs"/>
              </a:rPr>
              <a:t>href</a:t>
            </a:r>
            <a:r>
              <a:rPr lang="en-US" sz="1200" b="0" i="0" kern="1200" dirty="0">
                <a:solidFill>
                  <a:schemeClr val="tx1"/>
                </a:solidFill>
                <a:effectLst/>
                <a:latin typeface="+mn-lt"/>
                <a:ea typeface="+mn-ea"/>
                <a:cs typeface="+mn-cs"/>
              </a:rPr>
              <a:t>=“/Home/Index”&gt;Home&lt;/a&gt;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show you a third technique in the next chapter. It's a very useful new technique for this version of MVC.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341168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Detail a Restaurant</a:t>
            </a:r>
          </a:p>
          <a:p>
            <a:endParaRPr lang="en-US" dirty="0"/>
          </a:p>
          <a:p>
            <a:r>
              <a:rPr lang="en-US" dirty="0"/>
              <a:t>When we are on this list of restaurants, we would like to have a link to go to the details. </a:t>
            </a:r>
          </a:p>
          <a:p>
            <a:r>
              <a:rPr lang="en-US" dirty="0"/>
              <a:t>This is where we can use </a:t>
            </a:r>
            <a:r>
              <a:rPr lang="en-US" i="1" dirty="0"/>
              <a:t>a </a:t>
            </a:r>
            <a:r>
              <a:rPr lang="en-US" i="1" dirty="0" err="1"/>
              <a:t>tabhelper</a:t>
            </a:r>
            <a:r>
              <a:rPr lang="en-US" dirty="0"/>
              <a:t> again. </a:t>
            </a:r>
          </a:p>
          <a:p>
            <a:r>
              <a:rPr lang="en-US" dirty="0"/>
              <a:t>In the </a:t>
            </a:r>
            <a:r>
              <a:rPr lang="en-US" i="1" dirty="0"/>
              <a:t>Index</a:t>
            </a:r>
            <a:r>
              <a:rPr lang="en-US" dirty="0"/>
              <a:t> view, instead of displaying just the </a:t>
            </a:r>
            <a:r>
              <a:rPr lang="en-US" i="1" dirty="0"/>
              <a:t>Id</a:t>
            </a:r>
            <a:r>
              <a:rPr lang="en-US" dirty="0"/>
              <a:t>, we want the </a:t>
            </a:r>
            <a:r>
              <a:rPr lang="en-US" i="1" dirty="0"/>
              <a:t>Id</a:t>
            </a:r>
            <a:r>
              <a:rPr lang="en-US" dirty="0"/>
              <a:t> to be in a link that will take us to the details. </a:t>
            </a:r>
          </a:p>
          <a:p>
            <a:r>
              <a:rPr lang="en-US" dirty="0"/>
              <a:t>What is the text that we want to display? Let’s just use the restaurant </a:t>
            </a:r>
            <a:r>
              <a:rPr lang="en-US" i="1" dirty="0"/>
              <a:t>Id</a:t>
            </a:r>
            <a:r>
              <a:rPr lang="en-US" dirty="0"/>
              <a:t> again. </a:t>
            </a:r>
          </a:p>
          <a:p>
            <a:r>
              <a:rPr lang="en-US" dirty="0"/>
              <a:t>Only we will make sure that this is passed as a string, that's my </a:t>
            </a:r>
            <a:r>
              <a:rPr lang="en-US" dirty="0" err="1"/>
              <a:t>linkText</a:t>
            </a:r>
            <a:r>
              <a:rPr lang="en-US" dirty="0"/>
              <a:t>. when the user clicks on this, what action do we want them to go 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want them to go to the </a:t>
            </a:r>
            <a:r>
              <a:rPr lang="en-US" i="1" dirty="0"/>
              <a:t>Details</a:t>
            </a:r>
            <a:r>
              <a:rPr lang="en-US" dirty="0"/>
              <a:t> action. And because </a:t>
            </a:r>
            <a:r>
              <a:rPr lang="en-US" i="1" dirty="0"/>
              <a:t>Details</a:t>
            </a:r>
            <a:r>
              <a:rPr lang="en-US" dirty="0"/>
              <a:t> has this extra parameter, this </a:t>
            </a:r>
            <a:r>
              <a:rPr lang="en-US" i="1" dirty="0"/>
              <a:t>Id</a:t>
            </a:r>
            <a:r>
              <a:rPr lang="en-US" dirty="0"/>
              <a:t> that has to be passed along, we need to tell </a:t>
            </a:r>
            <a:r>
              <a:rPr lang="en-US" i="1" dirty="0"/>
              <a:t>asp-action</a:t>
            </a:r>
            <a:r>
              <a:rPr lang="en-US" dirty="0"/>
              <a:t> about this additional data. </a:t>
            </a:r>
          </a:p>
          <a:p>
            <a:endParaRPr lang="en-US" dirty="0"/>
          </a:p>
          <a:p>
            <a:r>
              <a:rPr lang="en-US" sz="1200" b="0" i="0" kern="1200" dirty="0">
                <a:solidFill>
                  <a:schemeClr val="tx1"/>
                </a:solidFill>
                <a:effectLst/>
                <a:latin typeface="+mn-lt"/>
                <a:ea typeface="+mn-ea"/>
                <a:cs typeface="+mn-cs"/>
              </a:rPr>
              <a:t>The </a:t>
            </a:r>
            <a:r>
              <a:rPr lang="en-US" sz="1200" b="0" i="0" u="sng" kern="1200" dirty="0">
                <a:solidFill>
                  <a:schemeClr val="tx1"/>
                </a:solidFill>
                <a:effectLst/>
                <a:latin typeface="+mn-lt"/>
                <a:ea typeface="+mn-ea"/>
                <a:cs typeface="+mn-cs"/>
                <a:hlinkClick r:id="rId3"/>
              </a:rPr>
              <a:t>asp-route-{value}</a:t>
            </a:r>
            <a:r>
              <a:rPr lang="en-US" sz="1200" b="0" i="0" kern="1200" dirty="0">
                <a:solidFill>
                  <a:schemeClr val="tx1"/>
                </a:solidFill>
                <a:effectLst/>
                <a:latin typeface="+mn-lt"/>
                <a:ea typeface="+mn-ea"/>
                <a:cs typeface="+mn-cs"/>
              </a:rPr>
              <a:t> attribute enables a wildcard route prefix. Any value occupying the </a:t>
            </a:r>
            <a:r>
              <a:rPr lang="en-US" dirty="0"/>
              <a:t>{value}</a:t>
            </a:r>
            <a:r>
              <a:rPr lang="en-US" sz="1200" b="0" i="0" kern="1200" dirty="0">
                <a:solidFill>
                  <a:schemeClr val="tx1"/>
                </a:solidFill>
                <a:effectLst/>
                <a:latin typeface="+mn-lt"/>
                <a:ea typeface="+mn-ea"/>
                <a:cs typeface="+mn-cs"/>
              </a:rPr>
              <a:t> placeholder is interpreted as a potential route parameter. If a default route isn't found, this route prefix is appended to the generated </a:t>
            </a:r>
            <a:r>
              <a:rPr lang="en-US" dirty="0" err="1"/>
              <a:t>href</a:t>
            </a:r>
            <a:r>
              <a:rPr lang="en-US" sz="1200" b="0" i="0" kern="1200" dirty="0">
                <a:solidFill>
                  <a:schemeClr val="tx1"/>
                </a:solidFill>
                <a:effectLst/>
                <a:latin typeface="+mn-lt"/>
                <a:ea typeface="+mn-ea"/>
                <a:cs typeface="+mn-cs"/>
              </a:rPr>
              <a:t> attribute as a request parameter and value. Otherwise, it's substituted in the route template.</a:t>
            </a:r>
            <a:endParaRPr lang="en-US" dirty="0"/>
          </a:p>
          <a:p>
            <a:r>
              <a:rPr lang="en-US" dirty="0"/>
              <a:t>In our case, we pass a value for the Id of the restaurant, so we use asp-route-id.</a:t>
            </a:r>
          </a:p>
          <a:p>
            <a:endParaRPr lang="en-US" dirty="0"/>
          </a:p>
          <a:p>
            <a:r>
              <a:rPr lang="en-US" dirty="0"/>
              <a:t>Then </a:t>
            </a:r>
            <a:r>
              <a:rPr lang="en-US" i="1" dirty="0"/>
              <a:t>asp-action</a:t>
            </a:r>
            <a:r>
              <a:rPr lang="en-US" dirty="0"/>
              <a:t> will look at this information and see you want to go to the </a:t>
            </a:r>
            <a:r>
              <a:rPr lang="en-US" i="1" dirty="0" err="1"/>
              <a:t>HomeController</a:t>
            </a:r>
            <a:r>
              <a:rPr lang="en-US" dirty="0"/>
              <a:t> because we didn't specify a controller here, and more specifically the </a:t>
            </a:r>
            <a:r>
              <a:rPr lang="en-US" i="1" dirty="0"/>
              <a:t>Details</a:t>
            </a:r>
            <a:r>
              <a:rPr lang="en-US" dirty="0"/>
              <a:t> action, and you want to pass along an </a:t>
            </a:r>
            <a:r>
              <a:rPr lang="en-US" i="1" dirty="0"/>
              <a:t>Id</a:t>
            </a:r>
            <a:r>
              <a:rPr lang="en-US" dirty="0"/>
              <a:t> parameter. </a:t>
            </a:r>
          </a:p>
          <a:p>
            <a:r>
              <a:rPr lang="en-US" dirty="0"/>
              <a:t>Let’s talk to the routing engine and figure out what that URL should be. </a:t>
            </a:r>
          </a:p>
          <a:p>
            <a:r>
              <a:rPr lang="en-US" dirty="0"/>
              <a:t>If I save </a:t>
            </a:r>
            <a:r>
              <a:rPr lang="en-US" i="1" dirty="0" err="1"/>
              <a:t>Index.cshtml</a:t>
            </a:r>
            <a:r>
              <a:rPr lang="en-US" i="1" dirty="0"/>
              <a:t> </a:t>
            </a:r>
            <a:r>
              <a:rPr lang="en-US" dirty="0"/>
              <a:t>and refresh the page we now have links. We can see that this link in Chrome is for </a:t>
            </a:r>
            <a:r>
              <a:rPr lang="en-US" i="1" dirty="0"/>
              <a:t>/Home/Details/3</a:t>
            </a:r>
            <a:r>
              <a:rPr lang="en-US" dirty="0"/>
              <a:t>. That perfectly takes us to the </a:t>
            </a:r>
            <a:r>
              <a:rPr lang="en-US" i="1" dirty="0"/>
              <a:t>Details</a:t>
            </a:r>
            <a:r>
              <a:rPr lang="en-US" dirty="0"/>
              <a:t> page. This </a:t>
            </a:r>
            <a:r>
              <a:rPr lang="en-US" i="1" dirty="0"/>
              <a:t>Id</a:t>
            </a:r>
            <a:r>
              <a:rPr lang="en-US" dirty="0"/>
              <a:t> parameter in the URL, we kind of think of it as an input model. </a:t>
            </a:r>
          </a:p>
          <a:p>
            <a:r>
              <a:rPr lang="en-US" dirty="0"/>
              <a:t>You can have more complex input models, and when we want to create an entire restaurant, we'll need more complex input models. </a:t>
            </a:r>
          </a:p>
          <a:p>
            <a:r>
              <a:rPr lang="en-US" dirty="0"/>
              <a:t>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129520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Create</a:t>
            </a:r>
            <a:r>
              <a:rPr lang="nl-BE" u="sng" dirty="0"/>
              <a:t> a Restaurant</a:t>
            </a:r>
          </a:p>
          <a:p>
            <a:endParaRPr lang="nl-BE" dirty="0"/>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next is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restaurant. </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anytime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enter data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 page,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form element. </a:t>
            </a:r>
          </a:p>
          <a:p>
            <a:r>
              <a:rPr lang="nl-BE" sz="1200" kern="1200" dirty="0">
                <a:solidFill>
                  <a:schemeClr val="tx1"/>
                </a:solidFill>
                <a:effectLst/>
                <a:latin typeface="+mn-lt"/>
                <a:ea typeface="+mn-ea"/>
                <a:cs typeface="+mn-cs"/>
              </a:rPr>
              <a:t>How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form?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Like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else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ASP.NET MVC,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HTTP GET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controller,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controller action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return a view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form. </a:t>
            </a:r>
          </a:p>
          <a:p>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restaurant or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existing</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action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returns HTML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Inside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have input </a:t>
            </a:r>
            <a:r>
              <a:rPr lang="nl-BE" sz="1200" kern="1200" dirty="0" err="1">
                <a:solidFill>
                  <a:schemeClr val="tx1"/>
                </a:solidFill>
                <a:effectLst/>
                <a:latin typeface="+mn-lt"/>
                <a:ea typeface="+mn-ea"/>
                <a:cs typeface="+mn-cs"/>
              </a:rPr>
              <a:t>elements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enter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numbers</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checkboxes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dropdown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sliders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variety</a:t>
            </a:r>
            <a:r>
              <a:rPr lang="nl-BE" sz="1200" kern="1200" dirty="0">
                <a:solidFill>
                  <a:schemeClr val="tx1"/>
                </a:solidFill>
                <a:effectLst/>
                <a:latin typeface="+mn-lt"/>
                <a:ea typeface="+mn-ea"/>
                <a:cs typeface="+mn-cs"/>
              </a:rPr>
              <a:t> of input </a:t>
            </a:r>
            <a:r>
              <a:rPr lang="nl-BE" sz="1200" kern="1200" dirty="0" err="1">
                <a:solidFill>
                  <a:schemeClr val="tx1"/>
                </a:solidFill>
                <a:effectLst/>
                <a:latin typeface="+mn-lt"/>
                <a:ea typeface="+mn-ea"/>
                <a:cs typeface="+mn-cs"/>
              </a:rPr>
              <a:t>controls</a:t>
            </a:r>
            <a:r>
              <a:rPr lang="nl-BE" sz="1200" kern="1200" dirty="0">
                <a:solidFill>
                  <a:schemeClr val="tx1"/>
                </a:solidFill>
                <a:effectLst/>
                <a:latin typeface="+mn-lt"/>
                <a:ea typeface="+mn-ea"/>
                <a:cs typeface="+mn-cs"/>
              </a:rPr>
              <a:t>. </a:t>
            </a:r>
          </a:p>
          <a:p>
            <a:r>
              <a:rPr lang="nl-BE" sz="1200" b="1" kern="1200" dirty="0" err="1">
                <a:solidFill>
                  <a:schemeClr val="tx1"/>
                </a:solidFill>
                <a:effectLst/>
                <a:latin typeface="+mn-lt"/>
                <a:ea typeface="+mn-ea"/>
                <a:cs typeface="+mn-cs"/>
              </a:rPr>
              <a:t>We'll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need</a:t>
            </a:r>
            <a:r>
              <a:rPr lang="nl-BE" sz="1200" b="1" kern="1200" dirty="0">
                <a:solidFill>
                  <a:schemeClr val="tx1"/>
                </a:solidFill>
                <a:effectLst/>
                <a:latin typeface="+mn-lt"/>
                <a:ea typeface="+mn-ea"/>
                <a:cs typeface="+mn-cs"/>
              </a:rPr>
              <a:t> this html </a:t>
            </a:r>
            <a:r>
              <a:rPr lang="nl-BE" sz="1200" b="1" kern="1200" dirty="0" err="1">
                <a:solidFill>
                  <a:schemeClr val="tx1"/>
                </a:solidFill>
                <a:effectLst/>
                <a:latin typeface="+mn-lt"/>
                <a:ea typeface="+mn-ea"/>
                <a:cs typeface="+mn-cs"/>
              </a:rPr>
              <a:t>controls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have a name </a:t>
            </a:r>
            <a:r>
              <a:rPr lang="nl-BE" sz="1200" b="1" kern="1200" dirty="0" err="1">
                <a:solidFill>
                  <a:schemeClr val="tx1"/>
                </a:solidFill>
                <a:effectLst/>
                <a:latin typeface="+mn-lt"/>
                <a:ea typeface="+mn-ea"/>
                <a:cs typeface="+mn-cs"/>
              </a:rPr>
              <a:t>so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MVC </a:t>
            </a:r>
            <a:r>
              <a:rPr lang="nl-BE" sz="1200" b="1" kern="1200" dirty="0" err="1">
                <a:solidFill>
                  <a:schemeClr val="tx1"/>
                </a:solidFill>
                <a:effectLst/>
                <a:latin typeface="+mn-lt"/>
                <a:ea typeface="+mn-ea"/>
                <a:cs typeface="+mn-cs"/>
              </a:rPr>
              <a:t>knows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process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incoming</a:t>
            </a:r>
            <a:r>
              <a:rPr lang="nl-BE" sz="1200" b="1" kern="1200" dirty="0">
                <a:solidFill>
                  <a:schemeClr val="tx1"/>
                </a:solidFill>
                <a:effectLst/>
                <a:latin typeface="+mn-lt"/>
                <a:ea typeface="+mn-ea"/>
                <a:cs typeface="+mn-cs"/>
              </a:rPr>
              <a:t> data </a:t>
            </a:r>
            <a:r>
              <a:rPr lang="nl-BE" sz="1200" b="1" kern="1200" dirty="0" err="1">
                <a:solidFill>
                  <a:schemeClr val="tx1"/>
                </a:solidFill>
                <a:effectLst/>
                <a:latin typeface="+mn-lt"/>
                <a:ea typeface="+mn-ea"/>
                <a:cs typeface="+mn-cs"/>
              </a:rPr>
              <a:t>when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comes</a:t>
            </a:r>
            <a:r>
              <a:rPr lang="nl-BE" sz="1200" b="1" kern="1200" dirty="0">
                <a:solidFill>
                  <a:schemeClr val="tx1"/>
                </a:solidFill>
                <a:effectLst/>
                <a:latin typeface="+mn-lt"/>
                <a:ea typeface="+mn-ea"/>
                <a:cs typeface="+mn-cs"/>
              </a:rPr>
              <a:t> back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server</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Ultimately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HTTP POST </a:t>
            </a:r>
            <a:r>
              <a:rPr lang="nl-BE" sz="1200" kern="1200" dirty="0" err="1">
                <a:solidFill>
                  <a:schemeClr val="tx1"/>
                </a:solidFill>
                <a:effectLst/>
                <a:latin typeface="+mn-lt"/>
                <a:ea typeface="+mn-ea"/>
                <a:cs typeface="+mn-cs"/>
              </a:rPr>
              <a:t>operation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form data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POST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another</a:t>
            </a:r>
            <a:r>
              <a:rPr lang="nl-BE" sz="1200" b="1" kern="1200" dirty="0">
                <a:solidFill>
                  <a:schemeClr val="tx1"/>
                </a:solidFill>
                <a:effectLst/>
                <a:latin typeface="+mn-lt"/>
                <a:ea typeface="+mn-ea"/>
                <a:cs typeface="+mn-cs"/>
              </a:rPr>
              <a:t> controller action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MVC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map </a:t>
            </a:r>
            <a:r>
              <a:rPr lang="nl-BE" sz="1200" b="1" kern="1200" dirty="0" err="1">
                <a:solidFill>
                  <a:schemeClr val="tx1"/>
                </a:solidFill>
                <a:effectLst/>
                <a:latin typeface="+mn-lt"/>
                <a:ea typeface="+mn-ea"/>
                <a:cs typeface="+mn-cs"/>
              </a:rPr>
              <a:t>incoming</a:t>
            </a:r>
            <a:r>
              <a:rPr lang="nl-BE" sz="1200" b="1" kern="1200" dirty="0">
                <a:solidFill>
                  <a:schemeClr val="tx1"/>
                </a:solidFill>
                <a:effectLst/>
                <a:latin typeface="+mn-lt"/>
                <a:ea typeface="+mn-ea"/>
                <a:cs typeface="+mn-cs"/>
              </a:rPr>
              <a:t> form </a:t>
            </a:r>
            <a:r>
              <a:rPr lang="nl-BE" sz="1200" b="1" kern="1200" dirty="0" err="1">
                <a:solidFill>
                  <a:schemeClr val="tx1"/>
                </a:solidFill>
                <a:effectLst/>
                <a:latin typeface="+mn-lt"/>
                <a:ea typeface="+mn-ea"/>
                <a:cs typeface="+mn-cs"/>
              </a:rPr>
              <a:t>values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our</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inputs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into</a:t>
            </a:r>
            <a:r>
              <a:rPr lang="nl-BE" sz="1200" b="1" kern="1200" dirty="0">
                <a:solidFill>
                  <a:schemeClr val="tx1"/>
                </a:solidFill>
                <a:effectLst/>
                <a:latin typeface="+mn-lt"/>
                <a:ea typeface="+mn-ea"/>
                <a:cs typeface="+mn-cs"/>
              </a:rPr>
              <a:t> a model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 parameter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controller action as long as we follow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easy </a:t>
            </a:r>
            <a:r>
              <a:rPr lang="nl-BE" sz="1200" kern="1200" dirty="0" err="1">
                <a:solidFill>
                  <a:schemeClr val="tx1"/>
                </a:solidFill>
                <a:effectLst/>
                <a:latin typeface="+mn-lt"/>
                <a:ea typeface="+mn-ea"/>
                <a:cs typeface="+mn-cs"/>
              </a:rPr>
              <a:t>naming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conventions</a:t>
            </a:r>
            <a:r>
              <a:rPr lang="nl-BE" sz="1200" kern="1200" dirty="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346984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Create</a:t>
            </a:r>
            <a:r>
              <a:rPr lang="nl-BE" u="sng" dirty="0"/>
              <a:t> a Restaurant</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creation</a:t>
            </a:r>
            <a:r>
              <a:rPr lang="nl-BE" sz="1200" kern="1200" dirty="0">
                <a:solidFill>
                  <a:schemeClr val="tx1"/>
                </a:solidFill>
                <a:effectLst/>
                <a:latin typeface="+mn-lt"/>
                <a:ea typeface="+mn-ea"/>
                <a:cs typeface="+mn-cs"/>
              </a:rPr>
              <a:t> scenario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interesting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attributes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restaurant.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attribute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interesting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than</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type like string or integer,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property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restaurant.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store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Cuisine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restaurant serves.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 property on a restaurant of type </a:t>
            </a:r>
            <a:r>
              <a:rPr lang="nl-BE" sz="1200" i="1" kern="1200" dirty="0" err="1">
                <a:solidFill>
                  <a:schemeClr val="tx1"/>
                </a:solidFill>
                <a:effectLst/>
                <a:latin typeface="+mn-lt"/>
                <a:ea typeface="+mn-ea"/>
                <a:cs typeface="+mn-cs"/>
              </a:rPr>
              <a:t>CuisineType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call Cuisine.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types of Cuisine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None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cuisine type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Italian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French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American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definition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 form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input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cuisine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restaurant serves.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form,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visit</a:t>
            </a:r>
            <a:r>
              <a:rPr lang="nl-BE" sz="1200" kern="1200" dirty="0">
                <a:solidFill>
                  <a:schemeClr val="tx1"/>
                </a:solidFill>
                <a:effectLst/>
                <a:latin typeface="+mn-lt"/>
                <a:ea typeface="+mn-ea"/>
                <a:cs typeface="+mn-cs"/>
              </a:rPr>
              <a:t> a controller action.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action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i="1"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action return a view.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 restaurant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scratch,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 model object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scenarios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a:t>
            </a:r>
            <a:r>
              <a:rPr lang="nl-BE" sz="1200" kern="1200" dirty="0">
                <a:solidFill>
                  <a:schemeClr val="tx1"/>
                </a:solidFill>
                <a:effectLst/>
                <a:latin typeface="+mn-lt"/>
                <a:ea typeface="+mn-ea"/>
                <a:cs typeface="+mn-cs"/>
              </a:rPr>
              <a:t> a model </a:t>
            </a:r>
            <a:r>
              <a:rPr lang="nl-BE" sz="1200" kern="1200" dirty="0" err="1">
                <a:solidFill>
                  <a:schemeClr val="tx1"/>
                </a:solidFill>
                <a:effectLst/>
                <a:latin typeface="+mn-lt"/>
                <a:ea typeface="+mn-ea"/>
                <a:cs typeface="+mn-cs"/>
              </a:rPr>
              <a:t>quite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often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provide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information 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different options.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values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fields.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types of </a:t>
            </a:r>
            <a:r>
              <a:rPr lang="nl-BE" sz="1200" kern="1200" dirty="0" err="1">
                <a:solidFill>
                  <a:schemeClr val="tx1"/>
                </a:solidFill>
                <a:effectLst/>
                <a:latin typeface="+mn-lt"/>
                <a:ea typeface="+mn-ea"/>
                <a:cs typeface="+mn-cs"/>
              </a:rPr>
              <a:t>situations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ViewModel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populate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model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correct form.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scenario's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a:t>
            </a:r>
            <a:r>
              <a:rPr lang="nl-BE" sz="1200" kern="1200" dirty="0" err="1">
                <a:solidFill>
                  <a:schemeClr val="tx1"/>
                </a:solidFill>
                <a:effectLst/>
                <a:latin typeface="+mn-lt"/>
                <a:ea typeface="+mn-ea"/>
                <a:cs typeface="+mn-cs"/>
              </a:rPr>
              <a:t>simpler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cuisine,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enough</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is a </a:t>
            </a:r>
            <a:r>
              <a:rPr lang="nl-BE" sz="1200" i="1" kern="1200" dirty="0" err="1">
                <a:solidFill>
                  <a:schemeClr val="tx1"/>
                </a:solidFill>
                <a:effectLst/>
                <a:latin typeface="+mn-lt"/>
                <a:ea typeface="+mn-ea"/>
                <a:cs typeface="+mn-cs"/>
              </a:rPr>
              <a:t>Create.cshtml</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view. </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1430660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Create</a:t>
            </a:r>
            <a:r>
              <a:rPr lang="nl-BE" u="sng" dirty="0"/>
              <a:t> a Restaurant</a:t>
            </a:r>
          </a:p>
          <a:p>
            <a:endParaRPr lang="nl-BE" dirty="0"/>
          </a:p>
          <a:p>
            <a:r>
              <a:rPr lang="nl-BE" sz="1200" kern="1200" dirty="0">
                <a:solidFill>
                  <a:schemeClr val="tx1"/>
                </a:solidFill>
                <a:effectLst/>
                <a:latin typeface="+mn-lt"/>
                <a:ea typeface="+mn-ea"/>
                <a:cs typeface="+mn-cs"/>
              </a:rPr>
              <a:t>We make a copy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Details view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Create.cshtml</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 restaurant,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 restaurant name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title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tekst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top header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page.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form. </a:t>
            </a:r>
          </a:p>
          <a:p>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inputs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HTML. </a:t>
            </a:r>
          </a:p>
          <a:p>
            <a:r>
              <a:rPr lang="nl-BE" sz="1200" kern="1200" dirty="0">
                <a:solidFill>
                  <a:schemeClr val="tx1"/>
                </a:solidFill>
                <a:effectLst/>
                <a:latin typeface="+mn-lt"/>
                <a:ea typeface="+mn-ea"/>
                <a:cs typeface="+mn-cs"/>
              </a:rPr>
              <a:t>But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taghelpers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achieve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effect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taghelpers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built-in </a:t>
            </a:r>
            <a:r>
              <a:rPr lang="nl-BE" sz="1200" kern="1200" dirty="0" err="1">
                <a:solidFill>
                  <a:schemeClr val="tx1"/>
                </a:solidFill>
                <a:effectLst/>
                <a:latin typeface="+mn-lt"/>
                <a:ea typeface="+mn-ea"/>
                <a:cs typeface="+mn-cs"/>
              </a:rPr>
              <a:t>conventions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p>
          <a:p>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follow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conventions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 lot </a:t>
            </a:r>
            <a:r>
              <a:rPr lang="nl-BE" sz="1200" kern="1200" dirty="0" err="1">
                <a:solidFill>
                  <a:schemeClr val="tx1"/>
                </a:solidFill>
                <a:effectLst/>
                <a:latin typeface="+mn-lt"/>
                <a:ea typeface="+mn-ea"/>
                <a:cs typeface="+mn-cs"/>
              </a:rPr>
              <a:t>less</a:t>
            </a:r>
            <a:r>
              <a:rPr lang="nl-BE" sz="1200" kern="1200" dirty="0">
                <a:solidFill>
                  <a:schemeClr val="tx1"/>
                </a:solidFill>
                <a:effectLst/>
                <a:latin typeface="+mn-lt"/>
                <a:ea typeface="+mn-ea"/>
                <a:cs typeface="+mn-cs"/>
              </a:rPr>
              <a:t> code.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taghelpers, but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they</a:t>
            </a:r>
            <a:r>
              <a:rPr lang="nl-BE" sz="1200" kern="1200" dirty="0">
                <a:solidFill>
                  <a:schemeClr val="tx1"/>
                </a:solidFill>
                <a:effectLst/>
                <a:latin typeface="+mn-lt"/>
                <a:ea typeface="+mn-ea"/>
                <a:cs typeface="+mn-cs"/>
              </a:rPr>
              <a:t> produce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implemented</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 first helper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is a taghelper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a:t>
            </a:r>
            <a:r>
              <a:rPr lang="nl-BE" sz="1200" b="1" i="1" kern="1200" dirty="0">
                <a:solidFill>
                  <a:schemeClr val="tx1"/>
                </a:solidFill>
                <a:effectLst/>
                <a:latin typeface="+mn-lt"/>
                <a:ea typeface="+mn-ea"/>
                <a:cs typeface="+mn-cs"/>
              </a:rPr>
              <a:t>&lt;form&gt;</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way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helper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call </a:t>
            </a:r>
            <a:r>
              <a:rPr lang="nl-BE" sz="1200" i="1" kern="1200" dirty="0">
                <a:solidFill>
                  <a:schemeClr val="tx1"/>
                </a:solidFill>
                <a:effectLst/>
                <a:latin typeface="+mn-lt"/>
                <a:ea typeface="+mn-ea"/>
                <a:cs typeface="+mn-cs"/>
              </a:rPr>
              <a:t>&lt;form&gt;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basically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opening form tag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point. </a:t>
            </a:r>
          </a:p>
          <a:p>
            <a:r>
              <a:rPr lang="nl-BE" sz="1200" kern="1200" dirty="0">
                <a:solidFill>
                  <a:schemeClr val="tx1"/>
                </a:solidFill>
                <a:effectLst/>
                <a:latin typeface="+mn-lt"/>
                <a:ea typeface="+mn-ea"/>
                <a:cs typeface="+mn-cs"/>
              </a:rPr>
              <a:t>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bottom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generated</a:t>
            </a:r>
            <a:r>
              <a:rPr lang="nl-BE" sz="1200" kern="1200" dirty="0">
                <a:solidFill>
                  <a:schemeClr val="tx1"/>
                </a:solidFill>
                <a:effectLst/>
                <a:latin typeface="+mn-lt"/>
                <a:ea typeface="+mn-ea"/>
                <a:cs typeface="+mn-cs"/>
              </a:rPr>
              <a:t> code calls </a:t>
            </a:r>
            <a:r>
              <a:rPr lang="nl-BE" sz="1200" kern="1200" dirty="0" err="1">
                <a:solidFill>
                  <a:schemeClr val="tx1"/>
                </a:solidFill>
                <a:effectLst/>
                <a:latin typeface="+mn-lt"/>
                <a:ea typeface="+mn-ea"/>
                <a:cs typeface="+mn-cs"/>
              </a:rPr>
              <a:t>dispose</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&lt;/form&gt;.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focus on labels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inputs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prettiest</a:t>
            </a:r>
            <a:r>
              <a:rPr lang="nl-BE" sz="1200" kern="1200" dirty="0">
                <a:solidFill>
                  <a:schemeClr val="tx1"/>
                </a:solidFill>
                <a:effectLst/>
                <a:latin typeface="+mn-lt"/>
                <a:ea typeface="+mn-ea"/>
                <a:cs typeface="+mn-cs"/>
              </a:rPr>
              <a:t> user interface. </a:t>
            </a:r>
            <a:r>
              <a:rPr lang="nl-BE" sz="1200" kern="1200" dirty="0" err="1">
                <a:solidFill>
                  <a:schemeClr val="tx1"/>
                </a:solidFill>
                <a:effectLst/>
                <a:latin typeface="+mn-lt"/>
                <a:ea typeface="+mn-ea"/>
                <a:cs typeface="+mn-cs"/>
              </a:rPr>
              <a:t>There're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lots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videos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articles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styling </a:t>
            </a:r>
            <a:r>
              <a:rPr lang="nl-BE" sz="1200" kern="1200" dirty="0" err="1">
                <a:solidFill>
                  <a:schemeClr val="tx1"/>
                </a:solidFill>
                <a:effectLst/>
                <a:latin typeface="+mn-lt"/>
                <a:ea typeface="+mn-ea"/>
                <a:cs typeface="+mn-cs"/>
              </a:rPr>
              <a:t>forms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focus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MVC part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present a user interface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enter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cuisine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raw</a:t>
            </a:r>
            <a:r>
              <a:rPr lang="nl-BE" sz="1200" kern="1200" dirty="0">
                <a:solidFill>
                  <a:schemeClr val="tx1"/>
                </a:solidFill>
                <a:effectLst/>
                <a:latin typeface="+mn-lt"/>
                <a:ea typeface="+mn-ea"/>
                <a:cs typeface="+mn-cs"/>
              </a:rPr>
              <a:t> HTML.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input element </a:t>
            </a:r>
            <a:r>
              <a:rPr lang="nl-BE" sz="1200" kern="1200" dirty="0" err="1">
                <a:solidFill>
                  <a:schemeClr val="tx1"/>
                </a:solidFill>
                <a:effectLst/>
                <a:latin typeface="+mn-lt"/>
                <a:ea typeface="+mn-ea"/>
                <a:cs typeface="+mn-cs"/>
              </a:rPr>
              <a:t>ourself</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taghelper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taghelper is </a:t>
            </a:r>
            <a:r>
              <a:rPr lang="nl-BE" sz="1200" b="1" i="1" kern="1200" dirty="0">
                <a:solidFill>
                  <a:schemeClr val="tx1"/>
                </a:solidFill>
                <a:effectLst/>
                <a:latin typeface="+mn-lt"/>
                <a:ea typeface="+mn-ea"/>
                <a:cs typeface="+mn-cs"/>
              </a:rPr>
              <a:t>&lt;input&gt;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input type </a:t>
            </a:r>
            <a:r>
              <a:rPr lang="nl-BE" sz="1200" kern="1200" dirty="0" err="1">
                <a:solidFill>
                  <a:schemeClr val="tx1"/>
                </a:solidFill>
                <a:effectLst/>
                <a:latin typeface="+mn-lt"/>
                <a:ea typeface="+mn-ea"/>
                <a:cs typeface="+mn-cs"/>
              </a:rPr>
              <a:t>equals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It does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metadata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taghelper is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property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do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nog passing in a model object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taghelper is </a:t>
            </a:r>
            <a:r>
              <a:rPr lang="nl-BE" sz="1200" kern="1200" dirty="0" err="1">
                <a:solidFill>
                  <a:schemeClr val="tx1"/>
                </a:solidFill>
                <a:effectLst/>
                <a:latin typeface="+mn-lt"/>
                <a:ea typeface="+mn-ea"/>
                <a:cs typeface="+mn-cs"/>
              </a:rPr>
              <a:t>doing</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looking</a:t>
            </a:r>
            <a:r>
              <a:rPr lang="nl-BE" sz="1200" kern="1200" dirty="0">
                <a:solidFill>
                  <a:schemeClr val="tx1"/>
                </a:solidFill>
                <a:effectLst/>
                <a:latin typeface="+mn-lt"/>
                <a:ea typeface="+mn-ea"/>
                <a:cs typeface="+mn-cs"/>
              </a:rPr>
              <a:t> at metadata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property,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type,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building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appropriate</a:t>
            </a:r>
            <a:r>
              <a:rPr lang="nl-BE" sz="1200" kern="1200" dirty="0">
                <a:solidFill>
                  <a:schemeClr val="tx1"/>
                </a:solidFill>
                <a:effectLst/>
                <a:latin typeface="+mn-lt"/>
                <a:ea typeface="+mn-ea"/>
                <a:cs typeface="+mn-cs"/>
              </a:rPr>
              <a:t> HTML.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editing a restaurant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 restaurant,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pass in a model object. </a:t>
            </a:r>
          </a:p>
          <a:p>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&lt;input&gt;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input element </a:t>
            </a:r>
            <a:r>
              <a:rPr lang="nl-BE" sz="1200" kern="1200" dirty="0" err="1">
                <a:solidFill>
                  <a:schemeClr val="tx1"/>
                </a:solidFill>
                <a:effectLst/>
                <a:latin typeface="+mn-lt"/>
                <a:ea typeface="+mn-ea"/>
                <a:cs typeface="+mn-cs"/>
              </a:rPr>
              <a:t>whose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equal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getting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restaurant's</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taken care of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me.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helper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label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input. </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cuisine type. We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label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helper,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b="1" i="1" kern="1200" dirty="0">
                <a:solidFill>
                  <a:schemeClr val="tx1"/>
                </a:solidFill>
                <a:effectLst/>
                <a:latin typeface="+mn-lt"/>
                <a:ea typeface="+mn-ea"/>
                <a:cs typeface="+mn-cs"/>
              </a:rPr>
              <a:t>&lt;select&gt;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essentially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builds</a:t>
            </a:r>
            <a:r>
              <a:rPr lang="nl-BE" sz="1200" kern="1200" dirty="0">
                <a:solidFill>
                  <a:schemeClr val="tx1"/>
                </a:solidFill>
                <a:effectLst/>
                <a:latin typeface="+mn-lt"/>
                <a:ea typeface="+mn-ea"/>
                <a:cs typeface="+mn-cs"/>
              </a:rPr>
              <a:t> a select element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options. </a:t>
            </a:r>
          </a:p>
          <a:p>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editing a restaurant,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initial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drop-down list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restaurant. </a:t>
            </a:r>
          </a:p>
          <a:p>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taghelper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information. It's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collection</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SelectListItems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essentially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options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drop-down list. </a:t>
            </a:r>
          </a:p>
          <a:p>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pieces of information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sometimes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view model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view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user.</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type, </a:t>
            </a:r>
            <a:r>
              <a:rPr lang="nl-BE" sz="1200" kern="1200" dirty="0" err="1">
                <a:solidFill>
                  <a:schemeClr val="tx1"/>
                </a:solidFill>
                <a:effectLst/>
                <a:latin typeface="+mn-lt"/>
                <a:ea typeface="+mn-ea"/>
                <a:cs typeface="+mn-cs"/>
              </a:rPr>
              <a:t>sometimes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HTML helper,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GetEnumSelectList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Essentially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look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type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list of select items,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drop-down list.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enum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looking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typeof</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CuisineType</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have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a </a:t>
            </a:r>
            <a:r>
              <a:rPr lang="nl-BE" sz="1200" kern="1200" dirty="0" err="1">
                <a:solidFill>
                  <a:schemeClr val="tx1"/>
                </a:solidFill>
                <a:effectLst/>
                <a:latin typeface="+mn-lt"/>
                <a:ea typeface="+mn-ea"/>
                <a:cs typeface="+mn-cs"/>
              </a:rPr>
              <a:t>problem</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generated</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CuisineType</a:t>
            </a:r>
            <a:r>
              <a:rPr lang="nl-BE" sz="1200" kern="1200" dirty="0">
                <a:solidFill>
                  <a:schemeClr val="tx1"/>
                </a:solidFill>
                <a:effectLst/>
                <a:latin typeface="+mn-lt"/>
                <a:ea typeface="+mn-ea"/>
                <a:cs typeface="+mn-cs"/>
              </a:rPr>
              <a:t> is.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either</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or we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directive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Just like in a C# code file,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have </a:t>
            </a:r>
            <a:r>
              <a:rPr lang="nl-BE" sz="1200" i="1"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statements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Razor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b="1" kern="1200" dirty="0" err="1">
                <a:solidFill>
                  <a:schemeClr val="tx1"/>
                </a:solidFill>
                <a:effectLst/>
                <a:latin typeface="+mn-lt"/>
                <a:ea typeface="+mn-ea"/>
                <a:cs typeface="+mn-cs"/>
              </a:rPr>
              <a:t>using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directive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using</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OdeToFood.Entities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model </a:t>
            </a:r>
            <a:r>
              <a:rPr lang="nl-BE" sz="1200" kern="1200" dirty="0" err="1">
                <a:solidFill>
                  <a:schemeClr val="tx1"/>
                </a:solidFill>
                <a:effectLst/>
                <a:latin typeface="+mn-lt"/>
                <a:ea typeface="+mn-ea"/>
                <a:cs typeface="+mn-cs"/>
              </a:rPr>
              <a:t>directive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type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CuisineType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 last piece of UI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is a button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click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information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 server.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input type="</a:t>
            </a:r>
            <a:r>
              <a:rPr lang="nl-BE" sz="1200" i="1" kern="1200" dirty="0" err="1">
                <a:solidFill>
                  <a:schemeClr val="tx1"/>
                </a:solidFill>
                <a:effectLst/>
                <a:latin typeface="+mn-lt"/>
                <a:ea typeface="+mn-ea"/>
                <a:cs typeface="+mn-cs"/>
              </a:rPr>
              <a:t>submit</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value</a:t>
            </a:r>
            <a:r>
              <a:rPr lang="nl-BE" sz="1200" i="1" kern="1200" dirty="0">
                <a:solidFill>
                  <a:schemeClr val="tx1"/>
                </a:solidFill>
                <a:effectLst/>
                <a:latin typeface="+mn-lt"/>
                <a:ea typeface="+mn-ea"/>
                <a:cs typeface="+mn-cs"/>
              </a:rPr>
              <a:t>="Save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save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input a restaurant name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select a cuisine type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Save.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479864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Create a Restaurant </a:t>
            </a:r>
          </a:p>
          <a:p>
            <a:endParaRPr lang="en-US" u="sng" dirty="0"/>
          </a:p>
          <a:p>
            <a:r>
              <a:rPr lang="en-US" u="none" dirty="0"/>
              <a:t>Let's just look at the HTML that was generated. </a:t>
            </a:r>
          </a:p>
          <a:p>
            <a:r>
              <a:rPr lang="en-US" u="none" dirty="0"/>
              <a:t>When we look at the </a:t>
            </a:r>
            <a:r>
              <a:rPr lang="en-US" u="none" dirty="0" err="1"/>
              <a:t>the</a:t>
            </a:r>
            <a:r>
              <a:rPr lang="en-US" u="none" dirty="0"/>
              <a:t> page source, we can see that the </a:t>
            </a:r>
            <a:r>
              <a:rPr lang="en-US" i="1" u="none" dirty="0" err="1"/>
              <a:t>BeginForm</a:t>
            </a:r>
            <a:r>
              <a:rPr lang="en-US" u="none" dirty="0"/>
              <a:t> helper created a form tag. </a:t>
            </a:r>
          </a:p>
          <a:p>
            <a:r>
              <a:rPr lang="en-US" u="none" dirty="0"/>
              <a:t>The action for that form tag points back to the action that we came from, so </a:t>
            </a:r>
            <a:r>
              <a:rPr lang="en-US" i="1" u="none" dirty="0"/>
              <a:t>/home/create</a:t>
            </a:r>
            <a:r>
              <a:rPr lang="en-US" u="none" dirty="0"/>
              <a:t>. </a:t>
            </a:r>
          </a:p>
          <a:p>
            <a:r>
              <a:rPr lang="en-US" u="none" dirty="0"/>
              <a:t>When we click the Save button, what this form will do is an HTTP POST back to the web server. </a:t>
            </a:r>
          </a:p>
          <a:p>
            <a:r>
              <a:rPr lang="en-US" u="none" dirty="0"/>
              <a:t>We use an HTTP GET to retrieve this form. </a:t>
            </a:r>
          </a:p>
          <a:p>
            <a:r>
              <a:rPr lang="en-US" u="none" dirty="0"/>
              <a:t>We’re doing an HTTP POST to send this form back to the server. </a:t>
            </a:r>
          </a:p>
          <a:p>
            <a:r>
              <a:rPr lang="en-US" u="none" dirty="0"/>
              <a:t>Then we have our cuisine types inside of a select. </a:t>
            </a:r>
          </a:p>
          <a:p>
            <a:r>
              <a:rPr lang="en-US" u="none" dirty="0"/>
              <a:t>We have an input for the name. Notice the name attribute of this HTML element was set to </a:t>
            </a:r>
            <a:r>
              <a:rPr lang="en-US" i="1" u="none" dirty="0"/>
              <a:t>Name</a:t>
            </a:r>
            <a:r>
              <a:rPr lang="en-US" u="none" dirty="0"/>
              <a:t>. That's a very important convention. </a:t>
            </a:r>
          </a:p>
          <a:p>
            <a:r>
              <a:rPr lang="en-US" u="none" dirty="0"/>
              <a:t>We'll see how that works in the next part. For now we just want you to know if we were editing an existing restaurant, the view would almost look identical. </a:t>
            </a:r>
          </a:p>
          <a:p>
            <a:r>
              <a:rPr lang="en-US" u="none" dirty="0"/>
              <a:t>The only additional piece of information we would have to store is the </a:t>
            </a:r>
            <a:r>
              <a:rPr lang="en-US" i="1" u="none" dirty="0"/>
              <a:t>Id</a:t>
            </a:r>
            <a:r>
              <a:rPr lang="en-US" u="none" dirty="0"/>
              <a:t> of the restaurant that we're editing so we can send that back and the server knows which restaurant we're editing. </a:t>
            </a:r>
          </a:p>
          <a:p>
            <a:r>
              <a:rPr lang="en-US" u="none" dirty="0"/>
              <a:t>We could store that inside of a form. That's typically done with something like the hidden fields, so input type equals </a:t>
            </a:r>
            <a:r>
              <a:rPr lang="en-US" i="1" u="none" dirty="0"/>
              <a:t>hidden</a:t>
            </a:r>
            <a:r>
              <a:rPr lang="en-US" u="none" dirty="0"/>
              <a:t>. </a:t>
            </a:r>
          </a:p>
          <a:p>
            <a:r>
              <a:rPr lang="en-US" u="none" dirty="0"/>
              <a:t>That way the user doesn't see the </a:t>
            </a:r>
            <a:r>
              <a:rPr lang="en-US" i="1" u="none" dirty="0"/>
              <a:t>Id</a:t>
            </a:r>
            <a:r>
              <a:rPr lang="en-US" u="none" dirty="0"/>
              <a:t> on the screen. </a:t>
            </a:r>
          </a:p>
          <a:p>
            <a:r>
              <a:rPr lang="en-US" u="none" dirty="0"/>
              <a:t>Typically, they don't care about the </a:t>
            </a:r>
            <a:r>
              <a:rPr lang="en-US" i="1" u="none" dirty="0"/>
              <a:t>Id</a:t>
            </a:r>
            <a:r>
              <a:rPr lang="en-US" u="none" dirty="0"/>
              <a:t>. But we'd still have that piece of state inside of our form to send back to the server so it knows what restaurant that we're editing</a:t>
            </a:r>
            <a:r>
              <a:rPr lang="en-US" u="sng" dirty="0"/>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49047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Form to Models</a:t>
            </a:r>
          </a:p>
          <a:p>
            <a:endParaRPr lang="en-US" dirty="0"/>
          </a:p>
          <a:p>
            <a:r>
              <a:rPr lang="en-US" dirty="0"/>
              <a:t>We are ready to post our restaurant to the web server, and this will reach a controller action that has an input model as a parameter to the action. </a:t>
            </a:r>
          </a:p>
          <a:p>
            <a:r>
              <a:rPr lang="en-US" dirty="0"/>
              <a:t>The MVC framework does everything it can to populate your action parameters based on information in the HTTP request environment. </a:t>
            </a:r>
          </a:p>
          <a:p>
            <a:r>
              <a:rPr lang="en-US" dirty="0"/>
              <a:t>Like earlier we took an </a:t>
            </a:r>
            <a:r>
              <a:rPr lang="en-US" i="1" dirty="0"/>
              <a:t>Id</a:t>
            </a:r>
            <a:r>
              <a:rPr lang="en-US" dirty="0"/>
              <a:t> to the </a:t>
            </a:r>
            <a:r>
              <a:rPr lang="en-US" i="1" dirty="0"/>
              <a:t>Details</a:t>
            </a:r>
            <a:r>
              <a:rPr lang="en-US" dirty="0"/>
              <a:t> action, and MVC populated the </a:t>
            </a:r>
            <a:r>
              <a:rPr lang="en-US" i="1" dirty="0"/>
              <a:t>Id</a:t>
            </a:r>
            <a:r>
              <a:rPr lang="en-US" dirty="0"/>
              <a:t> parameter with the </a:t>
            </a:r>
            <a:r>
              <a:rPr lang="en-US" i="1" dirty="0"/>
              <a:t>Id</a:t>
            </a:r>
            <a:r>
              <a:rPr lang="en-US" dirty="0"/>
              <a:t> from the route data. It also worked when the </a:t>
            </a:r>
            <a:r>
              <a:rPr lang="en-US" i="1" dirty="0"/>
              <a:t>Id</a:t>
            </a:r>
            <a:r>
              <a:rPr lang="en-US" dirty="0"/>
              <a:t> was in the query string. </a:t>
            </a:r>
          </a:p>
          <a:p>
            <a:r>
              <a:rPr lang="en-US" dirty="0"/>
              <a:t>For complex input types like a restaurant type, </a:t>
            </a:r>
            <a:r>
              <a:rPr lang="en-US" b="1" dirty="0"/>
              <a:t>MVC will </a:t>
            </a:r>
            <a:r>
              <a:rPr lang="en-US" dirty="0"/>
              <a:t>look at the properties on the type and </a:t>
            </a:r>
            <a:r>
              <a:rPr lang="en-US" b="1" dirty="0"/>
              <a:t>map route data, query string, and form data into </a:t>
            </a:r>
            <a:r>
              <a:rPr lang="en-US" dirty="0"/>
              <a:t>these </a:t>
            </a:r>
            <a:r>
              <a:rPr lang="en-US" b="1" dirty="0"/>
              <a:t>properties</a:t>
            </a:r>
            <a:r>
              <a:rPr lang="en-US" dirty="0"/>
              <a:t>. </a:t>
            </a:r>
          </a:p>
          <a:p>
            <a:r>
              <a:rPr lang="en-US" dirty="0"/>
              <a:t>If we post a form with name and cuisine in the form data, MVC will automatically map those values into their respective properties by name on the input model. </a:t>
            </a:r>
          </a:p>
          <a:p>
            <a:r>
              <a:rPr lang="en-US" dirty="0"/>
              <a:t>If a restaurant has a name, it will receive the name value from the posted form values. </a:t>
            </a:r>
          </a:p>
          <a:p>
            <a:r>
              <a:rPr lang="en-US" dirty="0"/>
              <a:t>You have to be very careful when selecting an input model because MVC will, by default, try to set all the properties, and you can never, never trust data coming over the network. </a:t>
            </a:r>
          </a:p>
          <a:p>
            <a:r>
              <a:rPr lang="en-US" dirty="0"/>
              <a:t>We'll talk about that more later and see how it works.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2225200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0" u="sng" dirty="0"/>
              <a:t>Form to Models</a:t>
            </a:r>
          </a:p>
          <a:p>
            <a:endParaRPr lang="en-US" dirty="0"/>
          </a:p>
          <a:p>
            <a:r>
              <a:rPr lang="en-US" dirty="0"/>
              <a:t>To process our posted form values, we open the </a:t>
            </a:r>
            <a:r>
              <a:rPr lang="en-US" i="1" dirty="0" err="1"/>
              <a:t>HomeController</a:t>
            </a:r>
            <a:r>
              <a:rPr lang="en-US" dirty="0"/>
              <a:t>. Based on the HTML that we looked at that this form is going to post back to </a:t>
            </a:r>
            <a:r>
              <a:rPr lang="en-US" i="1" dirty="0"/>
              <a:t>/home/create</a:t>
            </a:r>
            <a:r>
              <a:rPr lang="en-US" dirty="0"/>
              <a:t>. </a:t>
            </a:r>
          </a:p>
          <a:p>
            <a:r>
              <a:rPr lang="en-US" dirty="0"/>
              <a:t>There are parameters that we can pass to the </a:t>
            </a:r>
            <a:r>
              <a:rPr lang="en-US" i="1" dirty="0"/>
              <a:t>form</a:t>
            </a:r>
            <a:r>
              <a:rPr lang="en-US" dirty="0"/>
              <a:t> tag to tell it to behave differently, for example, to do a GET request instead of a POST request or go to a different controller or a different action. </a:t>
            </a:r>
          </a:p>
          <a:p>
            <a:endParaRPr lang="en-US" dirty="0"/>
          </a:p>
          <a:p>
            <a:r>
              <a:rPr lang="en-US" dirty="0"/>
              <a:t>We’re going to let it come to </a:t>
            </a:r>
            <a:r>
              <a:rPr lang="en-US" i="1" dirty="0"/>
              <a:t>/home/create</a:t>
            </a:r>
            <a:r>
              <a:rPr lang="en-US" dirty="0"/>
              <a:t>, and we’re going to create a different version of the </a:t>
            </a:r>
            <a:r>
              <a:rPr lang="en-US" i="1" dirty="0"/>
              <a:t>Create</a:t>
            </a:r>
            <a:r>
              <a:rPr lang="en-US" dirty="0"/>
              <a:t> action to receive the posted form values. </a:t>
            </a:r>
          </a:p>
          <a:p>
            <a:r>
              <a:rPr lang="en-US" dirty="0"/>
              <a:t>We could use </a:t>
            </a:r>
            <a:r>
              <a:rPr lang="en-US" i="1" dirty="0"/>
              <a:t>Restaurant</a:t>
            </a:r>
            <a:r>
              <a:rPr lang="en-US" dirty="0"/>
              <a:t> as our input model and we are going to bring in the namespace </a:t>
            </a:r>
            <a:r>
              <a:rPr lang="en-US" i="1" dirty="0" err="1"/>
              <a:t>OdeToFood.Entities</a:t>
            </a:r>
            <a:r>
              <a:rPr lang="en-US" dirty="0"/>
              <a:t>, but there are several downsides to this. </a:t>
            </a:r>
          </a:p>
          <a:p>
            <a:r>
              <a:rPr lang="en-US" dirty="0"/>
              <a:t>We do not know what data we’re going to receive over the network. </a:t>
            </a:r>
          </a:p>
          <a:p>
            <a:r>
              <a:rPr lang="en-US" dirty="0"/>
              <a:t>If our restaurant has any properties or any attributes that we don't want network data to get into, then we are much better off not using an entity but using an input view model. </a:t>
            </a:r>
          </a:p>
          <a:p>
            <a:r>
              <a:rPr lang="en-US" dirty="0"/>
              <a:t>Instead of taking a restaurant, which would work, we’re going to create a new input view model by adding a class to the </a:t>
            </a:r>
            <a:r>
              <a:rPr lang="en-US" i="1" dirty="0" err="1"/>
              <a:t>ViewModels</a:t>
            </a:r>
            <a:r>
              <a:rPr lang="en-US" dirty="0"/>
              <a:t> folder. </a:t>
            </a:r>
          </a:p>
          <a:p>
            <a:r>
              <a:rPr lang="en-US" dirty="0"/>
              <a:t>We call this </a:t>
            </a:r>
            <a:r>
              <a:rPr lang="en-US" i="1" dirty="0" err="1"/>
              <a:t>RestaurantEditViewModel</a:t>
            </a:r>
            <a:r>
              <a:rPr lang="en-US" dirty="0"/>
              <a:t>. We could use this class for creating a restaurant or editing an existing restaurant. </a:t>
            </a:r>
          </a:p>
          <a:p>
            <a:r>
              <a:rPr lang="en-US" dirty="0"/>
              <a:t>The most important thing here is that if we are creating a text box for the restaurant </a:t>
            </a:r>
            <a:r>
              <a:rPr lang="en-US" i="1" dirty="0"/>
              <a:t>Name</a:t>
            </a:r>
            <a:r>
              <a:rPr lang="en-US" dirty="0"/>
              <a:t> input, that will create an input with a name of </a:t>
            </a:r>
            <a:r>
              <a:rPr lang="en-US" i="1" dirty="0"/>
              <a:t>Name</a:t>
            </a:r>
            <a:r>
              <a:rPr lang="en-US" dirty="0"/>
              <a:t>. </a:t>
            </a:r>
          </a:p>
          <a:p>
            <a:r>
              <a:rPr lang="en-US" dirty="0"/>
              <a:t>And in order to receive that input, we will need a property on our input model that has the same name as that field. </a:t>
            </a:r>
          </a:p>
          <a:p>
            <a:r>
              <a:rPr lang="en-US" dirty="0"/>
              <a:t>So the name is </a:t>
            </a:r>
            <a:r>
              <a:rPr lang="en-US" i="1" dirty="0"/>
              <a:t>Name</a:t>
            </a:r>
            <a:r>
              <a:rPr lang="en-US" dirty="0"/>
              <a:t> and we can also have a property to accept the cuisine type we'll need to bring in the namespace </a:t>
            </a:r>
            <a:r>
              <a:rPr lang="en-US" i="1" dirty="0" err="1"/>
              <a:t>OdeToFood.Entities</a:t>
            </a:r>
            <a:r>
              <a:rPr lang="en-US" dirty="0"/>
              <a:t>. </a:t>
            </a:r>
          </a:p>
          <a:p>
            <a:r>
              <a:rPr lang="en-US" dirty="0"/>
              <a:t>But the name for this property will be </a:t>
            </a:r>
            <a:r>
              <a:rPr lang="en-US" i="1" dirty="0"/>
              <a:t>Cuisine</a:t>
            </a:r>
            <a:r>
              <a:rPr lang="en-US" dirty="0"/>
              <a:t>. </a:t>
            </a:r>
          </a:p>
          <a:p>
            <a:r>
              <a:rPr lang="en-US" dirty="0"/>
              <a:t>And even though we’re working with a restaurant model on one end, on the outgoing end, we should still use this edit view model to receive inputs from the form. </a:t>
            </a:r>
          </a:p>
          <a:p>
            <a:r>
              <a:rPr lang="en-US" dirty="0"/>
              <a:t>In all but the simplest scenarios, that is what we would suggest just so you don't open up any security holes. </a:t>
            </a:r>
          </a:p>
          <a:p>
            <a:r>
              <a:rPr lang="en-US" dirty="0"/>
              <a:t>This view model will contain only the properties that I expect to receive in the HTTP request.</a:t>
            </a:r>
          </a:p>
          <a:p>
            <a:endParaRPr lang="en-US" dirty="0"/>
          </a:p>
          <a:p>
            <a:r>
              <a:rPr lang="en-US" dirty="0"/>
              <a:t>In the controller with this new Create action, we will take a </a:t>
            </a:r>
            <a:r>
              <a:rPr lang="en-US" i="1" dirty="0" err="1"/>
              <a:t>RestaurantEditViewModel</a:t>
            </a:r>
            <a:r>
              <a:rPr lang="en-US" dirty="0"/>
              <a:t> as our model. </a:t>
            </a:r>
          </a:p>
          <a:p>
            <a:r>
              <a:rPr lang="en-US" dirty="0"/>
              <a:t>We're not doing any validation yet, but we just wanted to set up the simplest scenario for seeing if we have retrieved the correct information. </a:t>
            </a:r>
          </a:p>
          <a:p>
            <a:r>
              <a:rPr lang="en-US" dirty="0"/>
              <a:t>Let’s create a new restaurant out of this model information. </a:t>
            </a:r>
          </a:p>
          <a:p>
            <a:r>
              <a:rPr lang="en-US" dirty="0"/>
              <a:t>In the controller action itself, we will create a new restaurant, and we will map fields from the input </a:t>
            </a:r>
            <a:r>
              <a:rPr lang="en-US" i="1" dirty="0" err="1"/>
              <a:t>ViewModel</a:t>
            </a:r>
            <a:r>
              <a:rPr lang="en-US" dirty="0"/>
              <a:t> into our restaurant. </a:t>
            </a:r>
          </a:p>
          <a:p>
            <a:r>
              <a:rPr lang="en-US" dirty="0"/>
              <a:t>This is a little more work than just using a restaurant itself as the action parameter, but it is safer. </a:t>
            </a:r>
          </a:p>
          <a:p>
            <a:r>
              <a:rPr lang="en-US" dirty="0"/>
              <a:t>The </a:t>
            </a:r>
            <a:r>
              <a:rPr lang="en-US" i="1" dirty="0" err="1"/>
              <a:t>restaurant.Cuisine</a:t>
            </a:r>
            <a:r>
              <a:rPr lang="en-US" i="1" dirty="0"/>
              <a:t> </a:t>
            </a:r>
            <a:r>
              <a:rPr lang="en-US" dirty="0"/>
              <a:t>would equal </a:t>
            </a:r>
            <a:r>
              <a:rPr lang="en-US" i="1" dirty="0" err="1"/>
              <a:t>model.Cuisine</a:t>
            </a:r>
            <a:r>
              <a:rPr lang="en-US" dirty="0"/>
              <a:t>. </a:t>
            </a:r>
          </a:p>
          <a:p>
            <a:r>
              <a:rPr lang="en-US" dirty="0"/>
              <a:t>At this point, we want to be able to walk up to our restaurant data and tell it to add this new restaurant. </a:t>
            </a:r>
          </a:p>
          <a:p>
            <a:endParaRPr lang="en-US" dirty="0"/>
          </a:p>
          <a:p>
            <a:r>
              <a:rPr lang="en-US" dirty="0"/>
              <a:t>Just to see if we get the correct results, for right now, we’re going to return a View result. </a:t>
            </a:r>
          </a:p>
          <a:p>
            <a:r>
              <a:rPr lang="en-US" dirty="0"/>
              <a:t>We’re going to explicitly return the </a:t>
            </a:r>
            <a:r>
              <a:rPr lang="en-US" i="1" dirty="0"/>
              <a:t>Details</a:t>
            </a:r>
            <a:r>
              <a:rPr lang="en-US" dirty="0"/>
              <a:t> view and pass in the restaurant. </a:t>
            </a:r>
          </a:p>
          <a:p>
            <a:r>
              <a:rPr lang="en-US" dirty="0"/>
              <a:t>We just want the </a:t>
            </a:r>
            <a:r>
              <a:rPr lang="en-US" i="1" dirty="0"/>
              <a:t>Details</a:t>
            </a:r>
            <a:r>
              <a:rPr lang="en-US" dirty="0"/>
              <a:t> view to dump out what information we have on the restaurant. </a:t>
            </a:r>
          </a:p>
          <a:p>
            <a:r>
              <a:rPr lang="en-US" dirty="0"/>
              <a:t>Over in </a:t>
            </a:r>
            <a:r>
              <a:rPr lang="en-US" i="1" dirty="0" err="1"/>
              <a:t>Details.cshtml</a:t>
            </a:r>
            <a:r>
              <a:rPr lang="en-US" dirty="0"/>
              <a:t>, we're already displaying the restaurant name. </a:t>
            </a:r>
          </a:p>
          <a:p>
            <a:r>
              <a:rPr lang="en-US" dirty="0"/>
              <a:t>Let's also display the restaurant </a:t>
            </a:r>
            <a:r>
              <a:rPr lang="en-US" i="1" dirty="0"/>
              <a:t>Id</a:t>
            </a:r>
            <a:r>
              <a:rPr lang="en-US" dirty="0"/>
              <a:t> so we can see if the </a:t>
            </a:r>
            <a:r>
              <a:rPr lang="en-US" i="1" dirty="0"/>
              <a:t>Id</a:t>
            </a:r>
            <a:r>
              <a:rPr lang="en-US" dirty="0"/>
              <a:t> gets generated. </a:t>
            </a:r>
          </a:p>
          <a:p>
            <a:r>
              <a:rPr lang="en-US" dirty="0"/>
              <a:t>We  would expect most data sources to be able to automatically populate the </a:t>
            </a:r>
            <a:r>
              <a:rPr lang="en-US" i="1" dirty="0"/>
              <a:t>Id</a:t>
            </a:r>
            <a:r>
              <a:rPr lang="en-US" dirty="0"/>
              <a:t> of this new restaurant with a unique identifier.</a:t>
            </a:r>
          </a:p>
          <a:p>
            <a:endParaRPr lang="en-US" dirty="0"/>
          </a:p>
          <a:p>
            <a:r>
              <a:rPr lang="en-US" dirty="0"/>
              <a:t>In the Details view see if we get the correct cuisine, so add </a:t>
            </a:r>
            <a:r>
              <a:rPr lang="en-US" i="1" dirty="0"/>
              <a:t>@</a:t>
            </a:r>
            <a:r>
              <a:rPr lang="en-US" i="1" dirty="0" err="1"/>
              <a:t>Model.Cuisine</a:t>
            </a:r>
            <a:r>
              <a:rPr lang="en-US" dirty="0"/>
              <a:t>. </a:t>
            </a:r>
          </a:p>
          <a:p>
            <a:r>
              <a:rPr lang="en-US" dirty="0"/>
              <a:t>Let's just add a little bit of text so we know what we're looking at. </a:t>
            </a:r>
          </a:p>
          <a:p>
            <a:r>
              <a:rPr lang="en-US" dirty="0"/>
              <a:t>We’re displaying the </a:t>
            </a:r>
            <a:r>
              <a:rPr lang="en-US" i="1" dirty="0"/>
              <a:t>Id</a:t>
            </a:r>
            <a:r>
              <a:rPr lang="en-US" dirty="0"/>
              <a:t> and the cuisine. We just want to see if we can get the input values into our model, copy these values into a new restaurant, and save it into our data source. </a:t>
            </a:r>
          </a:p>
          <a:p>
            <a:r>
              <a:rPr lang="en-US" dirty="0"/>
              <a:t>There're a couple more changes we'll have to make later, but for right now, what we have to do to get this working is have an </a:t>
            </a:r>
            <a:r>
              <a:rPr lang="en-US" i="1" dirty="0"/>
              <a:t>Add</a:t>
            </a:r>
            <a:r>
              <a:rPr lang="en-US" dirty="0"/>
              <a:t> method on </a:t>
            </a:r>
            <a:r>
              <a:rPr lang="en-US" i="1" dirty="0" err="1"/>
              <a:t>RestaurantData</a:t>
            </a:r>
            <a:r>
              <a:rPr lang="en-US" dirty="0"/>
              <a:t>. </a:t>
            </a:r>
          </a:p>
          <a:p>
            <a:r>
              <a:rPr lang="en-US" dirty="0"/>
              <a:t>So let me go to our </a:t>
            </a:r>
            <a:r>
              <a:rPr lang="en-US" i="1" dirty="0"/>
              <a:t>Services</a:t>
            </a:r>
            <a:r>
              <a:rPr lang="en-US" dirty="0"/>
              <a:t> and have a method called </a:t>
            </a:r>
            <a:r>
              <a:rPr lang="en-US" i="1" dirty="0"/>
              <a:t>Add</a:t>
            </a:r>
            <a:r>
              <a:rPr lang="en-US" dirty="0"/>
              <a:t> that takes a new restaurant, and implement this in our </a:t>
            </a:r>
            <a:r>
              <a:rPr lang="en-US" i="1" dirty="0" err="1"/>
              <a:t>InMemoryRestaurantData</a:t>
            </a:r>
            <a:r>
              <a:rPr lang="en-US" dirty="0"/>
              <a:t>. </a:t>
            </a:r>
          </a:p>
          <a:p>
            <a:r>
              <a:rPr lang="en-US" dirty="0"/>
              <a:t>We want this data source to compute a new </a:t>
            </a:r>
            <a:r>
              <a:rPr lang="en-US" i="1" dirty="0"/>
              <a:t>Id</a:t>
            </a:r>
            <a:r>
              <a:rPr lang="en-US" dirty="0"/>
              <a:t> for this restaurant. </a:t>
            </a:r>
          </a:p>
          <a:p>
            <a:r>
              <a:rPr lang="en-US" dirty="0"/>
              <a:t>One way we can do that is by looking at our existing restaurants and using a link query to say, give us the maximum </a:t>
            </a:r>
            <a:r>
              <a:rPr lang="en-US" i="1" dirty="0"/>
              <a:t>Id</a:t>
            </a:r>
            <a:r>
              <a:rPr lang="en-US" dirty="0"/>
              <a:t> that you see in the existing restaurants, and then we'll add 1. </a:t>
            </a:r>
          </a:p>
          <a:p>
            <a:r>
              <a:rPr lang="en-US" dirty="0"/>
              <a:t>So </a:t>
            </a:r>
            <a:r>
              <a:rPr lang="en-US" i="1" dirty="0" err="1"/>
              <a:t>newRestaurant.Id</a:t>
            </a:r>
            <a:r>
              <a:rPr lang="en-US" i="1" dirty="0"/>
              <a:t> = </a:t>
            </a:r>
            <a:r>
              <a:rPr lang="en-US" dirty="0"/>
              <a:t>that computed Id. </a:t>
            </a:r>
          </a:p>
          <a:p>
            <a:r>
              <a:rPr lang="en-US" dirty="0"/>
              <a:t>Then we can go ahead and save this new restaurant into our collection.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360143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Models</a:t>
            </a:r>
            <a:r>
              <a:rPr lang="nl-BE" u="sng" dirty="0"/>
              <a:t> </a:t>
            </a:r>
            <a:r>
              <a:rPr lang="nl-BE" u="sng" dirty="0" err="1"/>
              <a:t>and</a:t>
            </a:r>
            <a:r>
              <a:rPr lang="nl-BE" u="sng" dirty="0"/>
              <a:t> </a:t>
            </a:r>
            <a:r>
              <a:rPr lang="nl-BE" u="sng" dirty="0" err="1"/>
              <a:t>ViewModels</a:t>
            </a:r>
            <a:endParaRPr lang="nl-BE" u="sng" dirty="0"/>
          </a:p>
          <a:p>
            <a:endParaRPr lang="nl-BE" dirty="0"/>
          </a:p>
          <a:p>
            <a:r>
              <a:rPr lang="en-US" dirty="0"/>
              <a:t>Quite often in MVC development, you find yourself in the following situation: </a:t>
            </a:r>
          </a:p>
          <a:p>
            <a:endParaRPr lang="en-US" dirty="0"/>
          </a:p>
          <a:p>
            <a:r>
              <a:rPr lang="en-US" dirty="0"/>
              <a:t>You have an application with a database to store data, and that data could be users, restaurants, movies, invoices, whatever's important to your business. </a:t>
            </a:r>
          </a:p>
          <a:p>
            <a:r>
              <a:rPr lang="en-US" dirty="0"/>
              <a:t>When you store something like a restaurant in this database, the database will require and store specific pieces of data. </a:t>
            </a:r>
          </a:p>
          <a:p>
            <a:r>
              <a:rPr lang="en-US" dirty="0"/>
              <a:t>For a restaurant, imagine we're storing the restaurant name, the address, and the type of cuisine that the restaurant serves. </a:t>
            </a:r>
          </a:p>
          <a:p>
            <a:endParaRPr lang="en-US" dirty="0"/>
          </a:p>
          <a:p>
            <a:r>
              <a:rPr lang="en-US" dirty="0"/>
              <a:t>Somewhere else in the application, you might need to build a view to edit the restaurant information that is stored in the database. </a:t>
            </a:r>
          </a:p>
          <a:p>
            <a:r>
              <a:rPr lang="en-US" dirty="0"/>
              <a:t>The edit view will also have some requirements. </a:t>
            </a:r>
          </a:p>
          <a:p>
            <a:r>
              <a:rPr lang="en-US" dirty="0"/>
              <a:t>It will need the name of the restaurant, the address, and the cuisine type so that it can display these attributes and allow the user to edit the data. </a:t>
            </a:r>
          </a:p>
          <a:p>
            <a:r>
              <a:rPr lang="en-US" dirty="0"/>
              <a:t>An </a:t>
            </a:r>
            <a:r>
              <a:rPr lang="en-US" b="1" dirty="0"/>
              <a:t>edit view typically needs more data than what the database </a:t>
            </a:r>
            <a:r>
              <a:rPr lang="en-US" dirty="0"/>
              <a:t>even </a:t>
            </a:r>
            <a:r>
              <a:rPr lang="en-US" b="1" dirty="0"/>
              <a:t>stores</a:t>
            </a:r>
            <a:r>
              <a:rPr lang="en-US" dirty="0"/>
              <a:t> for a restaurant in a single table. </a:t>
            </a:r>
          </a:p>
          <a:p>
            <a:r>
              <a:rPr lang="en-US" dirty="0"/>
              <a:t>For example, the edit view might want to create a pick list for the cuisine type, and it needs to build this list by fetching all the possible cuisine types that can be stored in the database. </a:t>
            </a:r>
          </a:p>
          <a:p>
            <a:r>
              <a:rPr lang="en-US" dirty="0"/>
              <a:t>When we query the database for a specific restaurant to edit, we only get the restaurant data with the current cuisine, not a list of all the possible cuisines. </a:t>
            </a:r>
          </a:p>
          <a:p>
            <a:r>
              <a:rPr lang="en-US" dirty="0"/>
              <a:t>And it's in situations like this where we need </a:t>
            </a:r>
            <a:r>
              <a:rPr lang="en-US" b="1" dirty="0"/>
              <a:t>two different model objects</a:t>
            </a:r>
            <a:r>
              <a:rPr lang="en-US" dirty="0"/>
              <a:t>. </a:t>
            </a:r>
          </a:p>
          <a:p>
            <a:pPr marL="171450" indent="-171450">
              <a:buFont typeface="Arial" panose="020B0604020202020204" pitchFamily="34" charset="0"/>
              <a:buChar char="•"/>
            </a:pPr>
            <a:r>
              <a:rPr lang="en-US" dirty="0"/>
              <a:t>The first model we need is the </a:t>
            </a:r>
            <a:r>
              <a:rPr lang="en-US" b="1" dirty="0"/>
              <a:t>entity model</a:t>
            </a:r>
            <a:r>
              <a:rPr lang="en-US" dirty="0"/>
              <a:t>. </a:t>
            </a:r>
            <a:br>
              <a:rPr lang="en-US" dirty="0"/>
            </a:br>
            <a:r>
              <a:rPr lang="en-US" b="1" dirty="0"/>
              <a:t>An entity is an object that we persist into the database</a:t>
            </a:r>
            <a:r>
              <a:rPr lang="en-US" dirty="0"/>
              <a:t>, an entity model typically looks just like your database schema. </a:t>
            </a:r>
            <a:br>
              <a:rPr lang="en-US" dirty="0"/>
            </a:br>
            <a:r>
              <a:rPr lang="en-US" dirty="0"/>
              <a:t>If the database stores just the name and address for a single restaurant, your restaurant entity also stores just the name and address. </a:t>
            </a:r>
          </a:p>
          <a:p>
            <a:pPr marL="171450" indent="-171450">
              <a:buFont typeface="Arial" panose="020B0604020202020204" pitchFamily="34" charset="0"/>
              <a:buChar char="•"/>
            </a:pPr>
            <a:r>
              <a:rPr lang="en-US" dirty="0"/>
              <a:t>The other type of model object is the </a:t>
            </a:r>
            <a:r>
              <a:rPr lang="en-US" b="1" dirty="0" err="1"/>
              <a:t>ViewModel</a:t>
            </a:r>
            <a:r>
              <a:rPr lang="en-US" dirty="0"/>
              <a:t> object. </a:t>
            </a:r>
            <a:br>
              <a:rPr lang="en-US" dirty="0"/>
            </a:br>
            <a:r>
              <a:rPr lang="en-US" b="1" dirty="0"/>
              <a:t>A </a:t>
            </a:r>
            <a:r>
              <a:rPr lang="en-US" b="1" dirty="0" err="1"/>
              <a:t>ViewModel</a:t>
            </a:r>
            <a:r>
              <a:rPr lang="en-US" b="1" dirty="0"/>
              <a:t> is an object that we use to carry information between a view and a controller</a:t>
            </a:r>
            <a:r>
              <a:rPr lang="en-US" dirty="0"/>
              <a:t>. </a:t>
            </a:r>
            <a:br>
              <a:rPr lang="en-US" dirty="0"/>
            </a:br>
            <a:r>
              <a:rPr lang="en-US" dirty="0"/>
              <a:t>It contains everything that a view will need to render HTML. </a:t>
            </a:r>
            <a:br>
              <a:rPr lang="en-US" dirty="0"/>
            </a:br>
            <a:r>
              <a:rPr lang="en-US" dirty="0"/>
              <a:t>In the case of an edit view for a restaurant, we need a </a:t>
            </a:r>
            <a:r>
              <a:rPr lang="en-US" dirty="0" err="1"/>
              <a:t>ViewModel</a:t>
            </a:r>
            <a:r>
              <a:rPr lang="en-US" dirty="0"/>
              <a:t> that contains not only information from my restaurant entity with the name, the address, and the cuisine type for a restaurant, </a:t>
            </a:r>
            <a:br>
              <a:rPr lang="en-US" dirty="0"/>
            </a:br>
            <a:r>
              <a:rPr lang="en-US" dirty="0"/>
              <a:t>but also the additional information that the view needs, like the list of all possible cuisines. </a:t>
            </a:r>
            <a:br>
              <a:rPr lang="en-US" dirty="0"/>
            </a:br>
            <a:r>
              <a:rPr lang="en-US" dirty="0"/>
              <a:t>Quite often, this requires the controller to make multiple queries and pull back multiple entities to build this view model and put all the information inside that the view needs. </a:t>
            </a:r>
            <a:br>
              <a:rPr lang="en-US" dirty="0"/>
            </a:br>
            <a:r>
              <a:rPr lang="en-US" dirty="0"/>
              <a:t>That's why sometimes we also call a view model a </a:t>
            </a:r>
            <a:r>
              <a:rPr lang="en-US" b="1" dirty="0"/>
              <a:t>DTO</a:t>
            </a:r>
            <a:r>
              <a:rPr lang="en-US" dirty="0"/>
              <a:t> or </a:t>
            </a:r>
            <a:r>
              <a:rPr lang="en-US" b="1" dirty="0"/>
              <a:t>data transfer object </a:t>
            </a:r>
            <a:r>
              <a:rPr lang="en-US" dirty="0"/>
              <a:t>because this view model carries information around. </a:t>
            </a:r>
            <a:br>
              <a:rPr lang="en-US" dirty="0"/>
            </a:br>
            <a:r>
              <a:rPr lang="en-US" dirty="0"/>
              <a:t>We don't persist the DTO or save the DTO into a database. We do often copy information into a view model from an entity and from a </a:t>
            </a:r>
            <a:r>
              <a:rPr lang="en-US" dirty="0" err="1"/>
              <a:t>ViewModel</a:t>
            </a:r>
            <a:r>
              <a:rPr lang="en-US" dirty="0"/>
              <a:t> back into the entity so we can save something in the database.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Moving forward, there're two different types of models that we can use in our  system. </a:t>
            </a:r>
          </a:p>
          <a:p>
            <a:pPr marL="0" indent="0">
              <a:buFont typeface="Arial" panose="020B0604020202020204" pitchFamily="34" charset="0"/>
              <a:buNone/>
            </a:pPr>
            <a:r>
              <a:rPr lang="en-US" dirty="0"/>
              <a:t>They serve different requirements. </a:t>
            </a:r>
          </a:p>
          <a:p>
            <a:pPr marL="0" indent="0">
              <a:buFont typeface="Arial" panose="020B0604020202020204" pitchFamily="34" charset="0"/>
              <a:buNone/>
            </a:pPr>
            <a:r>
              <a:rPr lang="en-US" dirty="0"/>
              <a:t>One is focused on the database. </a:t>
            </a:r>
          </a:p>
          <a:p>
            <a:pPr marL="0" indent="0">
              <a:buFont typeface="Arial" panose="020B0604020202020204" pitchFamily="34" charset="0"/>
              <a:buNone/>
            </a:pPr>
            <a:r>
              <a:rPr lang="en-US" dirty="0"/>
              <a:t>One is focused on the views. </a:t>
            </a:r>
          </a:p>
          <a:p>
            <a:pPr marL="0" indent="0">
              <a:buFont typeface="Arial" panose="020B0604020202020204" pitchFamily="34" charset="0"/>
              <a:buNone/>
            </a:pPr>
            <a:r>
              <a:rPr lang="en-US" dirty="0"/>
              <a:t>That can quite often make your application a little bit easier to build.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2150707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Form to Models</a:t>
            </a:r>
          </a:p>
          <a:p>
            <a:endParaRPr lang="en-US" dirty="0"/>
          </a:p>
          <a:p>
            <a:r>
              <a:rPr lang="en-US" dirty="0"/>
              <a:t>There's one more thing we’re going to change to get this to work. </a:t>
            </a:r>
          </a:p>
          <a:p>
            <a:r>
              <a:rPr lang="en-US" dirty="0"/>
              <a:t>We’re going to make this list of restaurants a static member. </a:t>
            </a:r>
          </a:p>
          <a:p>
            <a:r>
              <a:rPr lang="en-US" dirty="0"/>
              <a:t>That means that this class is not thread safe at all. </a:t>
            </a:r>
          </a:p>
          <a:p>
            <a:r>
              <a:rPr lang="en-US" dirty="0"/>
              <a:t>If you ever have concurrent users working with this </a:t>
            </a:r>
            <a:r>
              <a:rPr lang="en-US" i="1" dirty="0" err="1"/>
              <a:t>InMemoryRestaurantData</a:t>
            </a:r>
            <a:r>
              <a:rPr lang="en-US" dirty="0"/>
              <a:t>, there's a pretty good chance it's going to explode and die. </a:t>
            </a:r>
          </a:p>
          <a:p>
            <a:r>
              <a:rPr lang="en-US" dirty="0"/>
              <a:t>But we do just plan on using this for testing purposes when we’re an individual developer. </a:t>
            </a:r>
          </a:p>
          <a:p>
            <a:r>
              <a:rPr lang="en-US" dirty="0"/>
              <a:t>The reason we’re making this static, and the reason we’re changing this into a static constructor is that we’re always working with the same list throughout the life of the application no matter what happens. </a:t>
            </a:r>
          </a:p>
          <a:p>
            <a:r>
              <a:rPr lang="en-US" dirty="0"/>
              <a:t>We'll always be working with the same list of restaurants. That sort of simulates a database. It just doesn't handle concurrent users. Let's save everything and refresh this form to make sure we have the latest bits.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814580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Form to Models</a:t>
            </a:r>
          </a:p>
          <a:p>
            <a:endParaRPr lang="en-US" dirty="0"/>
          </a:p>
          <a:p>
            <a:r>
              <a:rPr lang="en-US" dirty="0"/>
              <a:t>You'll see that we run into an exception. </a:t>
            </a:r>
          </a:p>
          <a:p>
            <a:r>
              <a:rPr lang="en-US" dirty="0"/>
              <a:t>The exception in this case is because ASP.NET MVC sees that we’re trying to get to </a:t>
            </a:r>
            <a:r>
              <a:rPr lang="en-US" i="1" dirty="0"/>
              <a:t>/home/create</a:t>
            </a:r>
            <a:r>
              <a:rPr lang="en-US" dirty="0"/>
              <a:t>, but it sees two actions that match that name. </a:t>
            </a:r>
          </a:p>
          <a:p>
            <a:r>
              <a:rPr lang="en-US" dirty="0"/>
              <a:t>It cannot differentiate between the two. We know that the action method without parameters is supposed to give you the form for editing a restaurant, and the other one is supposed to receive the form that is editing a restaurant. </a:t>
            </a:r>
          </a:p>
          <a:p>
            <a:r>
              <a:rPr lang="en-US" dirty="0"/>
              <a:t>The MVC framework doesn't know that. The way we can tell the MVC framework about those intentions is to say that this action method should only respond to an HTTP GET request, and the other version of the action should only respond to an HTTP POST request. </a:t>
            </a:r>
          </a:p>
          <a:p>
            <a:r>
              <a:rPr lang="en-US" dirty="0"/>
              <a:t>Those are two different methods, and a GET is usually used to read information, while a POST is used to create or update information. </a:t>
            </a:r>
          </a:p>
          <a:p>
            <a:r>
              <a:rPr lang="en-US" dirty="0"/>
              <a:t>We only want to use a POST when we’re modifying state on a server. We do this with the </a:t>
            </a:r>
            <a:r>
              <a:rPr lang="en-US" b="1" i="1" dirty="0"/>
              <a:t>[</a:t>
            </a:r>
            <a:r>
              <a:rPr lang="en-US" b="1" i="1" dirty="0" err="1"/>
              <a:t>HttpGet</a:t>
            </a:r>
            <a:r>
              <a:rPr lang="en-US" b="1" i="1" dirty="0"/>
              <a:t>] </a:t>
            </a:r>
            <a:r>
              <a:rPr lang="en-US" dirty="0"/>
              <a:t>and </a:t>
            </a:r>
            <a:r>
              <a:rPr lang="en-US" b="1" i="1" dirty="0"/>
              <a:t>[</a:t>
            </a:r>
            <a:r>
              <a:rPr lang="en-US" b="1" i="1" dirty="0" err="1"/>
              <a:t>HttpPost</a:t>
            </a:r>
            <a:r>
              <a:rPr lang="en-US" b="1" i="1" dirty="0"/>
              <a:t>] </a:t>
            </a:r>
            <a:r>
              <a:rPr lang="en-US" dirty="0"/>
              <a:t>attributes.  With those changes, let's save the controller and refresh the page.</a:t>
            </a:r>
          </a:p>
          <a:p>
            <a:endParaRPr lang="en-US" dirty="0"/>
          </a:p>
          <a:p>
            <a:r>
              <a:rPr lang="en-US" dirty="0"/>
              <a:t>When we enter the name of a new restaurant, we will make this an Italian restaurant, click </a:t>
            </a:r>
            <a:r>
              <a:rPr lang="en-US" i="1" dirty="0"/>
              <a:t>Save</a:t>
            </a:r>
            <a:r>
              <a:rPr lang="en-US" dirty="0"/>
              <a:t>, and you can see that the response from the HTTP POST version of the </a:t>
            </a:r>
            <a:r>
              <a:rPr lang="en-US" i="1" dirty="0"/>
              <a:t>Create</a:t>
            </a:r>
            <a:r>
              <a:rPr lang="en-US" dirty="0"/>
              <a:t> action is to show the </a:t>
            </a:r>
            <a:r>
              <a:rPr lang="en-US" i="1" dirty="0"/>
              <a:t>Details</a:t>
            </a:r>
            <a:r>
              <a:rPr lang="en-US" dirty="0"/>
              <a:t> view, which does show us that this restaurant does have an </a:t>
            </a:r>
            <a:r>
              <a:rPr lang="en-US" i="1" dirty="0"/>
              <a:t>Id</a:t>
            </a:r>
            <a:r>
              <a:rPr lang="en-US" dirty="0"/>
              <a:t> of </a:t>
            </a:r>
            <a:r>
              <a:rPr lang="en-US" i="1" dirty="0"/>
              <a:t>4</a:t>
            </a:r>
            <a:r>
              <a:rPr lang="en-US" dirty="0"/>
              <a:t> and the cuisine is </a:t>
            </a:r>
            <a:r>
              <a:rPr lang="en-US" i="1" dirty="0"/>
              <a:t>Italian</a:t>
            </a:r>
            <a:r>
              <a:rPr lang="en-US" dirty="0"/>
              <a:t>. That looks like everything is working. But there're a few things that we can do to improve this experience.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22</a:t>
            </a:fld>
            <a:endParaRPr lang="nl-NL"/>
          </a:p>
        </p:txBody>
      </p:sp>
    </p:spTree>
    <p:extLst>
      <p:ext uri="{BB962C8B-B14F-4D97-AF65-F5344CB8AC3E}">
        <p14:creationId xmlns:p14="http://schemas.microsoft.com/office/powerpoint/2010/main" val="1764740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POST Redirect GET Pattern</a:t>
            </a:r>
          </a:p>
          <a:p>
            <a:endParaRPr lang="en-US" dirty="0"/>
          </a:p>
          <a:p>
            <a:r>
              <a:rPr lang="en-US" dirty="0"/>
              <a:t>At this point, we want to introduce you to or remind you of the POST-REDIRECT-GET Pattern for web applications. </a:t>
            </a:r>
          </a:p>
          <a:p>
            <a:r>
              <a:rPr lang="en-US" dirty="0"/>
              <a:t>Currently, our client, the browser, has a form that will use an HTTP POST method to send new restaurant data to the server. </a:t>
            </a:r>
          </a:p>
          <a:p>
            <a:r>
              <a:rPr lang="en-US" dirty="0"/>
              <a:t>Currently our server responds immediately with the details of the new restaurant.</a:t>
            </a:r>
          </a:p>
          <a:p>
            <a:r>
              <a:rPr lang="en-US" dirty="0"/>
              <a:t>Responding to a POST operation with an HTML page can cause troubles because if the user decides to refresh the browser, the browser will need to send another HTTP POST message which will try to add the restaurant to the data store again. </a:t>
            </a:r>
          </a:p>
          <a:p>
            <a:r>
              <a:rPr lang="en-US" dirty="0"/>
              <a:t>It is a common practice in web applications that when you have a successful POST operation, you respond to the post with an HTTP REDIRECT status code and tell the browser to send a GET request to read the new data from somewhere else. </a:t>
            </a:r>
          </a:p>
          <a:p>
            <a:r>
              <a:rPr lang="en-US" dirty="0"/>
              <a:t>Remember, POST is for write operations, and GET is for read operations. </a:t>
            </a:r>
          </a:p>
          <a:p>
            <a:r>
              <a:rPr lang="en-US" dirty="0"/>
              <a:t>By ultimately delivering a page for reading, the user can bookmark and refresh the browser at any time without trying to write new data. </a:t>
            </a:r>
          </a:p>
          <a:p>
            <a:r>
              <a:rPr lang="en-US" dirty="0"/>
              <a:t>Let's see how easy it is to follow this pattern in our application.</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23</a:t>
            </a:fld>
            <a:endParaRPr lang="nl-NL"/>
          </a:p>
        </p:txBody>
      </p:sp>
    </p:spTree>
    <p:extLst>
      <p:ext uri="{BB962C8B-B14F-4D97-AF65-F5344CB8AC3E}">
        <p14:creationId xmlns:p14="http://schemas.microsoft.com/office/powerpoint/2010/main" val="1250989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POST Redirect GET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 browser, we are looking at the </a:t>
            </a:r>
            <a:r>
              <a:rPr lang="en-US" i="1" dirty="0"/>
              <a:t>Details</a:t>
            </a:r>
            <a:r>
              <a:rPr lang="en-US" dirty="0"/>
              <a:t> view that was rendered as the result of a successful POST operation, which can be dangerous.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the browser understands that this can be dangerous.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try to refresh this page, we will get a warning message that we’re about to resubmit a form, and this might cause any action that we took to be repeated.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Refreshing the results of a POST operation can lead to duplicate restaurants, duplicate transactions, charging our credit card twice, and it is generally a situation that we want to avoid.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24</a:t>
            </a:fld>
            <a:endParaRPr lang="nl-NL"/>
          </a:p>
        </p:txBody>
      </p:sp>
    </p:spTree>
    <p:extLst>
      <p:ext uri="{BB962C8B-B14F-4D97-AF65-F5344CB8AC3E}">
        <p14:creationId xmlns:p14="http://schemas.microsoft.com/office/powerpoint/2010/main" val="1586067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POST Redirect GET Pattern</a:t>
            </a:r>
          </a:p>
          <a:p>
            <a:endParaRPr lang="en-US" dirty="0"/>
          </a:p>
          <a:p>
            <a:r>
              <a:rPr lang="en-US" dirty="0"/>
              <a:t>Fortunately it is very easy. </a:t>
            </a:r>
          </a:p>
          <a:p>
            <a:r>
              <a:rPr lang="en-US" dirty="0"/>
              <a:t>Instead of responding immediately with the </a:t>
            </a:r>
            <a:r>
              <a:rPr lang="en-US" i="1" dirty="0"/>
              <a:t>Details</a:t>
            </a:r>
            <a:r>
              <a:rPr lang="en-US" dirty="0"/>
              <a:t> view, it would be better to send back a REDIRECT response and tell the user to go to some other URL and issue a GET request, and from there, the user can view the details of a restaurant. </a:t>
            </a:r>
          </a:p>
          <a:p>
            <a:r>
              <a:rPr lang="en-US" dirty="0"/>
              <a:t>This is as easy as this. Instead of returning a view, let's return a </a:t>
            </a:r>
            <a:r>
              <a:rPr lang="en-US" b="1" i="1" dirty="0" err="1"/>
              <a:t>RedirectToAction</a:t>
            </a:r>
            <a:r>
              <a:rPr lang="en-US" dirty="0"/>
              <a:t> result. </a:t>
            </a:r>
          </a:p>
          <a:p>
            <a:r>
              <a:rPr lang="en-US" dirty="0"/>
              <a:t>We want to go to the Details action. Instead of passing the restaurant along, remember this is sending a response back to the client, and we  need to send a response back that will include enough information for the browser to issue a GET request to the correct Details URL, and that means it needs to include the restaurant </a:t>
            </a:r>
            <a:r>
              <a:rPr lang="en-US" i="1" dirty="0"/>
              <a:t>Id</a:t>
            </a:r>
            <a:r>
              <a:rPr lang="en-US" dirty="0"/>
              <a:t>. </a:t>
            </a:r>
          </a:p>
          <a:p>
            <a:r>
              <a:rPr lang="en-US" dirty="0"/>
              <a:t>Just like when we used the HTML helper to build an anchor tag that included the </a:t>
            </a:r>
            <a:r>
              <a:rPr lang="en-US" i="1" dirty="0"/>
              <a:t>Id</a:t>
            </a:r>
            <a:r>
              <a:rPr lang="en-US" dirty="0"/>
              <a:t> of a restaurant, this </a:t>
            </a:r>
            <a:r>
              <a:rPr lang="en-US" i="1" dirty="0" err="1"/>
              <a:t>RedirectToAction</a:t>
            </a:r>
            <a:r>
              <a:rPr lang="en-US" dirty="0"/>
              <a:t> method includes a parameter where you can pass in </a:t>
            </a:r>
            <a:r>
              <a:rPr lang="en-US" dirty="0" err="1"/>
              <a:t>routeValues</a:t>
            </a:r>
            <a:r>
              <a:rPr lang="en-US" dirty="0"/>
              <a:t>. </a:t>
            </a:r>
          </a:p>
          <a:p>
            <a:r>
              <a:rPr lang="en-US" dirty="0"/>
              <a:t>There's also overloads of this </a:t>
            </a:r>
            <a:r>
              <a:rPr lang="en-US" i="1" dirty="0" err="1"/>
              <a:t>RedirectToAction</a:t>
            </a:r>
            <a:r>
              <a:rPr lang="en-US" dirty="0"/>
              <a:t> method that would allow you to redirect to a completely different controller. </a:t>
            </a:r>
          </a:p>
          <a:p>
            <a:r>
              <a:rPr lang="en-US" dirty="0"/>
              <a:t>We want to go to the </a:t>
            </a:r>
            <a:r>
              <a:rPr lang="en-US" i="1" dirty="0"/>
              <a:t>Details</a:t>
            </a:r>
            <a:r>
              <a:rPr lang="en-US" dirty="0"/>
              <a:t> action on the same controller. </a:t>
            </a:r>
          </a:p>
          <a:p>
            <a:r>
              <a:rPr lang="en-US" dirty="0"/>
              <a:t>We need to pass along some </a:t>
            </a:r>
            <a:r>
              <a:rPr lang="en-US" i="1" dirty="0" err="1"/>
              <a:t>routeValues</a:t>
            </a:r>
            <a:r>
              <a:rPr lang="en-US" dirty="0"/>
              <a:t>. So, once again, we just need an object that has properties that represent the state that we want included in this redirect. </a:t>
            </a:r>
          </a:p>
          <a:p>
            <a:r>
              <a:rPr lang="en-US" dirty="0"/>
              <a:t>We need the </a:t>
            </a:r>
            <a:r>
              <a:rPr lang="en-US" i="1" dirty="0"/>
              <a:t>Id</a:t>
            </a:r>
            <a:r>
              <a:rPr lang="en-US" dirty="0"/>
              <a:t> included. We will say that the </a:t>
            </a:r>
            <a:r>
              <a:rPr lang="en-US" i="1" dirty="0"/>
              <a:t>Id</a:t>
            </a:r>
            <a:r>
              <a:rPr lang="en-US" dirty="0"/>
              <a:t> should be equal to the </a:t>
            </a:r>
            <a:r>
              <a:rPr lang="en-US" i="1" dirty="0"/>
              <a:t>Id</a:t>
            </a:r>
            <a:r>
              <a:rPr lang="en-US" dirty="0"/>
              <a:t> of the new restaurant we just created. </a:t>
            </a:r>
          </a:p>
          <a:p>
            <a:r>
              <a:rPr lang="en-US" dirty="0"/>
              <a:t>We can add as many properties as we want to this anonymous type. All the property values will be bundled up somewhere. </a:t>
            </a:r>
          </a:p>
          <a:p>
            <a:r>
              <a:rPr lang="en-US" dirty="0"/>
              <a:t>My routing rules allow for an </a:t>
            </a:r>
            <a:r>
              <a:rPr lang="en-US" i="1" dirty="0"/>
              <a:t>Id</a:t>
            </a:r>
            <a:r>
              <a:rPr lang="en-US" dirty="0"/>
              <a:t> parameter in the URL. So the </a:t>
            </a:r>
            <a:r>
              <a:rPr lang="en-US" i="1" dirty="0"/>
              <a:t>Id</a:t>
            </a:r>
            <a:r>
              <a:rPr lang="en-US" dirty="0"/>
              <a:t> can go into the URL, and we'll have something like </a:t>
            </a:r>
            <a:r>
              <a:rPr lang="en-US" i="1" dirty="0"/>
              <a:t>/home/details/4</a:t>
            </a:r>
            <a:r>
              <a:rPr lang="en-US" dirty="0"/>
              <a:t>. </a:t>
            </a:r>
          </a:p>
          <a:p>
            <a:r>
              <a:rPr lang="en-US" dirty="0"/>
              <a:t>If a parameter doesn't fit into the URL, MVC will place that parameter into the query string. </a:t>
            </a:r>
          </a:p>
          <a:p>
            <a:r>
              <a:rPr lang="en-US" dirty="0"/>
              <a:t>We can get as many parameters as we want, and all we need to do now is change our return type to </a:t>
            </a:r>
            <a:r>
              <a:rPr lang="en-US" i="1" dirty="0" err="1"/>
              <a:t>IActionResult</a:t>
            </a:r>
            <a:r>
              <a:rPr lang="en-US" dirty="0"/>
              <a:t> instead because, as we'll see, there's some more work to do inside of this method. </a:t>
            </a:r>
          </a:p>
          <a:p>
            <a:endParaRPr lang="en-US" dirty="0"/>
          </a:p>
          <a:p>
            <a:r>
              <a:rPr lang="en-US" dirty="0"/>
              <a:t>Let’s go back to the form where we can create a restaurant. </a:t>
            </a:r>
          </a:p>
          <a:p>
            <a:r>
              <a:rPr lang="en-US" dirty="0"/>
              <a:t>We'll refresh this form just so we can start with a blank form. Let’s use the name </a:t>
            </a:r>
            <a:r>
              <a:rPr lang="en-US" i="1" dirty="0"/>
              <a:t>Airport Inn </a:t>
            </a:r>
            <a:r>
              <a:rPr lang="en-US" dirty="0"/>
              <a:t>and choose an </a:t>
            </a:r>
            <a:r>
              <a:rPr lang="en-US" i="1" dirty="0"/>
              <a:t>Italian</a:t>
            </a:r>
            <a:r>
              <a:rPr lang="en-US" dirty="0"/>
              <a:t> cuisine. Click Save. </a:t>
            </a:r>
          </a:p>
          <a:p>
            <a:r>
              <a:rPr lang="en-US" dirty="0"/>
              <a:t>You'll notice even the URL in the browser changed. We are now at </a:t>
            </a:r>
            <a:r>
              <a:rPr lang="en-US" i="1" dirty="0"/>
              <a:t>/home/details/4</a:t>
            </a:r>
            <a:r>
              <a:rPr lang="en-US" dirty="0"/>
              <a:t>. Since this was a GET request, we can refresh this page as many times as we want. </a:t>
            </a:r>
          </a:p>
          <a:p>
            <a:r>
              <a:rPr lang="en-US" dirty="0"/>
              <a:t>There's no warning from the browser. There's no chance of trying to create that restaurant again. </a:t>
            </a:r>
          </a:p>
          <a:p>
            <a:r>
              <a:rPr lang="en-US" dirty="0"/>
              <a:t>And this is generally the approach you should use when you have a successful POST operation. </a:t>
            </a:r>
          </a:p>
          <a:p>
            <a:endParaRPr lang="en-US" dirty="0"/>
          </a:p>
          <a:p>
            <a:r>
              <a:rPr lang="en-US" dirty="0"/>
              <a:t>What if the POST operation is not successful? </a:t>
            </a:r>
          </a:p>
          <a:p>
            <a:r>
              <a:rPr lang="en-US" dirty="0"/>
              <a:t>What if the user didn't send correct information to create a new restaurant? </a:t>
            </a:r>
          </a:p>
          <a:p>
            <a:r>
              <a:rPr lang="en-US" dirty="0"/>
              <a:t>And how could we even check to see if all the information we need is there?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25</a:t>
            </a:fld>
            <a:endParaRPr lang="nl-NL"/>
          </a:p>
        </p:txBody>
      </p:sp>
    </p:spTree>
    <p:extLst>
      <p:ext uri="{BB962C8B-B14F-4D97-AF65-F5344CB8AC3E}">
        <p14:creationId xmlns:p14="http://schemas.microsoft.com/office/powerpoint/2010/main" val="3541642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When the user creates a new restaurant, there are some rules we want to apply to the data that they gives us. </a:t>
            </a:r>
          </a:p>
          <a:p>
            <a:r>
              <a:rPr lang="en-US" dirty="0"/>
              <a:t>For instance, we want the restaurant name to be a required field. </a:t>
            </a:r>
          </a:p>
          <a:p>
            <a:r>
              <a:rPr lang="en-US" dirty="0"/>
              <a:t>One of the easiest techniques for enforcing rules like this is to use </a:t>
            </a:r>
            <a:r>
              <a:rPr lang="en-US" b="1" dirty="0"/>
              <a:t>data annotations </a:t>
            </a:r>
            <a:r>
              <a:rPr lang="en-US" dirty="0"/>
              <a:t>that are available in .NET. </a:t>
            </a:r>
          </a:p>
          <a:p>
            <a:r>
              <a:rPr lang="en-US" dirty="0"/>
              <a:t>Annotations are annotations like </a:t>
            </a:r>
            <a:r>
              <a:rPr lang="en-US" i="1" dirty="0" err="1"/>
              <a:t>MinLength</a:t>
            </a:r>
            <a:r>
              <a:rPr lang="en-US" dirty="0"/>
              <a:t> and </a:t>
            </a:r>
            <a:r>
              <a:rPr lang="en-US" i="1" dirty="0" err="1"/>
              <a:t>MaxLength</a:t>
            </a:r>
            <a:r>
              <a:rPr lang="en-US" dirty="0"/>
              <a:t>, which require a string input to be a certain minimum or maximum size. </a:t>
            </a:r>
          </a:p>
          <a:p>
            <a:r>
              <a:rPr lang="en-US" dirty="0"/>
              <a:t>We can also check the range of a number, match a string against a regular expression, or compare two model values using the </a:t>
            </a:r>
            <a:r>
              <a:rPr lang="en-US" i="1" dirty="0"/>
              <a:t>Compare</a:t>
            </a:r>
            <a:r>
              <a:rPr lang="en-US" dirty="0"/>
              <a:t> annotation. </a:t>
            </a:r>
          </a:p>
          <a:p>
            <a:r>
              <a:rPr lang="en-US" dirty="0"/>
              <a:t>Some data annotations also influence the display of a model value or the label for a model value. </a:t>
            </a:r>
          </a:p>
          <a:p>
            <a:r>
              <a:rPr lang="en-US" dirty="0"/>
              <a:t>These are annotations like </a:t>
            </a:r>
            <a:r>
              <a:rPr lang="en-US" i="1" dirty="0"/>
              <a:t>Display</a:t>
            </a:r>
            <a:r>
              <a:rPr lang="en-US" dirty="0"/>
              <a:t> and </a:t>
            </a:r>
            <a:r>
              <a:rPr lang="en-US" i="1" dirty="0" err="1"/>
              <a:t>DataType</a:t>
            </a:r>
            <a:r>
              <a:rPr lang="en-US" dirty="0"/>
              <a:t>. </a:t>
            </a:r>
          </a:p>
          <a:p>
            <a:r>
              <a:rPr lang="en-US" dirty="0"/>
              <a:t>If we tell the MVC framework that a given model value will hold an email address, the HTML helper we use to render the input will render an input element where the type attribute is set to email. </a:t>
            </a:r>
          </a:p>
          <a:p>
            <a:r>
              <a:rPr lang="en-US" dirty="0"/>
              <a:t>On some devices, this will give the user a different type of input or a different keyboard to enter the values into that input. </a:t>
            </a:r>
          </a:p>
          <a:p>
            <a:r>
              <a:rPr lang="en-US" dirty="0"/>
              <a:t>Let's add some annotations in our project. </a:t>
            </a:r>
          </a:p>
          <a:p>
            <a:r>
              <a:rPr lang="en-US" dirty="0"/>
              <a:t>Let's add some annotations and enforce model validation in our project.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26</a:t>
            </a:fld>
            <a:endParaRPr lang="nl-NL"/>
          </a:p>
        </p:txBody>
      </p:sp>
    </p:spTree>
    <p:extLst>
      <p:ext uri="{BB962C8B-B14F-4D97-AF65-F5344CB8AC3E}">
        <p14:creationId xmlns:p14="http://schemas.microsoft.com/office/powerpoint/2010/main" val="296678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To see how we can use data annotations, let's first go back to the view that we used to create a restaurant. </a:t>
            </a:r>
          </a:p>
          <a:p>
            <a:r>
              <a:rPr lang="en-US" dirty="0"/>
              <a:t>We start with an empty form and  want to inspect the HTML that is on this page. </a:t>
            </a:r>
          </a:p>
          <a:p>
            <a:r>
              <a:rPr lang="en-US" dirty="0"/>
              <a:t>The first thing we will call your attention to is the label. </a:t>
            </a:r>
          </a:p>
          <a:p>
            <a:r>
              <a:rPr lang="en-US" dirty="0"/>
              <a:t>The label is telling the user that this is where they input the name of a restaurant. </a:t>
            </a:r>
          </a:p>
          <a:p>
            <a:r>
              <a:rPr lang="en-US" dirty="0"/>
              <a:t>That comes from our </a:t>
            </a:r>
            <a:r>
              <a:rPr lang="en-US" i="1" dirty="0"/>
              <a:t>Create</a:t>
            </a:r>
            <a:r>
              <a:rPr lang="en-US" dirty="0"/>
              <a:t> view that's using an </a:t>
            </a:r>
            <a:r>
              <a:rPr lang="en-US" dirty="0" err="1"/>
              <a:t>taghelper</a:t>
            </a:r>
            <a:r>
              <a:rPr lang="en-US" dirty="0"/>
              <a:t> </a:t>
            </a:r>
            <a:r>
              <a:rPr lang="en-US" i="1" dirty="0"/>
              <a:t>label</a:t>
            </a:r>
            <a:r>
              <a:rPr lang="en-US" dirty="0"/>
              <a:t>. </a:t>
            </a:r>
          </a:p>
          <a:p>
            <a:r>
              <a:rPr lang="en-US" dirty="0"/>
              <a:t>Remember, </a:t>
            </a:r>
            <a:r>
              <a:rPr lang="en-US" i="1" dirty="0"/>
              <a:t>&lt;label&gt;</a:t>
            </a:r>
            <a:r>
              <a:rPr lang="en-US" dirty="0"/>
              <a:t> works against the model type. It retrieves information about the model and specifically about the property that we identify and uses that information to create the output. </a:t>
            </a:r>
          </a:p>
          <a:p>
            <a:r>
              <a:rPr lang="en-US" dirty="0"/>
              <a:t>The model that we are using in the </a:t>
            </a:r>
            <a:r>
              <a:rPr lang="en-US" i="1" dirty="0"/>
              <a:t>Create</a:t>
            </a:r>
            <a:r>
              <a:rPr lang="en-US" dirty="0"/>
              <a:t> view is our </a:t>
            </a:r>
            <a:r>
              <a:rPr lang="en-US" i="1" dirty="0"/>
              <a:t>Restaurant</a:t>
            </a:r>
            <a:r>
              <a:rPr lang="en-US" dirty="0"/>
              <a:t> entity. If we want to influence what </a:t>
            </a:r>
            <a:r>
              <a:rPr lang="en-US" i="1" dirty="0"/>
              <a:t>&lt;label&gt;</a:t>
            </a:r>
            <a:r>
              <a:rPr lang="en-US" dirty="0"/>
              <a:t> is doing, we need to add our data annotations to this </a:t>
            </a:r>
            <a:r>
              <a:rPr lang="en-US" i="1" dirty="0"/>
              <a:t>Restaurant</a:t>
            </a:r>
            <a:r>
              <a:rPr lang="en-US" dirty="0"/>
              <a:t> Entity.</a:t>
            </a:r>
          </a:p>
          <a:p>
            <a:r>
              <a:rPr lang="en-US" dirty="0"/>
              <a:t>Right now when we say we want a label for the </a:t>
            </a:r>
            <a:r>
              <a:rPr lang="en-US" i="1" dirty="0"/>
              <a:t>Name</a:t>
            </a:r>
            <a:r>
              <a:rPr lang="en-US" dirty="0"/>
              <a:t> property, really the only information that </a:t>
            </a:r>
            <a:r>
              <a:rPr lang="en-US" i="1" dirty="0"/>
              <a:t>&lt;label&gt;</a:t>
            </a:r>
            <a:r>
              <a:rPr lang="en-US" dirty="0"/>
              <a:t> has to work with is the name of this property, which is </a:t>
            </a:r>
            <a:r>
              <a:rPr lang="en-US" i="1" dirty="0"/>
              <a:t>Name</a:t>
            </a:r>
            <a:r>
              <a:rPr lang="en-US" dirty="0"/>
              <a:t>, and its type, which is string. </a:t>
            </a:r>
          </a:p>
          <a:p>
            <a:r>
              <a:rPr lang="en-US" dirty="0"/>
              <a:t>The whole idea behind data annotations is that we can add additional metadata that </a:t>
            </a:r>
            <a:r>
              <a:rPr lang="en-US" dirty="0" err="1"/>
              <a:t>taghelpers</a:t>
            </a:r>
            <a:r>
              <a:rPr lang="en-US" dirty="0"/>
              <a:t> can use to build the HTML.</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27</a:t>
            </a:fld>
            <a:endParaRPr lang="nl-NL"/>
          </a:p>
        </p:txBody>
      </p:sp>
    </p:spTree>
    <p:extLst>
      <p:ext uri="{BB962C8B-B14F-4D97-AF65-F5344CB8AC3E}">
        <p14:creationId xmlns:p14="http://schemas.microsoft.com/office/powerpoint/2010/main" val="575997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So what is a data annotation? </a:t>
            </a:r>
          </a:p>
          <a:p>
            <a:r>
              <a:rPr lang="en-US" dirty="0"/>
              <a:t>Well, for starters, most data annotations are in the </a:t>
            </a:r>
            <a:r>
              <a:rPr lang="en-US" i="1" dirty="0" err="1"/>
              <a:t>System.ComponentModel.DataAnnotations</a:t>
            </a:r>
            <a:r>
              <a:rPr lang="en-US" i="1" dirty="0"/>
              <a:t> </a:t>
            </a:r>
            <a:r>
              <a:rPr lang="en-US" dirty="0"/>
              <a:t>namespace. </a:t>
            </a:r>
          </a:p>
          <a:p>
            <a:r>
              <a:rPr lang="en-US" dirty="0"/>
              <a:t>This namespace contains more than a dozen attributes that we can apply to models and model properties to provide additional metadata. </a:t>
            </a:r>
          </a:p>
          <a:p>
            <a:r>
              <a:rPr lang="en-US" dirty="0"/>
              <a:t>For example, there is a </a:t>
            </a:r>
            <a:r>
              <a:rPr lang="en-US" i="1" dirty="0"/>
              <a:t>Display</a:t>
            </a:r>
            <a:r>
              <a:rPr lang="en-US" dirty="0"/>
              <a:t> annotation and a </a:t>
            </a:r>
            <a:r>
              <a:rPr lang="en-US" i="1" dirty="0" err="1"/>
              <a:t>DisplayFormat</a:t>
            </a:r>
            <a:r>
              <a:rPr lang="en-US" dirty="0"/>
              <a:t> annotation. </a:t>
            </a:r>
          </a:p>
          <a:p>
            <a:r>
              <a:rPr lang="en-US" i="1" dirty="0" err="1"/>
              <a:t>DisplayFormat</a:t>
            </a:r>
            <a:r>
              <a:rPr lang="en-US" dirty="0"/>
              <a:t> is something where we can pass along a formatting string. </a:t>
            </a:r>
          </a:p>
          <a:p>
            <a:r>
              <a:rPr lang="en-US" dirty="0"/>
              <a:t>That's very helpful when we’re working with numeric types or </a:t>
            </a:r>
            <a:r>
              <a:rPr lang="en-US" i="1" dirty="0" err="1"/>
              <a:t>DateTimes</a:t>
            </a:r>
            <a:r>
              <a:rPr lang="en-US" dirty="0"/>
              <a:t> because we can tell these </a:t>
            </a:r>
            <a:r>
              <a:rPr lang="en-US" dirty="0" err="1"/>
              <a:t>taghelpers</a:t>
            </a:r>
            <a:r>
              <a:rPr lang="en-US" dirty="0"/>
              <a:t> how to format that particular value in a specific way. </a:t>
            </a:r>
          </a:p>
          <a:p>
            <a:r>
              <a:rPr lang="en-US" dirty="0"/>
              <a:t>Do we want digits after the decimal? Or for </a:t>
            </a:r>
            <a:r>
              <a:rPr lang="en-US" i="1" dirty="0" err="1"/>
              <a:t>DateTime</a:t>
            </a:r>
            <a:r>
              <a:rPr lang="en-US" dirty="0"/>
              <a:t>, do we want to display just the month or the year or just the time information? </a:t>
            </a:r>
          </a:p>
          <a:p>
            <a:r>
              <a:rPr lang="en-US" dirty="0"/>
              <a:t>In the </a:t>
            </a:r>
            <a:r>
              <a:rPr lang="en-US" i="1" dirty="0"/>
              <a:t>Display</a:t>
            </a:r>
            <a:r>
              <a:rPr lang="en-US" dirty="0"/>
              <a:t> attribute, we can set properties like the actual name to use in the UI when you refer to this property. </a:t>
            </a:r>
          </a:p>
          <a:p>
            <a:r>
              <a:rPr lang="en-US" dirty="0"/>
              <a:t>We could say this should be “</a:t>
            </a:r>
            <a:r>
              <a:rPr lang="en-US" i="1" dirty="0"/>
              <a:t>Restaurant Name</a:t>
            </a:r>
            <a:r>
              <a:rPr lang="en-US" dirty="0"/>
              <a:t>”. You will see instead of just displaying </a:t>
            </a:r>
            <a:r>
              <a:rPr lang="en-US" i="1" dirty="0"/>
              <a:t>Name</a:t>
            </a:r>
            <a:r>
              <a:rPr lang="en-US" dirty="0"/>
              <a:t>, we display </a:t>
            </a:r>
            <a:r>
              <a:rPr lang="en-US" i="1" dirty="0"/>
              <a:t>Restaurant Name</a:t>
            </a:r>
            <a:r>
              <a:rPr lang="en-US" dirty="0"/>
              <a:t>. </a:t>
            </a:r>
          </a:p>
          <a:p>
            <a:r>
              <a:rPr lang="en-US" dirty="0"/>
              <a:t>By default, a lot of these HTML helpers will just try to derive some piece of the UI from the property name, but we don't always have C# properties that map well to make a pleasant user interface. </a:t>
            </a:r>
          </a:p>
          <a:p>
            <a:r>
              <a:rPr lang="en-US" dirty="0"/>
              <a:t>We don't put spaces in property names, and we don't use punctuation. We can do that with the Display annotation. Some of the data annotations are all about presenting things on the screen.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28</a:t>
            </a:fld>
            <a:endParaRPr lang="nl-NL"/>
          </a:p>
        </p:txBody>
      </p:sp>
    </p:spTree>
    <p:extLst>
      <p:ext uri="{BB962C8B-B14F-4D97-AF65-F5344CB8AC3E}">
        <p14:creationId xmlns:p14="http://schemas.microsoft.com/office/powerpoint/2010/main" val="3893018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Other annotations are used to enforce validation. </a:t>
            </a:r>
          </a:p>
          <a:p>
            <a:r>
              <a:rPr lang="en-US" dirty="0"/>
              <a:t>These are annotations like </a:t>
            </a:r>
            <a:r>
              <a:rPr lang="en-US" i="1" dirty="0"/>
              <a:t>[Required]</a:t>
            </a:r>
            <a:r>
              <a:rPr lang="en-US" dirty="0"/>
              <a:t> saying that </a:t>
            </a:r>
            <a:r>
              <a:rPr lang="en-US" i="1" dirty="0"/>
              <a:t>Name</a:t>
            </a:r>
            <a:r>
              <a:rPr lang="en-US" dirty="0"/>
              <a:t> is a required field. </a:t>
            </a:r>
          </a:p>
          <a:p>
            <a:r>
              <a:rPr lang="en-US" dirty="0"/>
              <a:t>You can inside of the square brackets include multiple annotations if you want. Or you could put each annotation on a separate line. It really depends on your sense of style. </a:t>
            </a:r>
          </a:p>
          <a:p>
            <a:endParaRPr lang="en-US" dirty="0"/>
          </a:p>
          <a:p>
            <a:r>
              <a:rPr lang="en-US" dirty="0"/>
              <a:t>Let's say that a restaurant name is required, that's its </a:t>
            </a:r>
            <a:r>
              <a:rPr lang="en-US" i="1" dirty="0" err="1"/>
              <a:t>MaxLength</a:t>
            </a:r>
            <a:r>
              <a:rPr lang="en-US" dirty="0"/>
              <a:t> is 80 characters, and let me show you one more attribute. </a:t>
            </a:r>
          </a:p>
          <a:p>
            <a:r>
              <a:rPr lang="en-US" dirty="0"/>
              <a:t>We’re going to say temporarily that the </a:t>
            </a:r>
            <a:r>
              <a:rPr lang="en-US" i="1" dirty="0" err="1"/>
              <a:t>DataType</a:t>
            </a:r>
            <a:r>
              <a:rPr lang="en-US" dirty="0"/>
              <a:t> is </a:t>
            </a:r>
            <a:r>
              <a:rPr lang="en-US" i="1" dirty="0" err="1"/>
              <a:t>DataType.Password</a:t>
            </a:r>
            <a:r>
              <a:rPr lang="en-US" dirty="0"/>
              <a:t>. Notice there's a number of different </a:t>
            </a:r>
            <a:r>
              <a:rPr lang="en-US" i="1" dirty="0" err="1"/>
              <a:t>DataTypes</a:t>
            </a:r>
            <a:r>
              <a:rPr lang="en-US" dirty="0"/>
              <a:t> to choose from. These for the most part really just influence the type of input that is rendered. </a:t>
            </a:r>
          </a:p>
          <a:p>
            <a:r>
              <a:rPr lang="en-US" dirty="0"/>
              <a:t>For instance, if we say this </a:t>
            </a:r>
            <a:r>
              <a:rPr lang="en-US" i="1" dirty="0" err="1"/>
              <a:t>DataType.EmailAddress</a:t>
            </a:r>
            <a:r>
              <a:rPr lang="en-US" dirty="0"/>
              <a:t>, we can have an HTML helper that renders an </a:t>
            </a:r>
            <a:r>
              <a:rPr lang="en-US" i="1" dirty="0"/>
              <a:t>input type = email</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29</a:t>
            </a:fld>
            <a:endParaRPr lang="nl-NL"/>
          </a:p>
        </p:txBody>
      </p:sp>
    </p:spTree>
    <p:extLst>
      <p:ext uri="{BB962C8B-B14F-4D97-AF65-F5344CB8AC3E}">
        <p14:creationId xmlns:p14="http://schemas.microsoft.com/office/powerpoint/2010/main" val="3633556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Data Annotations for Models</a:t>
            </a:r>
          </a:p>
          <a:p>
            <a:endParaRPr lang="en-US" dirty="0"/>
          </a:p>
          <a:p>
            <a:r>
              <a:rPr lang="en-US" dirty="0"/>
              <a:t>Let's temporarily choose </a:t>
            </a:r>
            <a:r>
              <a:rPr lang="en-US" i="1" dirty="0"/>
              <a:t>Password</a:t>
            </a:r>
            <a:r>
              <a:rPr lang="en-US" dirty="0"/>
              <a:t>. </a:t>
            </a:r>
          </a:p>
          <a:p>
            <a:endParaRPr lang="en-US" dirty="0"/>
          </a:p>
          <a:p>
            <a:r>
              <a:rPr lang="en-US" dirty="0"/>
              <a:t>And now if I save my Create view, save all the files, and refresh my form, I'm going to see that my input has changed dramatically. </a:t>
            </a:r>
          </a:p>
          <a:p>
            <a:r>
              <a:rPr lang="en-US" dirty="0"/>
              <a:t>For right now, I just want to call your attention to the type. </a:t>
            </a:r>
          </a:p>
          <a:p>
            <a:r>
              <a:rPr lang="en-US" dirty="0"/>
              <a:t>The type is </a:t>
            </a:r>
            <a:r>
              <a:rPr lang="en-US" i="1" dirty="0"/>
              <a:t>password</a:t>
            </a:r>
            <a:r>
              <a:rPr lang="en-US" dirty="0"/>
              <a:t>. </a:t>
            </a:r>
          </a:p>
          <a:p>
            <a:r>
              <a:rPr lang="en-US" dirty="0"/>
              <a:t>That means if I type in here, the browser knows now to display the characters that I'm typing into that input, which isn't what we want for the restaurant name. </a:t>
            </a:r>
          </a:p>
          <a:p>
            <a:r>
              <a:rPr lang="en-US" dirty="0"/>
              <a:t>So I'm going to remove that particular data annotation.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30</a:t>
            </a:fld>
            <a:endParaRPr lang="nl-NL"/>
          </a:p>
        </p:txBody>
      </p:sp>
    </p:spTree>
    <p:extLst>
      <p:ext uri="{BB962C8B-B14F-4D97-AF65-F5344CB8AC3E}">
        <p14:creationId xmlns:p14="http://schemas.microsoft.com/office/powerpoint/2010/main" val="377289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Models and </a:t>
            </a:r>
            <a:r>
              <a:rPr lang="en-US" u="sng" dirty="0" err="1"/>
              <a:t>ViewModels</a:t>
            </a:r>
            <a:endParaRPr lang="en-US" u="sng" dirty="0"/>
          </a:p>
          <a:p>
            <a:endParaRPr lang="en-US" u="none" dirty="0"/>
          </a:p>
          <a:p>
            <a:r>
              <a:rPr lang="en-US" u="none" dirty="0"/>
              <a:t>Concrete example: </a:t>
            </a:r>
          </a:p>
          <a:p>
            <a:r>
              <a:rPr lang="en-US" u="none" dirty="0"/>
              <a:t>currently in the application, our home page displays a list of restaurants from the restaurant data store. </a:t>
            </a:r>
          </a:p>
          <a:p>
            <a:r>
              <a:rPr lang="en-US" u="none" dirty="0"/>
              <a:t>Let's imagine that the home page needs to display additional information. </a:t>
            </a:r>
          </a:p>
          <a:p>
            <a:r>
              <a:rPr lang="en-US" u="none" dirty="0"/>
              <a:t>Not only do we need the list of restaurants, but we also need to display today's current message. </a:t>
            </a:r>
          </a:p>
          <a:p>
            <a:r>
              <a:rPr lang="en-US" u="none" dirty="0"/>
              <a:t>The restaurants might come from a database, and the message might come from a configuration file. </a:t>
            </a:r>
          </a:p>
          <a:p>
            <a:r>
              <a:rPr lang="en-US" u="none" dirty="0"/>
              <a:t>Regardless of the different data sources involved, what my </a:t>
            </a:r>
            <a:r>
              <a:rPr lang="en-US" i="1" u="none" dirty="0" err="1"/>
              <a:t>HomeController</a:t>
            </a:r>
            <a:r>
              <a:rPr lang="en-US" u="none" dirty="0"/>
              <a:t> needs to do is put together a model that contains all the information that this view needs.</a:t>
            </a:r>
          </a:p>
          <a:p>
            <a:r>
              <a:rPr lang="en-US" u="none" dirty="0"/>
              <a:t>So to pull this off, we do a little bit of refactoring because this </a:t>
            </a:r>
            <a:r>
              <a:rPr lang="en-US" i="1" u="none" dirty="0"/>
              <a:t>Restaurant</a:t>
            </a:r>
            <a:r>
              <a:rPr lang="en-US" u="none" dirty="0"/>
              <a:t> class is an entity. </a:t>
            </a:r>
          </a:p>
          <a:p>
            <a:r>
              <a:rPr lang="en-US" u="none" dirty="0"/>
              <a:t>It is a class that represents the information we’re  going to persist into a database. </a:t>
            </a:r>
          </a:p>
          <a:p>
            <a:r>
              <a:rPr lang="en-US" u="none" dirty="0"/>
              <a:t>It doesn't matter if it's a relational database or a document store. An entity is something we want to persist. </a:t>
            </a:r>
          </a:p>
          <a:p>
            <a:r>
              <a:rPr lang="en-US" u="none" dirty="0"/>
              <a:t>In the view, although we can still use restaurant data right from that restaurant information in our model, it can no longer be just a simple collection of restaurants.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1601445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 Validation with Data Annotations</a:t>
            </a:r>
          </a:p>
          <a:p>
            <a:endParaRPr lang="en-US" dirty="0"/>
          </a:p>
          <a:p>
            <a:r>
              <a:rPr lang="en-US" dirty="0"/>
              <a:t>You'll notice there're a lot of other attributes in our input. </a:t>
            </a:r>
          </a:p>
          <a:p>
            <a:r>
              <a:rPr lang="en-US" dirty="0"/>
              <a:t>Some of these attributes seem to be implying that the maximum length of this input is 80 characters. </a:t>
            </a:r>
          </a:p>
          <a:p>
            <a:r>
              <a:rPr lang="en-US" dirty="0"/>
              <a:t>These particular attributes, like </a:t>
            </a:r>
            <a:r>
              <a:rPr lang="en-US" i="1" dirty="0"/>
              <a:t>data-</a:t>
            </a:r>
            <a:r>
              <a:rPr lang="en-US" i="1" dirty="0" err="1"/>
              <a:t>val</a:t>
            </a:r>
            <a:r>
              <a:rPr lang="en-US" i="1" dirty="0"/>
              <a:t>-</a:t>
            </a:r>
            <a:r>
              <a:rPr lang="en-US" i="1" dirty="0" err="1"/>
              <a:t>maxlength</a:t>
            </a:r>
            <a:r>
              <a:rPr lang="en-US" i="1" dirty="0"/>
              <a:t>-max</a:t>
            </a:r>
            <a:r>
              <a:rPr lang="en-US" dirty="0"/>
              <a:t>, are used to enforce client validation rules. </a:t>
            </a:r>
          </a:p>
          <a:p>
            <a:r>
              <a:rPr lang="en-US" dirty="0"/>
              <a:t>We're not using the built-in HTML5 attributes. What we will need to do to enforce client-side validation is add some JavaScript libraries to the page, some JavaScript libraries that will detect these attributes and enforce these rules (we'll come to that later in this course) because </a:t>
            </a:r>
            <a:r>
              <a:rPr lang="en-US" b="1" dirty="0"/>
              <a:t>it doesn't matter if we have client-side validation, we also need to have server-side validation</a:t>
            </a:r>
            <a:r>
              <a:rPr lang="en-US" dirty="0"/>
              <a:t>. </a:t>
            </a:r>
          </a:p>
          <a:p>
            <a:r>
              <a:rPr lang="en-US" dirty="0"/>
              <a:t>That's the most important piece because anyone can circumvent client-side validation, so how can we make sure that when the user saves this form, the restaurant name is populated? </a:t>
            </a:r>
          </a:p>
          <a:p>
            <a:r>
              <a:rPr lang="en-US" dirty="0"/>
              <a:t>That's when we have to think not about the model that was used to create this view, but about the model that receives information from this view because inside of a controller action, we can ask the MVC framework if a particular view model or model or input model, whatever you want to call it, if it is valid or not. </a:t>
            </a:r>
          </a:p>
          <a:p>
            <a:r>
              <a:rPr lang="en-US" dirty="0"/>
              <a:t>So these data annotations, not only can they help you generate HTML in the view, but they can also be used to enforce some validation rules when you are inside of a controller action that's receiving model data. </a:t>
            </a:r>
          </a:p>
          <a:p>
            <a:r>
              <a:rPr lang="en-US" dirty="0"/>
              <a:t>Anytime you have a parameter to an action method, think of that parameter as a model, and the MVC framework does something it calls model binding to move information from the request into that model. </a:t>
            </a:r>
          </a:p>
          <a:p>
            <a:r>
              <a:rPr lang="en-US" dirty="0"/>
              <a:t>Then the framework will also run any validation rules that the data annotations specify.</a:t>
            </a:r>
          </a:p>
          <a:p>
            <a:endParaRPr lang="en-US" dirty="0"/>
          </a:p>
          <a:p>
            <a:r>
              <a:rPr lang="en-US" dirty="0"/>
              <a:t>Let’s try this. We want to come back to our restaurant, and we’re going to remove </a:t>
            </a:r>
            <a:r>
              <a:rPr lang="en-US" i="1" dirty="0" err="1"/>
              <a:t>DataType.Password</a:t>
            </a:r>
            <a:r>
              <a:rPr lang="en-US" dirty="0"/>
              <a:t>. </a:t>
            </a:r>
          </a:p>
          <a:p>
            <a:r>
              <a:rPr lang="en-US" dirty="0"/>
              <a:t>We are going to copy the </a:t>
            </a:r>
            <a:r>
              <a:rPr lang="en-US" i="1" dirty="0"/>
              <a:t>Required</a:t>
            </a:r>
            <a:r>
              <a:rPr lang="en-US" dirty="0"/>
              <a:t> and </a:t>
            </a:r>
            <a:r>
              <a:rPr lang="en-US" i="1" dirty="0" err="1"/>
              <a:t>MaxLength</a:t>
            </a:r>
            <a:r>
              <a:rPr lang="en-US" dirty="0"/>
              <a:t> attributes and save restaurant. </a:t>
            </a:r>
          </a:p>
          <a:p>
            <a:r>
              <a:rPr lang="en-US" dirty="0"/>
              <a:t>We will open up </a:t>
            </a:r>
            <a:r>
              <a:rPr lang="en-US" i="1" dirty="0" err="1"/>
              <a:t>RestaurantEditViewModel</a:t>
            </a:r>
            <a:r>
              <a:rPr lang="en-US" dirty="0"/>
              <a:t>. </a:t>
            </a:r>
          </a:p>
          <a:p>
            <a:r>
              <a:rPr lang="en-US" dirty="0"/>
              <a:t>Here on the name attribute, we will add </a:t>
            </a:r>
            <a:r>
              <a:rPr lang="en-US" i="1" dirty="0"/>
              <a:t>Required</a:t>
            </a:r>
            <a:r>
              <a:rPr lang="en-US" dirty="0"/>
              <a:t> and </a:t>
            </a:r>
            <a:r>
              <a:rPr lang="en-US" i="1" dirty="0" err="1"/>
              <a:t>MaxLength</a:t>
            </a:r>
            <a:r>
              <a:rPr lang="en-US" dirty="0"/>
              <a:t> and also make sure to bring in the correct namespace for these data annotations.</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31</a:t>
            </a:fld>
            <a:endParaRPr lang="nl-NL"/>
          </a:p>
        </p:txBody>
      </p:sp>
    </p:spTree>
    <p:extLst>
      <p:ext uri="{BB962C8B-B14F-4D97-AF65-F5344CB8AC3E}">
        <p14:creationId xmlns:p14="http://schemas.microsoft.com/office/powerpoint/2010/main" val="2846246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Model Validation with Data Annotations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All we need to do inside of a controller action method is before we go about saving this new restaurant information, we want to check if this model is valid.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When you derive from the base controller class in MVC, your controller will have a property that you inherit called </a:t>
            </a:r>
            <a:r>
              <a:rPr lang="en-US" b="1" i="1" u="none" dirty="0" err="1"/>
              <a:t>ModelState</a:t>
            </a:r>
            <a:r>
              <a:rPr lang="en-US" u="non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This property, which is a </a:t>
            </a:r>
            <a:r>
              <a:rPr lang="en-US" i="1" u="none" dirty="0" err="1"/>
              <a:t>ModelState</a:t>
            </a:r>
            <a:r>
              <a:rPr lang="en-US" u="none" dirty="0"/>
              <a:t> dictionary, gives you the ability to add new model errors.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Perhaps you want to write some validation code right here in the action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You can also poke around inside of </a:t>
            </a:r>
            <a:r>
              <a:rPr lang="en-US" i="1" u="none" dirty="0" err="1"/>
              <a:t>ModelState</a:t>
            </a:r>
            <a:r>
              <a:rPr lang="en-US" u="none" dirty="0"/>
              <a:t> and look at specific fields that you've received from the user to see if they're valid or what error message is associated with the particular property.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Commonly what we always need to do is just check the </a:t>
            </a:r>
            <a:r>
              <a:rPr lang="en-US" b="1" i="1" u="none" dirty="0" err="1"/>
              <a:t>IsValid</a:t>
            </a:r>
            <a:r>
              <a:rPr lang="en-US" u="none" dirty="0"/>
              <a:t> property.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So if </a:t>
            </a:r>
            <a:r>
              <a:rPr lang="en-US" i="1" u="none" dirty="0" err="1"/>
              <a:t>ModelState</a:t>
            </a:r>
            <a:r>
              <a:rPr lang="en-US" u="none" dirty="0"/>
              <a:t> is valid, then we know that our model has passed the validation rules.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If it has passed all our validation rules, only then do we want to save the new restaurant and then try to redirect the user back to see the details of the restaurant.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Otherwise, what should we do?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Well if the user has given us invalid data, we typically just want to re-render the form so that the user can try again.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But we will also want to display error messages to the user so they know what they did wrong.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 error messages we can add with some additional </a:t>
            </a:r>
            <a:r>
              <a:rPr lang="en-US" u="none" dirty="0" err="1"/>
              <a:t>taghelpers</a:t>
            </a:r>
            <a:r>
              <a:rPr lang="en-US" u="non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Typically for every editor, you have a </a:t>
            </a:r>
            <a:r>
              <a:rPr lang="en-US" i="1" u="none" dirty="0"/>
              <a:t>Label</a:t>
            </a:r>
            <a:r>
              <a:rPr lang="en-US" u="none" dirty="0"/>
              <a:t>, an </a:t>
            </a:r>
            <a:r>
              <a:rPr lang="en-US" i="1" u="none" dirty="0"/>
              <a:t>Input</a:t>
            </a:r>
            <a:r>
              <a:rPr lang="en-US" u="none" dirty="0"/>
              <a:t>, and then a </a:t>
            </a:r>
            <a:r>
              <a:rPr lang="en-US" i="1" u="none" dirty="0"/>
              <a:t>Validation</a:t>
            </a:r>
            <a:r>
              <a:rPr lang="en-US" u="none" dirty="0"/>
              <a:t> that is associated with that particular model property.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This is telling the MVC framework if there're any validation messages that were generated for the Name property, show them inside the div.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We should also add that </a:t>
            </a:r>
            <a:r>
              <a:rPr lang="en-US" i="1" u="none" dirty="0" err="1"/>
              <a:t>ValidationMessage</a:t>
            </a:r>
            <a:r>
              <a:rPr lang="en-US" u="none" dirty="0"/>
              <a:t> for the cuisine in case something went wrong with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With this UI, we will display the validation messages right alongside the input.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Let's save everything, come back to our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Let's refresh this form to get a fresh form and try to save a restaurant with no name.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What our controller has done is it has detected that </a:t>
            </a:r>
            <a:r>
              <a:rPr lang="en-US" i="1" u="none" dirty="0" err="1"/>
              <a:t>ModelState</a:t>
            </a:r>
            <a:r>
              <a:rPr lang="en-US" u="none" dirty="0"/>
              <a:t> is not valid.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It has re-rendered this view so that the user is again presented with the form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But this time, there've been some validation messages associated with some of the inputs. We are displaying them too. And hopefully this gives you an idea of how data annotations, HTML helpers, and </a:t>
            </a:r>
            <a:r>
              <a:rPr lang="en-US" i="1" u="none" dirty="0" err="1"/>
              <a:t>ModelState</a:t>
            </a:r>
            <a:r>
              <a:rPr lang="en-US" u="none" dirty="0"/>
              <a:t> can all work together.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You can use the built-in data annotations.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You can also implement custom data annotations.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And that's one way to automatically enforce some validation rules on your model objects.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It's also a way to influence the display of the values that are in your model objects.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Then inside of the controller actions that receive the information from a form, you always want to check if </a:t>
            </a:r>
            <a:r>
              <a:rPr lang="en-US" i="1" u="none" dirty="0" err="1"/>
              <a:t>ModelState</a:t>
            </a:r>
            <a:r>
              <a:rPr lang="en-US" u="none" dirty="0"/>
              <a:t> is valid before you accept that input and try to save it somewhere.</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32</a:t>
            </a:fld>
            <a:endParaRPr lang="nl-NL"/>
          </a:p>
        </p:txBody>
      </p:sp>
    </p:spTree>
    <p:extLst>
      <p:ext uri="{BB962C8B-B14F-4D97-AF65-F5344CB8AC3E}">
        <p14:creationId xmlns:p14="http://schemas.microsoft.com/office/powerpoint/2010/main" val="55256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Models and </a:t>
            </a:r>
            <a:r>
              <a:rPr lang="en-US" u="sng" dirty="0" err="1"/>
              <a:t>ViewModels</a:t>
            </a:r>
            <a:endParaRPr lang="en-US" u="sng" dirty="0"/>
          </a:p>
          <a:p>
            <a:endParaRPr lang="en-US" dirty="0"/>
          </a:p>
          <a:p>
            <a:r>
              <a:rPr lang="en-US" dirty="0"/>
              <a:t>The first thing we’re going to do is to change the folder name (that is currently </a:t>
            </a:r>
            <a:r>
              <a:rPr lang="en-US" i="1" dirty="0"/>
              <a:t>Models</a:t>
            </a:r>
            <a:r>
              <a:rPr lang="en-US" dirty="0"/>
              <a:t>) to </a:t>
            </a:r>
            <a:r>
              <a:rPr lang="en-US" i="1" dirty="0"/>
              <a:t>Entities</a:t>
            </a:r>
            <a:r>
              <a:rPr lang="en-US" dirty="0"/>
              <a:t>. </a:t>
            </a:r>
          </a:p>
          <a:p>
            <a:r>
              <a:rPr lang="en-US" dirty="0"/>
              <a:t>We’re going to close </a:t>
            </a:r>
            <a:r>
              <a:rPr lang="en-US" i="1" dirty="0" err="1"/>
              <a:t>Restaurant.cs</a:t>
            </a:r>
            <a:r>
              <a:rPr lang="en-US" dirty="0"/>
              <a:t> and reopen this file because sometimes Visual Studio acts a little bit funny when you rename a folder. </a:t>
            </a:r>
          </a:p>
          <a:p>
            <a:r>
              <a:rPr lang="en-US" dirty="0"/>
              <a:t>The editor doesn't like to work on the files that are inside. </a:t>
            </a:r>
          </a:p>
          <a:p>
            <a:r>
              <a:rPr lang="en-US" dirty="0"/>
              <a:t>When we reopen it, we also to change the namespace because the convention in .NET asks that the namespace and the directory structure are in sync. </a:t>
            </a:r>
          </a:p>
          <a:p>
            <a:r>
              <a:rPr lang="en-US" dirty="0"/>
              <a:t>The </a:t>
            </a:r>
            <a:r>
              <a:rPr lang="en-US" i="1" dirty="0"/>
              <a:t>Restaurant</a:t>
            </a:r>
            <a:r>
              <a:rPr lang="en-US" dirty="0"/>
              <a:t> class is in the </a:t>
            </a:r>
            <a:r>
              <a:rPr lang="en-US" i="1" dirty="0"/>
              <a:t>Entities</a:t>
            </a:r>
            <a:r>
              <a:rPr lang="en-US" dirty="0"/>
              <a:t> folder, it's in the </a:t>
            </a:r>
            <a:r>
              <a:rPr lang="en-US" i="1" dirty="0"/>
              <a:t>Entities</a:t>
            </a:r>
            <a:r>
              <a:rPr lang="en-US" dirty="0"/>
              <a:t> namespace. </a:t>
            </a:r>
          </a:p>
          <a:p>
            <a:endParaRPr lang="en-US" dirty="0"/>
          </a:p>
          <a:p>
            <a:r>
              <a:rPr lang="en-US" dirty="0"/>
              <a:t>We create a new folder </a:t>
            </a:r>
            <a:r>
              <a:rPr lang="en-US" i="1" dirty="0" err="1"/>
              <a:t>ViewModels</a:t>
            </a:r>
            <a:r>
              <a:rPr lang="en-US" dirty="0"/>
              <a:t>. </a:t>
            </a:r>
          </a:p>
          <a:p>
            <a:r>
              <a:rPr lang="en-US" dirty="0"/>
              <a:t>Not every application needs to make a distinction between </a:t>
            </a:r>
            <a:r>
              <a:rPr lang="en-US" i="1" dirty="0"/>
              <a:t>entities</a:t>
            </a:r>
            <a:r>
              <a:rPr lang="en-US" dirty="0"/>
              <a:t> and </a:t>
            </a:r>
            <a:r>
              <a:rPr lang="en-US" i="1" dirty="0" err="1"/>
              <a:t>ViewModels</a:t>
            </a:r>
            <a:r>
              <a:rPr lang="en-US" dirty="0"/>
              <a:t>. </a:t>
            </a:r>
          </a:p>
          <a:p>
            <a:r>
              <a:rPr lang="en-US" dirty="0"/>
              <a:t>There are many simple applications and simple controllers you can write where your entities are your </a:t>
            </a:r>
            <a:r>
              <a:rPr lang="en-US" i="1" dirty="0" err="1"/>
              <a:t>ViewModels</a:t>
            </a:r>
            <a:r>
              <a:rPr lang="en-US" dirty="0"/>
              <a:t>. </a:t>
            </a:r>
          </a:p>
          <a:p>
            <a:r>
              <a:rPr lang="en-US" dirty="0"/>
              <a:t>More complex application do need to make this distinction between classes that store data and classes that carry information into your views.</a:t>
            </a:r>
          </a:p>
          <a:p>
            <a:endParaRPr lang="en-US" dirty="0"/>
          </a:p>
          <a:p>
            <a:r>
              <a:rPr lang="en-US" dirty="0"/>
              <a:t>The </a:t>
            </a:r>
            <a:r>
              <a:rPr lang="en-US" i="1" dirty="0" err="1"/>
              <a:t>ViewModel</a:t>
            </a:r>
            <a:r>
              <a:rPr lang="en-US" dirty="0"/>
              <a:t> is a </a:t>
            </a:r>
            <a:r>
              <a:rPr lang="en-US" i="1" dirty="0" err="1"/>
              <a:t>ViewModel</a:t>
            </a:r>
            <a:r>
              <a:rPr lang="en-US" dirty="0"/>
              <a:t> that is dedicated to the home page. </a:t>
            </a:r>
          </a:p>
          <a:p>
            <a:r>
              <a:rPr lang="en-US" dirty="0"/>
              <a:t>It will contain the list of restaurants and it will contain the current greeting. </a:t>
            </a:r>
          </a:p>
          <a:p>
            <a:r>
              <a:rPr lang="en-US" dirty="0"/>
              <a:t>We call it </a:t>
            </a:r>
            <a:r>
              <a:rPr lang="en-US" i="1" dirty="0" err="1"/>
              <a:t>HomePageViewModel</a:t>
            </a:r>
            <a:r>
              <a:rPr lang="en-US" dirty="0"/>
              <a:t>. </a:t>
            </a:r>
          </a:p>
          <a:p>
            <a:r>
              <a:rPr lang="en-US" dirty="0"/>
              <a:t>This class will need to carry along a list of the restaurants into the </a:t>
            </a:r>
            <a:r>
              <a:rPr lang="en-US" i="1" dirty="0"/>
              <a:t>Index</a:t>
            </a:r>
            <a:r>
              <a:rPr lang="en-US" dirty="0"/>
              <a:t> view, we work with </a:t>
            </a:r>
            <a:r>
              <a:rPr lang="en-US" i="1" dirty="0" err="1"/>
              <a:t>IEnumerable</a:t>
            </a:r>
            <a:r>
              <a:rPr lang="en-US" i="1" dirty="0"/>
              <a:t>&lt;Restaurant&gt;</a:t>
            </a:r>
            <a:r>
              <a:rPr lang="en-US" dirty="0"/>
              <a:t>. </a:t>
            </a:r>
          </a:p>
          <a:p>
            <a:r>
              <a:rPr lang="en-US" dirty="0"/>
              <a:t>We use our Entity class (</a:t>
            </a:r>
            <a:r>
              <a:rPr lang="en-US" i="1" dirty="0"/>
              <a:t>Restaurant</a:t>
            </a:r>
            <a:r>
              <a:rPr lang="en-US" dirty="0"/>
              <a:t>) inside of the </a:t>
            </a:r>
            <a:r>
              <a:rPr lang="en-US" i="1" dirty="0" err="1"/>
              <a:t>ViewModel</a:t>
            </a:r>
            <a:r>
              <a:rPr lang="en-US" dirty="0"/>
              <a:t>. </a:t>
            </a:r>
          </a:p>
          <a:p>
            <a:r>
              <a:rPr lang="en-US" dirty="0"/>
              <a:t>That's not always something you can get away with either, but we’re  trying to simplify just a few things in this course. </a:t>
            </a:r>
          </a:p>
          <a:p>
            <a:r>
              <a:rPr lang="en-US" dirty="0"/>
              <a:t>We will call this property </a:t>
            </a:r>
            <a:r>
              <a:rPr lang="en-US" i="1" dirty="0"/>
              <a:t>Restaurants</a:t>
            </a:r>
            <a:r>
              <a:rPr lang="en-US" dirty="0"/>
              <a:t>. </a:t>
            </a:r>
          </a:p>
          <a:p>
            <a:r>
              <a:rPr lang="en-US" dirty="0"/>
              <a:t>We also need a property to carry the current greeting along. We add a string property named </a:t>
            </a:r>
            <a:r>
              <a:rPr lang="en-US" i="1" dirty="0" err="1"/>
              <a:t>CurrentGreeting</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433690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Models and </a:t>
            </a:r>
            <a:r>
              <a:rPr lang="en-US" u="sng" dirty="0" err="1"/>
              <a:t>ViewModels</a:t>
            </a:r>
            <a:endParaRPr lang="en-US" u="sng" dirty="0"/>
          </a:p>
          <a:p>
            <a:endParaRPr lang="en-US" dirty="0"/>
          </a:p>
          <a:p>
            <a:r>
              <a:rPr lang="en-US" dirty="0"/>
              <a:t>Our controller (we change the </a:t>
            </a:r>
            <a:r>
              <a:rPr lang="en-US" i="1" dirty="0"/>
              <a:t>Models</a:t>
            </a:r>
            <a:r>
              <a:rPr lang="en-US" dirty="0"/>
              <a:t> namespace to </a:t>
            </a:r>
            <a:r>
              <a:rPr lang="en-US" i="1" dirty="0" err="1"/>
              <a:t>ViewModels</a:t>
            </a:r>
            <a:r>
              <a:rPr lang="en-US" dirty="0"/>
              <a:t> because we're going to be using the </a:t>
            </a:r>
            <a:r>
              <a:rPr lang="en-US" i="1" dirty="0" err="1"/>
              <a:t>HomePageViewModel</a:t>
            </a:r>
            <a:r>
              <a:rPr lang="en-US" dirty="0"/>
              <a:t>), and we will be using a new instance of the </a:t>
            </a:r>
            <a:r>
              <a:rPr lang="en-US" i="1" dirty="0" err="1"/>
              <a:t>ViewModel</a:t>
            </a:r>
            <a:r>
              <a:rPr lang="en-US" dirty="0"/>
              <a:t> instead of just using </a:t>
            </a:r>
            <a:r>
              <a:rPr lang="en-US" i="1" dirty="0" err="1"/>
              <a:t>restaurantData.GetAll</a:t>
            </a:r>
            <a:r>
              <a:rPr lang="en-US" i="1" dirty="0"/>
              <a:t>()</a:t>
            </a:r>
            <a:r>
              <a:rPr lang="en-US" dirty="0"/>
              <a:t> as the model. </a:t>
            </a:r>
          </a:p>
          <a:p>
            <a:r>
              <a:rPr lang="en-US" i="1" dirty="0" err="1"/>
              <a:t>model.CurrentGreeting</a:t>
            </a:r>
            <a:r>
              <a:rPr lang="en-US" dirty="0"/>
              <a:t>, we will get this from the greeter service. </a:t>
            </a:r>
          </a:p>
          <a:p>
            <a:r>
              <a:rPr lang="en-US" dirty="0"/>
              <a:t>We fix up a few more things. </a:t>
            </a:r>
          </a:p>
          <a:p>
            <a:r>
              <a:rPr lang="en-US" i="1" dirty="0"/>
              <a:t>_</a:t>
            </a:r>
            <a:r>
              <a:rPr lang="en-US" i="1" dirty="0" err="1"/>
              <a:t>restaurantData.GetAll</a:t>
            </a:r>
            <a:r>
              <a:rPr lang="en-US" i="1" dirty="0"/>
              <a:t>() </a:t>
            </a:r>
            <a:r>
              <a:rPr lang="en-US" dirty="0"/>
              <a:t>is currently complaining because we've changed the namespace for </a:t>
            </a:r>
            <a:r>
              <a:rPr lang="en-US" i="1" dirty="0"/>
              <a:t>Restaurant</a:t>
            </a:r>
            <a:r>
              <a:rPr lang="en-US" dirty="0"/>
              <a:t>, so the compiler doesn't know where to find it. </a:t>
            </a:r>
          </a:p>
          <a:p>
            <a:r>
              <a:rPr lang="en-US" dirty="0"/>
              <a:t>This has to be </a:t>
            </a:r>
            <a:r>
              <a:rPr lang="en-US" i="1" dirty="0" err="1"/>
              <a:t>OdeToFood.Entities</a:t>
            </a:r>
            <a:r>
              <a:rPr lang="en-US" dirty="0"/>
              <a:t>.</a:t>
            </a:r>
          </a:p>
          <a:p>
            <a:endParaRPr lang="en-US" dirty="0"/>
          </a:p>
          <a:p>
            <a:r>
              <a:rPr lang="en-US" dirty="0"/>
              <a:t>How do we get the current greeting? </a:t>
            </a:r>
          </a:p>
          <a:p>
            <a:r>
              <a:rPr lang="en-US" dirty="0"/>
              <a:t>Just like we injected </a:t>
            </a:r>
            <a:r>
              <a:rPr lang="en-US" i="1" dirty="0" err="1"/>
              <a:t>IRestaurantData</a:t>
            </a:r>
            <a:r>
              <a:rPr lang="en-US" dirty="0"/>
              <a:t>, we can also inject our </a:t>
            </a:r>
            <a:r>
              <a:rPr lang="en-US" i="1" dirty="0" err="1"/>
              <a:t>IGreeter</a:t>
            </a:r>
            <a:r>
              <a:rPr lang="en-US" dirty="0"/>
              <a:t>. We'll call the parameter “</a:t>
            </a:r>
            <a:r>
              <a:rPr lang="en-US" i="1" dirty="0"/>
              <a:t>greeter</a:t>
            </a:r>
            <a:r>
              <a:rPr lang="en-US" dirty="0"/>
              <a:t>”, and we will also save that off into a private field. It is now part of our controller. </a:t>
            </a:r>
          </a:p>
          <a:p>
            <a:r>
              <a:rPr lang="en-US" dirty="0"/>
              <a:t>The controller has constructed the view model using a few lines of code and a couple of different services. It's going to take that model and pass it off to the </a:t>
            </a:r>
            <a:r>
              <a:rPr lang="en-US" i="1" dirty="0"/>
              <a:t>Index</a:t>
            </a:r>
            <a:r>
              <a:rPr lang="en-US" dirty="0"/>
              <a:t> view.</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79298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Models and </a:t>
            </a:r>
            <a:r>
              <a:rPr lang="en-US" u="sng" dirty="0" err="1"/>
              <a:t>ViewModels</a:t>
            </a:r>
            <a:endParaRPr lang="en-US" u="sng" dirty="0"/>
          </a:p>
          <a:p>
            <a:endParaRPr lang="en-US" dirty="0"/>
          </a:p>
          <a:p>
            <a:r>
              <a:rPr lang="en-US" dirty="0"/>
              <a:t>Let's fix up the Index view. </a:t>
            </a:r>
          </a:p>
          <a:p>
            <a:r>
              <a:rPr lang="en-US" dirty="0"/>
              <a:t>We're no longer working with an </a:t>
            </a:r>
            <a:r>
              <a:rPr lang="en-US" i="1" dirty="0" err="1"/>
              <a:t>IEnumerable</a:t>
            </a:r>
            <a:r>
              <a:rPr lang="en-US" i="1" dirty="0"/>
              <a:t>&lt;Restaurant&gt;</a:t>
            </a:r>
            <a:r>
              <a:rPr lang="en-US" dirty="0"/>
              <a:t>. </a:t>
            </a:r>
          </a:p>
          <a:p>
            <a:r>
              <a:rPr lang="en-US" dirty="0"/>
              <a:t>Instead we are working with an </a:t>
            </a:r>
            <a:r>
              <a:rPr lang="en-US" i="1" dirty="0" err="1"/>
              <a:t>OdeToFood.ViewModels.HomePageViewModel</a:t>
            </a:r>
            <a:r>
              <a:rPr lang="en-US" dirty="0"/>
              <a:t>. </a:t>
            </a:r>
          </a:p>
          <a:p>
            <a:r>
              <a:rPr lang="en-US" dirty="0"/>
              <a:t>That will be the type of our model property. Under the </a:t>
            </a:r>
            <a:r>
              <a:rPr lang="en-US" i="1" dirty="0"/>
              <a:t>h1</a:t>
            </a:r>
            <a:r>
              <a:rPr lang="en-US" dirty="0"/>
              <a:t>, let's add in a </a:t>
            </a:r>
            <a:r>
              <a:rPr lang="en-US" i="1" dirty="0"/>
              <a:t>h3</a:t>
            </a:r>
            <a:r>
              <a:rPr lang="en-US" dirty="0"/>
              <a:t> element that displays the current greeting. </a:t>
            </a:r>
          </a:p>
          <a:p>
            <a:r>
              <a:rPr lang="en-US" dirty="0"/>
              <a:t>To display the restaurants, we need to drill into </a:t>
            </a:r>
            <a:r>
              <a:rPr lang="en-US" i="1" dirty="0" err="1"/>
              <a:t>Model.Restaurants</a:t>
            </a:r>
            <a:r>
              <a:rPr lang="en-US" dirty="0"/>
              <a:t>. That will give us our </a:t>
            </a:r>
            <a:r>
              <a:rPr lang="en-US" i="1" dirty="0" err="1"/>
              <a:t>IEnumerable</a:t>
            </a:r>
            <a:r>
              <a:rPr lang="en-US" i="1" dirty="0"/>
              <a:t> of Restaurant</a:t>
            </a:r>
            <a:r>
              <a:rPr lang="en-US" dirty="0"/>
              <a:t>. </a:t>
            </a:r>
          </a:p>
          <a:p>
            <a:r>
              <a:rPr lang="en-US" dirty="0"/>
              <a:t>We now have a view that displays both a message and the list of restaurants. </a:t>
            </a:r>
          </a:p>
          <a:p>
            <a:endParaRPr lang="en-US" dirty="0"/>
          </a:p>
          <a:p>
            <a:r>
              <a:rPr lang="en-US" dirty="0"/>
              <a:t>So in the world of ASP. NET MVC, there're actually a few different ways that you can get information from a controller into a view. </a:t>
            </a:r>
          </a:p>
          <a:p>
            <a:r>
              <a:rPr lang="en-US" dirty="0"/>
              <a:t>We recommend that you build view models for your views and have those </a:t>
            </a:r>
            <a:r>
              <a:rPr lang="en-US" i="1" dirty="0" err="1"/>
              <a:t>ViewModel</a:t>
            </a:r>
            <a:r>
              <a:rPr lang="en-US" dirty="0"/>
              <a:t> classes contain all the information that you need to shuttle from the controller into the view. </a:t>
            </a:r>
          </a:p>
          <a:p>
            <a:r>
              <a:rPr lang="en-US" dirty="0"/>
              <a:t>This has been a very simple demonstration of that technique, but you can extrapolate this out to </a:t>
            </a:r>
            <a:r>
              <a:rPr lang="en-US" i="1" dirty="0" err="1"/>
              <a:t>ViewModels</a:t>
            </a:r>
            <a:r>
              <a:rPr lang="en-US" dirty="0"/>
              <a:t> that are very complex.</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302272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Detail a Restaurant</a:t>
            </a:r>
          </a:p>
          <a:p>
            <a:endParaRPr lang="en-US" dirty="0"/>
          </a:p>
          <a:p>
            <a:r>
              <a:rPr lang="en-US" dirty="0"/>
              <a:t>Let’s have a look at  models that are used as inputs to a controller action. </a:t>
            </a:r>
          </a:p>
          <a:p>
            <a:r>
              <a:rPr lang="en-US" dirty="0"/>
              <a:t>Imagine that we want to give the user the ability to see the details for a specific restaurant, so not a list of all the restaurants. </a:t>
            </a:r>
          </a:p>
          <a:p>
            <a:r>
              <a:rPr lang="en-US" dirty="0"/>
              <a:t>They just want to see a specific restaurant. If that's the case, we probably need to add another action to our controller, one that can return a </a:t>
            </a:r>
            <a:r>
              <a:rPr lang="en-US" i="1" dirty="0" err="1"/>
              <a:t>ViewResult</a:t>
            </a:r>
            <a:r>
              <a:rPr lang="en-US" dirty="0"/>
              <a:t> that shows just a single restaurant. </a:t>
            </a:r>
          </a:p>
          <a:p>
            <a:endParaRPr lang="en-US" dirty="0"/>
          </a:p>
          <a:p>
            <a:r>
              <a:rPr lang="en-US" dirty="0"/>
              <a:t>What can we use to identify a restaurant? We plan on the </a:t>
            </a:r>
            <a:r>
              <a:rPr lang="en-US" i="1" dirty="0"/>
              <a:t>Id</a:t>
            </a:r>
            <a:r>
              <a:rPr lang="en-US" dirty="0"/>
              <a:t> property being a unique primary key in the database. </a:t>
            </a:r>
          </a:p>
          <a:p>
            <a:r>
              <a:rPr lang="en-US" dirty="0"/>
              <a:t>It would make sense for the </a:t>
            </a:r>
            <a:r>
              <a:rPr lang="en-US" i="1" dirty="0"/>
              <a:t>Details</a:t>
            </a:r>
            <a:r>
              <a:rPr lang="en-US" dirty="0"/>
              <a:t> action to take an integer </a:t>
            </a:r>
            <a:r>
              <a:rPr lang="en-US" i="1" dirty="0"/>
              <a:t>Id</a:t>
            </a:r>
            <a:r>
              <a:rPr lang="en-US" dirty="0"/>
              <a:t> parameter and then look up the restaurant using that </a:t>
            </a:r>
            <a:r>
              <a:rPr lang="en-US" i="1" dirty="0"/>
              <a:t>Id</a:t>
            </a:r>
            <a:r>
              <a:rPr lang="en-US" dirty="0"/>
              <a:t>. </a:t>
            </a:r>
          </a:p>
          <a:p>
            <a:r>
              <a:rPr lang="en-US" dirty="0"/>
              <a:t>Anytime we have a </a:t>
            </a:r>
            <a:r>
              <a:rPr lang="en-US" b="1" dirty="0"/>
              <a:t>parameter on an action</a:t>
            </a:r>
            <a:r>
              <a:rPr lang="en-US" dirty="0"/>
              <a:t>, we consider that to be a type of model, an </a:t>
            </a:r>
            <a:r>
              <a:rPr lang="en-US" b="1" dirty="0"/>
              <a:t>input model</a:t>
            </a:r>
            <a:r>
              <a:rPr lang="en-US" dirty="0"/>
              <a:t>. </a:t>
            </a:r>
          </a:p>
          <a:p>
            <a:r>
              <a:rPr lang="en-US" dirty="0"/>
              <a:t>And even though an integer is a simple primitive type in C#, with ASP. NET MVC, we do have the abilities to take complex input models. </a:t>
            </a:r>
          </a:p>
          <a:p>
            <a:r>
              <a:rPr lang="en-US" dirty="0"/>
              <a:t>For example, we could have a restaurant as an input parameter (</a:t>
            </a:r>
            <a:r>
              <a:rPr lang="en-US" i="1" dirty="0"/>
              <a:t>public string Details (Restaurant restaurant)</a:t>
            </a:r>
            <a:r>
              <a:rPr lang="en-US" dirty="0"/>
              <a:t>). </a:t>
            </a:r>
          </a:p>
          <a:p>
            <a:r>
              <a:rPr lang="en-US" dirty="0"/>
              <a:t>For details, all we need is a simple integer. </a:t>
            </a:r>
          </a:p>
          <a:p>
            <a:r>
              <a:rPr lang="en-US" dirty="0"/>
              <a:t>Where does this integer </a:t>
            </a:r>
            <a:r>
              <a:rPr lang="en-US" i="1" dirty="0"/>
              <a:t>Id</a:t>
            </a:r>
            <a:r>
              <a:rPr lang="en-US" dirty="0"/>
              <a:t> come from? </a:t>
            </a:r>
          </a:p>
          <a:p>
            <a:r>
              <a:rPr lang="en-US" dirty="0"/>
              <a:t>For right now, let's just return a </a:t>
            </a:r>
            <a:r>
              <a:rPr lang="en-US" i="1" dirty="0"/>
              <a:t>string</a:t>
            </a:r>
            <a:r>
              <a:rPr lang="en-US" dirty="0"/>
              <a:t>, and we'll just return </a:t>
            </a:r>
            <a:r>
              <a:rPr lang="en-US" i="1" dirty="0" err="1"/>
              <a:t>id.ToString</a:t>
            </a:r>
            <a:r>
              <a:rPr lang="en-US" i="1" dirty="0"/>
              <a:t>()</a:t>
            </a:r>
            <a:r>
              <a:rPr lang="en-US" dirty="0"/>
              <a:t>. That'll show us the </a:t>
            </a:r>
            <a:r>
              <a:rPr lang="en-US" i="1" dirty="0"/>
              <a:t>Id</a:t>
            </a:r>
            <a:r>
              <a:rPr lang="en-US" dirty="0"/>
              <a:t> that we receive. </a:t>
            </a:r>
          </a:p>
          <a:p>
            <a:r>
              <a:rPr lang="en-US" dirty="0"/>
              <a:t>If we run and go to </a:t>
            </a:r>
            <a:r>
              <a:rPr lang="en-US" i="1" dirty="0"/>
              <a:t>/home/details/2</a:t>
            </a:r>
            <a:r>
              <a:rPr lang="en-US" dirty="0"/>
              <a:t>, our details action receives an </a:t>
            </a:r>
            <a:r>
              <a:rPr lang="en-US" i="1" dirty="0"/>
              <a:t>Id</a:t>
            </a:r>
            <a:r>
              <a:rPr lang="en-US" dirty="0"/>
              <a:t> parameter equal to 2. </a:t>
            </a:r>
          </a:p>
          <a:p>
            <a:endParaRPr lang="en-US" dirty="0"/>
          </a:p>
          <a:p>
            <a:r>
              <a:rPr lang="en-US" dirty="0"/>
              <a:t>How does the MVC framework do this? </a:t>
            </a:r>
          </a:p>
          <a:p>
            <a:r>
              <a:rPr lang="en-US" dirty="0"/>
              <a:t>When you have </a:t>
            </a:r>
            <a:r>
              <a:rPr lang="en-US" b="1" dirty="0"/>
              <a:t>an input parameter to an action method</a:t>
            </a:r>
            <a:r>
              <a:rPr lang="en-US" dirty="0"/>
              <a:t>, the </a:t>
            </a:r>
            <a:r>
              <a:rPr lang="en-US" b="1" dirty="0"/>
              <a:t>MVC</a:t>
            </a:r>
            <a:r>
              <a:rPr lang="en-US" dirty="0"/>
              <a:t> framework </a:t>
            </a:r>
            <a:r>
              <a:rPr lang="en-US" b="1" dirty="0"/>
              <a:t>will do everything in its power to populate that parameter</a:t>
            </a:r>
            <a:r>
              <a:rPr lang="en-US" dirty="0"/>
              <a:t>, and it will look around in the request environment to find something with the same name as this parameter. </a:t>
            </a:r>
          </a:p>
          <a:p>
            <a:r>
              <a:rPr lang="en-US" dirty="0"/>
              <a:t>We named the parameter </a:t>
            </a:r>
            <a:r>
              <a:rPr lang="en-US" i="1" dirty="0"/>
              <a:t>id</a:t>
            </a:r>
            <a:r>
              <a:rPr lang="en-US" dirty="0"/>
              <a:t>. </a:t>
            </a:r>
          </a:p>
          <a:p>
            <a:r>
              <a:rPr lang="en-US" dirty="0"/>
              <a:t>ASP.NET MVC is looking for something named </a:t>
            </a:r>
            <a:r>
              <a:rPr lang="en-US" i="1" dirty="0"/>
              <a:t>id</a:t>
            </a:r>
            <a:r>
              <a:rPr lang="en-US" dirty="0"/>
              <a:t>. In this case, when the parameter appears </a:t>
            </a:r>
            <a:r>
              <a:rPr lang="en-US" b="1" dirty="0"/>
              <a:t>in the URL</a:t>
            </a:r>
            <a:r>
              <a:rPr lang="en-US" dirty="0"/>
              <a:t>, it is actually our routing rules that allow this to happen because we said if you see </a:t>
            </a:r>
          </a:p>
          <a:p>
            <a:r>
              <a:rPr lang="en-US" i="1" dirty="0"/>
              <a:t>/</a:t>
            </a:r>
            <a:r>
              <a:rPr lang="en-US" i="1" dirty="0" err="1"/>
              <a:t>controllername</a:t>
            </a:r>
            <a:r>
              <a:rPr lang="en-US" i="1" dirty="0"/>
              <a:t>/</a:t>
            </a:r>
            <a:r>
              <a:rPr lang="en-US" i="1" dirty="0" err="1"/>
              <a:t>actionname</a:t>
            </a:r>
            <a:r>
              <a:rPr lang="en-US" i="1" dirty="0"/>
              <a:t>/&lt;a third piece of the URL&gt;</a:t>
            </a:r>
            <a:r>
              <a:rPr lang="en-US" dirty="0"/>
              <a:t>, then treat that third piece as an </a:t>
            </a:r>
            <a:r>
              <a:rPr lang="en-US" i="1" dirty="0"/>
              <a:t>id</a:t>
            </a:r>
            <a:r>
              <a:rPr lang="en-US" dirty="0"/>
              <a:t> parameter. </a:t>
            </a:r>
          </a:p>
          <a:p>
            <a:r>
              <a:rPr lang="en-US" dirty="0"/>
              <a:t>It's optional. It doesn't have to be there. But when it is, MVC will take the information contained in that segment of the URL and give it the name of </a:t>
            </a:r>
            <a:r>
              <a:rPr lang="en-US" i="1" dirty="0"/>
              <a:t>id</a:t>
            </a:r>
            <a:r>
              <a:rPr lang="en-US" dirty="0"/>
              <a:t>. </a:t>
            </a:r>
          </a:p>
          <a:p>
            <a:r>
              <a:rPr lang="en-US" dirty="0"/>
              <a:t>When we have an input parameter, the MVC framework looks around in the request environment. </a:t>
            </a:r>
          </a:p>
          <a:p>
            <a:r>
              <a:rPr lang="en-US" dirty="0"/>
              <a:t>It looks at things like the </a:t>
            </a:r>
            <a:r>
              <a:rPr lang="en-US" b="1" dirty="0"/>
              <a:t>routing data </a:t>
            </a:r>
            <a:r>
              <a:rPr lang="en-US" dirty="0"/>
              <a:t>that was generated from the URL. </a:t>
            </a:r>
          </a:p>
          <a:p>
            <a:r>
              <a:rPr lang="en-US" dirty="0"/>
              <a:t>It also looks at </a:t>
            </a:r>
            <a:r>
              <a:rPr lang="en-US" b="1" dirty="0"/>
              <a:t>query strings</a:t>
            </a:r>
            <a:r>
              <a:rPr lang="en-US" dirty="0"/>
              <a:t>. </a:t>
            </a:r>
          </a:p>
          <a:p>
            <a:r>
              <a:rPr lang="en-US" dirty="0"/>
              <a:t>It also looks at </a:t>
            </a:r>
            <a:r>
              <a:rPr lang="en-US" b="1" dirty="0"/>
              <a:t>posted form data</a:t>
            </a:r>
            <a:r>
              <a:rPr lang="en-US" dirty="0"/>
              <a:t>. </a:t>
            </a:r>
          </a:p>
          <a:p>
            <a:r>
              <a:rPr lang="en-US" dirty="0"/>
              <a:t>If we come out to the browser and we remove the 2 from here, we could also go to </a:t>
            </a:r>
            <a:r>
              <a:rPr lang="en-US" i="1" dirty="0"/>
              <a:t>/home/details/?id=2</a:t>
            </a:r>
            <a:r>
              <a:rPr lang="en-US" dirty="0"/>
              <a:t>, and receive the parameter 2.</a:t>
            </a:r>
          </a:p>
          <a:p>
            <a:r>
              <a:rPr lang="en-US" dirty="0"/>
              <a:t>Earlier we were telling you </a:t>
            </a:r>
            <a:r>
              <a:rPr lang="en-US" b="1" dirty="0"/>
              <a:t>quite often you don't need to go into the </a:t>
            </a:r>
            <a:r>
              <a:rPr lang="en-US" b="1" i="1" dirty="0" err="1"/>
              <a:t>HttpContext</a:t>
            </a:r>
            <a:r>
              <a:rPr lang="en-US" b="1" i="1" dirty="0"/>
              <a:t> </a:t>
            </a:r>
            <a:r>
              <a:rPr lang="en-US" b="1" dirty="0"/>
              <a:t>property </a:t>
            </a:r>
            <a:r>
              <a:rPr lang="en-US" dirty="0"/>
              <a:t>and look at the request object to find something in the query string of the URL. </a:t>
            </a:r>
          </a:p>
          <a:p>
            <a:r>
              <a:rPr lang="en-US" dirty="0"/>
              <a:t>The MVC framework can actually identify data that is in the request and hand it off to you. </a:t>
            </a:r>
          </a:p>
          <a:p>
            <a:r>
              <a:rPr lang="en-US" dirty="0"/>
              <a:t>You're probably wondering, what happens if we go to </a:t>
            </a:r>
            <a:r>
              <a:rPr lang="en-US" i="1" dirty="0"/>
              <a:t>/home/details/1 </a:t>
            </a:r>
            <a:r>
              <a:rPr lang="en-US" dirty="0"/>
              <a:t>and then use a query string </a:t>
            </a:r>
            <a:r>
              <a:rPr lang="en-US" i="1" dirty="0"/>
              <a:t>id=2</a:t>
            </a:r>
            <a:r>
              <a:rPr lang="en-US" dirty="0"/>
              <a:t>, well in this particular situation, the MVC framework favors the </a:t>
            </a:r>
            <a:r>
              <a:rPr lang="en-US" i="1" dirty="0"/>
              <a:t>id</a:t>
            </a:r>
            <a:r>
              <a:rPr lang="en-US" dirty="0"/>
              <a:t> that was found in route data over the id that was found in the query string. </a:t>
            </a:r>
          </a:p>
          <a:p>
            <a:r>
              <a:rPr lang="en-US" dirty="0"/>
              <a:t>That's just an implicit default in the framework.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206700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u="sng" kern="1200" dirty="0">
                <a:solidFill>
                  <a:schemeClr val="tx1"/>
                </a:solidFill>
                <a:effectLst/>
                <a:latin typeface="+mn-lt"/>
                <a:ea typeface="+mn-ea"/>
                <a:cs typeface="+mn-cs"/>
              </a:rPr>
              <a:t>Detail a Restaurant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let's go to the business of actually finding the restaurant with this </a:t>
            </a:r>
            <a:r>
              <a:rPr lang="en-US" sz="1200" i="1" kern="1200" dirty="0">
                <a:solidFill>
                  <a:schemeClr val="tx1"/>
                </a:solidFill>
                <a:effectLst/>
                <a:latin typeface="+mn-lt"/>
                <a:ea typeface="+mn-ea"/>
                <a:cs typeface="+mn-cs"/>
              </a:rPr>
              <a:t>id</a:t>
            </a:r>
            <a:r>
              <a:rPr lang="en-US" sz="1200" kern="1200" dirty="0">
                <a:solidFill>
                  <a:schemeClr val="tx1"/>
                </a:solidFill>
                <a:effectLst/>
                <a:latin typeface="+mn-lt"/>
                <a:ea typeface="+mn-ea"/>
                <a:cs typeface="+mn-cs"/>
              </a:rPr>
              <a:t> and returning some sort of result that will display details. </a:t>
            </a:r>
          </a:p>
          <a:p>
            <a:r>
              <a:rPr lang="en-US" sz="1200" kern="1200" dirty="0">
                <a:solidFill>
                  <a:schemeClr val="tx1"/>
                </a:solidFill>
                <a:effectLst/>
                <a:latin typeface="+mn-lt"/>
                <a:ea typeface="+mn-ea"/>
                <a:cs typeface="+mn-cs"/>
              </a:rPr>
              <a:t>In this scenario, our model, we’re just going to pull out a restaurant from </a:t>
            </a:r>
            <a:r>
              <a:rPr lang="en-US" sz="1200" i="1" kern="1200" dirty="0">
                <a:solidFill>
                  <a:schemeClr val="tx1"/>
                </a:solidFill>
                <a:effectLst/>
                <a:latin typeface="+mn-lt"/>
                <a:ea typeface="+mn-ea"/>
                <a:cs typeface="+mn-cs"/>
              </a:rPr>
              <a:t>_</a:t>
            </a:r>
            <a:r>
              <a:rPr lang="en-US" sz="1200" i="1" kern="1200" dirty="0" err="1">
                <a:solidFill>
                  <a:schemeClr val="tx1"/>
                </a:solidFill>
                <a:effectLst/>
                <a:latin typeface="+mn-lt"/>
                <a:ea typeface="+mn-ea"/>
                <a:cs typeface="+mn-cs"/>
              </a:rPr>
              <a:t>restaurantData</a:t>
            </a:r>
            <a:r>
              <a:rPr lang="en-US" sz="1200" kern="1200" dirty="0">
                <a:solidFill>
                  <a:schemeClr val="tx1"/>
                </a:solidFill>
                <a:effectLst/>
                <a:latin typeface="+mn-lt"/>
                <a:ea typeface="+mn-ea"/>
                <a:cs typeface="+mn-cs"/>
              </a:rPr>
              <a:t>, and that restaurant entity will be our model just to simplify this scenario. </a:t>
            </a:r>
          </a:p>
          <a:p>
            <a:r>
              <a:rPr lang="en-US" sz="1200" kern="1200" dirty="0">
                <a:solidFill>
                  <a:schemeClr val="tx1"/>
                </a:solidFill>
                <a:effectLst/>
                <a:latin typeface="+mn-lt"/>
                <a:ea typeface="+mn-ea"/>
                <a:cs typeface="+mn-cs"/>
              </a:rPr>
              <a:t>We’re going to need a new method on our </a:t>
            </a:r>
            <a:r>
              <a:rPr lang="en-US" sz="1200" i="1" kern="1200" dirty="0">
                <a:solidFill>
                  <a:schemeClr val="tx1"/>
                </a:solidFill>
                <a:effectLst/>
                <a:latin typeface="+mn-lt"/>
                <a:ea typeface="+mn-ea"/>
                <a:cs typeface="+mn-cs"/>
              </a:rPr>
              <a:t>_</a:t>
            </a:r>
            <a:r>
              <a:rPr lang="en-US" sz="1200" i="1" kern="1200" dirty="0" err="1">
                <a:solidFill>
                  <a:schemeClr val="tx1"/>
                </a:solidFill>
                <a:effectLst/>
                <a:latin typeface="+mn-lt"/>
                <a:ea typeface="+mn-ea"/>
                <a:cs typeface="+mn-cs"/>
              </a:rPr>
              <a:t>restaurantData</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service that will allow us to get a single restaurant given the </a:t>
            </a:r>
            <a:r>
              <a:rPr lang="en-US" sz="1200" i="1" kern="1200" dirty="0">
                <a:solidFill>
                  <a:schemeClr val="tx1"/>
                </a:solidFill>
                <a:effectLst/>
                <a:latin typeface="+mn-lt"/>
                <a:ea typeface="+mn-ea"/>
                <a:cs typeface="+mn-cs"/>
              </a:rPr>
              <a:t>id</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Over in </a:t>
            </a:r>
            <a:r>
              <a:rPr lang="en-US" sz="1200" i="1" kern="1200" dirty="0" err="1">
                <a:solidFill>
                  <a:schemeClr val="tx1"/>
                </a:solidFill>
                <a:effectLst/>
                <a:latin typeface="+mn-lt"/>
                <a:ea typeface="+mn-ea"/>
                <a:cs typeface="+mn-cs"/>
              </a:rPr>
              <a:t>RestaurantData</a:t>
            </a:r>
            <a:r>
              <a:rPr lang="en-US" sz="1200" kern="1200" dirty="0">
                <a:solidFill>
                  <a:schemeClr val="tx1"/>
                </a:solidFill>
                <a:effectLst/>
                <a:latin typeface="+mn-lt"/>
                <a:ea typeface="+mn-ea"/>
                <a:cs typeface="+mn-cs"/>
              </a:rPr>
              <a:t>, for the interface definition, we have to add a method </a:t>
            </a:r>
            <a:r>
              <a:rPr lang="en-US" sz="1200" i="1" kern="1200" dirty="0">
                <a:solidFill>
                  <a:schemeClr val="tx1"/>
                </a:solidFill>
                <a:effectLst/>
                <a:latin typeface="+mn-lt"/>
                <a:ea typeface="+mn-ea"/>
                <a:cs typeface="+mn-cs"/>
              </a:rPr>
              <a:t>Get() </a:t>
            </a:r>
            <a:r>
              <a:rPr lang="en-US" sz="1200" kern="1200" dirty="0">
                <a:solidFill>
                  <a:schemeClr val="tx1"/>
                </a:solidFill>
                <a:effectLst/>
                <a:latin typeface="+mn-lt"/>
                <a:ea typeface="+mn-ea"/>
                <a:cs typeface="+mn-cs"/>
              </a:rPr>
              <a:t>that takes an integer and returns a restaurant. </a:t>
            </a:r>
          </a:p>
          <a:p>
            <a:r>
              <a:rPr lang="en-US" sz="1200" kern="1200" dirty="0">
                <a:solidFill>
                  <a:schemeClr val="tx1"/>
                </a:solidFill>
                <a:effectLst/>
                <a:latin typeface="+mn-lt"/>
                <a:ea typeface="+mn-ea"/>
                <a:cs typeface="+mn-cs"/>
              </a:rPr>
              <a:t>We have to implement that member in our </a:t>
            </a:r>
            <a:r>
              <a:rPr lang="en-US" sz="1200" i="1" kern="1200" dirty="0" err="1">
                <a:solidFill>
                  <a:schemeClr val="tx1"/>
                </a:solidFill>
                <a:effectLst/>
                <a:latin typeface="+mn-lt"/>
                <a:ea typeface="+mn-ea"/>
                <a:cs typeface="+mn-cs"/>
              </a:rPr>
              <a:t>InMemoryRestaurantData</a:t>
            </a:r>
            <a:r>
              <a:rPr lang="en-US" sz="1200" kern="1200" dirty="0">
                <a:solidFill>
                  <a:schemeClr val="tx1"/>
                </a:solidFill>
                <a:effectLst/>
                <a:latin typeface="+mn-lt"/>
                <a:ea typeface="+mn-ea"/>
                <a:cs typeface="+mn-cs"/>
              </a:rPr>
              <a:t>, a public method that returns a restaurant that's called </a:t>
            </a:r>
            <a:r>
              <a:rPr lang="en-US" sz="1200" i="1" kern="1200" dirty="0">
                <a:solidFill>
                  <a:schemeClr val="tx1"/>
                </a:solidFill>
                <a:effectLst/>
                <a:latin typeface="+mn-lt"/>
                <a:ea typeface="+mn-ea"/>
                <a:cs typeface="+mn-cs"/>
              </a:rPr>
              <a:t>Get() </a:t>
            </a:r>
            <a:r>
              <a:rPr lang="en-US" sz="1200" kern="1200" dirty="0">
                <a:solidFill>
                  <a:schemeClr val="tx1"/>
                </a:solidFill>
                <a:effectLst/>
                <a:latin typeface="+mn-lt"/>
                <a:ea typeface="+mn-ea"/>
                <a:cs typeface="+mn-cs"/>
              </a:rPr>
              <a:t>that takes an </a:t>
            </a:r>
            <a:r>
              <a:rPr lang="en-US" sz="1200" i="1" kern="1200" dirty="0">
                <a:solidFill>
                  <a:schemeClr val="tx1"/>
                </a:solidFill>
                <a:effectLst/>
                <a:latin typeface="+mn-lt"/>
                <a:ea typeface="+mn-ea"/>
                <a:cs typeface="+mn-cs"/>
              </a:rPr>
              <a:t>id</a:t>
            </a:r>
            <a:r>
              <a:rPr lang="en-US" sz="1200" kern="1200" dirty="0">
                <a:solidFill>
                  <a:schemeClr val="tx1"/>
                </a:solidFill>
                <a:effectLst/>
                <a:latin typeface="+mn-lt"/>
                <a:ea typeface="+mn-ea"/>
                <a:cs typeface="+mn-cs"/>
              </a:rPr>
              <a:t> parameter. </a:t>
            </a:r>
          </a:p>
          <a:p>
            <a:r>
              <a:rPr lang="en-US" sz="1200" kern="1200" dirty="0">
                <a:solidFill>
                  <a:schemeClr val="tx1"/>
                </a:solidFill>
                <a:effectLst/>
                <a:latin typeface="+mn-lt"/>
                <a:ea typeface="+mn-ea"/>
                <a:cs typeface="+mn-cs"/>
              </a:rPr>
              <a:t>We can just use a simple LINQ query to locate the restaurant in the list. </a:t>
            </a:r>
          </a:p>
          <a:p>
            <a:r>
              <a:rPr lang="en-US" sz="1200" kern="1200" dirty="0">
                <a:solidFill>
                  <a:schemeClr val="tx1"/>
                </a:solidFill>
                <a:effectLst/>
                <a:latin typeface="+mn-lt"/>
                <a:ea typeface="+mn-ea"/>
                <a:cs typeface="+mn-cs"/>
              </a:rPr>
              <a:t>If we are using </a:t>
            </a:r>
            <a:r>
              <a:rPr lang="en-US" sz="1200" i="1" kern="1200" dirty="0" err="1">
                <a:solidFill>
                  <a:schemeClr val="tx1"/>
                </a:solidFill>
                <a:effectLst/>
                <a:latin typeface="+mn-lt"/>
                <a:ea typeface="+mn-ea"/>
                <a:cs typeface="+mn-cs"/>
              </a:rPr>
              <a:t>System.Linq</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pull in all of the LINQ standard operators, we'll be able to use </a:t>
            </a:r>
            <a:r>
              <a:rPr lang="en-US" sz="1200" i="1" kern="1200" dirty="0">
                <a:solidFill>
                  <a:schemeClr val="tx1"/>
                </a:solidFill>
                <a:effectLst/>
                <a:latin typeface="+mn-lt"/>
                <a:ea typeface="+mn-ea"/>
                <a:cs typeface="+mn-cs"/>
              </a:rPr>
              <a:t>_</a:t>
            </a:r>
            <a:r>
              <a:rPr lang="en-US" sz="1200" i="1" kern="1200" dirty="0" err="1">
                <a:solidFill>
                  <a:schemeClr val="tx1"/>
                </a:solidFill>
                <a:effectLst/>
                <a:latin typeface="+mn-lt"/>
                <a:ea typeface="+mn-ea"/>
                <a:cs typeface="+mn-cs"/>
              </a:rPr>
              <a:t>restaurants.FirstOrDefault</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which means LINQ will evaluate the following expression, and the first thing it finds that matches, it will return that. </a:t>
            </a:r>
          </a:p>
          <a:p>
            <a:r>
              <a:rPr lang="en-US" sz="1200" kern="1200" dirty="0">
                <a:solidFill>
                  <a:schemeClr val="tx1"/>
                </a:solidFill>
                <a:effectLst/>
                <a:latin typeface="+mn-lt"/>
                <a:ea typeface="+mn-ea"/>
                <a:cs typeface="+mn-cs"/>
              </a:rPr>
              <a:t>Otherwise, it will return the default value for restaurant, which is a </a:t>
            </a:r>
            <a:r>
              <a:rPr lang="en-US" sz="1200" i="1" kern="1200" dirty="0">
                <a:solidFill>
                  <a:schemeClr val="tx1"/>
                </a:solidFill>
                <a:effectLst/>
                <a:latin typeface="+mn-lt"/>
                <a:ea typeface="+mn-ea"/>
                <a:cs typeface="+mn-cs"/>
              </a:rPr>
              <a:t>null</a:t>
            </a:r>
            <a:r>
              <a:rPr lang="en-US" sz="1200" kern="1200" dirty="0">
                <a:solidFill>
                  <a:schemeClr val="tx1"/>
                </a:solidFill>
                <a:effectLst/>
                <a:latin typeface="+mn-lt"/>
                <a:ea typeface="+mn-ea"/>
                <a:cs typeface="+mn-cs"/>
              </a:rPr>
              <a:t> reference. </a:t>
            </a:r>
          </a:p>
          <a:p>
            <a:r>
              <a:rPr lang="en-US" sz="1200" kern="1200" dirty="0">
                <a:solidFill>
                  <a:schemeClr val="tx1"/>
                </a:solidFill>
                <a:effectLst/>
                <a:latin typeface="+mn-lt"/>
                <a:ea typeface="+mn-ea"/>
                <a:cs typeface="+mn-cs"/>
              </a:rPr>
              <a:t>The expression that we'll use, a lambda expression (r for restaurant). </a:t>
            </a:r>
            <a:r>
              <a:rPr lang="en-US" sz="1200" i="1" kern="1200" dirty="0">
                <a:solidFill>
                  <a:schemeClr val="tx1"/>
                </a:solidFill>
                <a:effectLst/>
                <a:latin typeface="+mn-lt"/>
                <a:ea typeface="+mn-ea"/>
                <a:cs typeface="+mn-cs"/>
              </a:rPr>
              <a:t>_</a:t>
            </a:r>
            <a:r>
              <a:rPr lang="en-US" sz="1200" i="1" kern="1200" dirty="0" err="1">
                <a:solidFill>
                  <a:schemeClr val="tx1"/>
                </a:solidFill>
                <a:effectLst/>
                <a:latin typeface="+mn-lt"/>
                <a:ea typeface="+mn-ea"/>
                <a:cs typeface="+mn-cs"/>
              </a:rPr>
              <a:t>restaurants.FirstOrDefault</a:t>
            </a:r>
            <a:r>
              <a:rPr lang="en-US" sz="1200" i="1" kern="1200" dirty="0">
                <a:solidFill>
                  <a:schemeClr val="tx1"/>
                </a:solidFill>
                <a:effectLst/>
                <a:latin typeface="+mn-lt"/>
                <a:ea typeface="+mn-ea"/>
                <a:cs typeface="+mn-cs"/>
              </a:rPr>
              <a:t>(r =&gt; </a:t>
            </a:r>
            <a:r>
              <a:rPr lang="en-US" sz="1200" i="1" kern="1200" dirty="0" err="1">
                <a:solidFill>
                  <a:schemeClr val="tx1"/>
                </a:solidFill>
                <a:effectLst/>
                <a:latin typeface="+mn-lt"/>
                <a:ea typeface="+mn-ea"/>
                <a:cs typeface="+mn-cs"/>
              </a:rPr>
              <a:t>r.Id</a:t>
            </a:r>
            <a:r>
              <a:rPr lang="en-US" sz="1200" i="1" kern="1200" dirty="0">
                <a:solidFill>
                  <a:schemeClr val="tx1"/>
                </a:solidFill>
                <a:effectLst/>
                <a:latin typeface="+mn-lt"/>
                <a:ea typeface="+mn-ea"/>
                <a:cs typeface="+mn-cs"/>
              </a:rPr>
              <a:t> == id)</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save </a:t>
            </a:r>
            <a:r>
              <a:rPr lang="en-US" sz="1200" i="1" kern="1200" dirty="0" err="1">
                <a:solidFill>
                  <a:schemeClr val="tx1"/>
                </a:solidFill>
                <a:effectLst/>
                <a:latin typeface="+mn-lt"/>
                <a:ea typeface="+mn-ea"/>
                <a:cs typeface="+mn-cs"/>
              </a:rPr>
              <a:t>RestaurantData</a:t>
            </a:r>
            <a:r>
              <a:rPr lang="en-US" sz="1200" kern="1200" dirty="0">
                <a:solidFill>
                  <a:schemeClr val="tx1"/>
                </a:solidFill>
                <a:effectLst/>
                <a:latin typeface="+mn-lt"/>
                <a:ea typeface="+mn-ea"/>
                <a:cs typeface="+mn-cs"/>
              </a:rPr>
              <a:t>, come back to our controller, and let's assume for right now that we always find the restaurant. </a:t>
            </a:r>
          </a:p>
          <a:p>
            <a:r>
              <a:rPr lang="en-US" sz="1200" kern="1200" dirty="0">
                <a:solidFill>
                  <a:schemeClr val="tx1"/>
                </a:solidFill>
                <a:effectLst/>
                <a:latin typeface="+mn-lt"/>
                <a:ea typeface="+mn-ea"/>
                <a:cs typeface="+mn-cs"/>
              </a:rPr>
              <a:t>We’re just going to return a View with that model and save the controller. </a:t>
            </a:r>
          </a:p>
          <a:p>
            <a:r>
              <a:rPr lang="en-US" sz="1200" kern="1200" dirty="0">
                <a:solidFill>
                  <a:schemeClr val="tx1"/>
                </a:solidFill>
                <a:effectLst/>
                <a:latin typeface="+mn-lt"/>
                <a:ea typeface="+mn-ea"/>
                <a:cs typeface="+mn-cs"/>
              </a:rPr>
              <a:t>We just need a Details view.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9</a:t>
            </a:fld>
            <a:endParaRPr lang="nl-NL"/>
          </a:p>
        </p:txBody>
      </p:sp>
    </p:spTree>
    <p:extLst>
      <p:ext uri="{BB962C8B-B14F-4D97-AF65-F5344CB8AC3E}">
        <p14:creationId xmlns:p14="http://schemas.microsoft.com/office/powerpoint/2010/main" val="2796775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Detail a Restaurant</a:t>
            </a:r>
          </a:p>
          <a:p>
            <a:endParaRPr lang="en-US" dirty="0"/>
          </a:p>
          <a:p>
            <a:r>
              <a:rPr lang="en-US" dirty="0"/>
              <a:t>We make a copy of </a:t>
            </a:r>
            <a:r>
              <a:rPr lang="en-US" i="1" dirty="0" err="1"/>
              <a:t>Index.cshtml</a:t>
            </a:r>
            <a:r>
              <a:rPr lang="en-US" dirty="0"/>
              <a:t>, change the name of this </a:t>
            </a:r>
            <a:r>
              <a:rPr lang="en-US" i="1" dirty="0" err="1"/>
              <a:t>cshtml</a:t>
            </a:r>
            <a:r>
              <a:rPr lang="en-US" dirty="0"/>
              <a:t> file to </a:t>
            </a:r>
            <a:r>
              <a:rPr lang="en-US" i="1" dirty="0" err="1"/>
              <a:t>Details.cshtml</a:t>
            </a:r>
            <a:r>
              <a:rPr lang="en-US" dirty="0"/>
              <a:t>.. </a:t>
            </a:r>
          </a:p>
          <a:p>
            <a:r>
              <a:rPr lang="en-US" dirty="0"/>
              <a:t>First of all, we will change the model. </a:t>
            </a:r>
          </a:p>
          <a:p>
            <a:r>
              <a:rPr lang="en-US" dirty="0"/>
              <a:t>We expect the controller to pass a </a:t>
            </a:r>
            <a:r>
              <a:rPr lang="en-US" i="1" dirty="0"/>
              <a:t>Restaurant</a:t>
            </a:r>
            <a:r>
              <a:rPr lang="en-US" dirty="0"/>
              <a:t> entity. </a:t>
            </a:r>
          </a:p>
          <a:p>
            <a:r>
              <a:rPr lang="en-US" dirty="0"/>
              <a:t>Let's change the title of the page to use the restaurant name. </a:t>
            </a:r>
          </a:p>
          <a:p>
            <a:r>
              <a:rPr lang="en-US" dirty="0"/>
              <a:t>The only interesting attributes we have are </a:t>
            </a:r>
            <a:r>
              <a:rPr lang="en-US" i="1" dirty="0"/>
              <a:t>name</a:t>
            </a:r>
            <a:r>
              <a:rPr lang="en-US" dirty="0"/>
              <a:t> and </a:t>
            </a:r>
            <a:r>
              <a:rPr lang="en-US" i="1" dirty="0"/>
              <a:t>Id</a:t>
            </a:r>
            <a:r>
              <a:rPr lang="en-US" dirty="0"/>
              <a:t>, and the user probably doesn't care about the </a:t>
            </a:r>
            <a:r>
              <a:rPr lang="en-US" i="1" dirty="0"/>
              <a:t>Id</a:t>
            </a:r>
            <a:r>
              <a:rPr lang="en-US" dirty="0"/>
              <a:t>, so let's just write out the restaurant name in an </a:t>
            </a:r>
            <a:r>
              <a:rPr lang="en-US" i="1" dirty="0"/>
              <a:t>h1</a:t>
            </a:r>
            <a:r>
              <a:rPr lang="en-US" dirty="0"/>
              <a:t> element. </a:t>
            </a:r>
          </a:p>
          <a:p>
            <a:r>
              <a:rPr lang="en-US" dirty="0"/>
              <a:t>We'll add some more attributes to our restaurant later on. </a:t>
            </a:r>
          </a:p>
          <a:p>
            <a:endParaRPr lang="en-US" dirty="0"/>
          </a:p>
          <a:p>
            <a:r>
              <a:rPr lang="en-US" dirty="0"/>
              <a:t>Let's test this out in the browser: </a:t>
            </a:r>
          </a:p>
          <a:p>
            <a:r>
              <a:rPr lang="en-US" dirty="0"/>
              <a:t>let's go to </a:t>
            </a:r>
            <a:r>
              <a:rPr lang="en-US" i="1" dirty="0"/>
              <a:t>/home/details/2</a:t>
            </a:r>
            <a:r>
              <a:rPr lang="en-US" dirty="0"/>
              <a:t>, and we can see that is </a:t>
            </a:r>
            <a:r>
              <a:rPr lang="en-US" i="1" dirty="0" err="1"/>
              <a:t>Tersiguel's</a:t>
            </a:r>
            <a:r>
              <a:rPr lang="en-US" dirty="0"/>
              <a:t>, so I'm pulling back just a single restaurant displaying that in a view. </a:t>
            </a:r>
          </a:p>
          <a:p>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10</a:t>
            </a:fld>
            <a:endParaRPr lang="nl-NL"/>
          </a:p>
        </p:txBody>
      </p:sp>
    </p:spTree>
    <p:extLst>
      <p:ext uri="{BB962C8B-B14F-4D97-AF65-F5344CB8AC3E}">
        <p14:creationId xmlns:p14="http://schemas.microsoft.com/office/powerpoint/2010/main" val="3957955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10/03/2021</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10/03/2021</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10/03/2021</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10/03/2021</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10/03/2021</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10/03/2021</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10/03/2021</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10/03/2021</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10/03/2021</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10/03/2021</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10/03/2021</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10/03/2021</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10/03/2021</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4382D2-668F-4823-87EA-5F6CDAE57814}"/>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C7D8E3DC-0727-46D7-A254-178CFB3041EB}"/>
              </a:ext>
            </a:extLst>
          </p:cNvPr>
          <p:cNvPicPr>
            <a:picLocks noGrp="1" noChangeAspect="1"/>
          </p:cNvPicPr>
          <p:nvPr>
            <p:ph idx="1"/>
          </p:nvPr>
        </p:nvPicPr>
        <p:blipFill>
          <a:blip r:embed="rId3"/>
          <a:stretch>
            <a:fillRect/>
          </a:stretch>
        </p:blipFill>
        <p:spPr>
          <a:xfrm>
            <a:off x="643394" y="1690688"/>
            <a:ext cx="6496050" cy="3267075"/>
          </a:xfrm>
          <a:prstGeom prst="rect">
            <a:avLst/>
          </a:prstGeom>
        </p:spPr>
      </p:pic>
      <p:pic>
        <p:nvPicPr>
          <p:cNvPr id="5" name="Afbeelding 4">
            <a:extLst>
              <a:ext uri="{FF2B5EF4-FFF2-40B4-BE49-F238E27FC236}">
                <a16:creationId xmlns:a16="http://schemas.microsoft.com/office/drawing/2014/main" id="{21712843-5898-44C1-86C5-9F57FF2169DC}"/>
              </a:ext>
            </a:extLst>
          </p:cNvPr>
          <p:cNvPicPr>
            <a:picLocks noChangeAspect="1"/>
          </p:cNvPicPr>
          <p:nvPr/>
        </p:nvPicPr>
        <p:blipFill>
          <a:blip r:embed="rId4"/>
          <a:stretch>
            <a:fillRect/>
          </a:stretch>
        </p:blipFill>
        <p:spPr>
          <a:xfrm>
            <a:off x="6513860" y="3324225"/>
            <a:ext cx="4600575" cy="1628775"/>
          </a:xfrm>
          <a:prstGeom prst="rect">
            <a:avLst/>
          </a:prstGeom>
        </p:spPr>
      </p:pic>
    </p:spTree>
    <p:extLst>
      <p:ext uri="{BB962C8B-B14F-4D97-AF65-F5344CB8AC3E}">
        <p14:creationId xmlns:p14="http://schemas.microsoft.com/office/powerpoint/2010/main" val="74493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3C1D8C-E80D-49C8-8802-9291A3471B6E}"/>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01F9356E-BD48-41DA-BF24-E76BD3C9434F}"/>
              </a:ext>
            </a:extLst>
          </p:cNvPr>
          <p:cNvPicPr>
            <a:picLocks noGrp="1" noChangeAspect="1"/>
          </p:cNvPicPr>
          <p:nvPr>
            <p:ph idx="1"/>
          </p:nvPr>
        </p:nvPicPr>
        <p:blipFill>
          <a:blip r:embed="rId3"/>
          <a:stretch>
            <a:fillRect/>
          </a:stretch>
        </p:blipFill>
        <p:spPr>
          <a:xfrm>
            <a:off x="402221" y="1690688"/>
            <a:ext cx="4958919" cy="3331288"/>
          </a:xfrm>
          <a:prstGeom prst="rect">
            <a:avLst/>
          </a:prstGeom>
        </p:spPr>
      </p:pic>
      <p:pic>
        <p:nvPicPr>
          <p:cNvPr id="5" name="Afbeelding 4">
            <a:extLst>
              <a:ext uri="{FF2B5EF4-FFF2-40B4-BE49-F238E27FC236}">
                <a16:creationId xmlns:a16="http://schemas.microsoft.com/office/drawing/2014/main" id="{E37254DC-3B5E-4CE4-9CE2-749B198B734D}"/>
              </a:ext>
            </a:extLst>
          </p:cNvPr>
          <p:cNvPicPr>
            <a:picLocks noChangeAspect="1"/>
          </p:cNvPicPr>
          <p:nvPr/>
        </p:nvPicPr>
        <p:blipFill>
          <a:blip r:embed="rId4"/>
          <a:stretch>
            <a:fillRect/>
          </a:stretch>
        </p:blipFill>
        <p:spPr>
          <a:xfrm>
            <a:off x="6392058" y="2229046"/>
            <a:ext cx="5695950" cy="2600325"/>
          </a:xfrm>
          <a:prstGeom prst="rect">
            <a:avLst/>
          </a:prstGeom>
        </p:spPr>
      </p:pic>
    </p:spTree>
    <p:extLst>
      <p:ext uri="{BB962C8B-B14F-4D97-AF65-F5344CB8AC3E}">
        <p14:creationId xmlns:p14="http://schemas.microsoft.com/office/powerpoint/2010/main" val="240942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3CA8CD-6186-475F-968C-20C97B01A5CD}"/>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21A3C8BB-15B8-4311-B30A-65C464B638FE}"/>
              </a:ext>
            </a:extLst>
          </p:cNvPr>
          <p:cNvPicPr>
            <a:picLocks noGrp="1" noChangeAspect="1"/>
          </p:cNvPicPr>
          <p:nvPr>
            <p:ph idx="1"/>
          </p:nvPr>
        </p:nvPicPr>
        <p:blipFill>
          <a:blip r:embed="rId3"/>
          <a:stretch>
            <a:fillRect/>
          </a:stretch>
        </p:blipFill>
        <p:spPr>
          <a:xfrm>
            <a:off x="1062103" y="1948331"/>
            <a:ext cx="5257800" cy="2552700"/>
          </a:xfrm>
          <a:prstGeom prst="rect">
            <a:avLst/>
          </a:prstGeom>
        </p:spPr>
      </p:pic>
      <p:pic>
        <p:nvPicPr>
          <p:cNvPr id="5" name="Afbeelding 4">
            <a:extLst>
              <a:ext uri="{FF2B5EF4-FFF2-40B4-BE49-F238E27FC236}">
                <a16:creationId xmlns:a16="http://schemas.microsoft.com/office/drawing/2014/main" id="{F9E7D661-8F6E-4517-B99F-D3503BA655E1}"/>
              </a:ext>
            </a:extLst>
          </p:cNvPr>
          <p:cNvPicPr>
            <a:picLocks noChangeAspect="1"/>
          </p:cNvPicPr>
          <p:nvPr/>
        </p:nvPicPr>
        <p:blipFill>
          <a:blip r:embed="rId4"/>
          <a:stretch>
            <a:fillRect/>
          </a:stretch>
        </p:blipFill>
        <p:spPr>
          <a:xfrm>
            <a:off x="7281210" y="1948331"/>
            <a:ext cx="3667125" cy="2781300"/>
          </a:xfrm>
          <a:prstGeom prst="rect">
            <a:avLst/>
          </a:prstGeom>
        </p:spPr>
      </p:pic>
    </p:spTree>
    <p:extLst>
      <p:ext uri="{BB962C8B-B14F-4D97-AF65-F5344CB8AC3E}">
        <p14:creationId xmlns:p14="http://schemas.microsoft.com/office/powerpoint/2010/main" val="82431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7CC93C-EC6C-4ED6-98B7-FFE322FFD39D}"/>
              </a:ext>
            </a:extLst>
          </p:cNvPr>
          <p:cNvSpPr>
            <a:spLocks noGrp="1"/>
          </p:cNvSpPr>
          <p:nvPr>
            <p:ph type="title"/>
          </p:nvPr>
        </p:nvSpPr>
        <p:spPr/>
        <p:txBody>
          <a:bodyPr/>
          <a:lstStyle/>
          <a:p>
            <a:r>
              <a:rPr lang="nl-BE" dirty="0"/>
              <a:t>Detail a Restaurant </a:t>
            </a:r>
          </a:p>
        </p:txBody>
      </p:sp>
      <p:pic>
        <p:nvPicPr>
          <p:cNvPr id="8" name="Tijdelijke aanduiding voor inhoud 3">
            <a:extLst>
              <a:ext uri="{FF2B5EF4-FFF2-40B4-BE49-F238E27FC236}">
                <a16:creationId xmlns:a16="http://schemas.microsoft.com/office/drawing/2014/main" id="{7BF84C56-3E84-4ECC-8B26-43693B40273B}"/>
              </a:ext>
            </a:extLst>
          </p:cNvPr>
          <p:cNvPicPr>
            <a:picLocks noGrp="1" noChangeAspect="1"/>
          </p:cNvPicPr>
          <p:nvPr>
            <p:ph idx="1"/>
          </p:nvPr>
        </p:nvPicPr>
        <p:blipFill>
          <a:blip r:embed="rId3"/>
          <a:stretch>
            <a:fillRect/>
          </a:stretch>
        </p:blipFill>
        <p:spPr>
          <a:xfrm>
            <a:off x="389312" y="1690688"/>
            <a:ext cx="4199362" cy="2940002"/>
          </a:xfrm>
          <a:prstGeom prst="rect">
            <a:avLst/>
          </a:prstGeom>
        </p:spPr>
      </p:pic>
      <p:pic>
        <p:nvPicPr>
          <p:cNvPr id="9" name="Afbeelding 8">
            <a:extLst>
              <a:ext uri="{FF2B5EF4-FFF2-40B4-BE49-F238E27FC236}">
                <a16:creationId xmlns:a16="http://schemas.microsoft.com/office/drawing/2014/main" id="{AEEB095A-684D-4D00-92E8-DAD657716572}"/>
              </a:ext>
            </a:extLst>
          </p:cNvPr>
          <p:cNvPicPr>
            <a:picLocks noChangeAspect="1"/>
          </p:cNvPicPr>
          <p:nvPr/>
        </p:nvPicPr>
        <p:blipFill>
          <a:blip r:embed="rId4"/>
          <a:stretch>
            <a:fillRect/>
          </a:stretch>
        </p:blipFill>
        <p:spPr>
          <a:xfrm>
            <a:off x="389312" y="5265193"/>
            <a:ext cx="10696575" cy="790575"/>
          </a:xfrm>
          <a:prstGeom prst="rect">
            <a:avLst/>
          </a:prstGeom>
        </p:spPr>
      </p:pic>
      <p:pic>
        <p:nvPicPr>
          <p:cNvPr id="10" name="Afbeelding 9">
            <a:extLst>
              <a:ext uri="{FF2B5EF4-FFF2-40B4-BE49-F238E27FC236}">
                <a16:creationId xmlns:a16="http://schemas.microsoft.com/office/drawing/2014/main" id="{22F1945D-5597-4ACE-A342-17478AFD9F8A}"/>
              </a:ext>
            </a:extLst>
          </p:cNvPr>
          <p:cNvPicPr>
            <a:picLocks noChangeAspect="1"/>
          </p:cNvPicPr>
          <p:nvPr/>
        </p:nvPicPr>
        <p:blipFill>
          <a:blip r:embed="rId5"/>
          <a:stretch>
            <a:fillRect/>
          </a:stretch>
        </p:blipFill>
        <p:spPr>
          <a:xfrm>
            <a:off x="5437811" y="1514985"/>
            <a:ext cx="6364877" cy="3291407"/>
          </a:xfrm>
          <a:prstGeom prst="rect">
            <a:avLst/>
          </a:prstGeom>
        </p:spPr>
      </p:pic>
      <p:sp>
        <p:nvSpPr>
          <p:cNvPr id="11" name="Rechthoek 10">
            <a:extLst>
              <a:ext uri="{FF2B5EF4-FFF2-40B4-BE49-F238E27FC236}">
                <a16:creationId xmlns:a16="http://schemas.microsoft.com/office/drawing/2014/main" id="{C77C1DD1-3EA6-4955-BA43-2C2AAB256CE8}"/>
              </a:ext>
            </a:extLst>
          </p:cNvPr>
          <p:cNvSpPr/>
          <p:nvPr/>
        </p:nvSpPr>
        <p:spPr>
          <a:xfrm>
            <a:off x="7348451" y="3690851"/>
            <a:ext cx="2726574" cy="216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1">
            <a:extLst>
              <a:ext uri="{FF2B5EF4-FFF2-40B4-BE49-F238E27FC236}">
                <a16:creationId xmlns:a16="http://schemas.microsoft.com/office/drawing/2014/main" id="{D517C080-5232-4DEF-A06F-19D74350AA4F}"/>
              </a:ext>
            </a:extLst>
          </p:cNvPr>
          <p:cNvPicPr>
            <a:picLocks noChangeAspect="1"/>
          </p:cNvPicPr>
          <p:nvPr/>
        </p:nvPicPr>
        <p:blipFill>
          <a:blip r:embed="rId6"/>
          <a:stretch>
            <a:fillRect/>
          </a:stretch>
        </p:blipFill>
        <p:spPr>
          <a:xfrm>
            <a:off x="9191798" y="300590"/>
            <a:ext cx="2819400" cy="866775"/>
          </a:xfrm>
          <a:prstGeom prst="rect">
            <a:avLst/>
          </a:prstGeom>
        </p:spPr>
      </p:pic>
    </p:spTree>
    <p:extLst>
      <p:ext uri="{BB962C8B-B14F-4D97-AF65-F5344CB8AC3E}">
        <p14:creationId xmlns:p14="http://schemas.microsoft.com/office/powerpoint/2010/main" val="290523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282D13-8F80-434D-92EF-92C5B5DC8DA8}"/>
              </a:ext>
            </a:extLst>
          </p:cNvPr>
          <p:cNvSpPr>
            <a:spLocks noGrp="1"/>
          </p:cNvSpPr>
          <p:nvPr>
            <p:ph type="title"/>
          </p:nvPr>
        </p:nvSpPr>
        <p:spPr/>
        <p:txBody>
          <a:bodyPr/>
          <a:lstStyle/>
          <a:p>
            <a:r>
              <a:rPr lang="nl-BE" dirty="0"/>
              <a:t>Detail a Restaurant</a:t>
            </a:r>
          </a:p>
        </p:txBody>
      </p:sp>
      <p:pic>
        <p:nvPicPr>
          <p:cNvPr id="6" name="Afbeelding 5">
            <a:extLst>
              <a:ext uri="{FF2B5EF4-FFF2-40B4-BE49-F238E27FC236}">
                <a16:creationId xmlns:a16="http://schemas.microsoft.com/office/drawing/2014/main" id="{A641BFF8-960E-432D-80FC-D6876DB9E43B}"/>
              </a:ext>
            </a:extLst>
          </p:cNvPr>
          <p:cNvPicPr>
            <a:picLocks noChangeAspect="1"/>
          </p:cNvPicPr>
          <p:nvPr/>
        </p:nvPicPr>
        <p:blipFill>
          <a:blip r:embed="rId3"/>
          <a:stretch>
            <a:fillRect/>
          </a:stretch>
        </p:blipFill>
        <p:spPr>
          <a:xfrm>
            <a:off x="7443689" y="4922337"/>
            <a:ext cx="4514850" cy="1857375"/>
          </a:xfrm>
          <a:prstGeom prst="rect">
            <a:avLst/>
          </a:prstGeom>
        </p:spPr>
      </p:pic>
      <p:pic>
        <p:nvPicPr>
          <p:cNvPr id="9" name="Afbeelding 8">
            <a:extLst>
              <a:ext uri="{FF2B5EF4-FFF2-40B4-BE49-F238E27FC236}">
                <a16:creationId xmlns:a16="http://schemas.microsoft.com/office/drawing/2014/main" id="{0549D677-E1CB-459C-8985-F55151FF41F2}"/>
              </a:ext>
            </a:extLst>
          </p:cNvPr>
          <p:cNvPicPr>
            <a:picLocks noChangeAspect="1"/>
          </p:cNvPicPr>
          <p:nvPr/>
        </p:nvPicPr>
        <p:blipFill>
          <a:blip r:embed="rId4"/>
          <a:stretch>
            <a:fillRect/>
          </a:stretch>
        </p:blipFill>
        <p:spPr>
          <a:xfrm>
            <a:off x="304171" y="1411869"/>
            <a:ext cx="8626887" cy="3883552"/>
          </a:xfrm>
          <a:prstGeom prst="rect">
            <a:avLst/>
          </a:prstGeom>
        </p:spPr>
      </p:pic>
      <p:pic>
        <p:nvPicPr>
          <p:cNvPr id="10" name="Afbeelding 9">
            <a:extLst>
              <a:ext uri="{FF2B5EF4-FFF2-40B4-BE49-F238E27FC236}">
                <a16:creationId xmlns:a16="http://schemas.microsoft.com/office/drawing/2014/main" id="{61ADB1B5-5F90-4CB8-B882-3A57B8D5768C}"/>
              </a:ext>
            </a:extLst>
          </p:cNvPr>
          <p:cNvPicPr>
            <a:picLocks noChangeAspect="1"/>
          </p:cNvPicPr>
          <p:nvPr/>
        </p:nvPicPr>
        <p:blipFill>
          <a:blip r:embed="rId5"/>
          <a:stretch>
            <a:fillRect/>
          </a:stretch>
        </p:blipFill>
        <p:spPr>
          <a:xfrm>
            <a:off x="8931058" y="502231"/>
            <a:ext cx="2000250" cy="1819275"/>
          </a:xfrm>
          <a:prstGeom prst="rect">
            <a:avLst/>
          </a:prstGeom>
        </p:spPr>
      </p:pic>
      <p:cxnSp>
        <p:nvCxnSpPr>
          <p:cNvPr id="8" name="Rechte verbindingslijn met pijl 7">
            <a:extLst>
              <a:ext uri="{FF2B5EF4-FFF2-40B4-BE49-F238E27FC236}">
                <a16:creationId xmlns:a16="http://schemas.microsoft.com/office/drawing/2014/main" id="{0D3623D9-341E-4FA8-98E7-2EC99EF564DA}"/>
              </a:ext>
            </a:extLst>
          </p:cNvPr>
          <p:cNvCxnSpPr>
            <a:cxnSpLocks/>
          </p:cNvCxnSpPr>
          <p:nvPr/>
        </p:nvCxnSpPr>
        <p:spPr>
          <a:xfrm>
            <a:off x="9077498" y="1935663"/>
            <a:ext cx="1377919" cy="33597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Afbeelding 12">
            <a:extLst>
              <a:ext uri="{FF2B5EF4-FFF2-40B4-BE49-F238E27FC236}">
                <a16:creationId xmlns:a16="http://schemas.microsoft.com/office/drawing/2014/main" id="{FF7F3B68-FE01-4DFF-AF44-C128DA1C6D2E}"/>
              </a:ext>
            </a:extLst>
          </p:cNvPr>
          <p:cNvPicPr>
            <a:picLocks noChangeAspect="1"/>
          </p:cNvPicPr>
          <p:nvPr/>
        </p:nvPicPr>
        <p:blipFill>
          <a:blip r:embed="rId6"/>
          <a:stretch>
            <a:fillRect/>
          </a:stretch>
        </p:blipFill>
        <p:spPr>
          <a:xfrm>
            <a:off x="7443689" y="5673032"/>
            <a:ext cx="2800350" cy="857250"/>
          </a:xfrm>
          <a:prstGeom prst="rect">
            <a:avLst/>
          </a:prstGeom>
        </p:spPr>
      </p:pic>
    </p:spTree>
    <p:extLst>
      <p:ext uri="{BB962C8B-B14F-4D97-AF65-F5344CB8AC3E}">
        <p14:creationId xmlns:p14="http://schemas.microsoft.com/office/powerpoint/2010/main" val="299142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10A32-CA62-427C-B55F-B4A10A809ED5}"/>
              </a:ext>
            </a:extLst>
          </p:cNvPr>
          <p:cNvSpPr>
            <a:spLocks noGrp="1"/>
          </p:cNvSpPr>
          <p:nvPr>
            <p:ph type="title"/>
          </p:nvPr>
        </p:nvSpPr>
        <p:spPr/>
        <p:txBody>
          <a:bodyPr/>
          <a:lstStyle/>
          <a:p>
            <a:r>
              <a:rPr lang="nl-BE" dirty="0" err="1"/>
              <a:t>Create</a:t>
            </a:r>
            <a:r>
              <a:rPr lang="nl-BE" dirty="0"/>
              <a:t> a Restaurant</a:t>
            </a:r>
          </a:p>
        </p:txBody>
      </p:sp>
      <p:pic>
        <p:nvPicPr>
          <p:cNvPr id="4" name="Tijdelijke aanduiding voor inhoud 3">
            <a:extLst>
              <a:ext uri="{FF2B5EF4-FFF2-40B4-BE49-F238E27FC236}">
                <a16:creationId xmlns:a16="http://schemas.microsoft.com/office/drawing/2014/main" id="{42E2B819-166E-4768-B926-DC3970B6A3C4}"/>
              </a:ext>
            </a:extLst>
          </p:cNvPr>
          <p:cNvPicPr>
            <a:picLocks noGrp="1" noChangeAspect="1"/>
          </p:cNvPicPr>
          <p:nvPr>
            <p:ph idx="1"/>
          </p:nvPr>
        </p:nvPicPr>
        <p:blipFill>
          <a:blip r:embed="rId3"/>
          <a:stretch>
            <a:fillRect/>
          </a:stretch>
        </p:blipFill>
        <p:spPr>
          <a:xfrm>
            <a:off x="838200" y="2263460"/>
            <a:ext cx="10515600" cy="3475668"/>
          </a:xfrm>
          <a:prstGeom prst="rect">
            <a:avLst/>
          </a:prstGeom>
        </p:spPr>
      </p:pic>
    </p:spTree>
    <p:extLst>
      <p:ext uri="{BB962C8B-B14F-4D97-AF65-F5344CB8AC3E}">
        <p14:creationId xmlns:p14="http://schemas.microsoft.com/office/powerpoint/2010/main" val="86002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03635-290B-4822-9394-CF6BCE5EF64A}"/>
              </a:ext>
            </a:extLst>
          </p:cNvPr>
          <p:cNvSpPr>
            <a:spLocks noGrp="1"/>
          </p:cNvSpPr>
          <p:nvPr>
            <p:ph type="title"/>
          </p:nvPr>
        </p:nvSpPr>
        <p:spPr/>
        <p:txBody>
          <a:bodyPr/>
          <a:lstStyle/>
          <a:p>
            <a:r>
              <a:rPr lang="nl-BE" dirty="0" err="1"/>
              <a:t>Create</a:t>
            </a:r>
            <a:r>
              <a:rPr lang="nl-BE" dirty="0"/>
              <a:t> a Restaurant</a:t>
            </a:r>
          </a:p>
        </p:txBody>
      </p:sp>
      <p:pic>
        <p:nvPicPr>
          <p:cNvPr id="4" name="Tijdelijke aanduiding voor inhoud 3">
            <a:extLst>
              <a:ext uri="{FF2B5EF4-FFF2-40B4-BE49-F238E27FC236}">
                <a16:creationId xmlns:a16="http://schemas.microsoft.com/office/drawing/2014/main" id="{37D2FDB7-1C2B-4140-AB75-F13485837CA1}"/>
              </a:ext>
            </a:extLst>
          </p:cNvPr>
          <p:cNvPicPr>
            <a:picLocks noGrp="1" noChangeAspect="1"/>
          </p:cNvPicPr>
          <p:nvPr>
            <p:ph idx="1"/>
          </p:nvPr>
        </p:nvPicPr>
        <p:blipFill>
          <a:blip r:embed="rId3"/>
          <a:stretch>
            <a:fillRect/>
          </a:stretch>
        </p:blipFill>
        <p:spPr>
          <a:xfrm>
            <a:off x="236952" y="1302706"/>
            <a:ext cx="4671170" cy="3236196"/>
          </a:xfrm>
          <a:prstGeom prst="rect">
            <a:avLst/>
          </a:prstGeom>
        </p:spPr>
      </p:pic>
      <p:pic>
        <p:nvPicPr>
          <p:cNvPr id="5" name="Afbeelding 4">
            <a:extLst>
              <a:ext uri="{FF2B5EF4-FFF2-40B4-BE49-F238E27FC236}">
                <a16:creationId xmlns:a16="http://schemas.microsoft.com/office/drawing/2014/main" id="{8F91F221-DB6B-492E-8598-EDC7DED575E4}"/>
              </a:ext>
            </a:extLst>
          </p:cNvPr>
          <p:cNvPicPr>
            <a:picLocks noChangeAspect="1"/>
          </p:cNvPicPr>
          <p:nvPr/>
        </p:nvPicPr>
        <p:blipFill>
          <a:blip r:embed="rId4"/>
          <a:stretch>
            <a:fillRect/>
          </a:stretch>
        </p:blipFill>
        <p:spPr>
          <a:xfrm>
            <a:off x="5496316" y="1302706"/>
            <a:ext cx="6173766" cy="4225362"/>
          </a:xfrm>
          <a:prstGeom prst="rect">
            <a:avLst/>
          </a:prstGeom>
        </p:spPr>
      </p:pic>
    </p:spTree>
    <p:extLst>
      <p:ext uri="{BB962C8B-B14F-4D97-AF65-F5344CB8AC3E}">
        <p14:creationId xmlns:p14="http://schemas.microsoft.com/office/powerpoint/2010/main" val="200096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6A6DF0-F3E1-4084-B435-37C7E899F005}"/>
              </a:ext>
            </a:extLst>
          </p:cNvPr>
          <p:cNvSpPr>
            <a:spLocks noGrp="1"/>
          </p:cNvSpPr>
          <p:nvPr>
            <p:ph type="title"/>
          </p:nvPr>
        </p:nvSpPr>
        <p:spPr/>
        <p:txBody>
          <a:bodyPr/>
          <a:lstStyle/>
          <a:p>
            <a:r>
              <a:rPr lang="nl-BE" dirty="0" err="1"/>
              <a:t>Create</a:t>
            </a:r>
            <a:r>
              <a:rPr lang="nl-BE" dirty="0"/>
              <a:t> a Restaurant</a:t>
            </a:r>
          </a:p>
        </p:txBody>
      </p:sp>
      <p:pic>
        <p:nvPicPr>
          <p:cNvPr id="4" name="Tijdelijke aanduiding voor inhoud 3">
            <a:extLst>
              <a:ext uri="{FF2B5EF4-FFF2-40B4-BE49-F238E27FC236}">
                <a16:creationId xmlns:a16="http://schemas.microsoft.com/office/drawing/2014/main" id="{701E8D5D-AB35-486E-AADE-77FE251C4D0F}"/>
              </a:ext>
            </a:extLst>
          </p:cNvPr>
          <p:cNvPicPr>
            <a:picLocks noGrp="1" noChangeAspect="1"/>
          </p:cNvPicPr>
          <p:nvPr>
            <p:ph idx="1"/>
          </p:nvPr>
        </p:nvPicPr>
        <p:blipFill>
          <a:blip r:embed="rId3"/>
          <a:stretch>
            <a:fillRect/>
          </a:stretch>
        </p:blipFill>
        <p:spPr>
          <a:xfrm>
            <a:off x="9801766" y="139721"/>
            <a:ext cx="1902762" cy="4351338"/>
          </a:xfrm>
          <a:prstGeom prst="rect">
            <a:avLst/>
          </a:prstGeom>
        </p:spPr>
      </p:pic>
      <p:pic>
        <p:nvPicPr>
          <p:cNvPr id="6" name="Afbeelding 5">
            <a:extLst>
              <a:ext uri="{FF2B5EF4-FFF2-40B4-BE49-F238E27FC236}">
                <a16:creationId xmlns:a16="http://schemas.microsoft.com/office/drawing/2014/main" id="{B56A5459-2FF0-4F84-93CC-CE41990E1FD8}"/>
              </a:ext>
            </a:extLst>
          </p:cNvPr>
          <p:cNvPicPr>
            <a:picLocks noChangeAspect="1"/>
          </p:cNvPicPr>
          <p:nvPr/>
        </p:nvPicPr>
        <p:blipFill>
          <a:blip r:embed="rId4"/>
          <a:stretch>
            <a:fillRect/>
          </a:stretch>
        </p:blipFill>
        <p:spPr>
          <a:xfrm>
            <a:off x="8095815" y="4608921"/>
            <a:ext cx="3608713" cy="2179137"/>
          </a:xfrm>
          <a:prstGeom prst="rect">
            <a:avLst/>
          </a:prstGeom>
        </p:spPr>
      </p:pic>
      <p:pic>
        <p:nvPicPr>
          <p:cNvPr id="3" name="Afbeelding 2">
            <a:extLst>
              <a:ext uri="{FF2B5EF4-FFF2-40B4-BE49-F238E27FC236}">
                <a16:creationId xmlns:a16="http://schemas.microsoft.com/office/drawing/2014/main" id="{BA2775DB-DDA2-4864-A1D8-CAA0246172F2}"/>
              </a:ext>
            </a:extLst>
          </p:cNvPr>
          <p:cNvPicPr>
            <a:picLocks noChangeAspect="1"/>
          </p:cNvPicPr>
          <p:nvPr/>
        </p:nvPicPr>
        <p:blipFill>
          <a:blip r:embed="rId5"/>
          <a:stretch>
            <a:fillRect/>
          </a:stretch>
        </p:blipFill>
        <p:spPr>
          <a:xfrm>
            <a:off x="980901" y="1708919"/>
            <a:ext cx="7437120" cy="3677170"/>
          </a:xfrm>
          <a:prstGeom prst="rect">
            <a:avLst/>
          </a:prstGeom>
        </p:spPr>
      </p:pic>
    </p:spTree>
    <p:extLst>
      <p:ext uri="{BB962C8B-B14F-4D97-AF65-F5344CB8AC3E}">
        <p14:creationId xmlns:p14="http://schemas.microsoft.com/office/powerpoint/2010/main" val="111609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F7380-4599-4EF3-81AB-E1E895127875}"/>
              </a:ext>
            </a:extLst>
          </p:cNvPr>
          <p:cNvSpPr>
            <a:spLocks noGrp="1"/>
          </p:cNvSpPr>
          <p:nvPr>
            <p:ph type="title"/>
          </p:nvPr>
        </p:nvSpPr>
        <p:spPr/>
        <p:txBody>
          <a:bodyPr/>
          <a:lstStyle/>
          <a:p>
            <a:r>
              <a:rPr lang="nl-BE" dirty="0" err="1"/>
              <a:t>Create</a:t>
            </a:r>
            <a:r>
              <a:rPr lang="nl-BE" dirty="0"/>
              <a:t> a Restaurant </a:t>
            </a:r>
          </a:p>
        </p:txBody>
      </p:sp>
      <p:pic>
        <p:nvPicPr>
          <p:cNvPr id="4" name="Tijdelijke aanduiding voor inhoud 3">
            <a:extLst>
              <a:ext uri="{FF2B5EF4-FFF2-40B4-BE49-F238E27FC236}">
                <a16:creationId xmlns:a16="http://schemas.microsoft.com/office/drawing/2014/main" id="{F6321EB5-3EBB-4AA0-BDC7-0F7908D6C3BB}"/>
              </a:ext>
            </a:extLst>
          </p:cNvPr>
          <p:cNvPicPr>
            <a:picLocks noGrp="1" noChangeAspect="1"/>
          </p:cNvPicPr>
          <p:nvPr>
            <p:ph idx="1"/>
          </p:nvPr>
        </p:nvPicPr>
        <p:blipFill>
          <a:blip r:embed="rId3"/>
          <a:stretch>
            <a:fillRect/>
          </a:stretch>
        </p:blipFill>
        <p:spPr>
          <a:xfrm>
            <a:off x="3724478" y="1825625"/>
            <a:ext cx="4743043" cy="4351338"/>
          </a:xfrm>
          <a:prstGeom prst="rect">
            <a:avLst/>
          </a:prstGeom>
        </p:spPr>
      </p:pic>
    </p:spTree>
    <p:extLst>
      <p:ext uri="{BB962C8B-B14F-4D97-AF65-F5344CB8AC3E}">
        <p14:creationId xmlns:p14="http://schemas.microsoft.com/office/powerpoint/2010/main" val="2670466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DDAD31-1E1C-4A27-9E93-57592D3AD449}"/>
              </a:ext>
            </a:extLst>
          </p:cNvPr>
          <p:cNvSpPr>
            <a:spLocks noGrp="1"/>
          </p:cNvSpPr>
          <p:nvPr>
            <p:ph type="title"/>
          </p:nvPr>
        </p:nvSpPr>
        <p:spPr/>
        <p:txBody>
          <a:bodyPr/>
          <a:lstStyle/>
          <a:p>
            <a:r>
              <a:rPr lang="nl-BE" dirty="0"/>
              <a:t>Form </a:t>
            </a:r>
            <a:r>
              <a:rPr lang="nl-BE" dirty="0" err="1"/>
              <a:t>to</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5CFEA8E5-2D16-4E64-B680-4CC4EDE2859A}"/>
              </a:ext>
            </a:extLst>
          </p:cNvPr>
          <p:cNvPicPr>
            <a:picLocks noGrp="1" noChangeAspect="1"/>
          </p:cNvPicPr>
          <p:nvPr>
            <p:ph idx="1"/>
          </p:nvPr>
        </p:nvPicPr>
        <p:blipFill>
          <a:blip r:embed="rId3"/>
          <a:stretch>
            <a:fillRect/>
          </a:stretch>
        </p:blipFill>
        <p:spPr>
          <a:xfrm>
            <a:off x="838200" y="2733603"/>
            <a:ext cx="10515600" cy="2535381"/>
          </a:xfrm>
          <a:prstGeom prst="rect">
            <a:avLst/>
          </a:prstGeom>
        </p:spPr>
      </p:pic>
    </p:spTree>
    <p:extLst>
      <p:ext uri="{BB962C8B-B14F-4D97-AF65-F5344CB8AC3E}">
        <p14:creationId xmlns:p14="http://schemas.microsoft.com/office/powerpoint/2010/main" val="318850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a:t>Models</a:t>
            </a:r>
            <a:r>
              <a:rPr lang="nl-BE" dirty="0"/>
              <a:t> in </a:t>
            </a:r>
            <a:r>
              <a:rPr lang="nl-BE" dirty="0" err="1"/>
              <a:t>the</a:t>
            </a:r>
            <a:r>
              <a:rPr lang="nl-BE" dirty="0"/>
              <a:t> MVC Framework</a:t>
            </a:r>
          </a:p>
        </p:txBody>
      </p:sp>
      <p:sp>
        <p:nvSpPr>
          <p:cNvPr id="3" name="Ondertitel 2"/>
          <p:cNvSpPr>
            <a:spLocks noGrp="1"/>
          </p:cNvSpPr>
          <p:nvPr>
            <p:ph type="subTitle" idx="1"/>
          </p:nvPr>
        </p:nvSpPr>
        <p:spPr/>
        <p:txBody>
          <a:bodyPr/>
          <a:lstStyle/>
          <a:p>
            <a:endParaRPr lang="nl-BE"/>
          </a:p>
        </p:txBody>
      </p:sp>
      <p:sp>
        <p:nvSpPr>
          <p:cNvPr id="4" name="Tijdelijke aanduiding voor dianummer 3"/>
          <p:cNvSpPr>
            <a:spLocks noGrp="1"/>
          </p:cNvSpPr>
          <p:nvPr>
            <p:ph type="sldNum" sz="quarter" idx="11"/>
          </p:nvPr>
        </p:nvSpPr>
        <p:spPr>
          <a:xfrm>
            <a:off x="3232150" y="6399213"/>
            <a:ext cx="2133600" cy="365125"/>
          </a:xfrm>
          <a:prstGeom prst="rect">
            <a:avLst/>
          </a:prstGeom>
        </p:spPr>
        <p:txBody>
          <a:bodyPr vert="horz" wrap="square" lIns="91440" tIns="45720" rIns="91440" bIns="45720" numCol="1" anchor="ctr" anchorCtr="0" compatLnSpc="1">
            <a:prstTxWarp prst="textNoShape">
              <a:avLst/>
            </a:prstTxWarp>
          </a:bodyPr>
          <a:lstStyle>
            <a:defPPr>
              <a:defRPr lang="nl-NL"/>
            </a:defPPr>
            <a:lvl1pPr algn="r"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89433DD-59E3-443A-B5F0-33429A59D331}" type="slidenum">
              <a:rPr lang="nl-NL" smtClean="0"/>
              <a:pPr/>
              <a:t>2</a:t>
            </a:fld>
            <a:endParaRPr lang="nl-NL"/>
          </a:p>
        </p:txBody>
      </p:sp>
    </p:spTree>
    <p:extLst>
      <p:ext uri="{BB962C8B-B14F-4D97-AF65-F5344CB8AC3E}">
        <p14:creationId xmlns:p14="http://schemas.microsoft.com/office/powerpoint/2010/main" val="354210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4C1CB6-CBFD-4EED-8C09-02658FFC2CC7}"/>
              </a:ext>
            </a:extLst>
          </p:cNvPr>
          <p:cNvSpPr>
            <a:spLocks noGrp="1"/>
          </p:cNvSpPr>
          <p:nvPr>
            <p:ph type="title"/>
          </p:nvPr>
        </p:nvSpPr>
        <p:spPr/>
        <p:txBody>
          <a:bodyPr/>
          <a:lstStyle/>
          <a:p>
            <a:r>
              <a:rPr lang="nl-BE" dirty="0"/>
              <a:t>Form </a:t>
            </a:r>
            <a:r>
              <a:rPr lang="nl-BE" dirty="0" err="1"/>
              <a:t>to</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90A89870-9D02-4A14-B52C-BEBA4ABB90FE}"/>
              </a:ext>
            </a:extLst>
          </p:cNvPr>
          <p:cNvPicPr>
            <a:picLocks noGrp="1" noChangeAspect="1"/>
          </p:cNvPicPr>
          <p:nvPr>
            <p:ph idx="1"/>
          </p:nvPr>
        </p:nvPicPr>
        <p:blipFill>
          <a:blip r:embed="rId3"/>
          <a:stretch>
            <a:fillRect/>
          </a:stretch>
        </p:blipFill>
        <p:spPr>
          <a:xfrm>
            <a:off x="7418359" y="1250975"/>
            <a:ext cx="4636181" cy="2176398"/>
          </a:xfrm>
          <a:prstGeom prst="rect">
            <a:avLst/>
          </a:prstGeom>
        </p:spPr>
      </p:pic>
      <p:pic>
        <p:nvPicPr>
          <p:cNvPr id="5" name="Afbeelding 4">
            <a:extLst>
              <a:ext uri="{FF2B5EF4-FFF2-40B4-BE49-F238E27FC236}">
                <a16:creationId xmlns:a16="http://schemas.microsoft.com/office/drawing/2014/main" id="{CB4F64D5-D8B7-4F60-B304-21BE2A0AFA83}"/>
              </a:ext>
            </a:extLst>
          </p:cNvPr>
          <p:cNvPicPr>
            <a:picLocks noChangeAspect="1"/>
          </p:cNvPicPr>
          <p:nvPr/>
        </p:nvPicPr>
        <p:blipFill>
          <a:blip r:embed="rId4"/>
          <a:stretch>
            <a:fillRect/>
          </a:stretch>
        </p:blipFill>
        <p:spPr>
          <a:xfrm>
            <a:off x="838200" y="1690688"/>
            <a:ext cx="3686175" cy="2076718"/>
          </a:xfrm>
          <a:prstGeom prst="rect">
            <a:avLst/>
          </a:prstGeom>
        </p:spPr>
      </p:pic>
      <p:pic>
        <p:nvPicPr>
          <p:cNvPr id="6" name="Afbeelding 5">
            <a:extLst>
              <a:ext uri="{FF2B5EF4-FFF2-40B4-BE49-F238E27FC236}">
                <a16:creationId xmlns:a16="http://schemas.microsoft.com/office/drawing/2014/main" id="{3D38F226-66AA-42D5-9463-12EFCE366BEA}"/>
              </a:ext>
            </a:extLst>
          </p:cNvPr>
          <p:cNvPicPr>
            <a:picLocks noChangeAspect="1"/>
          </p:cNvPicPr>
          <p:nvPr/>
        </p:nvPicPr>
        <p:blipFill>
          <a:blip r:embed="rId5"/>
          <a:stretch>
            <a:fillRect/>
          </a:stretch>
        </p:blipFill>
        <p:spPr>
          <a:xfrm>
            <a:off x="227946" y="3914340"/>
            <a:ext cx="6124575" cy="2697119"/>
          </a:xfrm>
          <a:prstGeom prst="rect">
            <a:avLst/>
          </a:prstGeom>
        </p:spPr>
      </p:pic>
      <p:pic>
        <p:nvPicPr>
          <p:cNvPr id="7" name="Afbeelding 6">
            <a:extLst>
              <a:ext uri="{FF2B5EF4-FFF2-40B4-BE49-F238E27FC236}">
                <a16:creationId xmlns:a16="http://schemas.microsoft.com/office/drawing/2014/main" id="{0B507D85-DFD1-4689-98EE-D85362D11F7B}"/>
              </a:ext>
            </a:extLst>
          </p:cNvPr>
          <p:cNvPicPr>
            <a:picLocks noChangeAspect="1"/>
          </p:cNvPicPr>
          <p:nvPr/>
        </p:nvPicPr>
        <p:blipFill>
          <a:blip r:embed="rId6"/>
          <a:stretch>
            <a:fillRect/>
          </a:stretch>
        </p:blipFill>
        <p:spPr>
          <a:xfrm>
            <a:off x="7555819" y="3914340"/>
            <a:ext cx="4498721" cy="2363653"/>
          </a:xfrm>
          <a:prstGeom prst="rect">
            <a:avLst/>
          </a:prstGeom>
        </p:spPr>
      </p:pic>
      <p:sp>
        <p:nvSpPr>
          <p:cNvPr id="8" name="Rechthoek 7">
            <a:extLst>
              <a:ext uri="{FF2B5EF4-FFF2-40B4-BE49-F238E27FC236}">
                <a16:creationId xmlns:a16="http://schemas.microsoft.com/office/drawing/2014/main" id="{0680E6A2-098C-43CE-B237-48C36A1EB66E}"/>
              </a:ext>
            </a:extLst>
          </p:cNvPr>
          <p:cNvSpPr/>
          <p:nvPr/>
        </p:nvSpPr>
        <p:spPr>
          <a:xfrm>
            <a:off x="10146082" y="4972833"/>
            <a:ext cx="1716066" cy="25052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0" name="Rechte verbindingslijn met pijl 9">
            <a:extLst>
              <a:ext uri="{FF2B5EF4-FFF2-40B4-BE49-F238E27FC236}">
                <a16:creationId xmlns:a16="http://schemas.microsoft.com/office/drawing/2014/main" id="{B5A995E8-FCC6-4FEB-8C1E-9902379E6805}"/>
              </a:ext>
            </a:extLst>
          </p:cNvPr>
          <p:cNvCxnSpPr/>
          <p:nvPr/>
        </p:nvCxnSpPr>
        <p:spPr>
          <a:xfrm>
            <a:off x="9945666" y="2177655"/>
            <a:ext cx="764087" cy="27951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87215D90-4A51-43FE-9313-3E222EB2433A}"/>
              </a:ext>
            </a:extLst>
          </p:cNvPr>
          <p:cNvCxnSpPr>
            <a:cxnSpLocks/>
          </p:cNvCxnSpPr>
          <p:nvPr/>
        </p:nvCxnSpPr>
        <p:spPr>
          <a:xfrm>
            <a:off x="4997885" y="5223353"/>
            <a:ext cx="3908120" cy="70145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4" name="Tijdelijke aanduiding voor inhoud 3">
            <a:extLst>
              <a:ext uri="{FF2B5EF4-FFF2-40B4-BE49-F238E27FC236}">
                <a16:creationId xmlns:a16="http://schemas.microsoft.com/office/drawing/2014/main" id="{DD08931E-ECED-4036-950B-4BBF2A34C106}"/>
              </a:ext>
            </a:extLst>
          </p:cNvPr>
          <p:cNvPicPr>
            <a:picLocks noChangeAspect="1"/>
          </p:cNvPicPr>
          <p:nvPr/>
        </p:nvPicPr>
        <p:blipFill>
          <a:blip r:embed="rId7"/>
          <a:stretch>
            <a:fillRect/>
          </a:stretch>
        </p:blipFill>
        <p:spPr>
          <a:xfrm>
            <a:off x="5188982" y="135829"/>
            <a:ext cx="2046038" cy="1554859"/>
          </a:xfrm>
          <a:prstGeom prst="rect">
            <a:avLst/>
          </a:prstGeom>
        </p:spPr>
      </p:pic>
      <p:sp>
        <p:nvSpPr>
          <p:cNvPr id="16" name="Tekstvak 15">
            <a:extLst>
              <a:ext uri="{FF2B5EF4-FFF2-40B4-BE49-F238E27FC236}">
                <a16:creationId xmlns:a16="http://schemas.microsoft.com/office/drawing/2014/main" id="{38937354-4B58-4C96-B5AC-2916CD76E594}"/>
              </a:ext>
            </a:extLst>
          </p:cNvPr>
          <p:cNvSpPr txBox="1"/>
          <p:nvPr/>
        </p:nvSpPr>
        <p:spPr>
          <a:xfrm>
            <a:off x="3687994" y="135829"/>
            <a:ext cx="1500988" cy="369332"/>
          </a:xfrm>
          <a:prstGeom prst="rect">
            <a:avLst/>
          </a:prstGeom>
          <a:noFill/>
        </p:spPr>
        <p:txBody>
          <a:bodyPr wrap="none" rtlCol="0">
            <a:spAutoFit/>
          </a:bodyPr>
          <a:lstStyle/>
          <a:p>
            <a:r>
              <a:rPr lang="nl-BE" dirty="0" err="1"/>
              <a:t>Details.cshtml</a:t>
            </a:r>
            <a:endParaRPr lang="nl-BE" dirty="0"/>
          </a:p>
        </p:txBody>
      </p:sp>
    </p:spTree>
    <p:extLst>
      <p:ext uri="{BB962C8B-B14F-4D97-AF65-F5344CB8AC3E}">
        <p14:creationId xmlns:p14="http://schemas.microsoft.com/office/powerpoint/2010/main" val="335085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E3958-B022-456F-AFBF-DEB1C9468129}"/>
              </a:ext>
            </a:extLst>
          </p:cNvPr>
          <p:cNvSpPr>
            <a:spLocks noGrp="1"/>
          </p:cNvSpPr>
          <p:nvPr>
            <p:ph type="title"/>
          </p:nvPr>
        </p:nvSpPr>
        <p:spPr/>
        <p:txBody>
          <a:bodyPr/>
          <a:lstStyle/>
          <a:p>
            <a:r>
              <a:rPr lang="nl-BE" dirty="0"/>
              <a:t>Form </a:t>
            </a:r>
            <a:r>
              <a:rPr lang="nl-BE" dirty="0" err="1"/>
              <a:t>to</a:t>
            </a:r>
            <a:r>
              <a:rPr lang="nl-BE" dirty="0"/>
              <a:t> </a:t>
            </a:r>
            <a:r>
              <a:rPr lang="nl-BE" dirty="0" err="1"/>
              <a:t>Models</a:t>
            </a:r>
            <a:endParaRPr lang="nl-BE" dirty="0"/>
          </a:p>
        </p:txBody>
      </p:sp>
      <p:pic>
        <p:nvPicPr>
          <p:cNvPr id="3" name="Tijdelijke aanduiding voor inhoud 2">
            <a:extLst>
              <a:ext uri="{FF2B5EF4-FFF2-40B4-BE49-F238E27FC236}">
                <a16:creationId xmlns:a16="http://schemas.microsoft.com/office/drawing/2014/main" id="{8D4A4A24-C43B-49E2-8673-C1D9FE6BA384}"/>
              </a:ext>
            </a:extLst>
          </p:cNvPr>
          <p:cNvPicPr>
            <a:picLocks noGrp="1" noChangeAspect="1"/>
          </p:cNvPicPr>
          <p:nvPr>
            <p:ph idx="1"/>
          </p:nvPr>
        </p:nvPicPr>
        <p:blipFill>
          <a:blip r:embed="rId3"/>
          <a:stretch>
            <a:fillRect/>
          </a:stretch>
        </p:blipFill>
        <p:spPr>
          <a:xfrm>
            <a:off x="2297532" y="1813099"/>
            <a:ext cx="7421571" cy="4351338"/>
          </a:xfrm>
          <a:prstGeom prst="rect">
            <a:avLst/>
          </a:prstGeom>
        </p:spPr>
      </p:pic>
    </p:spTree>
    <p:extLst>
      <p:ext uri="{BB962C8B-B14F-4D97-AF65-F5344CB8AC3E}">
        <p14:creationId xmlns:p14="http://schemas.microsoft.com/office/powerpoint/2010/main" val="2561371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3C84A-2529-4E2A-99CF-338AB16B4DFE}"/>
              </a:ext>
            </a:extLst>
          </p:cNvPr>
          <p:cNvSpPr>
            <a:spLocks noGrp="1"/>
          </p:cNvSpPr>
          <p:nvPr>
            <p:ph type="title"/>
          </p:nvPr>
        </p:nvSpPr>
        <p:spPr/>
        <p:txBody>
          <a:bodyPr/>
          <a:lstStyle/>
          <a:p>
            <a:r>
              <a:rPr lang="nl-BE" dirty="0"/>
              <a:t>Form </a:t>
            </a:r>
            <a:r>
              <a:rPr lang="nl-BE" dirty="0" err="1"/>
              <a:t>to</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04D88EC5-823F-479A-A20D-17312D8B07C0}"/>
              </a:ext>
            </a:extLst>
          </p:cNvPr>
          <p:cNvPicPr>
            <a:picLocks noGrp="1" noChangeAspect="1"/>
          </p:cNvPicPr>
          <p:nvPr>
            <p:ph idx="1"/>
          </p:nvPr>
        </p:nvPicPr>
        <p:blipFill>
          <a:blip r:embed="rId3"/>
          <a:stretch>
            <a:fillRect/>
          </a:stretch>
        </p:blipFill>
        <p:spPr>
          <a:xfrm>
            <a:off x="838200" y="1690688"/>
            <a:ext cx="4612769" cy="1969761"/>
          </a:xfrm>
          <a:prstGeom prst="rect">
            <a:avLst/>
          </a:prstGeom>
        </p:spPr>
      </p:pic>
      <p:pic>
        <p:nvPicPr>
          <p:cNvPr id="5" name="Afbeelding 4">
            <a:extLst>
              <a:ext uri="{FF2B5EF4-FFF2-40B4-BE49-F238E27FC236}">
                <a16:creationId xmlns:a16="http://schemas.microsoft.com/office/drawing/2014/main" id="{7F30F339-0D93-40A2-BFC0-17592714D8F0}"/>
              </a:ext>
            </a:extLst>
          </p:cNvPr>
          <p:cNvPicPr>
            <a:picLocks noChangeAspect="1"/>
          </p:cNvPicPr>
          <p:nvPr/>
        </p:nvPicPr>
        <p:blipFill>
          <a:blip r:embed="rId4"/>
          <a:stretch>
            <a:fillRect/>
          </a:stretch>
        </p:blipFill>
        <p:spPr>
          <a:xfrm>
            <a:off x="5724395" y="432480"/>
            <a:ext cx="5979416" cy="4486178"/>
          </a:xfrm>
          <a:prstGeom prst="rect">
            <a:avLst/>
          </a:prstGeom>
        </p:spPr>
      </p:pic>
    </p:spTree>
    <p:extLst>
      <p:ext uri="{BB962C8B-B14F-4D97-AF65-F5344CB8AC3E}">
        <p14:creationId xmlns:p14="http://schemas.microsoft.com/office/powerpoint/2010/main" val="166870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BD56B-170D-46D8-BBA3-674467A4ADE0}"/>
              </a:ext>
            </a:extLst>
          </p:cNvPr>
          <p:cNvSpPr>
            <a:spLocks noGrp="1"/>
          </p:cNvSpPr>
          <p:nvPr>
            <p:ph type="title"/>
          </p:nvPr>
        </p:nvSpPr>
        <p:spPr/>
        <p:txBody>
          <a:bodyPr/>
          <a:lstStyle/>
          <a:p>
            <a:r>
              <a:rPr lang="nl-BE" dirty="0"/>
              <a:t>POST – REDIRECT – GET </a:t>
            </a:r>
            <a:r>
              <a:rPr lang="nl-BE" dirty="0" err="1"/>
              <a:t>Pattern</a:t>
            </a:r>
            <a:endParaRPr lang="nl-BE" dirty="0"/>
          </a:p>
        </p:txBody>
      </p:sp>
      <p:pic>
        <p:nvPicPr>
          <p:cNvPr id="4" name="Tijdelijke aanduiding voor inhoud 3">
            <a:extLst>
              <a:ext uri="{FF2B5EF4-FFF2-40B4-BE49-F238E27FC236}">
                <a16:creationId xmlns:a16="http://schemas.microsoft.com/office/drawing/2014/main" id="{5B771204-E279-4C99-AC4B-C8176CE2C4F4}"/>
              </a:ext>
            </a:extLst>
          </p:cNvPr>
          <p:cNvPicPr>
            <a:picLocks noGrp="1" noChangeAspect="1"/>
          </p:cNvPicPr>
          <p:nvPr>
            <p:ph idx="1"/>
          </p:nvPr>
        </p:nvPicPr>
        <p:blipFill>
          <a:blip r:embed="rId3"/>
          <a:stretch>
            <a:fillRect/>
          </a:stretch>
        </p:blipFill>
        <p:spPr>
          <a:xfrm>
            <a:off x="825500" y="2234180"/>
            <a:ext cx="10515600" cy="3534228"/>
          </a:xfrm>
          <a:prstGeom prst="rect">
            <a:avLst/>
          </a:prstGeom>
        </p:spPr>
      </p:pic>
    </p:spTree>
    <p:extLst>
      <p:ext uri="{BB962C8B-B14F-4D97-AF65-F5344CB8AC3E}">
        <p14:creationId xmlns:p14="http://schemas.microsoft.com/office/powerpoint/2010/main" val="14528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72BCA4CB-D1CE-435D-9953-38EF917334DF}"/>
              </a:ext>
            </a:extLst>
          </p:cNvPr>
          <p:cNvPicPr>
            <a:picLocks noGrp="1" noChangeAspect="1"/>
          </p:cNvPicPr>
          <p:nvPr>
            <p:ph idx="1"/>
          </p:nvPr>
        </p:nvPicPr>
        <p:blipFill>
          <a:blip r:embed="rId3"/>
          <a:stretch>
            <a:fillRect/>
          </a:stretch>
        </p:blipFill>
        <p:spPr>
          <a:xfrm>
            <a:off x="287119" y="2163426"/>
            <a:ext cx="7534275" cy="2924175"/>
          </a:xfrm>
          <a:prstGeom prst="rect">
            <a:avLst/>
          </a:prstGeom>
        </p:spPr>
      </p:pic>
      <p:pic>
        <p:nvPicPr>
          <p:cNvPr id="5" name="Afbeelding 4">
            <a:extLst>
              <a:ext uri="{FF2B5EF4-FFF2-40B4-BE49-F238E27FC236}">
                <a16:creationId xmlns:a16="http://schemas.microsoft.com/office/drawing/2014/main" id="{3E690D47-0BE8-4F91-9C09-C5B2DD339EAB}"/>
              </a:ext>
            </a:extLst>
          </p:cNvPr>
          <p:cNvPicPr>
            <a:picLocks noChangeAspect="1"/>
          </p:cNvPicPr>
          <p:nvPr/>
        </p:nvPicPr>
        <p:blipFill>
          <a:blip r:embed="rId4"/>
          <a:stretch>
            <a:fillRect/>
          </a:stretch>
        </p:blipFill>
        <p:spPr>
          <a:xfrm>
            <a:off x="6634880" y="3625513"/>
            <a:ext cx="4533900" cy="2352675"/>
          </a:xfrm>
          <a:prstGeom prst="rect">
            <a:avLst/>
          </a:prstGeom>
        </p:spPr>
      </p:pic>
      <p:sp>
        <p:nvSpPr>
          <p:cNvPr id="6" name="Titel 1">
            <a:extLst>
              <a:ext uri="{FF2B5EF4-FFF2-40B4-BE49-F238E27FC236}">
                <a16:creationId xmlns:a16="http://schemas.microsoft.com/office/drawing/2014/main" id="{000D5A57-5831-4326-B1AF-F09B4FB107DF}"/>
              </a:ext>
            </a:extLst>
          </p:cNvPr>
          <p:cNvSpPr>
            <a:spLocks noGrp="1"/>
          </p:cNvSpPr>
          <p:nvPr>
            <p:ph type="title"/>
          </p:nvPr>
        </p:nvSpPr>
        <p:spPr>
          <a:xfrm>
            <a:off x="838200" y="365125"/>
            <a:ext cx="10515600" cy="1325563"/>
          </a:xfrm>
        </p:spPr>
        <p:txBody>
          <a:bodyPr/>
          <a:lstStyle/>
          <a:p>
            <a:r>
              <a:rPr lang="nl-BE" dirty="0"/>
              <a:t>POST – REDIRECT – GET </a:t>
            </a:r>
            <a:r>
              <a:rPr lang="nl-BE" dirty="0" err="1"/>
              <a:t>Pattern</a:t>
            </a:r>
            <a:endParaRPr lang="nl-BE" dirty="0"/>
          </a:p>
        </p:txBody>
      </p:sp>
    </p:spTree>
    <p:extLst>
      <p:ext uri="{BB962C8B-B14F-4D97-AF65-F5344CB8AC3E}">
        <p14:creationId xmlns:p14="http://schemas.microsoft.com/office/powerpoint/2010/main" val="85911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3F8FF26A-C29A-4F53-913B-E124B93025FD}"/>
              </a:ext>
            </a:extLst>
          </p:cNvPr>
          <p:cNvPicPr>
            <a:picLocks noGrp="1" noChangeAspect="1"/>
          </p:cNvPicPr>
          <p:nvPr>
            <p:ph idx="1"/>
          </p:nvPr>
        </p:nvPicPr>
        <p:blipFill>
          <a:blip r:embed="rId3"/>
          <a:stretch>
            <a:fillRect/>
          </a:stretch>
        </p:blipFill>
        <p:spPr>
          <a:xfrm>
            <a:off x="2133600" y="2553494"/>
            <a:ext cx="7924800" cy="2895600"/>
          </a:xfrm>
          <a:prstGeom prst="rect">
            <a:avLst/>
          </a:prstGeom>
        </p:spPr>
      </p:pic>
      <p:sp>
        <p:nvSpPr>
          <p:cNvPr id="5" name="Titel 1">
            <a:extLst>
              <a:ext uri="{FF2B5EF4-FFF2-40B4-BE49-F238E27FC236}">
                <a16:creationId xmlns:a16="http://schemas.microsoft.com/office/drawing/2014/main" id="{7D5621C9-6EEF-4D10-B6FA-F68A35BFA8AB}"/>
              </a:ext>
            </a:extLst>
          </p:cNvPr>
          <p:cNvSpPr>
            <a:spLocks noGrp="1"/>
          </p:cNvSpPr>
          <p:nvPr>
            <p:ph type="title"/>
          </p:nvPr>
        </p:nvSpPr>
        <p:spPr>
          <a:xfrm>
            <a:off x="838200" y="365125"/>
            <a:ext cx="10515600" cy="1325563"/>
          </a:xfrm>
        </p:spPr>
        <p:txBody>
          <a:bodyPr/>
          <a:lstStyle/>
          <a:p>
            <a:r>
              <a:rPr lang="nl-BE" dirty="0"/>
              <a:t>POST – REDIRECT – GET </a:t>
            </a:r>
            <a:r>
              <a:rPr lang="nl-BE" dirty="0" err="1"/>
              <a:t>Pattern</a:t>
            </a:r>
            <a:endParaRPr lang="nl-BE" dirty="0"/>
          </a:p>
        </p:txBody>
      </p:sp>
    </p:spTree>
    <p:extLst>
      <p:ext uri="{BB962C8B-B14F-4D97-AF65-F5344CB8AC3E}">
        <p14:creationId xmlns:p14="http://schemas.microsoft.com/office/powerpoint/2010/main" val="314529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8D817-AF20-45DD-B417-47E70E51D926}"/>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C0334317-9BCC-45B0-95E9-D55DAB9B8A96}"/>
              </a:ext>
            </a:extLst>
          </p:cNvPr>
          <p:cNvPicPr>
            <a:picLocks noGrp="1" noChangeAspect="1"/>
          </p:cNvPicPr>
          <p:nvPr>
            <p:ph idx="1"/>
          </p:nvPr>
        </p:nvPicPr>
        <p:blipFill>
          <a:blip r:embed="rId3"/>
          <a:stretch>
            <a:fillRect/>
          </a:stretch>
        </p:blipFill>
        <p:spPr>
          <a:xfrm>
            <a:off x="838200" y="2016422"/>
            <a:ext cx="10515600" cy="3969744"/>
          </a:xfrm>
          <a:prstGeom prst="rect">
            <a:avLst/>
          </a:prstGeom>
        </p:spPr>
      </p:pic>
    </p:spTree>
    <p:extLst>
      <p:ext uri="{BB962C8B-B14F-4D97-AF65-F5344CB8AC3E}">
        <p14:creationId xmlns:p14="http://schemas.microsoft.com/office/powerpoint/2010/main" val="106482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41B48EA5-EF14-440F-91C6-7D6FAE94F37D}"/>
              </a:ext>
            </a:extLst>
          </p:cNvPr>
          <p:cNvPicPr>
            <a:picLocks noChangeAspect="1"/>
          </p:cNvPicPr>
          <p:nvPr/>
        </p:nvPicPr>
        <p:blipFill>
          <a:blip r:embed="rId3"/>
          <a:stretch>
            <a:fillRect/>
          </a:stretch>
        </p:blipFill>
        <p:spPr>
          <a:xfrm>
            <a:off x="74252" y="1819015"/>
            <a:ext cx="7437120" cy="3677170"/>
          </a:xfrm>
          <a:prstGeom prst="rect">
            <a:avLst/>
          </a:prstGeom>
        </p:spPr>
      </p:pic>
      <p:sp>
        <p:nvSpPr>
          <p:cNvPr id="2" name="Titel 1">
            <a:extLst>
              <a:ext uri="{FF2B5EF4-FFF2-40B4-BE49-F238E27FC236}">
                <a16:creationId xmlns:a16="http://schemas.microsoft.com/office/drawing/2014/main" id="{D4B137D7-F02A-4A5D-856A-F56A756B35E4}"/>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r>
              <a:rPr lang="nl-BE" dirty="0"/>
              <a:t> </a:t>
            </a:r>
          </a:p>
        </p:txBody>
      </p:sp>
      <p:pic>
        <p:nvPicPr>
          <p:cNvPr id="4" name="Tijdelijke aanduiding voor inhoud 3">
            <a:extLst>
              <a:ext uri="{FF2B5EF4-FFF2-40B4-BE49-F238E27FC236}">
                <a16:creationId xmlns:a16="http://schemas.microsoft.com/office/drawing/2014/main" id="{F67CB7C2-3CBA-48E2-A070-5CF954465497}"/>
              </a:ext>
            </a:extLst>
          </p:cNvPr>
          <p:cNvPicPr>
            <a:picLocks noGrp="1" noChangeAspect="1"/>
          </p:cNvPicPr>
          <p:nvPr>
            <p:ph idx="1"/>
          </p:nvPr>
        </p:nvPicPr>
        <p:blipFill>
          <a:blip r:embed="rId4"/>
          <a:stretch>
            <a:fillRect/>
          </a:stretch>
        </p:blipFill>
        <p:spPr>
          <a:xfrm>
            <a:off x="7581518" y="1690688"/>
            <a:ext cx="4093644" cy="4351338"/>
          </a:xfrm>
          <a:prstGeom prst="rect">
            <a:avLst/>
          </a:prstGeom>
        </p:spPr>
      </p:pic>
      <p:cxnSp>
        <p:nvCxnSpPr>
          <p:cNvPr id="7" name="Rechte verbindingslijn met pijl 6">
            <a:extLst>
              <a:ext uri="{FF2B5EF4-FFF2-40B4-BE49-F238E27FC236}">
                <a16:creationId xmlns:a16="http://schemas.microsoft.com/office/drawing/2014/main" id="{5F616917-8BF9-498F-ABC0-29D08084CFBF}"/>
              </a:ext>
            </a:extLst>
          </p:cNvPr>
          <p:cNvCxnSpPr/>
          <p:nvPr/>
        </p:nvCxnSpPr>
        <p:spPr>
          <a:xfrm flipV="1">
            <a:off x="3720230" y="2943616"/>
            <a:ext cx="4308954" cy="7139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359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909700-4B29-4A33-821B-5546565B10BF}"/>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6AA1BAD2-9DD5-4B65-A817-8F9D5AB0CCA4}"/>
              </a:ext>
            </a:extLst>
          </p:cNvPr>
          <p:cNvPicPr>
            <a:picLocks noGrp="1" noChangeAspect="1"/>
          </p:cNvPicPr>
          <p:nvPr>
            <p:ph idx="1"/>
          </p:nvPr>
        </p:nvPicPr>
        <p:blipFill>
          <a:blip r:embed="rId3"/>
          <a:stretch>
            <a:fillRect/>
          </a:stretch>
        </p:blipFill>
        <p:spPr>
          <a:xfrm>
            <a:off x="838200" y="1690688"/>
            <a:ext cx="6041107" cy="4351338"/>
          </a:xfrm>
          <a:prstGeom prst="rect">
            <a:avLst/>
          </a:prstGeom>
        </p:spPr>
      </p:pic>
      <p:pic>
        <p:nvPicPr>
          <p:cNvPr id="5" name="Afbeelding 4">
            <a:extLst>
              <a:ext uri="{FF2B5EF4-FFF2-40B4-BE49-F238E27FC236}">
                <a16:creationId xmlns:a16="http://schemas.microsoft.com/office/drawing/2014/main" id="{70A8D92A-886A-4031-A6C1-28602365C84D}"/>
              </a:ext>
            </a:extLst>
          </p:cNvPr>
          <p:cNvPicPr>
            <a:picLocks noChangeAspect="1"/>
          </p:cNvPicPr>
          <p:nvPr/>
        </p:nvPicPr>
        <p:blipFill>
          <a:blip r:embed="rId4"/>
          <a:stretch>
            <a:fillRect/>
          </a:stretch>
        </p:blipFill>
        <p:spPr>
          <a:xfrm>
            <a:off x="7079815" y="1690688"/>
            <a:ext cx="4495800" cy="2295525"/>
          </a:xfrm>
          <a:prstGeom prst="rect">
            <a:avLst/>
          </a:prstGeom>
        </p:spPr>
      </p:pic>
      <p:pic>
        <p:nvPicPr>
          <p:cNvPr id="6" name="Afbeelding 5">
            <a:extLst>
              <a:ext uri="{FF2B5EF4-FFF2-40B4-BE49-F238E27FC236}">
                <a16:creationId xmlns:a16="http://schemas.microsoft.com/office/drawing/2014/main" id="{0DFB87A8-4F2F-4D62-A697-48C3DAE5F522}"/>
              </a:ext>
            </a:extLst>
          </p:cNvPr>
          <p:cNvPicPr>
            <a:picLocks noChangeAspect="1"/>
          </p:cNvPicPr>
          <p:nvPr/>
        </p:nvPicPr>
        <p:blipFill>
          <a:blip r:embed="rId5"/>
          <a:stretch>
            <a:fillRect/>
          </a:stretch>
        </p:blipFill>
        <p:spPr>
          <a:xfrm>
            <a:off x="7565721" y="3871161"/>
            <a:ext cx="2886531" cy="2446037"/>
          </a:xfrm>
          <a:prstGeom prst="rect">
            <a:avLst/>
          </a:prstGeom>
        </p:spPr>
      </p:pic>
    </p:spTree>
    <p:extLst>
      <p:ext uri="{BB962C8B-B14F-4D97-AF65-F5344CB8AC3E}">
        <p14:creationId xmlns:p14="http://schemas.microsoft.com/office/powerpoint/2010/main" val="2978702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E9CCBD-DB6D-4502-B87D-AF5A921C47AE}"/>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51C18A75-37ED-4F84-B8DD-9E976AD61835}"/>
              </a:ext>
            </a:extLst>
          </p:cNvPr>
          <p:cNvPicPr>
            <a:picLocks noGrp="1" noChangeAspect="1"/>
          </p:cNvPicPr>
          <p:nvPr>
            <p:ph idx="1"/>
          </p:nvPr>
        </p:nvPicPr>
        <p:blipFill>
          <a:blip r:embed="rId3"/>
          <a:stretch>
            <a:fillRect/>
          </a:stretch>
        </p:blipFill>
        <p:spPr>
          <a:xfrm>
            <a:off x="658497" y="1690688"/>
            <a:ext cx="5689231" cy="4351338"/>
          </a:xfrm>
          <a:prstGeom prst="rect">
            <a:avLst/>
          </a:prstGeom>
        </p:spPr>
      </p:pic>
    </p:spTree>
    <p:extLst>
      <p:ext uri="{BB962C8B-B14F-4D97-AF65-F5344CB8AC3E}">
        <p14:creationId xmlns:p14="http://schemas.microsoft.com/office/powerpoint/2010/main" val="235075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FE30B3-2A63-4555-A116-8E6FEF0EE7DA}"/>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4" name="Tijdelijke aanduiding voor inhoud 3">
            <a:extLst>
              <a:ext uri="{FF2B5EF4-FFF2-40B4-BE49-F238E27FC236}">
                <a16:creationId xmlns:a16="http://schemas.microsoft.com/office/drawing/2014/main" id="{9CAED082-FA1E-4272-B492-491F7619C197}"/>
              </a:ext>
            </a:extLst>
          </p:cNvPr>
          <p:cNvPicPr>
            <a:picLocks noGrp="1" noChangeAspect="1"/>
          </p:cNvPicPr>
          <p:nvPr>
            <p:ph idx="1"/>
          </p:nvPr>
        </p:nvPicPr>
        <p:blipFill>
          <a:blip r:embed="rId3"/>
          <a:stretch>
            <a:fillRect/>
          </a:stretch>
        </p:blipFill>
        <p:spPr>
          <a:xfrm>
            <a:off x="1224393" y="1825625"/>
            <a:ext cx="9743213" cy="4351338"/>
          </a:xfrm>
          <a:prstGeom prst="rect">
            <a:avLst/>
          </a:prstGeom>
        </p:spPr>
      </p:pic>
    </p:spTree>
    <p:extLst>
      <p:ext uri="{BB962C8B-B14F-4D97-AF65-F5344CB8AC3E}">
        <p14:creationId xmlns:p14="http://schemas.microsoft.com/office/powerpoint/2010/main" val="3530372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62810FD1-61CE-4316-917C-77E534CE1681}"/>
              </a:ext>
            </a:extLst>
          </p:cNvPr>
          <p:cNvPicPr>
            <a:picLocks noChangeAspect="1"/>
          </p:cNvPicPr>
          <p:nvPr/>
        </p:nvPicPr>
        <p:blipFill>
          <a:blip r:embed="rId3"/>
          <a:stretch>
            <a:fillRect/>
          </a:stretch>
        </p:blipFill>
        <p:spPr>
          <a:xfrm>
            <a:off x="6124597" y="1747480"/>
            <a:ext cx="5609573" cy="2773567"/>
          </a:xfrm>
          <a:prstGeom prst="rect">
            <a:avLst/>
          </a:prstGeom>
        </p:spPr>
      </p:pic>
      <p:sp>
        <p:nvSpPr>
          <p:cNvPr id="2" name="Titel 1">
            <a:extLst>
              <a:ext uri="{FF2B5EF4-FFF2-40B4-BE49-F238E27FC236}">
                <a16:creationId xmlns:a16="http://schemas.microsoft.com/office/drawing/2014/main" id="{B9B03174-43D4-47DE-B55C-EAA0AD37B294}"/>
              </a:ext>
            </a:extLst>
          </p:cNvPr>
          <p:cNvSpPr>
            <a:spLocks noGrp="1"/>
          </p:cNvSpPr>
          <p:nvPr>
            <p:ph type="title"/>
          </p:nvPr>
        </p:nvSpPr>
        <p:spPr>
          <a:xfrm>
            <a:off x="866797" y="261906"/>
            <a:ext cx="10515600" cy="1325563"/>
          </a:xfrm>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7" name="Tijdelijke aanduiding voor inhoud 6">
            <a:extLst>
              <a:ext uri="{FF2B5EF4-FFF2-40B4-BE49-F238E27FC236}">
                <a16:creationId xmlns:a16="http://schemas.microsoft.com/office/drawing/2014/main" id="{C698F655-D107-445B-89E2-D9DF05635AC6}"/>
              </a:ext>
            </a:extLst>
          </p:cNvPr>
          <p:cNvPicPr>
            <a:picLocks noGrp="1" noChangeAspect="1"/>
          </p:cNvPicPr>
          <p:nvPr>
            <p:ph idx="1"/>
          </p:nvPr>
        </p:nvPicPr>
        <p:blipFill>
          <a:blip r:embed="rId4"/>
          <a:stretch>
            <a:fillRect/>
          </a:stretch>
        </p:blipFill>
        <p:spPr>
          <a:xfrm>
            <a:off x="1626709" y="1515650"/>
            <a:ext cx="3709379" cy="1753643"/>
          </a:xfrm>
          <a:prstGeom prst="rect">
            <a:avLst/>
          </a:prstGeom>
        </p:spPr>
      </p:pic>
      <p:pic>
        <p:nvPicPr>
          <p:cNvPr id="9" name="Afbeelding 8">
            <a:extLst>
              <a:ext uri="{FF2B5EF4-FFF2-40B4-BE49-F238E27FC236}">
                <a16:creationId xmlns:a16="http://schemas.microsoft.com/office/drawing/2014/main" id="{D1CDB59A-9E24-4A75-9C3C-F8A4C9B4617B}"/>
              </a:ext>
            </a:extLst>
          </p:cNvPr>
          <p:cNvPicPr>
            <a:picLocks noChangeAspect="1"/>
          </p:cNvPicPr>
          <p:nvPr/>
        </p:nvPicPr>
        <p:blipFill>
          <a:blip r:embed="rId5"/>
          <a:stretch>
            <a:fillRect/>
          </a:stretch>
        </p:blipFill>
        <p:spPr>
          <a:xfrm>
            <a:off x="764675" y="3696764"/>
            <a:ext cx="4909615" cy="2635348"/>
          </a:xfrm>
          <a:prstGeom prst="rect">
            <a:avLst/>
          </a:prstGeom>
        </p:spPr>
      </p:pic>
      <p:sp>
        <p:nvSpPr>
          <p:cNvPr id="10" name="Rechthoek: afgeronde hoeken 9">
            <a:extLst>
              <a:ext uri="{FF2B5EF4-FFF2-40B4-BE49-F238E27FC236}">
                <a16:creationId xmlns:a16="http://schemas.microsoft.com/office/drawing/2014/main" id="{A3B079F7-AEB8-4713-8283-16D5E634683A}"/>
              </a:ext>
            </a:extLst>
          </p:cNvPr>
          <p:cNvSpPr/>
          <p:nvPr/>
        </p:nvSpPr>
        <p:spPr>
          <a:xfrm>
            <a:off x="7238368" y="3132076"/>
            <a:ext cx="1772627" cy="15384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2" name="Rechte verbindingslijn met pijl 11">
            <a:extLst>
              <a:ext uri="{FF2B5EF4-FFF2-40B4-BE49-F238E27FC236}">
                <a16:creationId xmlns:a16="http://schemas.microsoft.com/office/drawing/2014/main" id="{DCEA395C-86B0-4221-80BC-C14033CFE825}"/>
              </a:ext>
            </a:extLst>
          </p:cNvPr>
          <p:cNvCxnSpPr/>
          <p:nvPr/>
        </p:nvCxnSpPr>
        <p:spPr>
          <a:xfrm>
            <a:off x="2004164" y="5342350"/>
            <a:ext cx="1039661" cy="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3" name="Rechte verbindingslijn met pijl 12">
            <a:extLst>
              <a:ext uri="{FF2B5EF4-FFF2-40B4-BE49-F238E27FC236}">
                <a16:creationId xmlns:a16="http://schemas.microsoft.com/office/drawing/2014/main" id="{58C0C6B0-5AEA-4164-8E46-DEDDD3470666}"/>
              </a:ext>
            </a:extLst>
          </p:cNvPr>
          <p:cNvCxnSpPr>
            <a:cxnSpLocks/>
          </p:cNvCxnSpPr>
          <p:nvPr/>
        </p:nvCxnSpPr>
        <p:spPr>
          <a:xfrm flipH="1" flipV="1">
            <a:off x="1753644" y="4872626"/>
            <a:ext cx="250520" cy="46972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89274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3ACAC-9989-4F45-9A04-54822B65BCB2}"/>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4ED5C977-5ACB-453D-978C-E72B876A3A07}"/>
              </a:ext>
            </a:extLst>
          </p:cNvPr>
          <p:cNvPicPr>
            <a:picLocks noGrp="1" noChangeAspect="1"/>
          </p:cNvPicPr>
          <p:nvPr>
            <p:ph idx="1"/>
          </p:nvPr>
        </p:nvPicPr>
        <p:blipFill>
          <a:blip r:embed="rId3"/>
          <a:stretch>
            <a:fillRect/>
          </a:stretch>
        </p:blipFill>
        <p:spPr>
          <a:xfrm>
            <a:off x="750517" y="1816657"/>
            <a:ext cx="4128513" cy="3475740"/>
          </a:xfrm>
          <a:prstGeom prst="rect">
            <a:avLst/>
          </a:prstGeom>
        </p:spPr>
      </p:pic>
      <p:pic>
        <p:nvPicPr>
          <p:cNvPr id="5" name="Afbeelding 4">
            <a:extLst>
              <a:ext uri="{FF2B5EF4-FFF2-40B4-BE49-F238E27FC236}">
                <a16:creationId xmlns:a16="http://schemas.microsoft.com/office/drawing/2014/main" id="{AA2A9576-EA3A-4DAE-8E0B-BF22C1993747}"/>
              </a:ext>
            </a:extLst>
          </p:cNvPr>
          <p:cNvPicPr>
            <a:picLocks noChangeAspect="1"/>
          </p:cNvPicPr>
          <p:nvPr/>
        </p:nvPicPr>
        <p:blipFill>
          <a:blip r:embed="rId4"/>
          <a:stretch>
            <a:fillRect/>
          </a:stretch>
        </p:blipFill>
        <p:spPr>
          <a:xfrm>
            <a:off x="5445066" y="1832315"/>
            <a:ext cx="5771578" cy="3240725"/>
          </a:xfrm>
          <a:prstGeom prst="rect">
            <a:avLst/>
          </a:prstGeom>
        </p:spPr>
      </p:pic>
    </p:spTree>
    <p:extLst>
      <p:ext uri="{BB962C8B-B14F-4D97-AF65-F5344CB8AC3E}">
        <p14:creationId xmlns:p14="http://schemas.microsoft.com/office/powerpoint/2010/main" val="407282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2A82DD-A5BF-4568-8D6C-7D89F993777E}"/>
              </a:ext>
            </a:extLst>
          </p:cNvPr>
          <p:cNvSpPr>
            <a:spLocks noGrp="1"/>
          </p:cNvSpPr>
          <p:nvPr>
            <p:ph type="title"/>
          </p:nvPr>
        </p:nvSpPr>
        <p:spPr/>
        <p:txBody>
          <a:bodyPr/>
          <a:lstStyle/>
          <a:p>
            <a:r>
              <a:rPr lang="nl-BE" dirty="0"/>
              <a:t>Data </a:t>
            </a:r>
            <a:r>
              <a:rPr lang="nl-BE" dirty="0" err="1"/>
              <a:t>Annotations</a:t>
            </a:r>
            <a:r>
              <a:rPr lang="nl-BE" dirty="0"/>
              <a:t> </a:t>
            </a:r>
            <a:r>
              <a:rPr lang="nl-BE" dirty="0" err="1"/>
              <a:t>for</a:t>
            </a:r>
            <a:r>
              <a:rPr lang="nl-BE" dirty="0"/>
              <a:t> </a:t>
            </a:r>
            <a:r>
              <a:rPr lang="nl-BE" dirty="0" err="1"/>
              <a:t>Models</a:t>
            </a:r>
            <a:endParaRPr lang="nl-BE" dirty="0"/>
          </a:p>
        </p:txBody>
      </p:sp>
      <p:pic>
        <p:nvPicPr>
          <p:cNvPr id="4" name="Tijdelijke aanduiding voor inhoud 3">
            <a:extLst>
              <a:ext uri="{FF2B5EF4-FFF2-40B4-BE49-F238E27FC236}">
                <a16:creationId xmlns:a16="http://schemas.microsoft.com/office/drawing/2014/main" id="{2C181293-07B6-4B0B-9B9B-D5437F57915A}"/>
              </a:ext>
            </a:extLst>
          </p:cNvPr>
          <p:cNvPicPr>
            <a:picLocks noGrp="1" noChangeAspect="1"/>
          </p:cNvPicPr>
          <p:nvPr>
            <p:ph idx="1"/>
          </p:nvPr>
        </p:nvPicPr>
        <p:blipFill>
          <a:blip r:embed="rId3"/>
          <a:stretch>
            <a:fillRect/>
          </a:stretch>
        </p:blipFill>
        <p:spPr>
          <a:xfrm>
            <a:off x="199373" y="1451391"/>
            <a:ext cx="5136715" cy="2231260"/>
          </a:xfrm>
          <a:prstGeom prst="rect">
            <a:avLst/>
          </a:prstGeom>
        </p:spPr>
      </p:pic>
      <p:pic>
        <p:nvPicPr>
          <p:cNvPr id="8" name="Afbeelding 7">
            <a:extLst>
              <a:ext uri="{FF2B5EF4-FFF2-40B4-BE49-F238E27FC236}">
                <a16:creationId xmlns:a16="http://schemas.microsoft.com/office/drawing/2014/main" id="{60A0DBF3-8CDA-4E10-A517-35AEAF14F827}"/>
              </a:ext>
            </a:extLst>
          </p:cNvPr>
          <p:cNvPicPr>
            <a:picLocks noChangeAspect="1"/>
          </p:cNvPicPr>
          <p:nvPr/>
        </p:nvPicPr>
        <p:blipFill>
          <a:blip r:embed="rId4"/>
          <a:stretch>
            <a:fillRect/>
          </a:stretch>
        </p:blipFill>
        <p:spPr>
          <a:xfrm>
            <a:off x="199373" y="4092575"/>
            <a:ext cx="4905375" cy="2400300"/>
          </a:xfrm>
          <a:prstGeom prst="rect">
            <a:avLst/>
          </a:prstGeom>
        </p:spPr>
      </p:pic>
      <p:pic>
        <p:nvPicPr>
          <p:cNvPr id="5" name="Afbeelding 4">
            <a:extLst>
              <a:ext uri="{FF2B5EF4-FFF2-40B4-BE49-F238E27FC236}">
                <a16:creationId xmlns:a16="http://schemas.microsoft.com/office/drawing/2014/main" id="{28D89CFF-502E-4C74-B784-974E288B958E}"/>
              </a:ext>
            </a:extLst>
          </p:cNvPr>
          <p:cNvPicPr>
            <a:picLocks noChangeAspect="1"/>
          </p:cNvPicPr>
          <p:nvPr/>
        </p:nvPicPr>
        <p:blipFill>
          <a:blip r:embed="rId5"/>
          <a:stretch>
            <a:fillRect/>
          </a:stretch>
        </p:blipFill>
        <p:spPr>
          <a:xfrm>
            <a:off x="5336088" y="1541896"/>
            <a:ext cx="6618700" cy="3715904"/>
          </a:xfrm>
          <a:prstGeom prst="rect">
            <a:avLst/>
          </a:prstGeom>
        </p:spPr>
      </p:pic>
    </p:spTree>
    <p:extLst>
      <p:ext uri="{BB962C8B-B14F-4D97-AF65-F5344CB8AC3E}">
        <p14:creationId xmlns:p14="http://schemas.microsoft.com/office/powerpoint/2010/main" val="229954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46F2B7-D1FC-4363-BEFE-003A305286D7}"/>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4" name="Tijdelijke aanduiding voor inhoud 3">
            <a:extLst>
              <a:ext uri="{FF2B5EF4-FFF2-40B4-BE49-F238E27FC236}">
                <a16:creationId xmlns:a16="http://schemas.microsoft.com/office/drawing/2014/main" id="{666BA9F8-1639-40D4-8CCA-0C494B626D74}"/>
              </a:ext>
            </a:extLst>
          </p:cNvPr>
          <p:cNvPicPr>
            <a:picLocks noGrp="1" noChangeAspect="1"/>
          </p:cNvPicPr>
          <p:nvPr>
            <p:ph idx="1"/>
          </p:nvPr>
        </p:nvPicPr>
        <p:blipFill>
          <a:blip r:embed="rId3"/>
          <a:stretch>
            <a:fillRect/>
          </a:stretch>
        </p:blipFill>
        <p:spPr>
          <a:xfrm>
            <a:off x="838200" y="1690688"/>
            <a:ext cx="10515600" cy="3527107"/>
          </a:xfrm>
          <a:prstGeom prst="rect">
            <a:avLst/>
          </a:prstGeom>
        </p:spPr>
      </p:pic>
      <p:pic>
        <p:nvPicPr>
          <p:cNvPr id="5" name="Afbeelding 4">
            <a:extLst>
              <a:ext uri="{FF2B5EF4-FFF2-40B4-BE49-F238E27FC236}">
                <a16:creationId xmlns:a16="http://schemas.microsoft.com/office/drawing/2014/main" id="{0CA96DE0-D7D9-4B93-B786-A7DABDD68760}"/>
              </a:ext>
            </a:extLst>
          </p:cNvPr>
          <p:cNvPicPr>
            <a:picLocks noChangeAspect="1"/>
          </p:cNvPicPr>
          <p:nvPr/>
        </p:nvPicPr>
        <p:blipFill>
          <a:blip r:embed="rId4"/>
          <a:stretch>
            <a:fillRect/>
          </a:stretch>
        </p:blipFill>
        <p:spPr>
          <a:xfrm>
            <a:off x="6897796" y="4488565"/>
            <a:ext cx="5294204" cy="2278425"/>
          </a:xfrm>
          <a:prstGeom prst="rect">
            <a:avLst/>
          </a:prstGeom>
        </p:spPr>
      </p:pic>
    </p:spTree>
    <p:extLst>
      <p:ext uri="{BB962C8B-B14F-4D97-AF65-F5344CB8AC3E}">
        <p14:creationId xmlns:p14="http://schemas.microsoft.com/office/powerpoint/2010/main" val="226142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ACCD6-2CA8-4E72-94FB-85361CF40BDC}"/>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5" name="Tijdelijke aanduiding voor inhoud 4">
            <a:extLst>
              <a:ext uri="{FF2B5EF4-FFF2-40B4-BE49-F238E27FC236}">
                <a16:creationId xmlns:a16="http://schemas.microsoft.com/office/drawing/2014/main" id="{0AD4BFC6-0C3F-4092-A3FC-F5A0A182BBB2}"/>
              </a:ext>
            </a:extLst>
          </p:cNvPr>
          <p:cNvPicPr>
            <a:picLocks noGrp="1" noChangeAspect="1"/>
          </p:cNvPicPr>
          <p:nvPr>
            <p:ph idx="1"/>
          </p:nvPr>
        </p:nvPicPr>
        <p:blipFill>
          <a:blip r:embed="rId3"/>
          <a:stretch>
            <a:fillRect/>
          </a:stretch>
        </p:blipFill>
        <p:spPr>
          <a:xfrm>
            <a:off x="1503123" y="1377537"/>
            <a:ext cx="6431202" cy="2468891"/>
          </a:xfrm>
          <a:prstGeom prst="rect">
            <a:avLst/>
          </a:prstGeom>
        </p:spPr>
      </p:pic>
      <p:pic>
        <p:nvPicPr>
          <p:cNvPr id="6" name="Afbeelding 5">
            <a:extLst>
              <a:ext uri="{FF2B5EF4-FFF2-40B4-BE49-F238E27FC236}">
                <a16:creationId xmlns:a16="http://schemas.microsoft.com/office/drawing/2014/main" id="{B4C11BBC-B523-42C2-8013-DE014137E057}"/>
              </a:ext>
            </a:extLst>
          </p:cNvPr>
          <p:cNvPicPr>
            <a:picLocks noChangeAspect="1"/>
          </p:cNvPicPr>
          <p:nvPr/>
        </p:nvPicPr>
        <p:blipFill>
          <a:blip r:embed="rId4"/>
          <a:stretch>
            <a:fillRect/>
          </a:stretch>
        </p:blipFill>
        <p:spPr>
          <a:xfrm>
            <a:off x="9039159" y="1690688"/>
            <a:ext cx="2581275" cy="4124325"/>
          </a:xfrm>
          <a:prstGeom prst="rect">
            <a:avLst/>
          </a:prstGeom>
        </p:spPr>
      </p:pic>
      <p:cxnSp>
        <p:nvCxnSpPr>
          <p:cNvPr id="8" name="Rechte verbindingslijn met pijl 7">
            <a:extLst>
              <a:ext uri="{FF2B5EF4-FFF2-40B4-BE49-F238E27FC236}">
                <a16:creationId xmlns:a16="http://schemas.microsoft.com/office/drawing/2014/main" id="{B0E9D83B-3B19-414F-B3E2-64CBF07F583E}"/>
              </a:ext>
            </a:extLst>
          </p:cNvPr>
          <p:cNvCxnSpPr>
            <a:cxnSpLocks/>
          </p:cNvCxnSpPr>
          <p:nvPr/>
        </p:nvCxnSpPr>
        <p:spPr>
          <a:xfrm>
            <a:off x="7791189" y="2931090"/>
            <a:ext cx="1603332" cy="764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a:extLst>
              <a:ext uri="{FF2B5EF4-FFF2-40B4-BE49-F238E27FC236}">
                <a16:creationId xmlns:a16="http://schemas.microsoft.com/office/drawing/2014/main" id="{1A21FBA0-5BC4-4E7F-B6B1-3E87C41BD6FC}"/>
              </a:ext>
            </a:extLst>
          </p:cNvPr>
          <p:cNvCxnSpPr>
            <a:cxnSpLocks/>
          </p:cNvCxnSpPr>
          <p:nvPr/>
        </p:nvCxnSpPr>
        <p:spPr>
          <a:xfrm flipV="1">
            <a:off x="7934325" y="4414838"/>
            <a:ext cx="1460195" cy="8335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92F54909-A8F8-4B00-82CF-7B0C140EA833}"/>
              </a:ext>
            </a:extLst>
          </p:cNvPr>
          <p:cNvSpPr/>
          <p:nvPr/>
        </p:nvSpPr>
        <p:spPr>
          <a:xfrm>
            <a:off x="2730674" y="1700514"/>
            <a:ext cx="3169085" cy="375781"/>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A3966976-B320-4A9C-8E21-1245334E75A9}"/>
              </a:ext>
            </a:extLst>
          </p:cNvPr>
          <p:cNvPicPr>
            <a:picLocks noChangeAspect="1"/>
          </p:cNvPicPr>
          <p:nvPr/>
        </p:nvPicPr>
        <p:blipFill>
          <a:blip r:embed="rId5"/>
          <a:stretch>
            <a:fillRect/>
          </a:stretch>
        </p:blipFill>
        <p:spPr>
          <a:xfrm>
            <a:off x="1503123" y="4154504"/>
            <a:ext cx="6431202" cy="2480975"/>
          </a:xfrm>
          <a:prstGeom prst="rect">
            <a:avLst/>
          </a:prstGeom>
        </p:spPr>
      </p:pic>
    </p:spTree>
    <p:extLst>
      <p:ext uri="{BB962C8B-B14F-4D97-AF65-F5344CB8AC3E}">
        <p14:creationId xmlns:p14="http://schemas.microsoft.com/office/powerpoint/2010/main" val="130746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B1DA1-384D-4470-842F-1917754DF08B}"/>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4" name="Tijdelijke aanduiding voor inhoud 3">
            <a:extLst>
              <a:ext uri="{FF2B5EF4-FFF2-40B4-BE49-F238E27FC236}">
                <a16:creationId xmlns:a16="http://schemas.microsoft.com/office/drawing/2014/main" id="{162A9C9E-681C-4E9B-B28B-90D8249CA72F}"/>
              </a:ext>
            </a:extLst>
          </p:cNvPr>
          <p:cNvPicPr>
            <a:picLocks noGrp="1" noChangeAspect="1"/>
          </p:cNvPicPr>
          <p:nvPr>
            <p:ph idx="1"/>
          </p:nvPr>
        </p:nvPicPr>
        <p:blipFill>
          <a:blip r:embed="rId3"/>
          <a:stretch>
            <a:fillRect/>
          </a:stretch>
        </p:blipFill>
        <p:spPr>
          <a:xfrm>
            <a:off x="963729" y="1690688"/>
            <a:ext cx="5420370" cy="4351338"/>
          </a:xfrm>
          <a:prstGeom prst="rect">
            <a:avLst/>
          </a:prstGeom>
        </p:spPr>
      </p:pic>
    </p:spTree>
    <p:extLst>
      <p:ext uri="{BB962C8B-B14F-4D97-AF65-F5344CB8AC3E}">
        <p14:creationId xmlns:p14="http://schemas.microsoft.com/office/powerpoint/2010/main" val="24418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731E9-0851-4EDE-A1AA-044E91DD4767}"/>
              </a:ext>
            </a:extLst>
          </p:cNvPr>
          <p:cNvSpPr>
            <a:spLocks noGrp="1"/>
          </p:cNvSpPr>
          <p:nvPr>
            <p:ph type="title"/>
          </p:nvPr>
        </p:nvSpPr>
        <p:spPr/>
        <p:txBody>
          <a:bodyPr/>
          <a:lstStyle/>
          <a:p>
            <a:r>
              <a:rPr lang="nl-BE" dirty="0" err="1"/>
              <a:t>Models</a:t>
            </a:r>
            <a:r>
              <a:rPr lang="nl-BE" dirty="0"/>
              <a:t> </a:t>
            </a:r>
            <a:r>
              <a:rPr lang="nl-BE" dirty="0" err="1"/>
              <a:t>and</a:t>
            </a:r>
            <a:r>
              <a:rPr lang="nl-BE" dirty="0"/>
              <a:t> </a:t>
            </a:r>
            <a:r>
              <a:rPr lang="nl-BE" dirty="0" err="1"/>
              <a:t>ViewModels</a:t>
            </a:r>
            <a:endParaRPr lang="nl-BE" dirty="0"/>
          </a:p>
        </p:txBody>
      </p:sp>
      <p:pic>
        <p:nvPicPr>
          <p:cNvPr id="4" name="Tijdelijke aanduiding voor inhoud 3">
            <a:extLst>
              <a:ext uri="{FF2B5EF4-FFF2-40B4-BE49-F238E27FC236}">
                <a16:creationId xmlns:a16="http://schemas.microsoft.com/office/drawing/2014/main" id="{64BFE07C-3AD9-47E7-B42E-43EB545E1F13}"/>
              </a:ext>
            </a:extLst>
          </p:cNvPr>
          <p:cNvPicPr>
            <a:picLocks noGrp="1" noChangeAspect="1"/>
          </p:cNvPicPr>
          <p:nvPr>
            <p:ph idx="1"/>
          </p:nvPr>
        </p:nvPicPr>
        <p:blipFill>
          <a:blip r:embed="rId3"/>
          <a:stretch>
            <a:fillRect/>
          </a:stretch>
        </p:blipFill>
        <p:spPr>
          <a:xfrm>
            <a:off x="838200" y="1577953"/>
            <a:ext cx="6225537" cy="4351338"/>
          </a:xfrm>
          <a:prstGeom prst="rect">
            <a:avLst/>
          </a:prstGeom>
        </p:spPr>
      </p:pic>
      <p:pic>
        <p:nvPicPr>
          <p:cNvPr id="5" name="Afbeelding 4">
            <a:extLst>
              <a:ext uri="{FF2B5EF4-FFF2-40B4-BE49-F238E27FC236}">
                <a16:creationId xmlns:a16="http://schemas.microsoft.com/office/drawing/2014/main" id="{E6441C5E-3C0A-4B8E-95F1-7D0C767966C4}"/>
              </a:ext>
            </a:extLst>
          </p:cNvPr>
          <p:cNvPicPr>
            <a:picLocks noChangeAspect="1"/>
          </p:cNvPicPr>
          <p:nvPr/>
        </p:nvPicPr>
        <p:blipFill>
          <a:blip r:embed="rId4"/>
          <a:stretch>
            <a:fillRect/>
          </a:stretch>
        </p:blipFill>
        <p:spPr>
          <a:xfrm>
            <a:off x="7292286" y="1947862"/>
            <a:ext cx="4476750" cy="2962275"/>
          </a:xfrm>
          <a:prstGeom prst="rect">
            <a:avLst/>
          </a:prstGeom>
        </p:spPr>
      </p:pic>
      <p:sp>
        <p:nvSpPr>
          <p:cNvPr id="6" name="Rechthoek 5">
            <a:extLst>
              <a:ext uri="{FF2B5EF4-FFF2-40B4-BE49-F238E27FC236}">
                <a16:creationId xmlns:a16="http://schemas.microsoft.com/office/drawing/2014/main" id="{43A4BE45-37E4-4A4A-8478-384F7B40F8EC}"/>
              </a:ext>
            </a:extLst>
          </p:cNvPr>
          <p:cNvSpPr/>
          <p:nvPr/>
        </p:nvSpPr>
        <p:spPr>
          <a:xfrm>
            <a:off x="1816274" y="1690688"/>
            <a:ext cx="4096011" cy="35105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hthoek 6">
            <a:extLst>
              <a:ext uri="{FF2B5EF4-FFF2-40B4-BE49-F238E27FC236}">
                <a16:creationId xmlns:a16="http://schemas.microsoft.com/office/drawing/2014/main" id="{F6F1D242-8BF1-4F30-81C4-E77B0EE25C95}"/>
              </a:ext>
            </a:extLst>
          </p:cNvPr>
          <p:cNvSpPr/>
          <p:nvPr/>
        </p:nvSpPr>
        <p:spPr>
          <a:xfrm>
            <a:off x="1999989" y="2903516"/>
            <a:ext cx="4096011" cy="5254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5A687FCA-6F96-4B28-84D3-AA28CFDD9FF4}"/>
              </a:ext>
            </a:extLst>
          </p:cNvPr>
          <p:cNvSpPr/>
          <p:nvPr/>
        </p:nvSpPr>
        <p:spPr>
          <a:xfrm>
            <a:off x="4724401" y="3510647"/>
            <a:ext cx="1889342" cy="28473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2386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9DE2C-1022-4194-BEF6-6CDB89897931}"/>
              </a:ext>
            </a:extLst>
          </p:cNvPr>
          <p:cNvSpPr>
            <a:spLocks noGrp="1"/>
          </p:cNvSpPr>
          <p:nvPr>
            <p:ph type="title"/>
          </p:nvPr>
        </p:nvSpPr>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539D60C0-D340-4463-A547-BFD6362C23C9}"/>
              </a:ext>
            </a:extLst>
          </p:cNvPr>
          <p:cNvPicPr>
            <a:picLocks noGrp="1" noChangeAspect="1"/>
          </p:cNvPicPr>
          <p:nvPr>
            <p:ph idx="1"/>
          </p:nvPr>
        </p:nvPicPr>
        <p:blipFill>
          <a:blip r:embed="rId3"/>
          <a:stretch>
            <a:fillRect/>
          </a:stretch>
        </p:blipFill>
        <p:spPr>
          <a:xfrm>
            <a:off x="738974" y="1499949"/>
            <a:ext cx="5603432" cy="4351338"/>
          </a:xfrm>
          <a:prstGeom prst="rect">
            <a:avLst/>
          </a:prstGeom>
        </p:spPr>
      </p:pic>
      <p:pic>
        <p:nvPicPr>
          <p:cNvPr id="5" name="Afbeelding 4">
            <a:extLst>
              <a:ext uri="{FF2B5EF4-FFF2-40B4-BE49-F238E27FC236}">
                <a16:creationId xmlns:a16="http://schemas.microsoft.com/office/drawing/2014/main" id="{484F103F-4B89-472B-9802-9894AC7C2AF8}"/>
              </a:ext>
            </a:extLst>
          </p:cNvPr>
          <p:cNvPicPr>
            <a:picLocks noChangeAspect="1"/>
          </p:cNvPicPr>
          <p:nvPr/>
        </p:nvPicPr>
        <p:blipFill>
          <a:blip r:embed="rId4"/>
          <a:stretch>
            <a:fillRect/>
          </a:stretch>
        </p:blipFill>
        <p:spPr>
          <a:xfrm>
            <a:off x="6883508" y="1499949"/>
            <a:ext cx="4610100" cy="1314450"/>
          </a:xfrm>
          <a:prstGeom prst="rect">
            <a:avLst/>
          </a:prstGeom>
        </p:spPr>
      </p:pic>
      <p:sp>
        <p:nvSpPr>
          <p:cNvPr id="6" name="Rechthoek 5">
            <a:extLst>
              <a:ext uri="{FF2B5EF4-FFF2-40B4-BE49-F238E27FC236}">
                <a16:creationId xmlns:a16="http://schemas.microsoft.com/office/drawing/2014/main" id="{0AC43D83-DA58-40BD-A8BD-3F93529B0DEF}"/>
              </a:ext>
            </a:extLst>
          </p:cNvPr>
          <p:cNvSpPr/>
          <p:nvPr/>
        </p:nvSpPr>
        <p:spPr>
          <a:xfrm>
            <a:off x="2494768" y="5007550"/>
            <a:ext cx="1889342" cy="28473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7" name="Afbeelding 6">
            <a:extLst>
              <a:ext uri="{FF2B5EF4-FFF2-40B4-BE49-F238E27FC236}">
                <a16:creationId xmlns:a16="http://schemas.microsoft.com/office/drawing/2014/main" id="{376C88FD-B943-4F64-8CAC-FB9E18023BD5}"/>
              </a:ext>
            </a:extLst>
          </p:cNvPr>
          <p:cNvPicPr>
            <a:picLocks noChangeAspect="1"/>
          </p:cNvPicPr>
          <p:nvPr/>
        </p:nvPicPr>
        <p:blipFill>
          <a:blip r:embed="rId5"/>
          <a:stretch>
            <a:fillRect/>
          </a:stretch>
        </p:blipFill>
        <p:spPr>
          <a:xfrm>
            <a:off x="6883508" y="2913410"/>
            <a:ext cx="5038725" cy="1228725"/>
          </a:xfrm>
          <a:prstGeom prst="rect">
            <a:avLst/>
          </a:prstGeom>
        </p:spPr>
      </p:pic>
      <p:pic>
        <p:nvPicPr>
          <p:cNvPr id="8" name="Afbeelding 7">
            <a:extLst>
              <a:ext uri="{FF2B5EF4-FFF2-40B4-BE49-F238E27FC236}">
                <a16:creationId xmlns:a16="http://schemas.microsoft.com/office/drawing/2014/main" id="{A06ACC5C-4923-4AB7-BC92-EE3922DA4C3D}"/>
              </a:ext>
            </a:extLst>
          </p:cNvPr>
          <p:cNvPicPr>
            <a:picLocks noChangeAspect="1"/>
          </p:cNvPicPr>
          <p:nvPr/>
        </p:nvPicPr>
        <p:blipFill>
          <a:blip r:embed="rId6"/>
          <a:stretch>
            <a:fillRect/>
          </a:stretch>
        </p:blipFill>
        <p:spPr>
          <a:xfrm>
            <a:off x="6883508" y="4393187"/>
            <a:ext cx="5048250" cy="1228725"/>
          </a:xfrm>
          <a:prstGeom prst="rect">
            <a:avLst/>
          </a:prstGeom>
        </p:spPr>
      </p:pic>
    </p:spTree>
    <p:extLst>
      <p:ext uri="{BB962C8B-B14F-4D97-AF65-F5344CB8AC3E}">
        <p14:creationId xmlns:p14="http://schemas.microsoft.com/office/powerpoint/2010/main" val="101156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34AAB9-D5A5-4CA1-9ED8-D2619DB202F7}"/>
              </a:ext>
            </a:extLst>
          </p:cNvPr>
          <p:cNvSpPr>
            <a:spLocks noGrp="1"/>
          </p:cNvSpPr>
          <p:nvPr>
            <p:ph type="title"/>
          </p:nvPr>
        </p:nvSpPr>
        <p:spPr>
          <a:xfrm>
            <a:off x="838200" y="365125"/>
            <a:ext cx="10515600" cy="1325563"/>
          </a:xfrm>
        </p:spPr>
        <p:txBody>
          <a:bodyPr/>
          <a:lstStyle/>
          <a:p>
            <a:r>
              <a:rPr lang="nl-BE" dirty="0"/>
              <a:t>Detail a Restaurant</a:t>
            </a:r>
          </a:p>
        </p:txBody>
      </p:sp>
      <p:pic>
        <p:nvPicPr>
          <p:cNvPr id="4" name="Tijdelijke aanduiding voor inhoud 3">
            <a:extLst>
              <a:ext uri="{FF2B5EF4-FFF2-40B4-BE49-F238E27FC236}">
                <a16:creationId xmlns:a16="http://schemas.microsoft.com/office/drawing/2014/main" id="{A4A115FA-3605-48E0-863A-680320C4C499}"/>
              </a:ext>
            </a:extLst>
          </p:cNvPr>
          <p:cNvPicPr>
            <a:picLocks noGrp="1" noChangeAspect="1"/>
          </p:cNvPicPr>
          <p:nvPr>
            <p:ph idx="1"/>
          </p:nvPr>
        </p:nvPicPr>
        <p:blipFill>
          <a:blip r:embed="rId3"/>
          <a:stretch>
            <a:fillRect/>
          </a:stretch>
        </p:blipFill>
        <p:spPr>
          <a:xfrm>
            <a:off x="6275540" y="1255980"/>
            <a:ext cx="3703929" cy="2054280"/>
          </a:xfrm>
          <a:prstGeom prst="rect">
            <a:avLst/>
          </a:prstGeom>
        </p:spPr>
      </p:pic>
      <p:pic>
        <p:nvPicPr>
          <p:cNvPr id="5" name="Afbeelding 4">
            <a:extLst>
              <a:ext uri="{FF2B5EF4-FFF2-40B4-BE49-F238E27FC236}">
                <a16:creationId xmlns:a16="http://schemas.microsoft.com/office/drawing/2014/main" id="{962A9BDF-D655-4481-85F6-E62DDEEF1420}"/>
              </a:ext>
            </a:extLst>
          </p:cNvPr>
          <p:cNvPicPr>
            <a:picLocks noChangeAspect="1"/>
          </p:cNvPicPr>
          <p:nvPr/>
        </p:nvPicPr>
        <p:blipFill>
          <a:blip r:embed="rId4"/>
          <a:stretch>
            <a:fillRect/>
          </a:stretch>
        </p:blipFill>
        <p:spPr>
          <a:xfrm>
            <a:off x="6275540" y="3547740"/>
            <a:ext cx="4602010" cy="3043560"/>
          </a:xfrm>
          <a:prstGeom prst="rect">
            <a:avLst/>
          </a:prstGeom>
        </p:spPr>
      </p:pic>
      <p:sp>
        <p:nvSpPr>
          <p:cNvPr id="6" name="Rechthoek 5">
            <a:extLst>
              <a:ext uri="{FF2B5EF4-FFF2-40B4-BE49-F238E27FC236}">
                <a16:creationId xmlns:a16="http://schemas.microsoft.com/office/drawing/2014/main" id="{4E240E14-EB76-4F6F-9342-2D16CEE9985D}"/>
              </a:ext>
            </a:extLst>
          </p:cNvPr>
          <p:cNvSpPr/>
          <p:nvPr/>
        </p:nvSpPr>
        <p:spPr>
          <a:xfrm>
            <a:off x="7182833" y="5843718"/>
            <a:ext cx="3451764" cy="74758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7" name="Afbeelding 6">
            <a:extLst>
              <a:ext uri="{FF2B5EF4-FFF2-40B4-BE49-F238E27FC236}">
                <a16:creationId xmlns:a16="http://schemas.microsoft.com/office/drawing/2014/main" id="{99C14115-D37C-40FD-AB93-CC6E6893BC17}"/>
              </a:ext>
            </a:extLst>
          </p:cNvPr>
          <p:cNvPicPr>
            <a:picLocks noChangeAspect="1"/>
          </p:cNvPicPr>
          <p:nvPr/>
        </p:nvPicPr>
        <p:blipFill>
          <a:blip r:embed="rId5"/>
          <a:stretch>
            <a:fillRect/>
          </a:stretch>
        </p:blipFill>
        <p:spPr>
          <a:xfrm>
            <a:off x="436986" y="1780686"/>
            <a:ext cx="5659014" cy="4063032"/>
          </a:xfrm>
          <a:prstGeom prst="rect">
            <a:avLst/>
          </a:prstGeom>
        </p:spPr>
      </p:pic>
      <p:sp>
        <p:nvSpPr>
          <p:cNvPr id="8" name="Rechthoek 7">
            <a:extLst>
              <a:ext uri="{FF2B5EF4-FFF2-40B4-BE49-F238E27FC236}">
                <a16:creationId xmlns:a16="http://schemas.microsoft.com/office/drawing/2014/main" id="{1D08CA7A-2EDD-420C-8CF3-E580398EE1D7}"/>
              </a:ext>
            </a:extLst>
          </p:cNvPr>
          <p:cNvSpPr/>
          <p:nvPr/>
        </p:nvSpPr>
        <p:spPr>
          <a:xfrm>
            <a:off x="1723573" y="4806145"/>
            <a:ext cx="3449676" cy="91825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extLst>
              <a:ext uri="{FF2B5EF4-FFF2-40B4-BE49-F238E27FC236}">
                <a16:creationId xmlns:a16="http://schemas.microsoft.com/office/drawing/2014/main" id="{46609533-6AFC-435F-8118-BD50E54BFAD6}"/>
              </a:ext>
            </a:extLst>
          </p:cNvPr>
          <p:cNvSpPr/>
          <p:nvPr/>
        </p:nvSpPr>
        <p:spPr>
          <a:xfrm>
            <a:off x="7425786" y="2614939"/>
            <a:ext cx="1906104" cy="26604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73007307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A3E96F-7133-41F5-80DF-B5FE2ECD7683}">
  <ds:schemaRefs>
    <ds:schemaRef ds:uri="3b189b6c-2ec9-404f-8344-cfe33c8ec286"/>
    <ds:schemaRef ds:uri="http://schemas.microsoft.com/office/2006/metadata/properties"/>
    <ds:schemaRef ds:uri="http://purl.org/dc/terms/"/>
    <ds:schemaRef ds:uri="2dc40555-4930-49f9-9de7-282035349440"/>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e37ab7a-2f9d-4b11-8a70-b8adeec1f2f3"/>
    <ds:schemaRef ds:uri="http://www.w3.org/XML/1998/namespace"/>
    <ds:schemaRef ds:uri="http://purl.org/dc/dcmitype/"/>
  </ds:schemaRefs>
</ds:datastoreItem>
</file>

<file path=customXml/itemProps2.xml><?xml version="1.0" encoding="utf-8"?>
<ds:datastoreItem xmlns:ds="http://schemas.openxmlformats.org/officeDocument/2006/customXml" ds:itemID="{391D9E19-D54E-45B2-A90B-81CCF0C261D8}">
  <ds:schemaRefs>
    <ds:schemaRef ds:uri="http://schemas.microsoft.com/sharepoint/v3/contenttype/forms"/>
  </ds:schemaRefs>
</ds:datastoreItem>
</file>

<file path=customXml/itemProps3.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5637</TotalTime>
  <Words>10131</Words>
  <Application>Microsoft Office PowerPoint</Application>
  <PresentationFormat>Breedbeeld</PresentationFormat>
  <Paragraphs>582</Paragraphs>
  <Slides>32</Slides>
  <Notes>31</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32</vt:i4>
      </vt:variant>
    </vt:vector>
  </HeadingPairs>
  <TitlesOfParts>
    <vt:vector size="35" baseType="lpstr">
      <vt:lpstr>Arial</vt:lpstr>
      <vt:lpstr>Calibri</vt:lpstr>
      <vt:lpstr>Kantoorthema</vt:lpstr>
      <vt:lpstr>ASP.NET Core</vt:lpstr>
      <vt:lpstr>Models in the MVC Framework</vt:lpstr>
      <vt:lpstr>Models and ViewModels</vt:lpstr>
      <vt:lpstr>Models and ViewModels</vt:lpstr>
      <vt:lpstr>Models and ViewModels</vt:lpstr>
      <vt:lpstr>Models and ViewModels</vt:lpstr>
      <vt:lpstr>Models and ViewModels</vt:lpstr>
      <vt:lpstr>Detail a Restaurant</vt:lpstr>
      <vt:lpstr>Detail a Restaurant</vt:lpstr>
      <vt:lpstr>Detail a Restaurant</vt:lpstr>
      <vt:lpstr>Detail a Restaurant</vt:lpstr>
      <vt:lpstr>Detail a Restaurant</vt:lpstr>
      <vt:lpstr>Detail a Restaurant </vt:lpstr>
      <vt:lpstr>Detail a Restaurant</vt:lpstr>
      <vt:lpstr>Create a Restaurant</vt:lpstr>
      <vt:lpstr>Create a Restaurant</vt:lpstr>
      <vt:lpstr>Create a Restaurant</vt:lpstr>
      <vt:lpstr>Create a Restaurant </vt:lpstr>
      <vt:lpstr>Form to Models</vt:lpstr>
      <vt:lpstr>Form to Models</vt:lpstr>
      <vt:lpstr>Form to Models</vt:lpstr>
      <vt:lpstr>Form to Models</vt:lpstr>
      <vt:lpstr>POST – REDIRECT – GET Pattern</vt:lpstr>
      <vt:lpstr>POST – REDIRECT – GET Pattern</vt:lpstr>
      <vt:lpstr>POST – REDIRECT – GET Pattern</vt:lpstr>
      <vt:lpstr>Data Annotations for Models</vt:lpstr>
      <vt:lpstr>Data Annotations for Models </vt:lpstr>
      <vt:lpstr>Data Annotations for Models</vt:lpstr>
      <vt:lpstr>Data Annotations for Models</vt:lpstr>
      <vt:lpstr>Data Annotations for Models</vt:lpstr>
      <vt:lpstr>Data Annotations for Models</vt:lpstr>
      <vt:lpstr>Data Annotations for Models</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689</cp:revision>
  <dcterms:created xsi:type="dcterms:W3CDTF">2016-06-13T13:38:04Z</dcterms:created>
  <dcterms:modified xsi:type="dcterms:W3CDTF">2021-03-10T08:36:46Z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20002650@PXL.BE</vt:lpwstr>
  </property>
  <property fmtid="{D5CDD505-2E9C-101B-9397-08002B2CF9AE}" pid="6" name="MSIP_Label_f95379a6-efcb-4855-97e0-03c6be785496_SetDate">
    <vt:lpwstr>2020-03-01T09:27:19.3459316Z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216955b7-2eab-45f4-8889-58a6343f4c2c</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