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66"/>
  </p:notesMasterIdLst>
  <p:sldIdLst>
    <p:sldId id="314" r:id="rId5"/>
    <p:sldId id="316" r:id="rId6"/>
    <p:sldId id="348" r:id="rId7"/>
    <p:sldId id="340" r:id="rId8"/>
    <p:sldId id="318" r:id="rId9"/>
    <p:sldId id="337" r:id="rId10"/>
    <p:sldId id="317" r:id="rId11"/>
    <p:sldId id="336" r:id="rId12"/>
    <p:sldId id="320" r:id="rId13"/>
    <p:sldId id="338" r:id="rId14"/>
    <p:sldId id="339" r:id="rId15"/>
    <p:sldId id="321" r:id="rId16"/>
    <p:sldId id="342" r:id="rId17"/>
    <p:sldId id="341" r:id="rId18"/>
    <p:sldId id="323" r:id="rId19"/>
    <p:sldId id="349"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91" r:id="rId35"/>
    <p:sldId id="392" r:id="rId36"/>
    <p:sldId id="367" r:id="rId37"/>
    <p:sldId id="393" r:id="rId38"/>
    <p:sldId id="369" r:id="rId39"/>
    <p:sldId id="370" r:id="rId40"/>
    <p:sldId id="371" r:id="rId41"/>
    <p:sldId id="372" r:id="rId42"/>
    <p:sldId id="373" r:id="rId43"/>
    <p:sldId id="374" r:id="rId44"/>
    <p:sldId id="375" r:id="rId45"/>
    <p:sldId id="376" r:id="rId46"/>
    <p:sldId id="377" r:id="rId47"/>
    <p:sldId id="379" r:id="rId48"/>
    <p:sldId id="382" r:id="rId49"/>
    <p:sldId id="383" r:id="rId50"/>
    <p:sldId id="394" r:id="rId51"/>
    <p:sldId id="395" r:id="rId52"/>
    <p:sldId id="386" r:id="rId53"/>
    <p:sldId id="387" r:id="rId54"/>
    <p:sldId id="388" r:id="rId55"/>
    <p:sldId id="389" r:id="rId56"/>
    <p:sldId id="330" r:id="rId57"/>
    <p:sldId id="331" r:id="rId58"/>
    <p:sldId id="343" r:id="rId59"/>
    <p:sldId id="390" r:id="rId60"/>
    <p:sldId id="333" r:id="rId61"/>
    <p:sldId id="344" r:id="rId62"/>
    <p:sldId id="346" r:id="rId63"/>
    <p:sldId id="347" r:id="rId64"/>
    <p:sldId id="345" r:id="rId65"/>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vaas Til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52727"/>
    <a:srgbClr val="7E5C5C"/>
    <a:srgbClr val="9A7676"/>
    <a:srgbClr val="000000"/>
    <a:srgbClr val="990099"/>
    <a:srgbClr val="CC3399"/>
    <a:srgbClr val="FF66CC"/>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8" autoAdjust="0"/>
    <p:restoredTop sz="60752" autoAdjust="0"/>
  </p:normalViewPr>
  <p:slideViewPr>
    <p:cSldViewPr>
      <p:cViewPr varScale="1">
        <p:scale>
          <a:sx n="69" d="100"/>
          <a:sy n="69" d="100"/>
        </p:scale>
        <p:origin x="266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A929B0-1419-4F46-AF09-C71DE1BDA924}" type="slidenum">
              <a:rPr lang="nl-NL"/>
              <a:pPr/>
              <a:t>‹nr.›</a:t>
            </a:fld>
            <a:endParaRPr lang="nl-NL"/>
          </a:p>
        </p:txBody>
      </p:sp>
    </p:spTree>
    <p:extLst>
      <p:ext uri="{BB962C8B-B14F-4D97-AF65-F5344CB8AC3E}">
        <p14:creationId xmlns:p14="http://schemas.microsoft.com/office/powerpoint/2010/main" val="3936615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pp.pluralsight.com/library/courses/csharp-solid-princip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AA929B0-1419-4F46-AF09-C71DE1BDA924}" type="slidenum">
              <a:rPr lang="nl-NL" smtClean="0"/>
              <a:pPr/>
              <a:t>1</a:t>
            </a:fld>
            <a:endParaRPr lang="nl-NL"/>
          </a:p>
        </p:txBody>
      </p:sp>
    </p:spTree>
    <p:extLst>
      <p:ext uri="{BB962C8B-B14F-4D97-AF65-F5344CB8AC3E}">
        <p14:creationId xmlns:p14="http://schemas.microsoft.com/office/powerpoint/2010/main" val="545186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Font typeface="+mj-lt"/>
              <a:buAutoNum type="arabicPeriod"/>
            </a:pPr>
            <a:r>
              <a:rPr lang="nl-BE" dirty="0"/>
              <a:t>Write a test </a:t>
            </a:r>
            <a:r>
              <a:rPr lang="nl-BE" dirty="0" err="1"/>
              <a:t>that</a:t>
            </a:r>
            <a:r>
              <a:rPr lang="nl-BE" dirty="0"/>
              <a:t> </a:t>
            </a:r>
            <a:r>
              <a:rPr lang="nl-BE" dirty="0" err="1"/>
              <a:t>fails</a:t>
            </a:r>
            <a:endParaRPr lang="nl-BE" dirty="0"/>
          </a:p>
          <a:p>
            <a:pPr marL="228600" indent="-228600">
              <a:buFont typeface="+mj-lt"/>
              <a:buAutoNum type="arabicPeriod"/>
            </a:pPr>
            <a:r>
              <a:rPr lang="nl-BE" dirty="0"/>
              <a:t>Write (</a:t>
            </a:r>
            <a:r>
              <a:rPr lang="nl-BE" dirty="0" err="1"/>
              <a:t>just</a:t>
            </a:r>
            <a:r>
              <a:rPr lang="nl-BE" dirty="0"/>
              <a:t> </a:t>
            </a:r>
            <a:r>
              <a:rPr lang="nl-BE" dirty="0" err="1"/>
              <a:t>enough</a:t>
            </a:r>
            <a:r>
              <a:rPr lang="nl-BE" dirty="0"/>
              <a:t>) code </a:t>
            </a:r>
            <a:r>
              <a:rPr lang="nl-BE" dirty="0" err="1"/>
              <a:t>to</a:t>
            </a:r>
            <a:r>
              <a:rPr lang="nl-BE" dirty="0"/>
              <a:t> make </a:t>
            </a:r>
            <a:r>
              <a:rPr lang="nl-BE" dirty="0" err="1"/>
              <a:t>the</a:t>
            </a:r>
            <a:r>
              <a:rPr lang="nl-BE" dirty="0"/>
              <a:t> test pass</a:t>
            </a:r>
          </a:p>
          <a:p>
            <a:pPr marL="228600" indent="-228600">
              <a:buFont typeface="+mj-lt"/>
              <a:buAutoNum type="arabicPeriod"/>
            </a:pPr>
            <a:r>
              <a:rPr lang="nl-BE" dirty="0" err="1"/>
              <a:t>Refactor</a:t>
            </a:r>
            <a:r>
              <a:rPr lang="nl-BE" dirty="0"/>
              <a:t> </a:t>
            </a:r>
            <a:r>
              <a:rPr lang="nl-BE" dirty="0" err="1"/>
              <a:t>your</a:t>
            </a:r>
            <a:r>
              <a:rPr lang="nl-BE" dirty="0"/>
              <a:t> code (</a:t>
            </a:r>
            <a:r>
              <a:rPr lang="nl-BE" dirty="0" err="1"/>
              <a:t>remove</a:t>
            </a:r>
            <a:r>
              <a:rPr lang="nl-BE" dirty="0"/>
              <a:t> </a:t>
            </a:r>
            <a:r>
              <a:rPr lang="nl-BE" dirty="0" err="1"/>
              <a:t>duplication</a:t>
            </a:r>
            <a:r>
              <a:rPr lang="nl-BE" dirty="0"/>
              <a:t>, </a:t>
            </a:r>
            <a:r>
              <a:rPr lang="nl-BE" dirty="0" err="1"/>
              <a:t>improve</a:t>
            </a:r>
            <a:r>
              <a:rPr lang="nl-BE" dirty="0"/>
              <a:t> design)</a:t>
            </a:r>
          </a:p>
          <a:p>
            <a:pPr marL="228600" indent="-228600">
              <a:buFont typeface="+mj-lt"/>
              <a:buAutoNum type="arabicPeriod"/>
            </a:pPr>
            <a:endParaRPr lang="nl-BE" dirty="0"/>
          </a:p>
          <a:p>
            <a:pPr marL="0" indent="0">
              <a:buFont typeface="+mj-lt"/>
              <a:buNone/>
            </a:pPr>
            <a:r>
              <a:rPr lang="nl-BE" dirty="0" err="1"/>
              <a:t>Repeat</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261582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mj-lt"/>
              <a:buNone/>
            </a:pPr>
            <a:r>
              <a:rPr lang="en-US" dirty="0"/>
              <a:t>Robert Martin, aka Uncle Bob, has promulgated three laws for successful TDD:</a:t>
            </a:r>
          </a:p>
          <a:p>
            <a:pPr marL="0" indent="0">
              <a:buFont typeface="+mj-lt"/>
              <a:buNone/>
            </a:pPr>
            <a:endParaRPr lang="en-US" dirty="0"/>
          </a:p>
          <a:p>
            <a:pPr marL="0" indent="0">
              <a:buFont typeface="+mj-lt"/>
              <a:buNone/>
            </a:pPr>
            <a:r>
              <a:rPr lang="en-US" b="1" dirty="0"/>
              <a:t>Write no production code until you've written a failing test. </a:t>
            </a:r>
          </a:p>
          <a:p>
            <a:pPr marL="0" indent="0">
              <a:buFont typeface="+mj-lt"/>
              <a:buNone/>
            </a:pPr>
            <a:endParaRPr lang="en-US" dirty="0"/>
          </a:p>
          <a:p>
            <a:pPr marL="0" indent="0">
              <a:buFont typeface="+mj-lt"/>
              <a:buNone/>
            </a:pPr>
            <a:r>
              <a:rPr lang="en-US" dirty="0"/>
              <a:t>This is probably the most confusing and challenging of the three for novices to TDD, and we will take a look at why you do this and how you do this. </a:t>
            </a:r>
          </a:p>
          <a:p>
            <a:pPr marL="0" indent="0">
              <a:buFont typeface="+mj-lt"/>
              <a:buNone/>
            </a:pPr>
            <a:endParaRPr lang="en-US" dirty="0"/>
          </a:p>
          <a:p>
            <a:pPr marL="0" indent="0">
              <a:buFont typeface="+mj-lt"/>
              <a:buNone/>
            </a:pPr>
            <a:r>
              <a:rPr lang="en-US" b="1" dirty="0"/>
              <a:t>Write no more in your unit test than enough to make it fail. </a:t>
            </a:r>
          </a:p>
          <a:p>
            <a:pPr marL="0" indent="0">
              <a:buFont typeface="+mj-lt"/>
              <a:buNone/>
            </a:pPr>
            <a:endParaRPr lang="en-US" dirty="0"/>
          </a:p>
          <a:p>
            <a:pPr marL="0" indent="0">
              <a:buFont typeface="+mj-lt"/>
              <a:buNone/>
            </a:pPr>
            <a:r>
              <a:rPr lang="en-US" dirty="0"/>
              <a:t>And an equally challenging command, </a:t>
            </a:r>
            <a:r>
              <a:rPr lang="en-US" b="1" dirty="0"/>
              <a:t>write no more production code than enough to make it pass</a:t>
            </a:r>
            <a:r>
              <a:rPr lang="en-US" dirty="0"/>
              <a:t>. </a:t>
            </a:r>
          </a:p>
          <a:p>
            <a:pPr marL="0" indent="0">
              <a:buFont typeface="+mj-lt"/>
              <a:buNone/>
            </a:pPr>
            <a:endParaRPr lang="en-US" dirty="0"/>
          </a:p>
          <a:p>
            <a:pPr marL="0" indent="0">
              <a:buFont typeface="+mj-lt"/>
              <a:buNone/>
            </a:pPr>
            <a:r>
              <a:rPr lang="en-US" dirty="0"/>
              <a:t>When you're writing your tests, it's important to keep in mind that you want to test only one feature. </a:t>
            </a:r>
          </a:p>
          <a:p>
            <a:pPr marL="0" indent="0">
              <a:buFont typeface="+mj-lt"/>
              <a:buNone/>
            </a:pPr>
            <a:r>
              <a:rPr lang="en-US" dirty="0"/>
              <a:t>You write the test first, run it, and see it fail, and this is very important because only by seeing it fail can you have confidence when you see it pass, that you have corrected the problem. </a:t>
            </a:r>
          </a:p>
          <a:p>
            <a:pPr marL="0" indent="0">
              <a:buFont typeface="+mj-lt"/>
              <a:buNone/>
            </a:pPr>
            <a:r>
              <a:rPr lang="en-US" b="0" dirty="0"/>
              <a:t>Fix only enough to make it pass.</a:t>
            </a:r>
          </a:p>
          <a:p>
            <a:pPr marL="0" indent="0">
              <a:buFont typeface="+mj-lt"/>
              <a:buNone/>
            </a:pPr>
            <a:endParaRPr lang="en-US" dirty="0"/>
          </a:p>
          <a:p>
            <a:pPr marL="0" indent="0">
              <a:buFont typeface="+mj-lt"/>
              <a:buNone/>
            </a:pPr>
            <a:r>
              <a:rPr lang="en-US" dirty="0"/>
              <a:t>Don't get ahead of yourself and say well, I'm going to need this anyway. </a:t>
            </a:r>
          </a:p>
          <a:p>
            <a:pPr marL="0" indent="0">
              <a:buFont typeface="+mj-lt"/>
              <a:buNone/>
            </a:pPr>
            <a:r>
              <a:rPr lang="en-US" dirty="0"/>
              <a:t>There are a couple reasons for that. </a:t>
            </a:r>
          </a:p>
          <a:p>
            <a:pPr marL="0" indent="0">
              <a:buFont typeface="+mj-lt"/>
              <a:buNone/>
            </a:pPr>
            <a:r>
              <a:rPr lang="en-US" dirty="0"/>
              <a:t>One comes under the acronym YAGNI, You </a:t>
            </a:r>
            <a:r>
              <a:rPr lang="en-US" dirty="0" err="1"/>
              <a:t>Ain't</a:t>
            </a:r>
            <a:r>
              <a:rPr lang="en-US" dirty="0"/>
              <a:t> </a:t>
            </a:r>
            <a:r>
              <a:rPr lang="en-US" dirty="0" err="1"/>
              <a:t>Gonna</a:t>
            </a:r>
            <a:r>
              <a:rPr lang="en-US" dirty="0"/>
              <a:t> Need It. </a:t>
            </a:r>
          </a:p>
          <a:p>
            <a:pPr marL="0" indent="0">
              <a:buFont typeface="+mj-lt"/>
              <a:buNone/>
            </a:pPr>
            <a:r>
              <a:rPr lang="en-US" dirty="0"/>
              <a:t>It's very tempting to add features and aspects to your program that you're quite certain you will need, and it turns out you won't. </a:t>
            </a:r>
          </a:p>
          <a:p>
            <a:pPr marL="0" indent="0">
              <a:buFont typeface="+mj-lt"/>
              <a:buNone/>
            </a:pPr>
            <a:r>
              <a:rPr lang="en-US" dirty="0"/>
              <a:t>But also if you get ahead of the test, if you write more than enough to pass the test, then you have effectively untested code, and in all likelihood that code will never be tested. </a:t>
            </a:r>
          </a:p>
          <a:p>
            <a:pPr marL="0" indent="0">
              <a:buFont typeface="+mj-lt"/>
              <a:buNone/>
            </a:pPr>
            <a:endParaRPr lang="en-US" dirty="0"/>
          </a:p>
          <a:p>
            <a:pPr marL="0" indent="0">
              <a:buFont typeface="+mj-lt"/>
              <a:buNone/>
            </a:pPr>
            <a:r>
              <a:rPr lang="en-US" dirty="0"/>
              <a:t>After you've written enough to make it pass, run the test and see it succeed, and then you're ready to refactor and retest to make sure that your refactoring has not broken the test. At that point, you return to the red cycle and write a test that you know will fail. </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11</a:t>
            </a:fld>
            <a:endParaRPr lang="nl-NL"/>
          </a:p>
        </p:txBody>
      </p:sp>
    </p:spTree>
    <p:extLst>
      <p:ext uri="{BB962C8B-B14F-4D97-AF65-F5344CB8AC3E}">
        <p14:creationId xmlns:p14="http://schemas.microsoft.com/office/powerpoint/2010/main" val="261267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sng" kern="1200" dirty="0">
                <a:solidFill>
                  <a:schemeClr val="tx1"/>
                </a:solidFill>
                <a:effectLst/>
                <a:latin typeface="Arial" charset="0"/>
                <a:ea typeface="+mn-ea"/>
                <a:cs typeface="+mn-cs"/>
              </a:rPr>
              <a:t>What is refactoring?</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Code refactoring</a:t>
            </a:r>
            <a:r>
              <a:rPr lang="en-US" sz="1200" b="0" i="0" kern="1200" dirty="0">
                <a:solidFill>
                  <a:schemeClr val="tx1"/>
                </a:solidFill>
                <a:effectLst/>
                <a:latin typeface="Arial" charset="0"/>
                <a:ea typeface="+mn-ea"/>
                <a:cs typeface="+mn-cs"/>
              </a:rPr>
              <a:t> is the process of changing a computer program’s source code without modifying its external functional behavior, in order to improve some of the nonfunctional attributes of the software. </a:t>
            </a:r>
          </a:p>
          <a:p>
            <a:r>
              <a:rPr lang="en-US" sz="1200" b="0" i="0" kern="1200" dirty="0">
                <a:solidFill>
                  <a:schemeClr val="tx1"/>
                </a:solidFill>
                <a:effectLst/>
                <a:latin typeface="Arial" charset="0"/>
                <a:ea typeface="+mn-ea"/>
                <a:cs typeface="+mn-cs"/>
              </a:rPr>
              <a:t>Advantages include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improved code readability and reduced complexity to improve the maintainability of the source code</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more expressive internal architecture or object model to improve extensibility.</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Refactoring</a:t>
            </a:r>
            <a:r>
              <a:rPr lang="en-US" sz="1200" b="0" i="0" kern="1200" dirty="0">
                <a:solidFill>
                  <a:schemeClr val="tx1"/>
                </a:solidFill>
                <a:effectLst/>
                <a:latin typeface="Arial" charset="0"/>
                <a:ea typeface="+mn-ea"/>
                <a:cs typeface="+mn-cs"/>
              </a:rPr>
              <a:t> is usually motivated by noting a code smell. For example the method at hand may be very long, or it may be a near duplicate of another nearby method. Once recognized, such problems can be addressed by refactoring the source code, or transforming it into a new form that behaves the same as before, but that no longer “smells”. </a:t>
            </a:r>
          </a:p>
          <a:p>
            <a:br>
              <a:rPr lang="en-US" sz="1200" b="0" i="0" kern="1200" dirty="0">
                <a:solidFill>
                  <a:schemeClr val="tx1"/>
                </a:solidFill>
                <a:effectLst/>
                <a:latin typeface="Arial" charset="0"/>
                <a:ea typeface="+mn-ea"/>
                <a:cs typeface="+mn-cs"/>
              </a:rPr>
            </a:br>
            <a:r>
              <a:rPr lang="en-US" sz="1200" b="0" i="0" kern="1200" dirty="0">
                <a:solidFill>
                  <a:schemeClr val="tx1"/>
                </a:solidFill>
                <a:effectLst/>
                <a:latin typeface="Arial" charset="0"/>
                <a:ea typeface="+mn-ea"/>
                <a:cs typeface="+mn-cs"/>
              </a:rPr>
              <a:t>There are two general categories of benefits to the activity of refactoring</a:t>
            </a:r>
            <a:r>
              <a:rPr lang="en-US" sz="1200" b="1" i="0" kern="1200" dirty="0">
                <a:solidFill>
                  <a:schemeClr val="tx1"/>
                </a:solidFill>
                <a:effectLst/>
                <a:latin typeface="Arial" charset="0"/>
                <a:ea typeface="+mn-ea"/>
                <a:cs typeface="+mn-cs"/>
              </a:rPr>
              <a:t>:</a:t>
            </a:r>
          </a:p>
          <a:p>
            <a:pPr marL="171450" indent="-171450">
              <a:buFont typeface="Arial" panose="020B0604020202020204" pitchFamily="34" charset="0"/>
              <a:buChar char="•"/>
            </a:pPr>
            <a:r>
              <a:rPr lang="en-US" sz="1200" b="1" i="0" kern="1200" dirty="0">
                <a:solidFill>
                  <a:schemeClr val="tx1"/>
                </a:solidFill>
                <a:effectLst/>
                <a:latin typeface="Arial" charset="0"/>
                <a:ea typeface="+mn-ea"/>
                <a:cs typeface="+mn-cs"/>
              </a:rPr>
              <a:t>Maintainability</a:t>
            </a:r>
            <a:r>
              <a:rPr lang="en-US" sz="1200" b="0" i="0" kern="1200" dirty="0">
                <a:solidFill>
                  <a:schemeClr val="tx1"/>
                </a:solidFill>
                <a:effectLst/>
                <a:latin typeface="Arial" charset="0"/>
                <a:ea typeface="+mn-ea"/>
                <a:cs typeface="+mn-cs"/>
              </a:rPr>
              <a:t>. It is easier to fix bugs because the source code is easy to read and the intent of its author is easy to grasp. This might be achieved by reducing large monolithic routines into a set of individually concise, well-named, single-purpose methods. It might be achieved by moving a method to a more appropriate class, or by removing misleading comments.</a:t>
            </a:r>
          </a:p>
          <a:p>
            <a:pPr marL="171450" indent="-171450">
              <a:buFont typeface="Arial" panose="020B0604020202020204" pitchFamily="34" charset="0"/>
              <a:buChar char="•"/>
            </a:pPr>
            <a:r>
              <a:rPr lang="en-US" sz="1200" b="1" i="0" kern="1200" dirty="0">
                <a:solidFill>
                  <a:schemeClr val="tx1"/>
                </a:solidFill>
                <a:effectLst/>
                <a:latin typeface="Arial" charset="0"/>
                <a:ea typeface="+mn-ea"/>
                <a:cs typeface="+mn-cs"/>
              </a:rPr>
              <a:t>Extensibility</a:t>
            </a:r>
            <a:r>
              <a:rPr lang="en-US" sz="1200" b="0" i="0" kern="1200" dirty="0">
                <a:solidFill>
                  <a:schemeClr val="tx1"/>
                </a:solidFill>
                <a:effectLst/>
                <a:latin typeface="Arial" charset="0"/>
                <a:ea typeface="+mn-ea"/>
                <a:cs typeface="+mn-cs"/>
              </a:rPr>
              <a:t>. It is easier to extend the capabilities of the application if it uses recognizable design patterns, and it provides some flexibility where none may have existed before.</a:t>
            </a:r>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12</a:t>
            </a:fld>
            <a:endParaRPr lang="nl-NL"/>
          </a:p>
        </p:txBody>
      </p:sp>
    </p:spTree>
    <p:extLst>
      <p:ext uri="{BB962C8B-B14F-4D97-AF65-F5344CB8AC3E}">
        <p14:creationId xmlns:p14="http://schemas.microsoft.com/office/powerpoint/2010/main" val="2398586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DRY</a:t>
            </a:r>
          </a:p>
          <a:p>
            <a:endParaRPr lang="nl-BE" dirty="0"/>
          </a:p>
          <a:p>
            <a:r>
              <a:rPr lang="en-US" sz="1200" b="1" i="0" kern="1200" dirty="0">
                <a:solidFill>
                  <a:schemeClr val="tx1"/>
                </a:solidFill>
                <a:effectLst/>
                <a:latin typeface="Arial" charset="0"/>
                <a:ea typeface="+mn-ea"/>
                <a:cs typeface="+mn-cs"/>
              </a:rPr>
              <a:t>Duplication</a:t>
            </a:r>
            <a:r>
              <a:rPr lang="en-US" sz="1200" b="0" i="0" kern="1200" dirty="0">
                <a:solidFill>
                  <a:schemeClr val="tx1"/>
                </a:solidFill>
                <a:effectLst/>
                <a:latin typeface="Arial" charset="0"/>
                <a:ea typeface="+mn-ea"/>
                <a:cs typeface="+mn-cs"/>
              </a:rPr>
              <a:t> (inadvertent or purposeful duplication) can lead to </a:t>
            </a:r>
            <a:r>
              <a:rPr lang="en-US" sz="1200" b="1" i="0" kern="1200" dirty="0">
                <a:solidFill>
                  <a:schemeClr val="tx1"/>
                </a:solidFill>
                <a:effectLst/>
                <a:latin typeface="Arial" charset="0"/>
                <a:ea typeface="+mn-ea"/>
                <a:cs typeface="+mn-cs"/>
              </a:rPr>
              <a:t>maintenance nightmares, poor factoring, and logical contradictions</a:t>
            </a:r>
            <a:r>
              <a:rPr lang="en-US" sz="1200" b="0" i="0" kern="1200" dirty="0">
                <a:solidFill>
                  <a:schemeClr val="tx1"/>
                </a:solidFill>
                <a:effectLst/>
                <a:latin typeface="Arial" charset="0"/>
                <a:ea typeface="+mn-ea"/>
                <a:cs typeface="+mn-cs"/>
              </a:rPr>
              <a:t>.</a:t>
            </a:r>
            <a:endParaRPr lang="nl-BE" dirty="0"/>
          </a:p>
          <a:p>
            <a:endParaRPr lang="nl-BE" dirty="0"/>
          </a:p>
          <a:p>
            <a:r>
              <a:rPr lang="en-US" sz="1200" b="0" i="0" kern="1200" dirty="0">
                <a:solidFill>
                  <a:schemeClr val="tx1"/>
                </a:solidFill>
                <a:effectLst/>
                <a:latin typeface="Arial" charset="0"/>
                <a:ea typeface="+mn-ea"/>
                <a:cs typeface="+mn-cs"/>
              </a:rPr>
              <a:t>The DRY (</a:t>
            </a:r>
            <a:r>
              <a:rPr lang="en-US" sz="1200" b="1" i="0" kern="1200" dirty="0">
                <a:solidFill>
                  <a:schemeClr val="tx1"/>
                </a:solidFill>
                <a:effectLst/>
                <a:latin typeface="Arial" charset="0"/>
                <a:ea typeface="+mn-ea"/>
                <a:cs typeface="+mn-cs"/>
              </a:rPr>
              <a:t>D</a:t>
            </a:r>
            <a:r>
              <a:rPr lang="en-US" sz="1200" b="0" i="0" kern="1200" dirty="0">
                <a:solidFill>
                  <a:schemeClr val="tx1"/>
                </a:solidFill>
                <a:effectLst/>
                <a:latin typeface="Arial" charset="0"/>
                <a:ea typeface="+mn-ea"/>
                <a:cs typeface="+mn-cs"/>
              </a:rPr>
              <a:t>on't </a:t>
            </a:r>
            <a:r>
              <a:rPr lang="en-US" sz="1200" b="1" i="0" kern="1200" dirty="0">
                <a:solidFill>
                  <a:schemeClr val="tx1"/>
                </a:solidFill>
                <a:effectLst/>
                <a:latin typeface="Arial" charset="0"/>
                <a:ea typeface="+mn-ea"/>
                <a:cs typeface="+mn-cs"/>
              </a:rPr>
              <a:t>R</a:t>
            </a:r>
            <a:r>
              <a:rPr lang="en-US" sz="1200" b="0" i="0" kern="1200" dirty="0">
                <a:solidFill>
                  <a:schemeClr val="tx1"/>
                </a:solidFill>
                <a:effectLst/>
                <a:latin typeface="Arial" charset="0"/>
                <a:ea typeface="+mn-ea"/>
                <a:cs typeface="+mn-cs"/>
              </a:rPr>
              <a:t>epeat </a:t>
            </a:r>
            <a:r>
              <a:rPr lang="en-US" sz="1200" b="1" i="0" kern="1200" dirty="0">
                <a:solidFill>
                  <a:schemeClr val="tx1"/>
                </a:solidFill>
                <a:effectLst/>
                <a:latin typeface="Arial" charset="0"/>
                <a:ea typeface="+mn-ea"/>
                <a:cs typeface="+mn-cs"/>
              </a:rPr>
              <a:t>Y</a:t>
            </a:r>
            <a:r>
              <a:rPr lang="en-US" sz="1200" b="0" i="0" kern="1200" dirty="0">
                <a:solidFill>
                  <a:schemeClr val="tx1"/>
                </a:solidFill>
                <a:effectLst/>
                <a:latin typeface="Arial" charset="0"/>
                <a:ea typeface="+mn-ea"/>
                <a:cs typeface="+mn-cs"/>
              </a:rPr>
              <a:t>ourself) principle states:</a:t>
            </a:r>
          </a:p>
          <a:p>
            <a:r>
              <a:rPr lang="en-US" i="1" dirty="0"/>
              <a:t>Every piece of knowledge must have a single, unambiguous, authoritative representation within a system.</a:t>
            </a:r>
          </a:p>
          <a:p>
            <a:endParaRPr lang="en-US" i="1" dirty="0"/>
          </a:p>
          <a:p>
            <a:r>
              <a:rPr lang="en-US" i="0" dirty="0"/>
              <a:t>A piece of knowledge = code, architecture, requirements, documentation, …</a:t>
            </a:r>
          </a:p>
          <a:p>
            <a:endParaRPr lang="en-US" sz="1200" b="0" i="1"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When the DRY principle is applied successfully, a modification of any single element of a system does not require a change in other logically unrelated elements. </a:t>
            </a:r>
          </a:p>
          <a:p>
            <a:endParaRPr lang="en-US" sz="1200" b="0" i="0" kern="1200" dirty="0">
              <a:solidFill>
                <a:schemeClr val="tx1"/>
              </a:solidFill>
              <a:effectLst/>
              <a:latin typeface="Arial" charset="0"/>
              <a:ea typeface="+mn-ea"/>
              <a:cs typeface="+mn-cs"/>
            </a:endParaRPr>
          </a:p>
          <a:p>
            <a:r>
              <a:rPr lang="en-US" sz="1200" b="0" i="0" u="sng" kern="1200" dirty="0">
                <a:solidFill>
                  <a:schemeClr val="tx1"/>
                </a:solidFill>
                <a:effectLst/>
                <a:latin typeface="Arial" charset="0"/>
                <a:ea typeface="+mn-ea"/>
                <a:cs typeface="+mn-cs"/>
              </a:rPr>
              <a:t>SOLID</a:t>
            </a:r>
            <a:r>
              <a:rPr lang="en-US" sz="1200" b="0" i="0" u="none" kern="1200" dirty="0">
                <a:solidFill>
                  <a:schemeClr val="tx1"/>
                </a:solidFill>
                <a:effectLst/>
                <a:latin typeface="Arial" charset="0"/>
                <a:ea typeface="+mn-ea"/>
                <a:cs typeface="+mn-cs"/>
              </a:rPr>
              <a:t> (out of scope for this course)</a:t>
            </a:r>
            <a:endParaRPr lang="en-US" sz="1200" b="0" i="0" u="sng"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r>
              <a:rPr lang="nl-BE" sz="1200" dirty="0" err="1"/>
              <a:t>Acronym</a:t>
            </a:r>
            <a:r>
              <a:rPr lang="nl-BE" sz="1200" dirty="0"/>
              <a:t> </a:t>
            </a:r>
            <a:r>
              <a:rPr lang="nl-BE" sz="1200" dirty="0" err="1"/>
              <a:t>for</a:t>
            </a:r>
            <a:r>
              <a:rPr lang="nl-BE" sz="1200" dirty="0"/>
              <a:t> </a:t>
            </a:r>
            <a:r>
              <a:rPr lang="nl-BE" sz="1200" dirty="0" err="1"/>
              <a:t>the</a:t>
            </a:r>
            <a:r>
              <a:rPr lang="nl-BE" sz="1200" dirty="0"/>
              <a:t> “first five </a:t>
            </a:r>
            <a:r>
              <a:rPr lang="nl-BE" sz="1200" dirty="0" err="1"/>
              <a:t>principles</a:t>
            </a:r>
            <a:r>
              <a:rPr lang="nl-BE" sz="1200" dirty="0"/>
              <a:t>” </a:t>
            </a:r>
            <a:r>
              <a:rPr lang="nl-BE" sz="1200" dirty="0" err="1"/>
              <a:t>named</a:t>
            </a:r>
            <a:r>
              <a:rPr lang="nl-BE" sz="1200" dirty="0"/>
              <a:t> </a:t>
            </a:r>
            <a:r>
              <a:rPr lang="nl-BE" sz="1200" dirty="0" err="1"/>
              <a:t>by</a:t>
            </a:r>
            <a:r>
              <a:rPr lang="nl-BE" sz="1200" dirty="0"/>
              <a:t> Robert C. Martin.</a:t>
            </a:r>
          </a:p>
          <a:p>
            <a:r>
              <a:rPr lang="en-US" sz="1200" dirty="0"/>
              <a:t>The intention is that these principles, when applied together, will make it more likely that a programmer will create a system that is easy to maintain and extend over time.</a:t>
            </a:r>
          </a:p>
          <a:p>
            <a:r>
              <a:rPr lang="en-US" sz="1200" dirty="0"/>
              <a:t>The principles of SOLID are guidelines that can be applied while working on software to remove code smells by providing a framework through which the programmer may refactor the software's source code until it is both legible and extensible.</a:t>
            </a:r>
          </a:p>
          <a:p>
            <a:endParaRPr lang="en-US" sz="1200" dirty="0"/>
          </a:p>
          <a:p>
            <a:r>
              <a:rPr lang="en-US" sz="1200" dirty="0"/>
              <a:t>S – Single Responsibility principle (a class should have only a single responsibility)</a:t>
            </a:r>
          </a:p>
          <a:p>
            <a:r>
              <a:rPr lang="en-US" sz="1200" dirty="0"/>
              <a:t>O – Open/closed principle (software entities should be open for extension, but closed for modification)</a:t>
            </a:r>
          </a:p>
          <a:p>
            <a:r>
              <a:rPr lang="en-US" sz="1200" dirty="0"/>
              <a:t>L – </a:t>
            </a:r>
            <a:r>
              <a:rPr lang="en-US" sz="1200" dirty="0" err="1"/>
              <a:t>Liskov</a:t>
            </a:r>
            <a:r>
              <a:rPr lang="en-US" sz="1200" dirty="0"/>
              <a:t> substitution principle (objects in a program should be replaceable with instances of their subtypes without altering the correctness of that program)</a:t>
            </a:r>
          </a:p>
          <a:p>
            <a:r>
              <a:rPr lang="en-US" sz="1200" dirty="0"/>
              <a:t>I – Interface segregation principle (many client-specific interfaces are better than one general-purpose interface)</a:t>
            </a:r>
          </a:p>
          <a:p>
            <a:r>
              <a:rPr lang="en-US" sz="1200" dirty="0"/>
              <a:t>D – Dependency inversion principle (one should depend upon abstractions, not concretions)</a:t>
            </a:r>
            <a:endParaRPr lang="nl-BE" sz="1200" dirty="0"/>
          </a:p>
          <a:p>
            <a:endParaRPr lang="nl-BE"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nl-BE" sz="1200" dirty="0" err="1"/>
              <a:t>Pluralsight</a:t>
            </a:r>
            <a:r>
              <a:rPr lang="nl-BE" sz="1200" dirty="0"/>
              <a:t>:  </a:t>
            </a:r>
            <a:r>
              <a:rPr lang="nl-BE" dirty="0">
                <a:hlinkClick r:id="rId3"/>
              </a:rPr>
              <a:t>https://app.pluralsight.com/library/courses/csharp-solid-principles</a:t>
            </a:r>
            <a:r>
              <a:rPr lang="nl-BE" sz="1200" dirty="0"/>
              <a:t> (out of scope </a:t>
            </a:r>
            <a:r>
              <a:rPr lang="nl-BE" sz="1200" dirty="0" err="1"/>
              <a:t>for</a:t>
            </a:r>
            <a:r>
              <a:rPr lang="nl-BE" sz="1200" dirty="0"/>
              <a:t> </a:t>
            </a:r>
            <a:r>
              <a:rPr lang="nl-BE" sz="1200" dirty="0" err="1"/>
              <a:t>this</a:t>
            </a:r>
            <a:r>
              <a:rPr lang="nl-BE" sz="1200" dirty="0"/>
              <a:t> course)</a:t>
            </a:r>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endParaRPr lang="en-US" dirty="0"/>
          </a:p>
          <a:p>
            <a:endParaRPr lang="en-US"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13</a:t>
            </a:fld>
            <a:endParaRPr lang="nl-NL"/>
          </a:p>
        </p:txBody>
      </p:sp>
    </p:spTree>
    <p:extLst>
      <p:ext uri="{BB962C8B-B14F-4D97-AF65-F5344CB8AC3E}">
        <p14:creationId xmlns:p14="http://schemas.microsoft.com/office/powerpoint/2010/main" val="2694124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Benefits of test driven development</a:t>
            </a:r>
          </a:p>
          <a:p>
            <a:pPr fontAlgn="base"/>
            <a:endParaRPr lang="en-US" sz="1200" b="1"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Higher Acceptance:</a:t>
            </a:r>
            <a:r>
              <a:rPr lang="en-US" sz="1200" b="0" i="0" kern="1200" dirty="0">
                <a:solidFill>
                  <a:schemeClr val="tx1"/>
                </a:solidFill>
                <a:effectLst/>
                <a:latin typeface="Arial" charset="0"/>
                <a:ea typeface="+mn-ea"/>
                <a:cs typeface="+mn-cs"/>
              </a:rPr>
              <a:t> TDD implementation is more likely to match the product owners vision for the user story. The test cases are easily generated from the acceptance criteria without interference from the constraints of the architecture design or programming constructs. TDD guarantees to some degree that the final version will fulfill the needs of the stakeholders as communicated by the product owner.</a:t>
            </a:r>
            <a:endParaRPr lang="en-US" sz="1200" b="1" i="0" kern="1200" dirty="0">
              <a:solidFill>
                <a:schemeClr val="tx1"/>
              </a:solidFill>
              <a:effectLst/>
              <a:latin typeface="Arial" charset="0"/>
              <a:ea typeface="+mn-ea"/>
              <a:cs typeface="+mn-cs"/>
            </a:endParaRPr>
          </a:p>
          <a:p>
            <a:pPr fontAlgn="base"/>
            <a:endParaRPr lang="en-US" sz="1200" b="1"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Avoid Scope Creep:</a:t>
            </a:r>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TDD prevents unwarranted design or components to sneak into the product. The test cases or unit tests define the exact set of required features. </a:t>
            </a:r>
          </a:p>
          <a:p>
            <a:pPr fontAlgn="base"/>
            <a:r>
              <a:rPr lang="en-US" sz="1200" b="0" i="0" kern="1200" dirty="0">
                <a:solidFill>
                  <a:schemeClr val="tx1"/>
                </a:solidFill>
                <a:effectLst/>
                <a:latin typeface="Arial" charset="0"/>
                <a:ea typeface="+mn-ea"/>
                <a:cs typeface="+mn-cs"/>
              </a:rPr>
              <a:t>TDD makes it easy to identify redundant code, detect and terminate unnecessary engineering tasks.</a:t>
            </a:r>
          </a:p>
          <a:p>
            <a:pPr fontAlgn="base"/>
            <a:endParaRPr lang="en-US" sz="1200" b="0"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Modulation:</a:t>
            </a:r>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TDD can lead to more modularized, flexible, and extensible code. </a:t>
            </a:r>
          </a:p>
          <a:p>
            <a:pPr fontAlgn="base"/>
            <a:r>
              <a:rPr lang="en-US" sz="1200" b="0" i="0" kern="1200" dirty="0">
                <a:solidFill>
                  <a:schemeClr val="tx1"/>
                </a:solidFill>
                <a:effectLst/>
                <a:latin typeface="Arial" charset="0"/>
                <a:ea typeface="+mn-ea"/>
                <a:cs typeface="+mn-cs"/>
              </a:rPr>
              <a:t>The technique requires your team to think of the software in terms of small units that can be written and tested independently and integrated together later.</a:t>
            </a:r>
            <a:endParaRPr lang="en-US" sz="1200" b="1"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And more: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Writing the tests first requires you to really consider what do you want from the code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Arial" charset="0"/>
                <a:ea typeface="+mn-ea"/>
                <a:cs typeface="+mn-cs"/>
              </a:rPr>
              <a:t>Fast feedback. Identify the error/problem quickly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Reduces time spent on rework</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Arial" charset="0"/>
                <a:ea typeface="+mn-ea"/>
                <a:cs typeface="+mn-cs"/>
              </a:rPr>
              <a:t>The resulting Unit Tests are simple and act as documentation for the code. Since TDD use-cases are written as tests, other programmers can view the tests as usage examples of how the code is intended to work</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Less time spent in the debugger</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Tells you whether your last change (or refactoring) has broken previously working code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Allows the design to evolve and adapt to your changing understanding of the problem</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Forces radical simplification of the code, you will only write code in response to the requirements of the tests.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Forces you to write small classes focused on one thing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Creates SOLID code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Clean Interfaces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Maintainable, Flexible &amp; Easily Extensible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Shortens the development Time to Market</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Increases the programmer’s productivity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Cuts development costs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quality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Reduces bugs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TDD gives programmers the confidence to change the larger architecture of an application when adding new functionality. Without the flexibility of TDD, developers frequently add new functionality by virtually bolting it to the existing application without true integration – clearly, this can cause problems down the road</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14</a:t>
            </a:fld>
            <a:endParaRPr lang="nl-NL"/>
          </a:p>
        </p:txBody>
      </p:sp>
    </p:spTree>
    <p:extLst>
      <p:ext uri="{BB962C8B-B14F-4D97-AF65-F5344CB8AC3E}">
        <p14:creationId xmlns:p14="http://schemas.microsoft.com/office/powerpoint/2010/main" val="184789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15</a:t>
            </a:fld>
            <a:endParaRPr lang="nl-NL"/>
          </a:p>
        </p:txBody>
      </p:sp>
    </p:spTree>
    <p:extLst>
      <p:ext uri="{BB962C8B-B14F-4D97-AF65-F5344CB8AC3E}">
        <p14:creationId xmlns:p14="http://schemas.microsoft.com/office/powerpoint/2010/main" val="340552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16</a:t>
            </a:fld>
            <a:endParaRPr lang="nl-NL"/>
          </a:p>
        </p:txBody>
      </p:sp>
    </p:spTree>
    <p:extLst>
      <p:ext uri="{BB962C8B-B14F-4D97-AF65-F5344CB8AC3E}">
        <p14:creationId xmlns:p14="http://schemas.microsoft.com/office/powerpoint/2010/main" val="410120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17</a:t>
            </a:fld>
            <a:endParaRPr lang="nl-NL"/>
          </a:p>
        </p:txBody>
      </p:sp>
    </p:spTree>
    <p:extLst>
      <p:ext uri="{BB962C8B-B14F-4D97-AF65-F5344CB8AC3E}">
        <p14:creationId xmlns:p14="http://schemas.microsoft.com/office/powerpoint/2010/main" val="682359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EFF52-19D3-4DF5-AB26-0766A669639A}" type="slidenum">
              <a:rPr lang="en-US" altLang="nl-BE"/>
              <a:pPr/>
              <a:t>18</a:t>
            </a:fld>
            <a:endParaRPr lang="en-US" altLang="nl-BE"/>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4116301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01622-8475-4F17-9E34-F830E3E4C4CF}" type="slidenum">
              <a:rPr lang="en-US" altLang="nl-BE"/>
              <a:pPr/>
              <a:t>19</a:t>
            </a:fld>
            <a:endParaRPr lang="en-US" altLang="nl-BE"/>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427132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258511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E99F7-A033-40B2-94A9-6A26197D6377}" type="slidenum">
              <a:rPr lang="en-US" altLang="nl-BE"/>
              <a:pPr/>
              <a:t>20</a:t>
            </a:fld>
            <a:endParaRPr lang="en-US" altLang="nl-BE"/>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2355277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80331-7FF0-4052-B80F-201360EDEB99}" type="slidenum">
              <a:rPr lang="en-US" altLang="nl-BE"/>
              <a:pPr/>
              <a:t>21</a:t>
            </a:fld>
            <a:endParaRPr lang="en-US" altLang="nl-BE"/>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2977081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013E3-2A2C-4FE1-88E4-D05E9AB9121F}" type="slidenum">
              <a:rPr lang="en-US" altLang="nl-BE"/>
              <a:pPr/>
              <a:t>22</a:t>
            </a:fld>
            <a:endParaRPr lang="en-US" altLang="nl-BE"/>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3794235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90B53-9712-4EFC-81FD-36754BE85C1B}" type="slidenum">
              <a:rPr lang="en-US" altLang="nl-BE"/>
              <a:pPr/>
              <a:t>23</a:t>
            </a:fld>
            <a:endParaRPr lang="en-US" altLang="nl-B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nl-BE" altLang="nl-BE" dirty="0"/>
              <a:t>The design we </a:t>
            </a:r>
            <a:r>
              <a:rPr lang="nl-BE" altLang="nl-BE" dirty="0" err="1"/>
              <a:t>come</a:t>
            </a:r>
            <a:r>
              <a:rPr lang="nl-BE" altLang="nl-BE" dirty="0"/>
              <a:t> up </a:t>
            </a:r>
            <a:r>
              <a:rPr lang="nl-BE" altLang="nl-BE" dirty="0" err="1"/>
              <a:t>with</a:t>
            </a:r>
            <a:r>
              <a:rPr lang="nl-BE" altLang="nl-BE" dirty="0"/>
              <a:t> is </a:t>
            </a:r>
            <a:r>
              <a:rPr lang="nl-BE" altLang="nl-BE" dirty="0" err="1"/>
              <a:t>rather</a:t>
            </a:r>
            <a:r>
              <a:rPr lang="nl-BE" altLang="nl-BE" dirty="0"/>
              <a:t> complex.</a:t>
            </a:r>
          </a:p>
          <a:p>
            <a:r>
              <a:rPr lang="nl-BE" altLang="nl-BE" dirty="0" err="1"/>
              <a:t>Let’s</a:t>
            </a:r>
            <a:r>
              <a:rPr lang="nl-BE" altLang="nl-BE" dirty="0"/>
              <a:t> </a:t>
            </a:r>
            <a:r>
              <a:rPr lang="nl-BE" altLang="nl-BE" dirty="0" err="1"/>
              <a:t>see</a:t>
            </a:r>
            <a:r>
              <a:rPr lang="nl-BE" altLang="nl-BE" dirty="0"/>
              <a:t> </a:t>
            </a:r>
            <a:r>
              <a:rPr lang="nl-BE" altLang="nl-BE" dirty="0" err="1"/>
              <a:t>were</a:t>
            </a:r>
            <a:r>
              <a:rPr lang="nl-BE" altLang="nl-BE" dirty="0"/>
              <a:t> TDD </a:t>
            </a:r>
            <a:r>
              <a:rPr lang="nl-BE" altLang="nl-BE" dirty="0" err="1"/>
              <a:t>gets</a:t>
            </a:r>
            <a:r>
              <a:rPr lang="nl-BE" altLang="nl-BE" dirty="0"/>
              <a:t> </a:t>
            </a:r>
            <a:r>
              <a:rPr lang="nl-BE" altLang="nl-BE" dirty="0" err="1"/>
              <a:t>us</a:t>
            </a:r>
            <a:r>
              <a:rPr lang="nl-BE" altLang="nl-BE" dirty="0"/>
              <a:t>…</a:t>
            </a:r>
          </a:p>
        </p:txBody>
      </p:sp>
    </p:spTree>
    <p:extLst>
      <p:ext uri="{BB962C8B-B14F-4D97-AF65-F5344CB8AC3E}">
        <p14:creationId xmlns:p14="http://schemas.microsoft.com/office/powerpoint/2010/main" val="1963246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Create a test “</a:t>
            </a:r>
            <a:r>
              <a:rPr lang="en-US" sz="1200" b="0" i="0" u="none" kern="1200" dirty="0" err="1">
                <a:solidFill>
                  <a:schemeClr val="tx1"/>
                </a:solidFill>
                <a:effectLst/>
                <a:latin typeface="Arial" charset="0"/>
                <a:ea typeface="+mn-ea"/>
                <a:cs typeface="+mn-cs"/>
              </a:rPr>
              <a:t>ScoreIsZeroAfterGutterGame</a:t>
            </a:r>
            <a:r>
              <a:rPr lang="en-US" sz="1200" b="0" i="0" u="none" kern="1200" dirty="0">
                <a:solidFill>
                  <a:schemeClr val="tx1"/>
                </a:solidFill>
                <a:effectLst/>
                <a:latin typeface="Arial" charset="0"/>
                <a:ea typeface="+mn-ea"/>
                <a:cs typeface="+mn-cs"/>
              </a:rPr>
              <a:t>” (when you roll in the gutter 20 times, your score should be zero)</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24</a:t>
            </a:fld>
            <a:endParaRPr lang="nl-NL"/>
          </a:p>
        </p:txBody>
      </p:sp>
    </p:spTree>
    <p:extLst>
      <p:ext uri="{BB962C8B-B14F-4D97-AF65-F5344CB8AC3E}">
        <p14:creationId xmlns:p14="http://schemas.microsoft.com/office/powerpoint/2010/main" val="2005305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Create an (empty) “Game” class so the test code compiles</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25</a:t>
            </a:fld>
            <a:endParaRPr lang="nl-NL"/>
          </a:p>
        </p:txBody>
      </p:sp>
    </p:spTree>
    <p:extLst>
      <p:ext uri="{BB962C8B-B14F-4D97-AF65-F5344CB8AC3E}">
        <p14:creationId xmlns:p14="http://schemas.microsoft.com/office/powerpoint/2010/main" val="4241875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Roll 20 times in the gutter in the test. Note that the “Roll” function doe not exist yet.</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26</a:t>
            </a:fld>
            <a:endParaRPr lang="nl-NL"/>
          </a:p>
        </p:txBody>
      </p:sp>
    </p:spTree>
    <p:extLst>
      <p:ext uri="{BB962C8B-B14F-4D97-AF65-F5344CB8AC3E}">
        <p14:creationId xmlns:p14="http://schemas.microsoft.com/office/powerpoint/2010/main" val="3474765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stub for the roll method to make the test code compile</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27</a:t>
            </a:fld>
            <a:endParaRPr lang="nl-NL"/>
          </a:p>
        </p:txBody>
      </p:sp>
    </p:spTree>
    <p:extLst>
      <p:ext uri="{BB962C8B-B14F-4D97-AF65-F5344CB8AC3E}">
        <p14:creationId xmlns:p14="http://schemas.microsoft.com/office/powerpoint/2010/main" val="2937278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 made-up method “</a:t>
            </a:r>
            <a:r>
              <a:rPr lang="en-US" sz="1200" b="0" i="0" u="none" kern="1200" dirty="0" err="1">
                <a:solidFill>
                  <a:schemeClr val="tx1"/>
                </a:solidFill>
                <a:effectLst/>
                <a:latin typeface="Arial" charset="0"/>
                <a:ea typeface="+mn-ea"/>
                <a:cs typeface="+mn-cs"/>
              </a:rPr>
              <a:t>CalculateScore</a:t>
            </a:r>
            <a:r>
              <a:rPr lang="en-US" sz="1200" b="0" i="0" u="none" kern="1200" dirty="0">
                <a:solidFill>
                  <a:schemeClr val="tx1"/>
                </a:solidFill>
                <a:effectLst/>
                <a:latin typeface="Arial" charset="0"/>
                <a:ea typeface="+mn-ea"/>
                <a:cs typeface="+mn-cs"/>
              </a:rPr>
              <a:t>” will be the method that is tested (Act) . The “</a:t>
            </a:r>
            <a:r>
              <a:rPr lang="en-US" sz="1200" b="0" i="0" u="none" kern="1200" dirty="0" err="1">
                <a:solidFill>
                  <a:schemeClr val="tx1"/>
                </a:solidFill>
                <a:effectLst/>
                <a:latin typeface="Arial" charset="0"/>
                <a:ea typeface="+mn-ea"/>
                <a:cs typeface="+mn-cs"/>
              </a:rPr>
              <a:t>CalculateScore</a:t>
            </a:r>
            <a:r>
              <a:rPr lang="en-US" sz="1200" b="0" i="0" u="none" kern="1200" dirty="0">
                <a:solidFill>
                  <a:schemeClr val="tx1"/>
                </a:solidFill>
                <a:effectLst/>
                <a:latin typeface="Arial" charset="0"/>
                <a:ea typeface="+mn-ea"/>
                <a:cs typeface="+mn-cs"/>
              </a:rPr>
              <a:t>” method does not exist yet in the “Game” class.</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28</a:t>
            </a:fld>
            <a:endParaRPr lang="nl-NL"/>
          </a:p>
        </p:txBody>
      </p:sp>
    </p:spTree>
    <p:extLst>
      <p:ext uri="{BB962C8B-B14F-4D97-AF65-F5344CB8AC3E}">
        <p14:creationId xmlns:p14="http://schemas.microsoft.com/office/powerpoint/2010/main" val="13738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stub for the “</a:t>
            </a:r>
            <a:r>
              <a:rPr lang="en-US" sz="1200" b="0" i="0" u="none" kern="1200" dirty="0" err="1">
                <a:solidFill>
                  <a:schemeClr val="tx1"/>
                </a:solidFill>
                <a:effectLst/>
                <a:latin typeface="Arial" charset="0"/>
                <a:ea typeface="+mn-ea"/>
                <a:cs typeface="+mn-cs"/>
              </a:rPr>
              <a:t>CalcualteScore</a:t>
            </a:r>
            <a:r>
              <a:rPr lang="en-US" sz="1200" b="0" i="0" u="none" kern="1200" dirty="0">
                <a:solidFill>
                  <a:schemeClr val="tx1"/>
                </a:solidFill>
                <a:effectLst/>
                <a:latin typeface="Arial" charset="0"/>
                <a:ea typeface="+mn-ea"/>
                <a:cs typeface="+mn-cs"/>
              </a:rPr>
              <a:t>” method.</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29</a:t>
            </a:fld>
            <a:endParaRPr lang="nl-NL"/>
          </a:p>
        </p:txBody>
      </p:sp>
    </p:spTree>
    <p:extLst>
      <p:ext uri="{BB962C8B-B14F-4D97-AF65-F5344CB8AC3E}">
        <p14:creationId xmlns:p14="http://schemas.microsoft.com/office/powerpoint/2010/main" val="85831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a:t>
            </a:fld>
            <a:endParaRPr lang="nl-NL"/>
          </a:p>
        </p:txBody>
      </p:sp>
    </p:spTree>
    <p:extLst>
      <p:ext uri="{BB962C8B-B14F-4D97-AF65-F5344CB8AC3E}">
        <p14:creationId xmlns:p14="http://schemas.microsoft.com/office/powerpoint/2010/main" val="2591673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kern="1200" dirty="0">
                <a:solidFill>
                  <a:schemeClr val="tx1"/>
                </a:solidFill>
                <a:effectLst/>
                <a:latin typeface="Arial" charset="0"/>
                <a:ea typeface="+mn-ea"/>
                <a:cs typeface="+mn-cs"/>
              </a:rPr>
              <a:t>We now have a first red test. </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30</a:t>
            </a:fld>
            <a:endParaRPr lang="nl-NL"/>
          </a:p>
        </p:txBody>
      </p:sp>
    </p:spTree>
    <p:extLst>
      <p:ext uri="{BB962C8B-B14F-4D97-AF65-F5344CB8AC3E}">
        <p14:creationId xmlns:p14="http://schemas.microsoft.com/office/powerpoint/2010/main" val="4265693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kern="1200" dirty="0">
                <a:solidFill>
                  <a:schemeClr val="tx1"/>
                </a:solidFill>
                <a:effectLst/>
                <a:latin typeface="Arial" charset="0"/>
                <a:ea typeface="+mn-ea"/>
                <a:cs typeface="+mn-cs"/>
              </a:rPr>
              <a:t>We write as little code as possible to make the test green.</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3869841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second test “ScoreIs20AfterRollingAllOnes”</a:t>
            </a:r>
          </a:p>
          <a:p>
            <a:pPr marL="0" indent="0" fontAlgn="base">
              <a:buFont typeface="Arial" panose="020B0604020202020204" pitchFamily="34" charset="0"/>
              <a:buNone/>
            </a:pPr>
            <a:endParaRPr lang="en-US" sz="1200" b="0" i="0" u="none"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We now have a red test again.</a:t>
            </a:r>
          </a:p>
          <a:p>
            <a:pPr marL="0" indent="0" fontAlgn="base">
              <a:buFont typeface="Arial" panose="020B0604020202020204" pitchFamily="34" charset="0"/>
              <a:buNone/>
            </a:pPr>
            <a:endParaRPr lang="en-US" sz="1200" b="0" i="0" u="none"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We also see some things we should refactor later:</a:t>
            </a:r>
          </a:p>
          <a:p>
            <a:pPr marL="171450" indent="-171450" fontAlgn="base">
              <a:buFont typeface="Arial" panose="020B0604020202020204" pitchFamily="34" charset="0"/>
              <a:buChar char="•"/>
            </a:pPr>
            <a:r>
              <a:rPr lang="en-US" sz="1200" b="0" i="0" u="none" kern="1200" dirty="0">
                <a:solidFill>
                  <a:schemeClr val="tx1"/>
                </a:solidFill>
                <a:effectLst/>
                <a:latin typeface="Arial" charset="0"/>
                <a:ea typeface="+mn-ea"/>
                <a:cs typeface="+mn-cs"/>
              </a:rPr>
              <a:t>In each test a “Game” is instantiated (duplicate code, not DRY)</a:t>
            </a:r>
          </a:p>
          <a:p>
            <a:pPr marL="171450" indent="-171450" fontAlgn="base">
              <a:buFont typeface="Arial" panose="020B0604020202020204" pitchFamily="34" charset="0"/>
              <a:buChar char="•"/>
            </a:pPr>
            <a:r>
              <a:rPr lang="en-US" sz="1200" b="0" i="0" u="none" kern="1200" dirty="0">
                <a:solidFill>
                  <a:schemeClr val="tx1"/>
                </a:solidFill>
                <a:effectLst/>
                <a:latin typeface="Arial" charset="0"/>
                <a:ea typeface="+mn-ea"/>
                <a:cs typeface="+mn-cs"/>
              </a:rPr>
              <a:t>In both tests we use a for loop to roll the ball a certain amount of times (duplicate code, not DRY)</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102142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Make the test green by adding the pins in the rolls in a private variable. We return that variable when the score is asked.</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3029383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Let’s refactor out the duplicate game instantiation</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34</a:t>
            </a:fld>
            <a:endParaRPr lang="nl-NL"/>
          </a:p>
        </p:txBody>
      </p:sp>
    </p:spTree>
    <p:extLst>
      <p:ext uri="{BB962C8B-B14F-4D97-AF65-F5344CB8AC3E}">
        <p14:creationId xmlns:p14="http://schemas.microsoft.com/office/powerpoint/2010/main" val="1568938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the construction of a game in a setup method which will be executed before each test is run</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35</a:t>
            </a:fld>
            <a:endParaRPr lang="nl-NL" dirty="0"/>
          </a:p>
        </p:txBody>
      </p:sp>
    </p:spTree>
    <p:extLst>
      <p:ext uri="{BB962C8B-B14F-4D97-AF65-F5344CB8AC3E}">
        <p14:creationId xmlns:p14="http://schemas.microsoft.com/office/powerpoint/2010/main" val="3079882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Let’s refactor out the duplicate for loop</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36</a:t>
            </a:fld>
            <a:endParaRPr lang="nl-NL" dirty="0"/>
          </a:p>
        </p:txBody>
      </p:sp>
    </p:spTree>
    <p:extLst>
      <p:ext uri="{BB962C8B-B14F-4D97-AF65-F5344CB8AC3E}">
        <p14:creationId xmlns:p14="http://schemas.microsoft.com/office/powerpoint/2010/main" val="753718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Extract a “</a:t>
            </a:r>
            <a:r>
              <a:rPr lang="en-US" sz="1200" b="0" i="0" u="none" kern="1200" dirty="0" err="1">
                <a:solidFill>
                  <a:schemeClr val="tx1"/>
                </a:solidFill>
                <a:effectLst/>
                <a:latin typeface="Arial" charset="0"/>
                <a:ea typeface="+mn-ea"/>
                <a:cs typeface="+mn-cs"/>
              </a:rPr>
              <a:t>RollMany</a:t>
            </a:r>
            <a:r>
              <a:rPr lang="en-US" sz="1200" b="0" i="0" u="none" kern="1200" dirty="0">
                <a:solidFill>
                  <a:schemeClr val="tx1"/>
                </a:solidFill>
                <a:effectLst/>
                <a:latin typeface="Arial" charset="0"/>
                <a:ea typeface="+mn-ea"/>
                <a:cs typeface="+mn-cs"/>
              </a:rPr>
              <a:t>” method</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Run the tests -&gt; Everything is still green </a:t>
            </a:r>
            <a:r>
              <a:rPr lang="en-US" sz="1200" b="0" i="0" u="none"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37</a:t>
            </a:fld>
            <a:endParaRPr lang="nl-NL" dirty="0"/>
          </a:p>
        </p:txBody>
      </p:sp>
    </p:spTree>
    <p:extLst>
      <p:ext uri="{BB962C8B-B14F-4D97-AF65-F5344CB8AC3E}">
        <p14:creationId xmlns:p14="http://schemas.microsoft.com/office/powerpoint/2010/main" val="14981761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test “</a:t>
            </a:r>
            <a:r>
              <a:rPr lang="en-US" sz="1200" b="0" i="0" u="none" kern="1200" dirty="0" err="1">
                <a:solidFill>
                  <a:schemeClr val="tx1"/>
                </a:solidFill>
                <a:effectLst/>
                <a:latin typeface="Arial" charset="0"/>
                <a:ea typeface="+mn-ea"/>
                <a:cs typeface="+mn-cs"/>
              </a:rPr>
              <a:t>BonusAssignedInGameWithOneSpare</a:t>
            </a:r>
            <a:r>
              <a:rPr lang="en-US" sz="1200" b="0" i="0" u="none" kern="1200" dirty="0">
                <a:solidFill>
                  <a:schemeClr val="tx1"/>
                </a:solidFill>
                <a:effectLst/>
                <a:latin typeface="Arial" charset="0"/>
                <a:ea typeface="+mn-ea"/>
                <a:cs typeface="+mn-cs"/>
              </a:rPr>
              <a:t>”</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We note that the code to roll a spare should maybe be refactored</a:t>
            </a:r>
          </a:p>
          <a:p>
            <a:pPr marL="0" indent="0" fontAlgn="base">
              <a:buFont typeface="Arial" panose="020B0604020202020204" pitchFamily="34" charset="0"/>
              <a:buNone/>
            </a:pPr>
            <a:endParaRPr lang="en-US" sz="1200" b="0" i="0" u="none"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We have a new red test. Let’s try to make it green…</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38</a:t>
            </a:fld>
            <a:endParaRPr lang="nl-NL" dirty="0"/>
          </a:p>
        </p:txBody>
      </p:sp>
    </p:spTree>
    <p:extLst>
      <p:ext uri="{BB962C8B-B14F-4D97-AF65-F5344CB8AC3E}">
        <p14:creationId xmlns:p14="http://schemas.microsoft.com/office/powerpoint/2010/main" val="19684085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To calculate a spare score we need to remember the rolls in the game</a:t>
            </a:r>
          </a:p>
          <a:p>
            <a:pPr marL="685800" lvl="1"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It seems that the “Roll” method calculates the score while its name does not suggest that</a:t>
            </a:r>
          </a:p>
          <a:p>
            <a:pPr marL="685800" lvl="1"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At the same time the “</a:t>
            </a:r>
            <a:r>
              <a:rPr lang="en-US" sz="1200" b="0" i="0" u="none" kern="1200" dirty="0" err="1">
                <a:solidFill>
                  <a:schemeClr val="tx1"/>
                </a:solidFill>
                <a:effectLst/>
                <a:latin typeface="Arial" charset="0"/>
                <a:ea typeface="+mn-ea"/>
                <a:cs typeface="+mn-cs"/>
              </a:rPr>
              <a:t>GetScore</a:t>
            </a:r>
            <a:r>
              <a:rPr lang="en-US" sz="1200" b="0" i="0" u="none" kern="1200" dirty="0">
                <a:solidFill>
                  <a:schemeClr val="tx1"/>
                </a:solidFill>
                <a:effectLst/>
                <a:latin typeface="Arial" charset="0"/>
                <a:ea typeface="+mn-ea"/>
                <a:cs typeface="+mn-cs"/>
              </a:rPr>
              <a:t>” method suggests it will calculate the score but it does not do that</a:t>
            </a:r>
          </a:p>
          <a:p>
            <a:pPr marL="0" lv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-&gt; The design of our code needs to be reworked. So we should </a:t>
            </a:r>
          </a:p>
          <a:p>
            <a:pPr marL="171450" lvl="0" indent="-171450" fontAlgn="base">
              <a:buFont typeface="Arial" panose="020B0604020202020204" pitchFamily="34" charset="0"/>
              <a:buChar char="•"/>
            </a:pPr>
            <a:r>
              <a:rPr lang="en-US" sz="1200" b="0" i="0" u="none" kern="1200" dirty="0">
                <a:solidFill>
                  <a:schemeClr val="tx1"/>
                </a:solidFill>
                <a:effectLst/>
                <a:latin typeface="Arial" charset="0"/>
                <a:ea typeface="+mn-ea"/>
                <a:cs typeface="+mn-cs"/>
              </a:rPr>
              <a:t>comment out the last tests so that all tests are green again (next slide)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u="none" kern="1200" dirty="0">
                <a:solidFill>
                  <a:schemeClr val="tx1"/>
                </a:solidFill>
                <a:effectLst/>
                <a:latin typeface="Arial" charset="0"/>
                <a:ea typeface="+mn-ea"/>
                <a:cs typeface="+mn-cs"/>
              </a:rPr>
              <a:t>Put on our refactoring hat and redesign the code (after next slide)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u="none" kern="1200" dirty="0">
                <a:solidFill>
                  <a:schemeClr val="tx1"/>
                </a:solidFill>
                <a:effectLst/>
                <a:latin typeface="Arial" charset="0"/>
                <a:ea typeface="+mn-ea"/>
                <a:cs typeface="+mn-cs"/>
              </a:rPr>
              <a:t>We use the existing tests to verify everything is still ok after the refactor operation (after next slide)</a:t>
            </a:r>
          </a:p>
          <a:p>
            <a:pPr marL="0" lvl="0" indent="0" fontAlgn="base">
              <a:buFont typeface="Arial" panose="020B0604020202020204" pitchFamily="34" charset="0"/>
              <a:buNone/>
            </a:pP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39</a:t>
            </a:fld>
            <a:endParaRPr lang="nl-NL" dirty="0"/>
          </a:p>
        </p:txBody>
      </p:sp>
    </p:spTree>
    <p:extLst>
      <p:ext uri="{BB962C8B-B14F-4D97-AF65-F5344CB8AC3E}">
        <p14:creationId xmlns:p14="http://schemas.microsoft.com/office/powerpoint/2010/main" val="384276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a:t>
            </a:fld>
            <a:endParaRPr lang="nl-NL"/>
          </a:p>
        </p:txBody>
      </p:sp>
    </p:spTree>
    <p:extLst>
      <p:ext uri="{BB962C8B-B14F-4D97-AF65-F5344CB8AC3E}">
        <p14:creationId xmlns:p14="http://schemas.microsoft.com/office/powerpoint/2010/main" val="3107452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40</a:t>
            </a:fld>
            <a:endParaRPr lang="nl-NL" dirty="0"/>
          </a:p>
        </p:txBody>
      </p:sp>
    </p:spTree>
    <p:extLst>
      <p:ext uri="{BB962C8B-B14F-4D97-AF65-F5344CB8AC3E}">
        <p14:creationId xmlns:p14="http://schemas.microsoft.com/office/powerpoint/2010/main" val="2262938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Store the rolls in an array (Length = 21 because of the possible 3th roll in the last frame)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Iterate over the rolls in the “</a:t>
            </a:r>
            <a:r>
              <a:rPr lang="en-US" sz="1200" b="0" i="0" kern="1200" dirty="0" err="1">
                <a:solidFill>
                  <a:schemeClr val="tx1"/>
                </a:solidFill>
                <a:effectLst/>
                <a:latin typeface="Arial" charset="0"/>
                <a:ea typeface="+mn-ea"/>
                <a:cs typeface="+mn-cs"/>
              </a:rPr>
              <a:t>CalculateScore</a:t>
            </a:r>
            <a:r>
              <a:rPr lang="en-US" sz="1200" b="0" i="0" kern="1200" dirty="0">
                <a:solidFill>
                  <a:schemeClr val="tx1"/>
                </a:solidFill>
                <a:effectLst/>
                <a:latin typeface="Arial" charset="0"/>
                <a:ea typeface="+mn-ea"/>
                <a:cs typeface="+mn-cs"/>
              </a:rPr>
              <a:t>” method to calculate a sum</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41</a:t>
            </a:fld>
            <a:endParaRPr lang="nl-NL" dirty="0"/>
          </a:p>
        </p:txBody>
      </p:sp>
    </p:spTree>
    <p:extLst>
      <p:ext uri="{BB962C8B-B14F-4D97-AF65-F5344CB8AC3E}">
        <p14:creationId xmlns:p14="http://schemas.microsoft.com/office/powerpoint/2010/main" val="641076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Comment out the “Spare” test again</a:t>
            </a:r>
          </a:p>
          <a:p>
            <a:pPr marL="171450" indent="-171450" fontAlgn="base">
              <a:buFont typeface="Arial" panose="020B0604020202020204" pitchFamily="34" charset="0"/>
              <a:buChar char="•"/>
            </a:pPr>
            <a:endParaRPr lang="en-US" sz="1200" b="0" i="0"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We now have a red test again.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42</a:t>
            </a:fld>
            <a:endParaRPr lang="nl-NL" dirty="0"/>
          </a:p>
        </p:txBody>
      </p:sp>
    </p:spTree>
    <p:extLst>
      <p:ext uri="{BB962C8B-B14F-4D97-AF65-F5344CB8AC3E}">
        <p14:creationId xmlns:p14="http://schemas.microsoft.com/office/powerpoint/2010/main" val="21841822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Try to make the test green by adding a check in the for loop of “</a:t>
            </a:r>
            <a:r>
              <a:rPr lang="en-US" sz="1200" b="0" i="0" kern="1200" dirty="0" err="1">
                <a:solidFill>
                  <a:schemeClr val="tx1"/>
                </a:solidFill>
                <a:effectLst/>
                <a:latin typeface="Arial" charset="0"/>
                <a:ea typeface="+mn-ea"/>
                <a:cs typeface="+mn-cs"/>
              </a:rPr>
              <a:t>CalculateScore</a:t>
            </a:r>
            <a:r>
              <a:rPr lang="en-US" sz="1200" b="0" i="0" kern="1200" dirty="0">
                <a:solidFill>
                  <a:schemeClr val="tx1"/>
                </a:solidFill>
                <a:effectLst/>
                <a:latin typeface="Arial" charset="0"/>
                <a:ea typeface="+mn-ea"/>
                <a:cs typeface="+mn-cs"/>
              </a:rPr>
              <a:t>”</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But the solution causes all tests to break. </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The problem is that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might not refer to the first roll of a frame. When it is not, the code tries to find the next roll outside the bounds of the _rolls array.</a:t>
            </a:r>
          </a:p>
          <a:p>
            <a:pPr marL="0" lv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Our design is still wrong. We need to walk over the “_rolls” array frame by frame 2 balls at a time (with a strike you only roll once in a frame but that is a concern for later). </a:t>
            </a:r>
          </a:p>
          <a:p>
            <a:pPr marL="0" lv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So lets try another solution…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43</a:t>
            </a:fld>
            <a:endParaRPr lang="nl-NL" dirty="0"/>
          </a:p>
        </p:txBody>
      </p:sp>
    </p:spTree>
    <p:extLst>
      <p:ext uri="{BB962C8B-B14F-4D97-AF65-F5344CB8AC3E}">
        <p14:creationId xmlns:p14="http://schemas.microsoft.com/office/powerpoint/2010/main" val="36007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Change the for loop to run over 10 frames</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Remember the current position in the “_rolls” array by adding 2 (rolls) to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each time</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Add an if-test to check if the current frame is a spare. If so add the first throw of the next frame to the score.</a:t>
            </a:r>
          </a:p>
          <a:p>
            <a:pPr marL="457200" lvl="1" indent="0" fontAlgn="base">
              <a:buFont typeface="Arial" panose="020B0604020202020204" pitchFamily="34" charset="0"/>
              <a:buNone/>
            </a:pPr>
            <a:endParaRPr lang="en-US" sz="1200" b="0" i="0"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 are green </a:t>
            </a:r>
            <a:r>
              <a:rPr lang="en-US" sz="1200" b="0" i="0" kern="1200" dirty="0">
                <a:solidFill>
                  <a:schemeClr val="tx1"/>
                </a:solidFill>
                <a:effectLst/>
                <a:latin typeface="Arial" charset="0"/>
                <a:ea typeface="+mn-ea"/>
                <a:cs typeface="+mn-cs"/>
                <a:sym typeface="Wingdings" panose="05000000000000000000" pitchFamily="2" charset="2"/>
              </a:rPr>
              <a:t>. Let’s put on our refactoring hat.</a:t>
            </a:r>
          </a:p>
          <a:p>
            <a:pPr marL="0" indent="0" fontAlgn="base">
              <a:buFont typeface="Arial" panose="020B0604020202020204" pitchFamily="34" charset="0"/>
              <a:buNone/>
            </a:pPr>
            <a:endParaRPr lang="en-US" sz="1200" b="0" i="0" kern="1200" dirty="0">
              <a:solidFill>
                <a:schemeClr val="tx1"/>
              </a:solidFill>
              <a:effectLst/>
              <a:latin typeface="Arial" charset="0"/>
              <a:ea typeface="+mn-ea"/>
              <a:cs typeface="+mn-cs"/>
              <a:sym typeface="Wingdings" panose="05000000000000000000" pitchFamily="2" charset="2"/>
            </a:endParaRP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sym typeface="Wingdings" panose="05000000000000000000" pitchFamily="2" charset="2"/>
              </a:rPr>
              <a:t>Note:</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sym typeface="Wingdings" panose="05000000000000000000" pitchFamily="2" charset="2"/>
              </a:rPr>
              <a:t>We took a shortcut here. Normally we should comment out the new test (spare), refactor the code and then check if the other tests are still green.</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sym typeface="Wingdings" panose="05000000000000000000" pitchFamily="2" charset="2"/>
              </a:rPr>
              <a:t>Next you uncomment the new test (spare) and add the logic to incorporate the spare bonus.</a:t>
            </a:r>
          </a:p>
          <a:p>
            <a:pPr marL="0" indent="0" fontAlgn="base">
              <a:buFont typeface="Arial" panose="020B0604020202020204" pitchFamily="34" charset="0"/>
              <a:buNone/>
            </a:pPr>
            <a:endParaRPr lang="en-US" sz="1200" b="0" i="0" kern="1200" dirty="0">
              <a:solidFill>
                <a:schemeClr val="tx1"/>
              </a:solidFill>
              <a:effectLst/>
              <a:latin typeface="Arial" charset="0"/>
              <a:ea typeface="+mn-ea"/>
              <a:cs typeface="+mn-cs"/>
              <a:sym typeface="Wingdings" panose="05000000000000000000" pitchFamily="2" charset="2"/>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44</a:t>
            </a:fld>
            <a:endParaRPr lang="nl-NL" dirty="0"/>
          </a:p>
        </p:txBody>
      </p:sp>
    </p:spTree>
    <p:extLst>
      <p:ext uri="{BB962C8B-B14F-4D97-AF65-F5344CB8AC3E}">
        <p14:creationId xmlns:p14="http://schemas.microsoft.com/office/powerpoint/2010/main" val="2874223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We note 2 extra smells in our code:</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The condition in the if-test (“</a:t>
            </a:r>
            <a:r>
              <a:rPr lang="en-US" sz="1200" b="0" i="0" kern="1200" dirty="0" err="1">
                <a:solidFill>
                  <a:schemeClr val="tx1"/>
                </a:solidFill>
                <a:effectLst/>
                <a:latin typeface="Arial" charset="0"/>
                <a:ea typeface="+mn-ea"/>
                <a:cs typeface="+mn-cs"/>
              </a:rPr>
              <a:t>CalculateScore</a:t>
            </a:r>
            <a:r>
              <a:rPr lang="en-US" sz="1200" b="0" i="0" kern="1200" dirty="0">
                <a:solidFill>
                  <a:schemeClr val="tx1"/>
                </a:solidFill>
                <a:effectLst/>
                <a:latin typeface="Arial" charset="0"/>
                <a:ea typeface="+mn-ea"/>
                <a:cs typeface="+mn-cs"/>
              </a:rPr>
              <a:t>”) is hard to read</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The variable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CalculateScore</a:t>
            </a:r>
            <a:r>
              <a:rPr lang="en-US" sz="1200" b="0" i="0" kern="1200" dirty="0">
                <a:solidFill>
                  <a:schemeClr val="tx1"/>
                </a:solidFill>
                <a:effectLst/>
                <a:latin typeface="Arial" charset="0"/>
                <a:ea typeface="+mn-ea"/>
                <a:cs typeface="+mn-cs"/>
              </a:rPr>
              <a:t>”) should have a more meaningful name</a:t>
            </a:r>
          </a:p>
          <a:p>
            <a:pPr marL="171450" lvl="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Earlier we already noted we should have a better way to roll a spare in a test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45</a:t>
            </a:fld>
            <a:endParaRPr lang="nl-NL"/>
          </a:p>
        </p:txBody>
      </p:sp>
    </p:spTree>
    <p:extLst>
      <p:ext uri="{BB962C8B-B14F-4D97-AF65-F5344CB8AC3E}">
        <p14:creationId xmlns:p14="http://schemas.microsoft.com/office/powerpoint/2010/main" val="3787317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RollSpare</a:t>
            </a:r>
            <a:r>
              <a:rPr lang="en-US" sz="1200" b="0" i="0" kern="1200" dirty="0">
                <a:solidFill>
                  <a:schemeClr val="tx1"/>
                </a:solidFill>
                <a:effectLst/>
                <a:latin typeface="Arial" charset="0"/>
                <a:ea typeface="+mn-ea"/>
                <a:cs typeface="+mn-cs"/>
              </a:rPr>
              <a:t>” method in the test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46</a:t>
            </a:fld>
            <a:endParaRPr lang="nl-NL"/>
          </a:p>
        </p:txBody>
      </p:sp>
    </p:spTree>
    <p:extLst>
      <p:ext uri="{BB962C8B-B14F-4D97-AF65-F5344CB8AC3E}">
        <p14:creationId xmlns:p14="http://schemas.microsoft.com/office/powerpoint/2010/main" val="1050716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CalculateScore</a:t>
            </a:r>
            <a:r>
              <a:rPr lang="en-US" sz="1200" b="0" i="0" kern="1200" dirty="0">
                <a:solidFill>
                  <a:schemeClr val="tx1"/>
                </a:solidFill>
                <a:effectLst/>
                <a:latin typeface="Arial" charset="0"/>
                <a:ea typeface="+mn-ea"/>
                <a:cs typeface="+mn-cs"/>
              </a:rPr>
              <a:t>”) Rename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to “</a:t>
            </a:r>
            <a:r>
              <a:rPr lang="en-US" sz="1200" b="0" i="0" kern="1200" dirty="0" err="1">
                <a:solidFill>
                  <a:schemeClr val="tx1"/>
                </a:solidFill>
                <a:effectLst/>
                <a:latin typeface="Arial" charset="0"/>
                <a:ea typeface="+mn-ea"/>
                <a:cs typeface="+mn-cs"/>
              </a:rPr>
              <a:t>rollIndex</a:t>
            </a:r>
            <a:r>
              <a:rPr lang="en-US" sz="1200" b="0" i="0" kern="1200" dirty="0">
                <a:solidFill>
                  <a:schemeClr val="tx1"/>
                </a:solidFill>
                <a:effectLst/>
                <a:latin typeface="Arial" charset="0"/>
                <a:ea typeface="+mn-ea"/>
                <a:cs typeface="+mn-cs"/>
              </a:rPr>
              <a: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47</a:t>
            </a:fld>
            <a:endParaRPr lang="nl-NL"/>
          </a:p>
        </p:txBody>
      </p:sp>
    </p:spTree>
    <p:extLst>
      <p:ext uri="{BB962C8B-B14F-4D97-AF65-F5344CB8AC3E}">
        <p14:creationId xmlns:p14="http://schemas.microsoft.com/office/powerpoint/2010/main" val="2188794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CalculateScore</a:t>
            </a:r>
            <a:r>
              <a:rPr lang="en-US" sz="1200" b="0" i="0" kern="1200" dirty="0">
                <a:solidFill>
                  <a:schemeClr val="tx1"/>
                </a:solidFill>
                <a:effectLst/>
                <a:latin typeface="Arial" charset="0"/>
                <a:ea typeface="+mn-ea"/>
                <a:cs typeface="+mn-cs"/>
              </a:rPr>
              <a:t>”) Extract an “</a:t>
            </a:r>
            <a:r>
              <a:rPr lang="en-US" sz="1200" b="0" i="0" kern="1200" dirty="0" err="1">
                <a:solidFill>
                  <a:schemeClr val="tx1"/>
                </a:solidFill>
                <a:effectLst/>
                <a:latin typeface="Arial" charset="0"/>
                <a:ea typeface="+mn-ea"/>
                <a:cs typeface="+mn-cs"/>
              </a:rPr>
              <a:t>IsSpare</a:t>
            </a:r>
            <a:r>
              <a:rPr lang="en-US" sz="1200" b="0" i="0" kern="1200" dirty="0">
                <a:solidFill>
                  <a:schemeClr val="tx1"/>
                </a:solidFill>
                <a:effectLst/>
                <a:latin typeface="Arial" charset="0"/>
                <a:ea typeface="+mn-ea"/>
                <a:cs typeface="+mn-cs"/>
              </a:rPr>
              <a:t>” method from the if condition</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48</a:t>
            </a:fld>
            <a:endParaRPr lang="nl-NL"/>
          </a:p>
        </p:txBody>
      </p:sp>
    </p:spTree>
    <p:extLst>
      <p:ext uri="{BB962C8B-B14F-4D97-AF65-F5344CB8AC3E}">
        <p14:creationId xmlns:p14="http://schemas.microsoft.com/office/powerpoint/2010/main" val="25338098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Add a test “</a:t>
            </a:r>
            <a:r>
              <a:rPr lang="en-US" sz="1200" b="0" i="0" kern="1200" dirty="0" err="1">
                <a:solidFill>
                  <a:schemeClr val="tx1"/>
                </a:solidFill>
                <a:effectLst/>
                <a:latin typeface="Arial" charset="0"/>
                <a:ea typeface="+mn-ea"/>
                <a:cs typeface="+mn-cs"/>
              </a:rPr>
              <a:t>BonusAssignedInGameWithOneStrike</a:t>
            </a:r>
            <a:r>
              <a:rPr lang="en-US" sz="1200" b="0" i="0" kern="1200" dirty="0">
                <a:solidFill>
                  <a:schemeClr val="tx1"/>
                </a:solidFill>
                <a:effectLst/>
                <a:latin typeface="Arial" charset="0"/>
                <a:ea typeface="+mn-ea"/>
                <a:cs typeface="+mn-cs"/>
              </a:rPr>
              <a: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We have a new red test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49</a:t>
            </a:fld>
            <a:endParaRPr lang="nl-NL"/>
          </a:p>
        </p:txBody>
      </p:sp>
    </p:spTree>
    <p:extLst>
      <p:ext uri="{BB962C8B-B14F-4D97-AF65-F5344CB8AC3E}">
        <p14:creationId xmlns:p14="http://schemas.microsoft.com/office/powerpoint/2010/main" val="365086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800" b="0" u="sng" dirty="0"/>
              <a:t>Why write automated tests?</a:t>
            </a:r>
          </a:p>
          <a:p>
            <a:endParaRPr lang="en-US" dirty="0"/>
          </a:p>
          <a:p>
            <a:r>
              <a:rPr lang="en-US" dirty="0"/>
              <a:t>Well, there's a number of benefits:</a:t>
            </a:r>
          </a:p>
          <a:p>
            <a:endParaRPr lang="en-US" dirty="0"/>
          </a:p>
          <a:p>
            <a:pPr marL="171450" indent="-171450">
              <a:buFont typeface="Arial" panose="020B0604020202020204" pitchFamily="34" charset="0"/>
              <a:buChar char="•"/>
            </a:pPr>
            <a:r>
              <a:rPr lang="en-US" dirty="0"/>
              <a:t>First off, it helps to create a </a:t>
            </a:r>
            <a:r>
              <a:rPr lang="en-US" b="1" dirty="0"/>
              <a:t>happier development team</a:t>
            </a:r>
            <a:r>
              <a:rPr lang="en-US" dirty="0"/>
              <a:t>. </a:t>
            </a:r>
          </a:p>
          <a:p>
            <a:pPr marL="628650" lvl="1" indent="-171450">
              <a:buFont typeface="Arial" panose="020B0604020202020204" pitchFamily="34" charset="0"/>
              <a:buChar char="•"/>
            </a:pPr>
            <a:r>
              <a:rPr lang="en-US" dirty="0"/>
              <a:t>One of the ways automated tests can help us in this regard is to </a:t>
            </a:r>
            <a:r>
              <a:rPr lang="en-US" b="1" dirty="0"/>
              <a:t>find defects earlier </a:t>
            </a:r>
            <a:r>
              <a:rPr lang="en-US" dirty="0"/>
              <a:t>in the development lifecycle process, so fewer bugs making it through to production means fewer late nights or weekend work trying to debug errors in production. </a:t>
            </a:r>
          </a:p>
          <a:p>
            <a:pPr marL="628650" lvl="1" indent="-171450">
              <a:buFont typeface="Arial" panose="020B0604020202020204" pitchFamily="34" charset="0"/>
              <a:buChar char="•"/>
            </a:pPr>
            <a:r>
              <a:rPr lang="en-US" dirty="0"/>
              <a:t>Also, because we're spending less time firefighting problems in production, we actually get </a:t>
            </a:r>
            <a:r>
              <a:rPr lang="en-US" b="1" dirty="0"/>
              <a:t>more time to work on new features </a:t>
            </a:r>
            <a:r>
              <a:rPr lang="en-US" dirty="0"/>
              <a:t>or perhaps pay off some technical debt in the application. </a:t>
            </a:r>
          </a:p>
          <a:p>
            <a:pPr marL="171450" indent="-171450">
              <a:buFont typeface="Arial" panose="020B0604020202020204" pitchFamily="34" charset="0"/>
              <a:buChar char="•"/>
            </a:pPr>
            <a:r>
              <a:rPr lang="en-US" dirty="0"/>
              <a:t>Automated tests can help to create </a:t>
            </a:r>
            <a:r>
              <a:rPr lang="en-US" b="1" dirty="0"/>
              <a:t>happier users </a:t>
            </a:r>
            <a:r>
              <a:rPr lang="en-US" dirty="0"/>
              <a:t>because we're finding defects sooner in the application development process. </a:t>
            </a:r>
            <a:r>
              <a:rPr lang="en-US" b="1" dirty="0"/>
              <a:t>Fewer defects reach production</a:t>
            </a:r>
            <a:r>
              <a:rPr lang="en-US" dirty="0"/>
              <a:t>, so this means fewer defects actually surfacing to end users.</a:t>
            </a:r>
          </a:p>
          <a:p>
            <a:pPr marL="171450" indent="-171450">
              <a:buFont typeface="Arial" panose="020B0604020202020204" pitchFamily="34" charset="0"/>
              <a:buChar char="•"/>
            </a:pPr>
            <a:r>
              <a:rPr lang="en-US" dirty="0"/>
              <a:t>Automated tests can also </a:t>
            </a:r>
            <a:r>
              <a:rPr lang="en-US" b="1" dirty="0"/>
              <a:t>benefit the business by reducing costs</a:t>
            </a:r>
            <a:r>
              <a:rPr lang="en-US" dirty="0"/>
              <a:t>. Because we're finding </a:t>
            </a:r>
            <a:r>
              <a:rPr lang="en-US" b="1" dirty="0"/>
              <a:t>defects</a:t>
            </a:r>
            <a:r>
              <a:rPr lang="en-US" dirty="0"/>
              <a:t> now earlier in the development lifecycle, they're </a:t>
            </a:r>
            <a:r>
              <a:rPr lang="en-US" b="1" dirty="0"/>
              <a:t>cheaper to fix</a:t>
            </a:r>
            <a:r>
              <a:rPr lang="en-US" dirty="0"/>
              <a:t>. So, for example, if we've just written a line of code and we run our tests and they fail, we know we've caused a problem right there and then, as opposed to a few weeks or months down the road when we get a bug report from a customer, but they don't remember exactly what happened. We now have to go into the production environment, look through log files, and try to discover where the actual problem is. This creates additional cost for the business because rather than adding new features to the product the development team is now firefighting problems in production. </a:t>
            </a:r>
          </a:p>
          <a:p>
            <a:pPr marL="171450" indent="-171450">
              <a:buFont typeface="Arial" panose="020B0604020202020204" pitchFamily="34" charset="0"/>
              <a:buChar char="•"/>
            </a:pPr>
            <a:r>
              <a:rPr lang="en-US" dirty="0"/>
              <a:t>Some of the features of good automated tests include a sense of </a:t>
            </a:r>
            <a:r>
              <a:rPr lang="en-US" b="1" dirty="0"/>
              <a:t>reliability</a:t>
            </a:r>
            <a:r>
              <a:rPr lang="en-US" dirty="0"/>
              <a:t>. </a:t>
            </a:r>
          </a:p>
          <a:p>
            <a:pPr marL="628650" lvl="1" indent="-171450">
              <a:buFont typeface="Arial" panose="020B0604020202020204" pitchFamily="34" charset="0"/>
              <a:buChar char="•"/>
            </a:pPr>
            <a:r>
              <a:rPr lang="en-US" dirty="0"/>
              <a:t>So </a:t>
            </a:r>
            <a:r>
              <a:rPr lang="en-US" b="1" dirty="0"/>
              <a:t>we're running exactly the same test code each and every time </a:t>
            </a:r>
            <a:r>
              <a:rPr lang="en-US" dirty="0"/>
              <a:t>we execute our tests. This means if nothing has changed in the code base we should get exactly the same results, pass or fail, that we did the last time. </a:t>
            </a:r>
          </a:p>
          <a:p>
            <a:pPr marL="628650" lvl="1" indent="-171450">
              <a:buFont typeface="Arial" panose="020B0604020202020204" pitchFamily="34" charset="0"/>
              <a:buChar char="•"/>
            </a:pPr>
            <a:r>
              <a:rPr lang="en-US" dirty="0"/>
              <a:t>Also, because our testing is automated now, there's </a:t>
            </a:r>
            <a:r>
              <a:rPr lang="en-US" b="1" dirty="0"/>
              <a:t>no variance </a:t>
            </a:r>
            <a:r>
              <a:rPr lang="en-US" dirty="0"/>
              <a:t>between test runs due to human error. So, for example, if a developer or tester is running the application and checking that code features work, there's some potential now for human error in the process, which could result in bug reports when they're not actually bugs or misdiagnosis of existing bugs. </a:t>
            </a:r>
          </a:p>
          <a:p>
            <a:pPr marL="171450" indent="-171450">
              <a:buFont typeface="Arial" panose="020B0604020202020204" pitchFamily="34" charset="0"/>
              <a:buChar char="•"/>
            </a:pPr>
            <a:r>
              <a:rPr lang="en-US" dirty="0"/>
              <a:t>Automated tests also give us </a:t>
            </a:r>
            <a:r>
              <a:rPr lang="en-US" b="1" dirty="0"/>
              <a:t>faster execution </a:t>
            </a:r>
            <a:r>
              <a:rPr lang="en-US" dirty="0"/>
              <a:t>of our test runs, so we can more quickly execute a suite of tests that are automated than we can if a human has to perform these tests manually.</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a:t>
            </a:fld>
            <a:endParaRPr lang="nl-NL"/>
          </a:p>
        </p:txBody>
      </p:sp>
    </p:spTree>
    <p:extLst>
      <p:ext uri="{BB962C8B-B14F-4D97-AF65-F5344CB8AC3E}">
        <p14:creationId xmlns:p14="http://schemas.microsoft.com/office/powerpoint/2010/main" val="8266054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CalculateScore</a:t>
            </a:r>
            <a:r>
              <a:rPr lang="en-US" sz="1200" b="0" i="0" kern="1200" dirty="0">
                <a:solidFill>
                  <a:schemeClr val="tx1"/>
                </a:solidFill>
                <a:effectLst/>
                <a:latin typeface="Arial" charset="0"/>
                <a:ea typeface="+mn-ea"/>
                <a:cs typeface="+mn-cs"/>
              </a:rPr>
              <a:t>”) Add an extra if-test to check if the first roll of the current frame is a strike</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Assign a strike bonus (10 + next roll + roll after next roll)</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Advance the “</a:t>
            </a:r>
            <a:r>
              <a:rPr lang="en-US" sz="1200" b="0" i="0" kern="1200" dirty="0" err="1">
                <a:solidFill>
                  <a:schemeClr val="tx1"/>
                </a:solidFill>
                <a:effectLst/>
                <a:latin typeface="Arial" charset="0"/>
                <a:ea typeface="+mn-ea"/>
                <a:cs typeface="+mn-cs"/>
              </a:rPr>
              <a:t>rollIndex</a:t>
            </a:r>
            <a:r>
              <a:rPr lang="en-US" sz="1200" b="0" i="0" kern="1200" dirty="0">
                <a:solidFill>
                  <a:schemeClr val="tx1"/>
                </a:solidFill>
                <a:effectLst/>
                <a:latin typeface="Arial" charset="0"/>
                <a:ea typeface="+mn-ea"/>
                <a:cs typeface="+mn-cs"/>
              </a:rPr>
              <a:t>” by one in case of a strike and by two otherwise</a:t>
            </a:r>
          </a:p>
          <a:p>
            <a:pPr marL="457200" lvl="1" indent="0" fontAlgn="base">
              <a:buFont typeface="Arial" panose="020B0604020202020204" pitchFamily="34" charset="0"/>
              <a:buNone/>
            </a:pPr>
            <a:endParaRPr lang="en-US" sz="1200" b="0" i="0" kern="1200" dirty="0">
              <a:solidFill>
                <a:schemeClr val="tx1"/>
              </a:solidFill>
              <a:effectLst/>
              <a:latin typeface="Arial" charset="0"/>
              <a:ea typeface="+mn-ea"/>
              <a:cs typeface="+mn-cs"/>
            </a:endParaRPr>
          </a:p>
          <a:p>
            <a:pPr marL="0" lv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are green </a:t>
            </a:r>
            <a:r>
              <a:rPr lang="en-US" sz="1200" b="0" i="0" kern="1200" dirty="0">
                <a:solidFill>
                  <a:schemeClr val="tx1"/>
                </a:solidFill>
                <a:effectLst/>
                <a:latin typeface="Arial" charset="0"/>
                <a:ea typeface="+mn-ea"/>
                <a:cs typeface="+mn-cs"/>
                <a:sym typeface="Wingdings" panose="05000000000000000000" pitchFamily="2" charset="2"/>
              </a:rPr>
              <a:t>. Put on the refactor hat.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50</a:t>
            </a:fld>
            <a:endParaRPr lang="nl-NL"/>
          </a:p>
        </p:txBody>
      </p:sp>
    </p:spTree>
    <p:extLst>
      <p:ext uri="{BB962C8B-B14F-4D97-AF65-F5344CB8AC3E}">
        <p14:creationId xmlns:p14="http://schemas.microsoft.com/office/powerpoint/2010/main" val="3344237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an “</a:t>
            </a:r>
            <a:r>
              <a:rPr lang="en-US" sz="1200" b="0" i="0" kern="1200" dirty="0" err="1">
                <a:solidFill>
                  <a:schemeClr val="tx1"/>
                </a:solidFill>
                <a:effectLst/>
                <a:latin typeface="Arial" charset="0"/>
                <a:ea typeface="+mn-ea"/>
                <a:cs typeface="+mn-cs"/>
              </a:rPr>
              <a:t>IsStrike</a:t>
            </a:r>
            <a:r>
              <a:rPr lang="en-US" sz="1200" b="0" i="0" kern="1200" dirty="0">
                <a:solidFill>
                  <a:schemeClr val="tx1"/>
                </a:solidFill>
                <a:effectLst/>
                <a:latin typeface="Arial" charset="0"/>
                <a:ea typeface="+mn-ea"/>
                <a:cs typeface="+mn-cs"/>
              </a:rPr>
              <a:t>” method to make the if-test more readable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SpareBonus</a:t>
            </a:r>
            <a:r>
              <a:rPr lang="en-US" sz="1200" b="0" i="0" kern="1200" dirty="0">
                <a:solidFill>
                  <a:schemeClr val="tx1"/>
                </a:solidFill>
                <a:effectLst/>
                <a:latin typeface="Arial" charset="0"/>
                <a:ea typeface="+mn-ea"/>
                <a:cs typeface="+mn-cs"/>
              </a:rPr>
              <a:t>” method to make the calculation of a spare score more readable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StrikeBonus</a:t>
            </a:r>
            <a:r>
              <a:rPr lang="en-US" sz="1200" b="0" i="0" kern="1200" dirty="0">
                <a:solidFill>
                  <a:schemeClr val="tx1"/>
                </a:solidFill>
                <a:effectLst/>
                <a:latin typeface="Arial" charset="0"/>
                <a:ea typeface="+mn-ea"/>
                <a:cs typeface="+mn-cs"/>
              </a:rPr>
              <a:t>” method to make the calculation of a strike score more readable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SumOfRollsInFrame</a:t>
            </a:r>
            <a:r>
              <a:rPr lang="en-US" sz="1200" b="0" i="0" kern="1200" dirty="0">
                <a:solidFill>
                  <a:schemeClr val="tx1"/>
                </a:solidFill>
                <a:effectLst/>
                <a:latin typeface="Arial" charset="0"/>
                <a:ea typeface="+mn-ea"/>
                <a:cs typeface="+mn-cs"/>
              </a:rPr>
              <a:t>” method to make the calculation of a normal frame more readable</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51</a:t>
            </a:fld>
            <a:endParaRPr lang="nl-NL"/>
          </a:p>
        </p:txBody>
      </p:sp>
    </p:spTree>
    <p:extLst>
      <p:ext uri="{BB962C8B-B14F-4D97-AF65-F5344CB8AC3E}">
        <p14:creationId xmlns:p14="http://schemas.microsoft.com/office/powerpoint/2010/main" val="16327533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Add a “ScoreIs300AfterPerfectGame” Tests</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 still green </a:t>
            </a:r>
            <a:r>
              <a:rPr lang="en-US" sz="1200" b="0" i="0" kern="1200" dirty="0">
                <a:solidFill>
                  <a:schemeClr val="tx1"/>
                </a:solidFill>
                <a:effectLst/>
                <a:latin typeface="Arial" charset="0"/>
                <a:ea typeface="+mn-ea"/>
                <a:cs typeface="+mn-cs"/>
                <a:sym typeface="Wingdings" panose="05000000000000000000" pitchFamily="2" charset="2"/>
              </a:rPr>
              <a: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sym typeface="Wingdings" panose="05000000000000000000" pitchFamily="2" charset="2"/>
              </a:rPr>
              <a:t>-&gt; We could also add tests for special cases like 2 spares in a row, but we are going to leave it with this. All cases will be covered by the current production code, but if you have doubts, just write a test for it . </a:t>
            </a:r>
          </a:p>
          <a:p>
            <a:pPr marL="0" indent="0" fontAlgn="base">
              <a:buFont typeface="Arial" panose="020B0604020202020204" pitchFamily="34" charset="0"/>
              <a:buNone/>
            </a:pPr>
            <a:endParaRPr lang="en-US" sz="1200" b="0" i="0" kern="1200" dirty="0">
              <a:solidFill>
                <a:schemeClr val="tx1"/>
              </a:solidFill>
              <a:effectLst/>
              <a:latin typeface="Arial" charset="0"/>
              <a:ea typeface="+mn-ea"/>
              <a:cs typeface="+mn-cs"/>
              <a:sym typeface="Wingdings" panose="05000000000000000000" pitchFamily="2" charset="2"/>
            </a:endParaRPr>
          </a:p>
          <a:p>
            <a:pPr marL="0" indent="0" fontAlgn="base">
              <a:buFont typeface="Arial" panose="020B0604020202020204" pitchFamily="34" charset="0"/>
              <a:buNone/>
            </a:pPr>
            <a:r>
              <a:rPr lang="en-US" sz="1200" b="1" i="0" kern="1200" dirty="0">
                <a:solidFill>
                  <a:schemeClr val="tx1"/>
                </a:solidFill>
                <a:effectLst/>
                <a:latin typeface="Arial" charset="0"/>
                <a:ea typeface="+mn-ea"/>
                <a:cs typeface="+mn-cs"/>
                <a:sym typeface="Wingdings" panose="05000000000000000000" pitchFamily="2" charset="2"/>
              </a:rPr>
              <a:t>Note the difference with the design we originally had in mind.</a:t>
            </a:r>
            <a:endParaRPr lang="en-US" sz="1200" b="1"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52</a:t>
            </a:fld>
            <a:endParaRPr lang="nl-NL"/>
          </a:p>
        </p:txBody>
      </p:sp>
    </p:spTree>
    <p:extLst>
      <p:ext uri="{BB962C8B-B14F-4D97-AF65-F5344CB8AC3E}">
        <p14:creationId xmlns:p14="http://schemas.microsoft.com/office/powerpoint/2010/main" val="3958303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53</a:t>
            </a:fld>
            <a:endParaRPr lang="nl-NL"/>
          </a:p>
        </p:txBody>
      </p:sp>
    </p:spTree>
    <p:extLst>
      <p:ext uri="{BB962C8B-B14F-4D97-AF65-F5344CB8AC3E}">
        <p14:creationId xmlns:p14="http://schemas.microsoft.com/office/powerpoint/2010/main" val="205704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Unit Testing Can Be Difficult</a:t>
            </a:r>
          </a:p>
          <a:p>
            <a:endParaRPr lang="en-US" dirty="0"/>
          </a:p>
          <a:p>
            <a:r>
              <a:rPr lang="en-US" dirty="0"/>
              <a:t>Writing unit tests for anything other than the simplest code can quickly become quite difficult. </a:t>
            </a:r>
          </a:p>
          <a:p>
            <a:r>
              <a:rPr lang="en-US" dirty="0"/>
              <a:t>Testing </a:t>
            </a:r>
            <a:r>
              <a:rPr lang="en-US" b="1" dirty="0"/>
              <a:t>methods</a:t>
            </a:r>
            <a:r>
              <a:rPr lang="en-US" dirty="0"/>
              <a:t>, for example, that have a fair amount of </a:t>
            </a:r>
            <a:r>
              <a:rPr lang="en-US" b="1" dirty="0"/>
              <a:t>branching logic </a:t>
            </a:r>
            <a:r>
              <a:rPr lang="en-US" dirty="0"/>
              <a:t>can make it </a:t>
            </a:r>
            <a:r>
              <a:rPr lang="en-US" b="1" dirty="0"/>
              <a:t>difficult to isolate</a:t>
            </a:r>
            <a:r>
              <a:rPr lang="en-US" dirty="0"/>
              <a:t> the particular piece </a:t>
            </a:r>
            <a:r>
              <a:rPr lang="en-US" b="0" dirty="0"/>
              <a:t>of </a:t>
            </a:r>
            <a:r>
              <a:rPr lang="en-US" b="1" dirty="0"/>
              <a:t>code that you're trying to test</a:t>
            </a:r>
            <a:r>
              <a:rPr lang="en-US" dirty="0"/>
              <a:t>. </a:t>
            </a:r>
          </a:p>
          <a:p>
            <a:r>
              <a:rPr lang="en-US" dirty="0"/>
              <a:t>And you may have also found that it becomes increasingly difficult when the code that you're testing makes all sorts of </a:t>
            </a:r>
            <a:r>
              <a:rPr lang="en-US" b="1" dirty="0"/>
              <a:t>calls to other classes</a:t>
            </a:r>
            <a:r>
              <a:rPr lang="en-US" dirty="0"/>
              <a:t>. </a:t>
            </a:r>
          </a:p>
          <a:p>
            <a:r>
              <a:rPr lang="en-US" dirty="0"/>
              <a:t>And inevitably, you'll end up writing tests for a piece of </a:t>
            </a:r>
            <a:r>
              <a:rPr lang="en-US" b="1" dirty="0"/>
              <a:t>code that accesses other systems</a:t>
            </a:r>
            <a:r>
              <a:rPr lang="en-US" dirty="0"/>
              <a:t>, such as database servers, email servers or web services. </a:t>
            </a:r>
          </a:p>
          <a:p>
            <a:r>
              <a:rPr lang="en-US" dirty="0"/>
              <a:t>Not only does that make it </a:t>
            </a:r>
            <a:r>
              <a:rPr lang="en-US" b="1" dirty="0"/>
              <a:t>difficult to write your tests </a:t>
            </a:r>
            <a:r>
              <a:rPr lang="en-US" dirty="0"/>
              <a:t>but it also leaves you worrying whether your tests are going to cause problems in those external systems. </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dirty="0"/>
              <a:t>How Test Doubles Can Help</a:t>
            </a:r>
          </a:p>
          <a:p>
            <a:endParaRPr lang="en-US" dirty="0"/>
          </a:p>
          <a:p>
            <a:r>
              <a:rPr lang="en-US" b="1" dirty="0"/>
              <a:t>Test doubles can help you to isolate the pieces of code that you want to test </a:t>
            </a:r>
            <a:r>
              <a:rPr lang="en-US" dirty="0"/>
              <a:t>and they can help you </a:t>
            </a:r>
            <a:r>
              <a:rPr lang="en-US" b="1" dirty="0"/>
              <a:t>prevent</a:t>
            </a:r>
            <a:r>
              <a:rPr lang="en-US" dirty="0"/>
              <a:t> those </a:t>
            </a:r>
            <a:r>
              <a:rPr lang="en-US" b="1" dirty="0"/>
              <a:t>external classes and resources from coming into play </a:t>
            </a:r>
            <a:r>
              <a:rPr lang="en-US" dirty="0"/>
              <a:t>at all. </a:t>
            </a:r>
          </a:p>
          <a:p>
            <a:endParaRPr lang="en-US" dirty="0"/>
          </a:p>
          <a:p>
            <a:r>
              <a:rPr lang="en-US" dirty="0"/>
              <a:t>Test doubles are used to </a:t>
            </a:r>
            <a:r>
              <a:rPr lang="en-US" b="0" dirty="0"/>
              <a:t>remove</a:t>
            </a:r>
            <a:r>
              <a:rPr lang="en-US" b="1" dirty="0"/>
              <a:t> dependencies </a:t>
            </a:r>
            <a:r>
              <a:rPr lang="en-US" dirty="0"/>
              <a:t>of code that is not under test and </a:t>
            </a:r>
            <a:r>
              <a:rPr lang="en-US" b="1" dirty="0"/>
              <a:t>replace</a:t>
            </a:r>
            <a:r>
              <a:rPr lang="en-US" dirty="0"/>
              <a:t> them with </a:t>
            </a:r>
            <a:r>
              <a:rPr lang="en-US" b="1" dirty="0"/>
              <a:t>fake copies </a:t>
            </a:r>
            <a:r>
              <a:rPr lang="en-US" dirty="0"/>
              <a:t>of the dependencies. </a:t>
            </a:r>
          </a:p>
          <a:p>
            <a:r>
              <a:rPr lang="en-US" dirty="0"/>
              <a:t>You have </a:t>
            </a:r>
            <a:r>
              <a:rPr lang="en-US" b="1" dirty="0"/>
              <a:t>complete control over what these fakes do</a:t>
            </a:r>
            <a:r>
              <a:rPr lang="en-US" dirty="0"/>
              <a:t>. These fakes contract interactions between the code you're testing and the dependencies so that you can assert in your tests that everything happened as you expected.</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Best of all, the use of test doubles </a:t>
            </a:r>
            <a:r>
              <a:rPr lang="en-US" b="1" dirty="0"/>
              <a:t>encourages</a:t>
            </a:r>
            <a:r>
              <a:rPr lang="en-US" dirty="0"/>
              <a:t> you to use </a:t>
            </a:r>
            <a:r>
              <a:rPr lang="en-US" b="1" dirty="0"/>
              <a:t>good coding principles </a:t>
            </a:r>
            <a:r>
              <a:rPr lang="en-US" dirty="0"/>
              <a:t>that will help you to make your code easier to maintain.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54</a:t>
            </a:fld>
            <a:endParaRPr lang="nl-NL"/>
          </a:p>
        </p:txBody>
      </p:sp>
    </p:spTree>
    <p:extLst>
      <p:ext uri="{BB962C8B-B14F-4D97-AF65-F5344CB8AC3E}">
        <p14:creationId xmlns:p14="http://schemas.microsoft.com/office/powerpoint/2010/main" val="2195283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Lambda</a:t>
            </a:r>
            <a:r>
              <a:rPr lang="nl-BE" u="sng" dirty="0"/>
              <a:t> </a:t>
            </a:r>
            <a:r>
              <a:rPr lang="nl-BE" u="sng" dirty="0" err="1"/>
              <a:t>expressions</a:t>
            </a:r>
            <a:endParaRPr lang="nl-BE" u="sng" dirty="0"/>
          </a:p>
          <a:p>
            <a:endParaRPr lang="nl-BE" dirty="0"/>
          </a:p>
          <a:p>
            <a:r>
              <a:rPr lang="en-US" dirty="0"/>
              <a:t>A lambda expression is an </a:t>
            </a:r>
            <a:r>
              <a:rPr lang="en-US" b="1" dirty="0"/>
              <a:t>anonymous function</a:t>
            </a:r>
            <a:r>
              <a:rPr lang="en-US" dirty="0"/>
              <a:t>. By using lambda expressions, you can write local functions that can be passed as arguments or returned as the value of function calls. </a:t>
            </a:r>
          </a:p>
          <a:p>
            <a:endParaRPr lang="en-US" dirty="0"/>
          </a:p>
          <a:p>
            <a:r>
              <a:rPr lang="en-US" dirty="0"/>
              <a:t>To create a lambda expression, you specify </a:t>
            </a:r>
            <a:r>
              <a:rPr lang="en-US" b="1" dirty="0"/>
              <a:t>input parameters </a:t>
            </a:r>
            <a:r>
              <a:rPr lang="en-US" dirty="0"/>
              <a:t>(if any) on the </a:t>
            </a:r>
            <a:r>
              <a:rPr lang="en-US" b="1" dirty="0"/>
              <a:t>left side </a:t>
            </a:r>
            <a:r>
              <a:rPr lang="en-US" dirty="0"/>
              <a:t>of the lambda operator </a:t>
            </a:r>
            <a:r>
              <a:rPr lang="en-US" b="1" dirty="0"/>
              <a:t>=&gt;</a:t>
            </a:r>
            <a:r>
              <a:rPr lang="en-US" dirty="0"/>
              <a:t>, and you put the </a:t>
            </a:r>
            <a:r>
              <a:rPr lang="en-US" b="1" dirty="0"/>
              <a:t>expression or statement block </a:t>
            </a:r>
            <a:r>
              <a:rPr lang="en-US" dirty="0"/>
              <a:t>on the </a:t>
            </a:r>
            <a:r>
              <a:rPr lang="en-US" b="1" dirty="0"/>
              <a:t>other side</a:t>
            </a:r>
            <a:r>
              <a:rPr lang="en-US" dirty="0"/>
              <a:t>. </a:t>
            </a:r>
          </a:p>
          <a:p>
            <a:r>
              <a:rPr lang="en-US" dirty="0"/>
              <a:t>For example, the lambda expression </a:t>
            </a:r>
            <a:r>
              <a:rPr lang="en-US" i="1" dirty="0"/>
              <a:t>x =&gt; x * x </a:t>
            </a:r>
            <a:r>
              <a:rPr lang="en-US" dirty="0"/>
              <a:t>specifies a parameter that’s named x and returns the value of x squared. </a:t>
            </a:r>
            <a:endParaRPr lang="nl-BE"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55</a:t>
            </a:fld>
            <a:endParaRPr lang="nl-NL"/>
          </a:p>
        </p:txBody>
      </p:sp>
    </p:spTree>
    <p:extLst>
      <p:ext uri="{BB962C8B-B14F-4D97-AF65-F5344CB8AC3E}">
        <p14:creationId xmlns:p14="http://schemas.microsoft.com/office/powerpoint/2010/main" val="2495409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The AAA Syntax</a:t>
            </a:r>
          </a:p>
          <a:p>
            <a:endParaRPr lang="en-US" dirty="0"/>
          </a:p>
          <a:p>
            <a:r>
              <a:rPr lang="en-US" dirty="0"/>
              <a:t>The </a:t>
            </a:r>
            <a:r>
              <a:rPr lang="en-US" b="1" dirty="0"/>
              <a:t>Arrange, Act, Assert</a:t>
            </a:r>
            <a:r>
              <a:rPr lang="en-US" dirty="0"/>
              <a:t> pattern is commonly found in most mocking framework these days. </a:t>
            </a:r>
          </a:p>
          <a:p>
            <a:r>
              <a:rPr lang="en-US" dirty="0"/>
              <a:t>This is a pattern that you're going to follow when you're creating the tests that you use mock objects. </a:t>
            </a:r>
          </a:p>
          <a:p>
            <a:endParaRPr lang="en-US" dirty="0"/>
          </a:p>
          <a:p>
            <a:r>
              <a:rPr lang="en-US" dirty="0"/>
              <a:t>The first part of it or the </a:t>
            </a:r>
            <a:r>
              <a:rPr lang="en-US" b="1" dirty="0"/>
              <a:t>arrange</a:t>
            </a:r>
            <a:r>
              <a:rPr lang="en-US" dirty="0"/>
              <a:t> is where you </a:t>
            </a:r>
            <a:r>
              <a:rPr lang="en-US" b="1" dirty="0"/>
              <a:t>create</a:t>
            </a:r>
            <a:r>
              <a:rPr lang="en-US" dirty="0"/>
              <a:t> your </a:t>
            </a:r>
            <a:r>
              <a:rPr lang="en-US" b="1" dirty="0"/>
              <a:t>mock objects </a:t>
            </a:r>
            <a:r>
              <a:rPr lang="en-US" dirty="0"/>
              <a:t>and </a:t>
            </a:r>
            <a:r>
              <a:rPr lang="en-US" b="1" dirty="0"/>
              <a:t>create</a:t>
            </a:r>
            <a:r>
              <a:rPr lang="en-US" dirty="0"/>
              <a:t> your </a:t>
            </a:r>
            <a:r>
              <a:rPr lang="en-US" b="1" dirty="0"/>
              <a:t>system under test</a:t>
            </a:r>
            <a:r>
              <a:rPr lang="en-US" dirty="0"/>
              <a:t>, pass the mock objects into the system under test and do any other initialization that you may need to do to allow the test to execute properly. </a:t>
            </a:r>
          </a:p>
          <a:p>
            <a:endParaRPr lang="en-US" dirty="0"/>
          </a:p>
          <a:p>
            <a:r>
              <a:rPr lang="en-US" dirty="0"/>
              <a:t>After all that initialization is finished, you then go ahead and do the </a:t>
            </a:r>
            <a:r>
              <a:rPr lang="en-US" b="1" dirty="0"/>
              <a:t>act</a:t>
            </a:r>
            <a:r>
              <a:rPr lang="en-US" dirty="0"/>
              <a:t>. In the act all you're doing is </a:t>
            </a:r>
            <a:r>
              <a:rPr lang="en-US" b="1" dirty="0"/>
              <a:t>executing</a:t>
            </a:r>
            <a:r>
              <a:rPr lang="en-US" dirty="0"/>
              <a:t> the </a:t>
            </a:r>
            <a:r>
              <a:rPr lang="en-US" b="1" dirty="0"/>
              <a:t>system under test</a:t>
            </a:r>
            <a:r>
              <a:rPr lang="en-US" dirty="0"/>
              <a:t>. Usually, this is going to be one line of code where you put system under test dot and then the method that needs to be executed for the test to occur. </a:t>
            </a:r>
          </a:p>
          <a:p>
            <a:endParaRPr lang="en-US" dirty="0"/>
          </a:p>
          <a:p>
            <a:r>
              <a:rPr lang="en-US" dirty="0"/>
              <a:t>Finally, you're going to </a:t>
            </a:r>
            <a:r>
              <a:rPr lang="en-US" b="1" dirty="0"/>
              <a:t>assert</a:t>
            </a:r>
            <a:r>
              <a:rPr lang="en-US" dirty="0"/>
              <a:t> that the system under test has worked in the way that you wanted to. </a:t>
            </a:r>
            <a:r>
              <a:rPr lang="en-US" b="1" dirty="0"/>
              <a:t>In mocking</a:t>
            </a:r>
            <a:r>
              <a:rPr lang="en-US" dirty="0"/>
              <a:t>, this is going to be looking at the mock objects and </a:t>
            </a:r>
            <a:r>
              <a:rPr lang="en-US" b="1" dirty="0"/>
              <a:t>verifying</a:t>
            </a:r>
            <a:r>
              <a:rPr lang="en-US" dirty="0"/>
              <a:t> that they were </a:t>
            </a:r>
            <a:r>
              <a:rPr lang="en-US" b="1" dirty="0"/>
              <a:t>interacted with</a:t>
            </a:r>
            <a:r>
              <a:rPr lang="en-US" dirty="0"/>
              <a:t> by the system under test </a:t>
            </a:r>
            <a:r>
              <a:rPr lang="en-US" b="1" dirty="0"/>
              <a:t>as you expect</a:t>
            </a:r>
            <a:r>
              <a:rPr lang="en-US" dirty="0"/>
              <a:t>.</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57</a:t>
            </a:fld>
            <a:endParaRPr lang="nl-NL"/>
          </a:p>
        </p:txBody>
      </p:sp>
    </p:spTree>
    <p:extLst>
      <p:ext uri="{BB962C8B-B14F-4D97-AF65-F5344CB8AC3E}">
        <p14:creationId xmlns:p14="http://schemas.microsoft.com/office/powerpoint/2010/main" val="33024732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58</a:t>
            </a:fld>
            <a:endParaRPr lang="nl-NL"/>
          </a:p>
        </p:txBody>
      </p:sp>
    </p:spTree>
    <p:extLst>
      <p:ext uri="{BB962C8B-B14F-4D97-AF65-F5344CB8AC3E}">
        <p14:creationId xmlns:p14="http://schemas.microsoft.com/office/powerpoint/2010/main" val="40434566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a:p>
            <a:r>
              <a:rPr lang="nl-BE" dirty="0" err="1"/>
              <a:t>mockCustomerRepository.Verify</a:t>
            </a:r>
            <a:r>
              <a:rPr lang="nl-BE" dirty="0"/>
              <a:t>(); =&gt; </a:t>
            </a:r>
            <a:r>
              <a:rPr lang="nl-BE" dirty="0" err="1"/>
              <a:t>Were</a:t>
            </a:r>
            <a:r>
              <a:rPr lang="nl-BE" dirty="0"/>
              <a:t> </a:t>
            </a:r>
            <a:r>
              <a:rPr lang="nl-BE" dirty="0" err="1"/>
              <a:t>all</a:t>
            </a:r>
            <a:r>
              <a:rPr lang="nl-BE" dirty="0"/>
              <a:t> </a:t>
            </a:r>
            <a:r>
              <a:rPr lang="nl-BE" dirty="0" err="1"/>
              <a:t>expected</a:t>
            </a:r>
            <a:r>
              <a:rPr lang="nl-BE" dirty="0"/>
              <a:t> </a:t>
            </a:r>
            <a:r>
              <a:rPr lang="nl-BE" dirty="0" err="1"/>
              <a:t>methods</a:t>
            </a:r>
            <a:r>
              <a:rPr lang="nl-BE" dirty="0"/>
              <a:t> </a:t>
            </a:r>
            <a:r>
              <a:rPr lang="nl-BE" dirty="0" err="1"/>
              <a:t>defined</a:t>
            </a:r>
            <a:r>
              <a:rPr lang="nl-BE" dirty="0"/>
              <a:t> in setup (</a:t>
            </a:r>
            <a:r>
              <a:rPr lang="nl-BE" dirty="0" err="1"/>
              <a:t>and</a:t>
            </a:r>
            <a:r>
              <a:rPr lang="nl-BE" dirty="0"/>
              <a:t> </a:t>
            </a:r>
            <a:r>
              <a:rPr lang="nl-BE" dirty="0" err="1"/>
              <a:t>marked</a:t>
            </a:r>
            <a:r>
              <a:rPr lang="nl-BE" dirty="0"/>
              <a:t> as “</a:t>
            </a:r>
            <a:r>
              <a:rPr lang="nl-BE" dirty="0" err="1"/>
              <a:t>verifiable</a:t>
            </a:r>
            <a:r>
              <a:rPr lang="nl-BE" dirty="0"/>
              <a:t>”)  </a:t>
            </a:r>
            <a:r>
              <a:rPr lang="nl-BE" dirty="0" err="1"/>
              <a:t>called</a:t>
            </a:r>
            <a:r>
              <a:rPr lang="nl-BE" dirty="0"/>
              <a:t>?</a:t>
            </a:r>
          </a:p>
          <a:p>
            <a:endParaRPr lang="nl-BE" dirty="0"/>
          </a:p>
          <a:p>
            <a:r>
              <a:rPr lang="nl-BE" dirty="0" err="1"/>
              <a:t>mockCustomerRepository.Verify</a:t>
            </a:r>
            <a:r>
              <a:rPr lang="nl-BE" dirty="0"/>
              <a:t>(x =&gt; </a:t>
            </a:r>
            <a:r>
              <a:rPr lang="nl-BE" dirty="0" err="1"/>
              <a:t>x.Save</a:t>
            </a:r>
            <a:r>
              <a:rPr lang="nl-BE" dirty="0"/>
              <a:t>(</a:t>
            </a:r>
            <a:r>
              <a:rPr lang="nl-BE" dirty="0" err="1"/>
              <a:t>It.IsAny</a:t>
            </a:r>
            <a:r>
              <a:rPr lang="nl-BE" dirty="0"/>
              <a:t>&lt;Customer&gt;()), </a:t>
            </a:r>
            <a:r>
              <a:rPr lang="nl-BE" dirty="0" err="1"/>
              <a:t>Times.Exactly</a:t>
            </a:r>
            <a:r>
              <a:rPr lang="nl-BE" dirty="0"/>
              <a:t>(3)); =&gt; Is </a:t>
            </a:r>
            <a:r>
              <a:rPr lang="nl-BE" dirty="0" err="1"/>
              <a:t>the</a:t>
            </a:r>
            <a:r>
              <a:rPr lang="nl-BE" dirty="0"/>
              <a:t> </a:t>
            </a:r>
            <a:r>
              <a:rPr lang="nl-BE" dirty="0" err="1"/>
              <a:t>method</a:t>
            </a:r>
            <a:r>
              <a:rPr lang="nl-BE" dirty="0"/>
              <a:t> “Save” </a:t>
            </a:r>
            <a:r>
              <a:rPr lang="nl-BE" dirty="0" err="1"/>
              <a:t>called</a:t>
            </a:r>
            <a:r>
              <a:rPr lang="nl-BE" dirty="0"/>
              <a:t> </a:t>
            </a:r>
            <a:r>
              <a:rPr lang="nl-BE" dirty="0" err="1"/>
              <a:t>exactly</a:t>
            </a:r>
            <a:r>
              <a:rPr lang="nl-BE" dirty="0"/>
              <a:t> 3 </a:t>
            </a:r>
            <a:r>
              <a:rPr lang="nl-BE" dirty="0" err="1"/>
              <a:t>times</a:t>
            </a:r>
            <a:r>
              <a:rPr lang="nl-BE" dirty="0"/>
              <a:t> (</a:t>
            </a:r>
            <a:r>
              <a:rPr lang="nl-BE" dirty="0" err="1"/>
              <a:t>with</a:t>
            </a:r>
            <a:r>
              <a:rPr lang="nl-BE" dirty="0"/>
              <a:t> </a:t>
            </a:r>
            <a:r>
              <a:rPr lang="nl-BE" dirty="0" err="1"/>
              <a:t>some</a:t>
            </a:r>
            <a:r>
              <a:rPr lang="nl-BE" dirty="0"/>
              <a:t> customer </a:t>
            </a:r>
            <a:r>
              <a:rPr lang="nl-BE" dirty="0" err="1"/>
              <a:t>paramter</a:t>
            </a:r>
            <a:r>
              <a:rPr lang="nl-BE" dirty="0"/>
              <a:t>)?</a:t>
            </a:r>
          </a:p>
          <a:p>
            <a:endParaRPr lang="nl-B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err="1"/>
              <a:t>mockCustomerRepository.VerifyAll</a:t>
            </a:r>
            <a:r>
              <a:rPr lang="nl-BE" dirty="0"/>
              <a:t>(); =&gt; </a:t>
            </a:r>
            <a:r>
              <a:rPr lang="nl-BE" dirty="0" err="1"/>
              <a:t>Were</a:t>
            </a:r>
            <a:r>
              <a:rPr lang="nl-BE" dirty="0"/>
              <a:t> </a:t>
            </a:r>
            <a:r>
              <a:rPr lang="nl-BE" dirty="0" err="1"/>
              <a:t>all</a:t>
            </a:r>
            <a:r>
              <a:rPr lang="nl-BE" dirty="0"/>
              <a:t> </a:t>
            </a:r>
            <a:r>
              <a:rPr lang="nl-BE" dirty="0" err="1"/>
              <a:t>expected</a:t>
            </a:r>
            <a:r>
              <a:rPr lang="nl-BE" dirty="0"/>
              <a:t> </a:t>
            </a:r>
            <a:r>
              <a:rPr lang="nl-BE" dirty="0" err="1"/>
              <a:t>methods</a:t>
            </a:r>
            <a:r>
              <a:rPr lang="nl-BE" dirty="0"/>
              <a:t> </a:t>
            </a:r>
            <a:r>
              <a:rPr lang="nl-BE" dirty="0" err="1"/>
              <a:t>defined</a:t>
            </a:r>
            <a:r>
              <a:rPr lang="nl-BE" dirty="0"/>
              <a:t> in setup </a:t>
            </a:r>
            <a:r>
              <a:rPr lang="nl-BE" dirty="0" err="1"/>
              <a:t>called</a:t>
            </a:r>
            <a:r>
              <a:rPr lang="nl-BE" dirty="0"/>
              <a:t> (even </a:t>
            </a:r>
            <a:r>
              <a:rPr lang="nl-BE" dirty="0" err="1"/>
              <a:t>if</a:t>
            </a:r>
            <a:r>
              <a:rPr lang="nl-BE" dirty="0"/>
              <a:t> </a:t>
            </a:r>
            <a:r>
              <a:rPr lang="nl-BE" dirty="0" err="1"/>
              <a:t>they</a:t>
            </a:r>
            <a:r>
              <a:rPr lang="nl-BE" dirty="0"/>
              <a:t> are </a:t>
            </a:r>
            <a:r>
              <a:rPr lang="nl-BE" dirty="0" err="1"/>
              <a:t>not</a:t>
            </a:r>
            <a:r>
              <a:rPr lang="nl-BE" dirty="0"/>
              <a:t> </a:t>
            </a:r>
            <a:r>
              <a:rPr lang="nl-BE" dirty="0" err="1"/>
              <a:t>marked</a:t>
            </a:r>
            <a:r>
              <a:rPr lang="nl-BE" dirty="0"/>
              <a:t> as </a:t>
            </a:r>
            <a:r>
              <a:rPr lang="nl-BE" dirty="0" err="1"/>
              <a:t>verifiable</a:t>
            </a:r>
            <a:r>
              <a:rPr lang="nl-BE" dirty="0"/>
              <a:t>)?</a:t>
            </a:r>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59</a:t>
            </a:fld>
            <a:endParaRPr lang="nl-NL"/>
          </a:p>
        </p:txBody>
      </p:sp>
    </p:spTree>
    <p:extLst>
      <p:ext uri="{BB962C8B-B14F-4D97-AF65-F5344CB8AC3E}">
        <p14:creationId xmlns:p14="http://schemas.microsoft.com/office/powerpoint/2010/main" val="29391743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Return Values</a:t>
            </a:r>
          </a:p>
          <a:p>
            <a:endParaRPr lang="en-US" dirty="0"/>
          </a:p>
          <a:p>
            <a:r>
              <a:rPr lang="en-US" dirty="0"/>
              <a:t>When we're writing mock test, one of the things that we need to be concerned about is what are the return values of the mock or fake objects that we're working with inside of the system under test? </a:t>
            </a:r>
          </a:p>
          <a:p>
            <a:endParaRPr lang="en-US" dirty="0"/>
          </a:p>
          <a:p>
            <a:r>
              <a:rPr lang="en-US" dirty="0"/>
              <a:t>When we're </a:t>
            </a:r>
            <a:r>
              <a:rPr lang="en-US" b="1" dirty="0"/>
              <a:t>calling</a:t>
            </a:r>
            <a:r>
              <a:rPr lang="en-US" dirty="0"/>
              <a:t> off to a </a:t>
            </a:r>
            <a:r>
              <a:rPr lang="en-US" b="1" dirty="0"/>
              <a:t>dependency</a:t>
            </a:r>
            <a:r>
              <a:rPr lang="en-US" dirty="0"/>
              <a:t> (mock) inside the system under test it's really common for that </a:t>
            </a:r>
            <a:r>
              <a:rPr lang="en-US" b="1" dirty="0"/>
              <a:t>dependency</a:t>
            </a:r>
            <a:r>
              <a:rPr lang="en-US" dirty="0"/>
              <a:t> </a:t>
            </a:r>
            <a:r>
              <a:rPr lang="en-US" b="1" dirty="0"/>
              <a:t>to return a value </a:t>
            </a:r>
            <a:r>
              <a:rPr lang="en-US" dirty="0"/>
              <a:t>back. </a:t>
            </a:r>
          </a:p>
          <a:p>
            <a:r>
              <a:rPr lang="en-US" dirty="0"/>
              <a:t>Sometimes the system under test then makes a decision to execute one of a number of </a:t>
            </a:r>
            <a:r>
              <a:rPr lang="en-US" b="1" dirty="0"/>
              <a:t>different code execution </a:t>
            </a:r>
            <a:r>
              <a:rPr lang="en-US" dirty="0"/>
              <a:t>pass </a:t>
            </a:r>
            <a:r>
              <a:rPr lang="en-US" b="1" dirty="0"/>
              <a:t>based on </a:t>
            </a:r>
            <a:r>
              <a:rPr lang="en-US" dirty="0"/>
              <a:t>what </a:t>
            </a:r>
            <a:r>
              <a:rPr lang="en-US" b="1" dirty="0"/>
              <a:t>value</a:t>
            </a:r>
            <a:r>
              <a:rPr lang="en-US" dirty="0"/>
              <a:t> was </a:t>
            </a:r>
            <a:r>
              <a:rPr lang="en-US" b="1" dirty="0"/>
              <a:t>returned</a:t>
            </a:r>
            <a:r>
              <a:rPr lang="en-US" dirty="0"/>
              <a:t> back. </a:t>
            </a:r>
          </a:p>
          <a:p>
            <a:r>
              <a:rPr lang="en-US" dirty="0"/>
              <a:t>So these return values that we're seeing from our mock objects are very </a:t>
            </a:r>
            <a:r>
              <a:rPr lang="en-US" b="1" dirty="0"/>
              <a:t>important for the execution flow </a:t>
            </a:r>
            <a:r>
              <a:rPr lang="en-US" dirty="0"/>
              <a:t>so that you can run the test in the way that you expected to. </a:t>
            </a:r>
          </a:p>
          <a:p>
            <a:endParaRPr lang="en-US" dirty="0"/>
          </a:p>
          <a:p>
            <a:r>
              <a:rPr lang="en-US" dirty="0"/>
              <a:t>What we can do is set up our mock object so that they return different values under different circumstances and allow for the code execution path the vary based on them.</a:t>
            </a:r>
          </a:p>
          <a:p>
            <a:endParaRPr lang="en-US" dirty="0"/>
          </a:p>
          <a:p>
            <a:r>
              <a:rPr lang="en-US" dirty="0"/>
              <a:t>By default inside of mock, if we don't define what it's going to return it will return the default value for the type that is coming out. </a:t>
            </a:r>
          </a:p>
          <a:p>
            <a:r>
              <a:rPr lang="en-US" dirty="0"/>
              <a:t>When a mock returns complex types it returns back a null value. The “Returns” method allows you to change the default behavior.</a:t>
            </a:r>
          </a:p>
          <a:p>
            <a:endParaRPr lang="en-US" dirty="0"/>
          </a:p>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60</a:t>
            </a:fld>
            <a:endParaRPr lang="nl-NL"/>
          </a:p>
        </p:txBody>
      </p:sp>
    </p:spTree>
    <p:extLst>
      <p:ext uri="{BB962C8B-B14F-4D97-AF65-F5344CB8AC3E}">
        <p14:creationId xmlns:p14="http://schemas.microsoft.com/office/powerpoint/2010/main" val="130224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Times New Roman" pitchFamily="18" charset="0"/>
                <a:ea typeface="+mn-ea"/>
                <a:cs typeface="+mn-cs"/>
              </a:rPr>
              <a:t>What Makes a Good Test?</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Let’s first consider some factors that contribute to making a good test. </a:t>
            </a:r>
          </a:p>
          <a:p>
            <a:r>
              <a:rPr lang="en-US" sz="1200" kern="1200" dirty="0">
                <a:solidFill>
                  <a:schemeClr val="tx1"/>
                </a:solidFill>
                <a:effectLst/>
                <a:latin typeface="Times New Roman" pitchFamily="18" charset="0"/>
                <a:ea typeface="+mn-ea"/>
                <a:cs typeface="+mn-cs"/>
              </a:rPr>
              <a:t>First off, each individual test should be </a:t>
            </a:r>
            <a:r>
              <a:rPr lang="en-US" sz="1200" b="1" kern="1200" dirty="0">
                <a:solidFill>
                  <a:schemeClr val="tx1"/>
                </a:solidFill>
                <a:effectLst/>
                <a:latin typeface="Times New Roman" pitchFamily="18" charset="0"/>
                <a:ea typeface="+mn-ea"/>
                <a:cs typeface="+mn-cs"/>
              </a:rPr>
              <a:t>independent</a:t>
            </a:r>
            <a:r>
              <a:rPr lang="en-US" sz="1200" kern="1200" dirty="0">
                <a:solidFill>
                  <a:schemeClr val="tx1"/>
                </a:solidFill>
                <a:effectLst/>
                <a:latin typeface="Times New Roman" pitchFamily="18" charset="0"/>
                <a:ea typeface="+mn-ea"/>
                <a:cs typeface="+mn-cs"/>
              </a:rPr>
              <a:t> and </a:t>
            </a:r>
            <a:r>
              <a:rPr lang="en-US" sz="1200" b="1" kern="1200" dirty="0">
                <a:solidFill>
                  <a:schemeClr val="tx1"/>
                </a:solidFill>
                <a:effectLst/>
                <a:latin typeface="Times New Roman" pitchFamily="18" charset="0"/>
                <a:ea typeface="+mn-ea"/>
                <a:cs typeface="+mn-cs"/>
              </a:rPr>
              <a:t>isolated</a:t>
            </a:r>
            <a:r>
              <a:rPr lang="en-US" sz="1200" kern="1200" dirty="0">
                <a:solidFill>
                  <a:schemeClr val="tx1"/>
                </a:solidFill>
                <a:effectLst/>
                <a:latin typeface="Times New Roman" pitchFamily="18" charset="0"/>
                <a:ea typeface="+mn-ea"/>
                <a:cs typeface="+mn-cs"/>
              </a:rPr>
              <a:t> from all of the other tests. If we have two tests, A and B, if test A runs and then test B runs, we should get the same result as if the order was reversed. If test B runs first and then test A runs, we should still get the same results for each test. In this way, the tests should be independent of each other, they should be able to be run in isolation or with a whole host of other tests and still get the same results. </a:t>
            </a:r>
          </a:p>
          <a:p>
            <a:r>
              <a:rPr lang="en-US" sz="1200" kern="1200" dirty="0">
                <a:solidFill>
                  <a:schemeClr val="tx1"/>
                </a:solidFill>
                <a:effectLst/>
                <a:latin typeface="Times New Roman" pitchFamily="18" charset="0"/>
                <a:ea typeface="+mn-ea"/>
                <a:cs typeface="+mn-cs"/>
              </a:rPr>
              <a:t>Each test should test a </a:t>
            </a:r>
            <a:r>
              <a:rPr lang="en-US" sz="1200" b="1" kern="1200" dirty="0">
                <a:solidFill>
                  <a:schemeClr val="tx1"/>
                </a:solidFill>
                <a:effectLst/>
                <a:latin typeface="Times New Roman" pitchFamily="18" charset="0"/>
                <a:ea typeface="+mn-ea"/>
                <a:cs typeface="+mn-cs"/>
              </a:rPr>
              <a:t>single behavior </a:t>
            </a:r>
            <a:r>
              <a:rPr lang="en-US" sz="1200" kern="1200" dirty="0">
                <a:solidFill>
                  <a:schemeClr val="tx1"/>
                </a:solidFill>
                <a:effectLst/>
                <a:latin typeface="Times New Roman" pitchFamily="18" charset="0"/>
                <a:ea typeface="+mn-ea"/>
                <a:cs typeface="+mn-cs"/>
              </a:rPr>
              <a:t>or a </a:t>
            </a:r>
            <a:r>
              <a:rPr lang="en-US" sz="1200" b="1" kern="1200" dirty="0">
                <a:solidFill>
                  <a:schemeClr val="tx1"/>
                </a:solidFill>
                <a:effectLst/>
                <a:latin typeface="Times New Roman" pitchFamily="18" charset="0"/>
                <a:ea typeface="+mn-ea"/>
                <a:cs typeface="+mn-cs"/>
              </a:rPr>
              <a:t>single logical aspect </a:t>
            </a:r>
            <a:r>
              <a:rPr lang="en-US" sz="1200" kern="1200" dirty="0">
                <a:solidFill>
                  <a:schemeClr val="tx1"/>
                </a:solidFill>
                <a:effectLst/>
                <a:latin typeface="Times New Roman" pitchFamily="18" charset="0"/>
                <a:ea typeface="+mn-ea"/>
                <a:cs typeface="+mn-cs"/>
              </a:rPr>
              <a:t>of the system that we're testing, it's okay to have multiple Assert statements in a single test, as long as they're related to testing a single logical behavior. For example, in a single test for our calculator, we wouldn't have both the multiplication and addition being asserted on. </a:t>
            </a:r>
          </a:p>
          <a:p>
            <a:r>
              <a:rPr lang="en-US" sz="1200" kern="1200" dirty="0">
                <a:solidFill>
                  <a:schemeClr val="tx1"/>
                </a:solidFill>
                <a:effectLst/>
                <a:latin typeface="Times New Roman" pitchFamily="18" charset="0"/>
                <a:ea typeface="+mn-ea"/>
                <a:cs typeface="+mn-cs"/>
              </a:rPr>
              <a:t>Just as with production code, the intent of this test should </a:t>
            </a:r>
            <a:r>
              <a:rPr lang="en-US" sz="1200" b="1" kern="1200" dirty="0">
                <a:solidFill>
                  <a:schemeClr val="tx1"/>
                </a:solidFill>
                <a:effectLst/>
                <a:latin typeface="Times New Roman" pitchFamily="18" charset="0"/>
                <a:ea typeface="+mn-ea"/>
                <a:cs typeface="+mn-cs"/>
              </a:rPr>
              <a:t>be clear to the reader</a:t>
            </a:r>
            <a:r>
              <a:rPr lang="en-US" sz="1200" kern="1200" dirty="0">
                <a:solidFill>
                  <a:schemeClr val="tx1"/>
                </a:solidFill>
                <a:effectLst/>
                <a:latin typeface="Times New Roman" pitchFamily="18" charset="0"/>
                <a:ea typeface="+mn-ea"/>
                <a:cs typeface="+mn-cs"/>
              </a:rPr>
              <a:t>, so we shouldn't have large sprawling test methods that are hard to read and hard to understand what the actual thing is we're testing. </a:t>
            </a:r>
          </a:p>
          <a:p>
            <a:r>
              <a:rPr lang="en-US" sz="1200" kern="1200" dirty="0">
                <a:solidFill>
                  <a:schemeClr val="tx1"/>
                </a:solidFill>
                <a:effectLst/>
                <a:latin typeface="Times New Roman" pitchFamily="18" charset="0"/>
                <a:ea typeface="+mn-ea"/>
                <a:cs typeface="+mn-cs"/>
              </a:rPr>
              <a:t>We </a:t>
            </a:r>
            <a:r>
              <a:rPr lang="en-US" sz="1200" b="1" kern="1200" dirty="0">
                <a:solidFill>
                  <a:schemeClr val="tx1"/>
                </a:solidFill>
                <a:effectLst/>
                <a:latin typeface="Times New Roman" pitchFamily="18" charset="0"/>
                <a:ea typeface="+mn-ea"/>
                <a:cs typeface="+mn-cs"/>
              </a:rPr>
              <a:t>don't want to test the compiler</a:t>
            </a:r>
            <a:r>
              <a:rPr lang="en-US" sz="1200" kern="1200" dirty="0">
                <a:solidFill>
                  <a:schemeClr val="tx1"/>
                </a:solidFill>
                <a:effectLst/>
                <a:latin typeface="Times New Roman" pitchFamily="18" charset="0"/>
                <a:ea typeface="+mn-ea"/>
                <a:cs typeface="+mn-cs"/>
              </a:rPr>
              <a:t>, for example, if we're using C#'s auto-implemented properties we don't need to test that the </a:t>
            </a:r>
            <a:r>
              <a:rPr lang="en-US" sz="1200" kern="1200" dirty="0" err="1">
                <a:solidFill>
                  <a:schemeClr val="tx1"/>
                </a:solidFill>
                <a:effectLst/>
                <a:latin typeface="Times New Roman" pitchFamily="18" charset="0"/>
                <a:ea typeface="+mn-ea"/>
                <a:cs typeface="+mn-cs"/>
              </a:rPr>
              <a:t>PropertySet</a:t>
            </a:r>
            <a:r>
              <a:rPr lang="en-US" sz="1200" kern="1200" dirty="0">
                <a:solidFill>
                  <a:schemeClr val="tx1"/>
                </a:solidFill>
                <a:effectLst/>
                <a:latin typeface="Times New Roman" pitchFamily="18" charset="0"/>
                <a:ea typeface="+mn-ea"/>
                <a:cs typeface="+mn-cs"/>
              </a:rPr>
              <a:t> and the </a:t>
            </a:r>
            <a:r>
              <a:rPr lang="en-US" sz="1200" kern="1200" dirty="0" err="1">
                <a:solidFill>
                  <a:schemeClr val="tx1"/>
                </a:solidFill>
                <a:effectLst/>
                <a:latin typeface="Times New Roman" pitchFamily="18" charset="0"/>
                <a:ea typeface="+mn-ea"/>
                <a:cs typeface="+mn-cs"/>
              </a:rPr>
              <a:t>PropertyGet</a:t>
            </a:r>
            <a:r>
              <a:rPr lang="en-US" sz="1200" kern="1200" dirty="0">
                <a:solidFill>
                  <a:schemeClr val="tx1"/>
                </a:solidFill>
                <a:effectLst/>
                <a:latin typeface="Times New Roman" pitchFamily="18" charset="0"/>
                <a:ea typeface="+mn-ea"/>
                <a:cs typeface="+mn-cs"/>
              </a:rPr>
              <a:t> is working correctly. The setting and getting for the values of our auto-implemented property are handled by the compiler, we don't need to test these. If, on the other hand, we're not using auto-implemented properties and we've got some code in our get or set, then this is something that we probably should test. </a:t>
            </a:r>
          </a:p>
          <a:p>
            <a:r>
              <a:rPr lang="en-US" sz="1200" kern="1200" dirty="0">
                <a:solidFill>
                  <a:schemeClr val="tx1"/>
                </a:solidFill>
                <a:effectLst/>
                <a:latin typeface="Times New Roman" pitchFamily="18" charset="0"/>
                <a:ea typeface="+mn-ea"/>
                <a:cs typeface="+mn-cs"/>
              </a:rPr>
              <a:t>A good test is </a:t>
            </a:r>
            <a:r>
              <a:rPr lang="en-US" sz="1200" b="1" kern="1200" dirty="0">
                <a:solidFill>
                  <a:schemeClr val="tx1"/>
                </a:solidFill>
                <a:effectLst/>
                <a:latin typeface="Times New Roman" pitchFamily="18" charset="0"/>
                <a:ea typeface="+mn-ea"/>
                <a:cs typeface="+mn-cs"/>
              </a:rPr>
              <a:t>reliable and repeatable</a:t>
            </a:r>
            <a:r>
              <a:rPr lang="en-US" sz="1200" kern="1200" dirty="0">
                <a:solidFill>
                  <a:schemeClr val="tx1"/>
                </a:solidFill>
                <a:effectLst/>
                <a:latin typeface="Times New Roman" pitchFamily="18" charset="0"/>
                <a:ea typeface="+mn-ea"/>
                <a:cs typeface="+mn-cs"/>
              </a:rPr>
              <a:t>. It's reliable because we should always trust the output of the test. We shouldn't be second guessing it. Good tests should also be repeatable. That means they should produce the same result given the same set of circumstances, every single time. If the code base hasn't changed and a test sometimes passes and fails, then it's neither reliable nor repeatable. </a:t>
            </a:r>
          </a:p>
          <a:p>
            <a:r>
              <a:rPr lang="en-US" sz="1200" kern="1200" dirty="0">
                <a:solidFill>
                  <a:schemeClr val="tx1"/>
                </a:solidFill>
                <a:effectLst/>
                <a:latin typeface="Times New Roman" pitchFamily="18" charset="0"/>
                <a:ea typeface="+mn-ea"/>
                <a:cs typeface="+mn-cs"/>
              </a:rPr>
              <a:t>As we alluded to, test code should be of equal </a:t>
            </a:r>
            <a:r>
              <a:rPr lang="en-US" sz="1200" b="1" kern="1200" dirty="0">
                <a:solidFill>
                  <a:schemeClr val="tx1"/>
                </a:solidFill>
                <a:effectLst/>
                <a:latin typeface="Times New Roman" pitchFamily="18" charset="0"/>
                <a:ea typeface="+mn-ea"/>
                <a:cs typeface="+mn-cs"/>
              </a:rPr>
              <a:t>quality</a:t>
            </a:r>
            <a:r>
              <a:rPr lang="en-US" sz="1200" kern="1200" dirty="0">
                <a:solidFill>
                  <a:schemeClr val="tx1"/>
                </a:solidFill>
                <a:effectLst/>
                <a:latin typeface="Times New Roman" pitchFamily="18" charset="0"/>
                <a:ea typeface="+mn-ea"/>
                <a:cs typeface="+mn-cs"/>
              </a:rPr>
              <a:t> as our production code, we should apply all of the same techniques that we use in production code to our test code. </a:t>
            </a:r>
          </a:p>
          <a:p>
            <a:r>
              <a:rPr lang="en-US" sz="1200" kern="1200" dirty="0">
                <a:solidFill>
                  <a:schemeClr val="tx1"/>
                </a:solidFill>
                <a:effectLst/>
                <a:latin typeface="Times New Roman" pitchFamily="18" charset="0"/>
                <a:ea typeface="+mn-ea"/>
                <a:cs typeface="+mn-cs"/>
              </a:rPr>
              <a:t>Overall, tests should be </a:t>
            </a:r>
            <a:r>
              <a:rPr lang="en-US" sz="1200" b="1" kern="1200" dirty="0">
                <a:solidFill>
                  <a:schemeClr val="tx1"/>
                </a:solidFill>
                <a:effectLst/>
                <a:latin typeface="Times New Roman" pitchFamily="18" charset="0"/>
                <a:ea typeface="+mn-ea"/>
                <a:cs typeface="+mn-cs"/>
              </a:rPr>
              <a:t>valuable</a:t>
            </a:r>
            <a:r>
              <a:rPr lang="en-US" sz="1200" kern="1200" dirty="0">
                <a:solidFill>
                  <a:schemeClr val="tx1"/>
                </a:solidFill>
                <a:effectLst/>
                <a:latin typeface="Times New Roman" pitchFamily="18" charset="0"/>
                <a:ea typeface="+mn-ea"/>
                <a:cs typeface="+mn-cs"/>
              </a:rPr>
              <a:t> to the development team. We should always make sure that we get some benefit from the effort that we put into writing automated tests.</a:t>
            </a:r>
          </a:p>
          <a:p>
            <a:endParaRPr lang="en-US" dirty="0"/>
          </a:p>
        </p:txBody>
      </p:sp>
      <p:sp>
        <p:nvSpPr>
          <p:cNvPr id="4" name="Slide Number Placeholder 3"/>
          <p:cNvSpPr>
            <a:spLocks noGrp="1"/>
          </p:cNvSpPr>
          <p:nvPr>
            <p:ph type="sldNum" sz="quarter" idx="10"/>
          </p:nvPr>
        </p:nvSpPr>
        <p:spPr/>
        <p:txBody>
          <a:bodyPr/>
          <a:lstStyle/>
          <a:p>
            <a:pPr>
              <a:defRPr/>
            </a:pPr>
            <a:fld id="{D289C186-7A08-4C98-870C-D452D54753CE}" type="slidenum">
              <a:rPr lang="en-US" altLang="nl-BE" smtClean="0"/>
              <a:pPr>
                <a:defRPr/>
              </a:pPr>
              <a:t>6</a:t>
            </a:fld>
            <a:endParaRPr lang="en-US" altLang="nl-BE"/>
          </a:p>
        </p:txBody>
      </p:sp>
    </p:spTree>
    <p:extLst>
      <p:ext uri="{BB962C8B-B14F-4D97-AF65-F5344CB8AC3E}">
        <p14:creationId xmlns:p14="http://schemas.microsoft.com/office/powerpoint/2010/main" val="9595536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61</a:t>
            </a:fld>
            <a:endParaRPr lang="nl-NL"/>
          </a:p>
        </p:txBody>
      </p:sp>
    </p:spTree>
    <p:extLst>
      <p:ext uri="{BB962C8B-B14F-4D97-AF65-F5344CB8AC3E}">
        <p14:creationId xmlns:p14="http://schemas.microsoft.com/office/powerpoint/2010/main" val="16726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800" b="0" u="sng" dirty="0"/>
              <a:t>Testing Frameworks and Test Runners</a:t>
            </a:r>
          </a:p>
          <a:p>
            <a:endParaRPr lang="en-US" dirty="0"/>
          </a:p>
          <a:p>
            <a:r>
              <a:rPr lang="en-US" dirty="0"/>
              <a:t>So before we look at </a:t>
            </a:r>
            <a:r>
              <a:rPr lang="en-US" dirty="0" err="1"/>
              <a:t>NUnit</a:t>
            </a:r>
            <a:r>
              <a:rPr lang="en-US" dirty="0"/>
              <a:t> itself, let's take a brief moment to consider the roles of testing frameworks and test runners. </a:t>
            </a:r>
          </a:p>
          <a:p>
            <a:endParaRPr lang="en-US" dirty="0"/>
          </a:p>
          <a:p>
            <a:r>
              <a:rPr lang="en-US" dirty="0"/>
              <a:t>So here we have our </a:t>
            </a:r>
            <a:r>
              <a:rPr lang="en-US" b="1" dirty="0"/>
              <a:t>production code </a:t>
            </a:r>
            <a:r>
              <a:rPr lang="en-US" dirty="0"/>
              <a:t>that we want to write tests for. </a:t>
            </a:r>
          </a:p>
          <a:p>
            <a:endParaRPr lang="en-US" dirty="0"/>
          </a:p>
          <a:p>
            <a:r>
              <a:rPr lang="en-US" dirty="0"/>
              <a:t>The first thing we're going to do is create a test project and write some </a:t>
            </a:r>
            <a:r>
              <a:rPr lang="en-US" b="1" dirty="0"/>
              <a:t>test code </a:t>
            </a:r>
            <a:r>
              <a:rPr lang="en-US" dirty="0"/>
              <a:t>that executes this production code. </a:t>
            </a:r>
          </a:p>
          <a:p>
            <a:r>
              <a:rPr lang="en-US" dirty="0"/>
              <a:t>Although it's possible to write this test code without using any kind of testing framework or test runner, for example, we could write a console application with a series of methods containing the tests. </a:t>
            </a:r>
          </a:p>
          <a:p>
            <a:endParaRPr lang="en-US" dirty="0"/>
          </a:p>
          <a:p>
            <a:r>
              <a:rPr lang="en-US" dirty="0"/>
              <a:t>A </a:t>
            </a:r>
            <a:r>
              <a:rPr lang="en-US" b="1" dirty="0"/>
              <a:t>test framework</a:t>
            </a:r>
            <a:r>
              <a:rPr lang="en-US" dirty="0"/>
              <a:t>, as its name implies, gives us a well thought out </a:t>
            </a:r>
            <a:r>
              <a:rPr lang="en-US" b="1" dirty="0"/>
              <a:t>framework for organizing and executing our tests</a:t>
            </a:r>
            <a:r>
              <a:rPr lang="en-US" dirty="0"/>
              <a:t>. So our test code can make use of a prebuilt existing testing framework, and </a:t>
            </a:r>
            <a:r>
              <a:rPr lang="en-US" dirty="0" err="1"/>
              <a:t>NUnit</a:t>
            </a:r>
            <a:r>
              <a:rPr lang="en-US" dirty="0"/>
              <a:t> is a popular example of one of these testing frameworks (MS Test is the build in testing framework that ships with Visual Studio). </a:t>
            </a:r>
          </a:p>
          <a:p>
            <a:endParaRPr lang="en-US" dirty="0"/>
          </a:p>
          <a:p>
            <a:r>
              <a:rPr lang="en-US" dirty="0"/>
              <a:t>So now we have our test code that's making use of this testing framework, we need some way to execute our tests. We can </a:t>
            </a:r>
            <a:r>
              <a:rPr lang="en-US" b="1" dirty="0"/>
              <a:t>execute</a:t>
            </a:r>
            <a:r>
              <a:rPr lang="en-US" dirty="0"/>
              <a:t> our </a:t>
            </a:r>
            <a:r>
              <a:rPr lang="en-US" b="1" dirty="0"/>
              <a:t>test code by using test runners</a:t>
            </a:r>
            <a:r>
              <a:rPr lang="en-US" dirty="0"/>
              <a:t>, and these come in a variety of shapes and sizes. The test runner that we're using understands the testing framework that our test code is using, so it knows how to identify individual tests that need running and also how to report on if these tests have passed or failed. After installing the </a:t>
            </a:r>
            <a:r>
              <a:rPr lang="en-US" dirty="0" err="1"/>
              <a:t>Nunit</a:t>
            </a:r>
            <a:r>
              <a:rPr lang="en-US" dirty="0"/>
              <a:t> Test Adapter extension in Visual Studio we can use the build in test runner of Visual Studio.</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7</a:t>
            </a:fld>
            <a:endParaRPr lang="nl-NL"/>
          </a:p>
        </p:txBody>
      </p:sp>
    </p:spTree>
    <p:extLst>
      <p:ext uri="{BB962C8B-B14F-4D97-AF65-F5344CB8AC3E}">
        <p14:creationId xmlns:p14="http://schemas.microsoft.com/office/powerpoint/2010/main" val="218520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457200" lvl="1" indent="0">
              <a:buFont typeface="Arial" panose="020B0604020202020204" pitchFamily="34" charset="0"/>
              <a:buNone/>
            </a:pP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8</a:t>
            </a:fld>
            <a:endParaRPr lang="nl-NL"/>
          </a:p>
        </p:txBody>
      </p:sp>
    </p:spTree>
    <p:extLst>
      <p:ext uri="{BB962C8B-B14F-4D97-AF65-F5344CB8AC3E}">
        <p14:creationId xmlns:p14="http://schemas.microsoft.com/office/powerpoint/2010/main" val="342137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mj-lt"/>
              <a:buNone/>
            </a:pPr>
            <a:r>
              <a:rPr lang="en-US" sz="1800" b="0" u="sng" dirty="0"/>
              <a:t>Test Driven Development (TDD)</a:t>
            </a:r>
          </a:p>
          <a:p>
            <a:pPr marL="0" indent="0">
              <a:buFont typeface="+mj-lt"/>
              <a:buNone/>
            </a:pPr>
            <a:endParaRPr lang="en-US" dirty="0"/>
          </a:p>
          <a:p>
            <a:pPr marL="0" indent="0">
              <a:buFont typeface="+mj-lt"/>
              <a:buNone/>
            </a:pPr>
            <a:r>
              <a:rPr lang="en-US" b="1" dirty="0"/>
              <a:t>Unit testing</a:t>
            </a:r>
            <a:r>
              <a:rPr lang="en-US" dirty="0"/>
              <a:t> means testing, of course, </a:t>
            </a:r>
            <a:r>
              <a:rPr lang="en-US" b="1" dirty="0"/>
              <a:t>a single unit</a:t>
            </a:r>
            <a:r>
              <a:rPr lang="en-US" dirty="0"/>
              <a:t>, typically a class or even better, the function of a </a:t>
            </a:r>
            <a:r>
              <a:rPr lang="en-US" b="1" dirty="0"/>
              <a:t>single method</a:t>
            </a:r>
            <a:r>
              <a:rPr lang="en-US" dirty="0"/>
              <a:t>. </a:t>
            </a:r>
          </a:p>
          <a:p>
            <a:pPr marL="0" indent="0">
              <a:buFont typeface="+mj-lt"/>
              <a:buNone/>
            </a:pPr>
            <a:r>
              <a:rPr lang="en-US" dirty="0"/>
              <a:t>Unit tests are created in isolation of one another and in isolation of the rest of the program. </a:t>
            </a:r>
          </a:p>
          <a:p>
            <a:pPr marL="0" indent="0">
              <a:buFont typeface="+mj-lt"/>
              <a:buNone/>
            </a:pPr>
            <a:r>
              <a:rPr lang="en-US" dirty="0"/>
              <a:t>You're testing a </a:t>
            </a:r>
            <a:r>
              <a:rPr lang="en-US" b="1" dirty="0"/>
              <a:t>very small unit of functionality</a:t>
            </a:r>
            <a:r>
              <a:rPr lang="en-US" dirty="0"/>
              <a:t>. </a:t>
            </a:r>
          </a:p>
          <a:p>
            <a:pPr marL="0" indent="0">
              <a:buFont typeface="+mj-lt"/>
              <a:buNone/>
            </a:pPr>
            <a:endParaRPr lang="en-US" dirty="0"/>
          </a:p>
          <a:p>
            <a:pPr marL="0" indent="0">
              <a:buFont typeface="+mj-lt"/>
              <a:buNone/>
            </a:pPr>
            <a:r>
              <a:rPr lang="en-US" b="1" dirty="0"/>
              <a:t>Test driven development </a:t>
            </a:r>
            <a:r>
              <a:rPr lang="en-US" dirty="0"/>
              <a:t>builds upon </a:t>
            </a:r>
            <a:r>
              <a:rPr lang="en-US" b="1" dirty="0"/>
              <a:t>unit testing</a:t>
            </a:r>
            <a:r>
              <a:rPr lang="en-US" dirty="0"/>
              <a:t>, but uses those tests </a:t>
            </a:r>
            <a:r>
              <a:rPr lang="en-US" b="1" dirty="0"/>
              <a:t>to drive the design </a:t>
            </a:r>
            <a:r>
              <a:rPr lang="en-US" dirty="0"/>
              <a:t>of your application. </a:t>
            </a:r>
          </a:p>
          <a:p>
            <a:pPr marL="0" indent="0">
              <a:buFont typeface="+mj-lt"/>
              <a:buNone/>
            </a:pPr>
            <a:r>
              <a:rPr lang="en-US" dirty="0"/>
              <a:t>To do test driven development, you're going to </a:t>
            </a:r>
            <a:r>
              <a:rPr lang="en-US" b="1" dirty="0"/>
              <a:t>test first</a:t>
            </a:r>
            <a:r>
              <a:rPr lang="en-US" dirty="0"/>
              <a:t>, that is rather than writing the code and then creating a test to see if it works. </a:t>
            </a:r>
          </a:p>
          <a:p>
            <a:pPr marL="0" indent="0">
              <a:buFont typeface="+mj-lt"/>
              <a:buNone/>
            </a:pPr>
            <a:r>
              <a:rPr lang="en-US" dirty="0"/>
              <a:t>You create the </a:t>
            </a:r>
            <a:r>
              <a:rPr lang="en-US" b="1" dirty="0"/>
              <a:t>test</a:t>
            </a:r>
            <a:r>
              <a:rPr lang="en-US" dirty="0"/>
              <a:t> first, that becomes the </a:t>
            </a:r>
            <a:r>
              <a:rPr lang="en-US" b="1" dirty="0"/>
              <a:t>specification of the code</a:t>
            </a:r>
            <a:r>
              <a:rPr lang="en-US" dirty="0"/>
              <a:t>, and you </a:t>
            </a:r>
            <a:r>
              <a:rPr lang="en-US" b="1" dirty="0"/>
              <a:t>write enough code to make the test pass</a:t>
            </a:r>
            <a:r>
              <a:rPr lang="en-US" dirty="0"/>
              <a:t>. </a:t>
            </a:r>
          </a:p>
          <a:p>
            <a:pPr marL="0" indent="0">
              <a:buFont typeface="+mj-lt"/>
              <a:buNone/>
            </a:pPr>
            <a:endParaRPr lang="en-US" dirty="0"/>
          </a:p>
          <a:p>
            <a:pPr marL="0" indent="0">
              <a:buFont typeface="+mj-lt"/>
              <a:buNone/>
            </a:pPr>
            <a:r>
              <a:rPr lang="en-US" dirty="0"/>
              <a:t>As we suggested, test driven development begins with unit tests and works from a test-first perspective. This is often referred to as </a:t>
            </a:r>
            <a:r>
              <a:rPr lang="en-US" b="1" dirty="0"/>
              <a:t>red green refactor</a:t>
            </a:r>
            <a:r>
              <a:rPr lang="en-US" dirty="0"/>
              <a:t>. </a:t>
            </a:r>
          </a:p>
          <a:p>
            <a:pPr marL="171450" indent="-171450">
              <a:buFont typeface="Arial" panose="020B0604020202020204" pitchFamily="34" charset="0"/>
              <a:buChar char="•"/>
            </a:pPr>
            <a:r>
              <a:rPr lang="en-US" dirty="0"/>
              <a:t>In the </a:t>
            </a:r>
            <a:r>
              <a:rPr lang="en-US" b="1" dirty="0"/>
              <a:t>red</a:t>
            </a:r>
            <a:r>
              <a:rPr lang="en-US" dirty="0"/>
              <a:t> phase you create a </a:t>
            </a:r>
            <a:r>
              <a:rPr lang="en-US" b="1" dirty="0"/>
              <a:t>failing test</a:t>
            </a:r>
            <a:r>
              <a:rPr lang="en-US" dirty="0"/>
              <a:t>, </a:t>
            </a:r>
          </a:p>
          <a:p>
            <a:pPr marL="171450" indent="-171450">
              <a:buFont typeface="Arial" panose="020B0604020202020204" pitchFamily="34" charset="0"/>
              <a:buChar char="•"/>
            </a:pPr>
            <a:r>
              <a:rPr lang="en-US" dirty="0"/>
              <a:t>In the </a:t>
            </a:r>
            <a:r>
              <a:rPr lang="en-US" b="1" dirty="0"/>
              <a:t>green</a:t>
            </a:r>
            <a:r>
              <a:rPr lang="en-US" dirty="0"/>
              <a:t> phase you write </a:t>
            </a:r>
            <a:r>
              <a:rPr lang="en-US" b="1" dirty="0"/>
              <a:t>just enough code to pass that test</a:t>
            </a:r>
          </a:p>
          <a:p>
            <a:pPr marL="171450" indent="-171450">
              <a:buFont typeface="Arial" panose="020B0604020202020204" pitchFamily="34" charset="0"/>
              <a:buChar char="•"/>
            </a:pPr>
            <a:r>
              <a:rPr lang="en-US" dirty="0"/>
              <a:t>Then you </a:t>
            </a:r>
            <a:r>
              <a:rPr lang="en-US" b="1" dirty="0"/>
              <a:t>refactor</a:t>
            </a:r>
            <a:r>
              <a:rPr lang="en-US" dirty="0"/>
              <a:t>, </a:t>
            </a:r>
            <a:r>
              <a:rPr lang="en-US" b="1" dirty="0"/>
              <a:t>cleaning up the code </a:t>
            </a:r>
            <a:r>
              <a:rPr lang="en-US" dirty="0"/>
              <a:t>in a way that does not cause the test to fail. So all of the refactoring is internal and does not change the way you interact with the code. </a:t>
            </a:r>
          </a:p>
          <a:p>
            <a:pPr marL="0" indent="0">
              <a:buFont typeface="+mj-lt"/>
              <a:buNone/>
            </a:pPr>
            <a:r>
              <a:rPr lang="en-US" dirty="0"/>
              <a:t>You then </a:t>
            </a:r>
            <a:r>
              <a:rPr lang="en-US" b="1" dirty="0"/>
              <a:t>repeat</a:t>
            </a:r>
            <a:r>
              <a:rPr lang="en-US" dirty="0"/>
              <a:t> the red green refactor cycle indefinitely.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2925240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kstvak 4"/>
          <p:cNvSpPr txBox="1">
            <a:spLocks noChangeArrowheads="1"/>
          </p:cNvSpPr>
          <p:nvPr/>
        </p:nvSpPr>
        <p:spPr bwMode="auto">
          <a:xfrm>
            <a:off x="542925" y="6057900"/>
            <a:ext cx="5195888" cy="738188"/>
          </a:xfrm>
          <a:prstGeom prst="rect">
            <a:avLst/>
          </a:prstGeom>
          <a:noFill/>
          <a:ln w="9525">
            <a:noFill/>
            <a:miter lim="800000"/>
            <a:headEnd/>
            <a:tailEnd/>
          </a:ln>
        </p:spPr>
        <p:txBody>
          <a:bodyPr>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r>
              <a:rPr lang="nl-NL" sz="1200"/>
              <a:t>Hogeschool PXL – Elfde-Liniestraat 24 – B-3500 Hasselt</a:t>
            </a:r>
          </a:p>
          <a:p>
            <a:pPr eaLnBrk="1" hangingPunct="1"/>
            <a:r>
              <a:rPr lang="nl-NL" sz="1200"/>
              <a:t>www.pxl.be - www.pxl.be/facebook</a:t>
            </a:r>
          </a:p>
          <a:p>
            <a:pPr eaLnBrk="1" hangingPunct="1"/>
            <a:endParaRPr lang="nl-NL"/>
          </a:p>
        </p:txBody>
      </p:sp>
      <p:pic>
        <p:nvPicPr>
          <p:cNvPr id="6" name="Afbeelding 10" descr="dehogeschoolmethetnetwer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63" y="390525"/>
            <a:ext cx="2257425" cy="142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BE"/>
              <a:t>Titelstijl van model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fld id="{D0C72F23-AF8E-604B-8202-166732E8CA32}" type="datetimeFigureOut">
              <a:rPr lang="nl-NL" smtClean="0"/>
              <a:pPr/>
              <a:t>20-1-2020</a:t>
            </a:fld>
            <a:endParaRPr lang="nl-NL"/>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fld id="{389433DD-59E3-443A-B5F0-33429A59D331}" type="slidenum">
              <a:rPr lang="nl-NL" smtClean="0"/>
              <a:pPr/>
              <a:t>‹nr.›</a:t>
            </a:fld>
            <a:endParaRPr lang="nl-NL"/>
          </a:p>
        </p:txBody>
      </p:sp>
    </p:spTree>
    <p:extLst>
      <p:ext uri="{BB962C8B-B14F-4D97-AF65-F5344CB8AC3E}">
        <p14:creationId xmlns:p14="http://schemas.microsoft.com/office/powerpoint/2010/main" val="35068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BE"/>
              <a:t>Titelstijl van model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Sleep de afbeelding naar de tijdelijke aanduiding of klik op het pictogram als u een afbeelding wilt toevoegen</a:t>
            </a:r>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fld id="{C21DF80E-DC94-D54A-9C08-448BD3A7438A}" type="datetimeFigureOut">
              <a:rPr lang="nl-NL" smtClean="0"/>
              <a:pPr/>
              <a:t>20-1-2020</a:t>
            </a:fld>
            <a:endParaRPr lang="nl-NL"/>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7692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A5DAE5DB-C66D-2241-90F1-AED461ED336C}" type="datetimeFigureOut">
              <a:rPr lang="nl-NL" smtClean="0"/>
              <a:pPr/>
              <a:t>20-1-2020</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6449211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BE"/>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0C52D6D3-DF8B-6D46-B4DD-436700A3E053}" type="datetimeFigureOut">
              <a:rPr lang="nl-NL" smtClean="0"/>
              <a:pPr/>
              <a:t>20-1-2020</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185432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540000">
              <a:spcBef>
                <a:spcPts val="300"/>
              </a:spcBef>
              <a:defRPr sz="24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NL" dirty="0"/>
              <a:t>Klik om de stijl te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9" name="Afbeelding 8"/>
          <p:cNvPicPr>
            <a:picLocks noChangeAspect="1"/>
          </p:cNvPicPr>
          <p:nvPr/>
        </p:nvPicPr>
        <p:blipFill>
          <a:blip r:embed="rId2">
            <a:alphaModFix/>
          </a:blip>
          <a:stretch>
            <a:fillRect/>
          </a:stretch>
        </p:blipFill>
        <p:spPr>
          <a:xfrm>
            <a:off x="6588224" y="116632"/>
            <a:ext cx="2555776" cy="6473040"/>
          </a:xfrm>
          <a:prstGeom prst="rect">
            <a:avLst/>
          </a:prstGeo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dirty="0"/>
          </a:p>
        </p:txBody>
      </p:sp>
      <p:sp>
        <p:nvSpPr>
          <p:cNvPr id="5" name="Tijdelijke aanduiding voor datum 3"/>
          <p:cNvSpPr>
            <a:spLocks noGrp="1"/>
          </p:cNvSpPr>
          <p:nvPr>
            <p:ph type="dt" sz="half" idx="10"/>
          </p:nvPr>
        </p:nvSpPr>
        <p:spPr/>
        <p:txBody>
          <a:bodyPr/>
          <a:lstStyle>
            <a:lvl1pPr>
              <a:defRPr/>
            </a:lvl1pPr>
          </a:lstStyle>
          <a:p>
            <a:fld id="{5BEFD8CA-1A4A-1E4C-BB13-9C3088ADE777}" type="datetimeFigureOut">
              <a:rPr lang="nl-NL" smtClean="0"/>
              <a:pPr/>
              <a:t>20-1-2020</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604364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7886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BE"/>
              <a:t>Titelstijl van model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Klik om de tekststijl van het model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F9702B6F-8D57-0A4C-B653-1ACC027ED6F1}" type="datetimeFigureOut">
              <a:rPr lang="nl-NL" smtClean="0"/>
              <a:pPr/>
              <a:t>20-1-2020</a:t>
            </a:fld>
            <a:endParaRPr lang="nl-NL"/>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808724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datum 4"/>
          <p:cNvSpPr>
            <a:spLocks noGrp="1"/>
          </p:cNvSpPr>
          <p:nvPr>
            <p:ph type="dt" sz="half" idx="10"/>
          </p:nvPr>
        </p:nvSpPr>
        <p:spPr/>
        <p:txBody>
          <a:bodyPr/>
          <a:lstStyle>
            <a:lvl1pPr>
              <a:defRPr/>
            </a:lvl1pPr>
          </a:lstStyle>
          <a:p>
            <a:fld id="{7AE467FB-889D-1B4E-B66F-6C69A7A92FB6}" type="datetimeFigureOut">
              <a:rPr lang="nl-NL" smtClean="0"/>
              <a:pPr/>
              <a:t>20-1-2020</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832207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BE"/>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8" name="Tijdelijke aanduiding voor datum 6"/>
          <p:cNvSpPr>
            <a:spLocks noGrp="1"/>
          </p:cNvSpPr>
          <p:nvPr>
            <p:ph type="dt" sz="half" idx="10"/>
          </p:nvPr>
        </p:nvSpPr>
        <p:spPr/>
        <p:txBody>
          <a:bodyPr/>
          <a:lstStyle>
            <a:lvl1pPr>
              <a:defRPr/>
            </a:lvl1pPr>
          </a:lstStyle>
          <a:p>
            <a:fld id="{465641BD-0530-604D-88F2-898A214AEB55}" type="datetimeFigureOut">
              <a:rPr lang="nl-NL" smtClean="0"/>
              <a:pPr/>
              <a:t>20-1-2020</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733958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4" name="Tijdelijke aanduiding voor datum 2"/>
          <p:cNvSpPr>
            <a:spLocks noGrp="1"/>
          </p:cNvSpPr>
          <p:nvPr>
            <p:ph type="dt" sz="half" idx="10"/>
          </p:nvPr>
        </p:nvSpPr>
        <p:spPr/>
        <p:txBody>
          <a:bodyPr/>
          <a:lstStyle>
            <a:lvl1pPr>
              <a:defRPr/>
            </a:lvl1pPr>
          </a:lstStyle>
          <a:p>
            <a:fld id="{CED7530C-9A61-E143-88CC-91BEA71615DE}" type="datetimeFigureOut">
              <a:rPr lang="nl-NL" smtClean="0"/>
              <a:pPr/>
              <a:t>20-1-2020</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546565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fld id="{30081EED-3DDF-7A4C-96E2-29B7511FA873}" type="datetimeFigureOut">
              <a:rPr lang="nl-NL" smtClean="0"/>
              <a:pPr/>
              <a:t>20-1-2020</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865099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BE"/>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lvl1pPr>
          </a:lstStyle>
          <a:p>
            <a:fld id="{0E17E80D-406A-1143-A682-B2A975911D4E}" type="datetimeFigureOut">
              <a:rPr lang="nl-NL" smtClean="0"/>
              <a:pPr/>
              <a:t>20-1-2020</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304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Titelstijl van model bewerken</a:t>
            </a:r>
            <a:endParaRPr lang="nl-NL"/>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584E5CD-2629-2847-9E3E-DA69A978377A}" type="datetimeFigureOut">
              <a:rPr lang="nl-NL" smtClean="0"/>
              <a:pPr/>
              <a:t>20-1-2020</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1F6A77-C74B-4AE6-948A-7F70CF80FD7E}" type="slidenum">
              <a:rPr lang="nl-NL" smtClean="0"/>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691" r:id="rId18"/>
  </p:sldLayoutIdLst>
  <p:hf hdr="0" ftr="0" dt="0"/>
  <p:txStyles>
    <p:titleStyle>
      <a:lvl1pPr algn="ctr" defTabSz="457200" rtl="0" eaLnBrk="1" fontAlgn="base" hangingPunct="1">
        <a:spcBef>
          <a:spcPct val="0"/>
        </a:spcBef>
        <a:spcAft>
          <a:spcPct val="0"/>
        </a:spcAft>
        <a:defRPr sz="4400" b="1" kern="1200">
          <a:solidFill>
            <a:srgbClr val="58A618"/>
          </a:solidFill>
          <a:latin typeface="+mj-lt"/>
          <a:ea typeface="ＭＳ Ｐゴシック" charset="0"/>
          <a:cs typeface="+mj-cs"/>
        </a:defRPr>
      </a:lvl1pPr>
      <a:lvl2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2pPr>
      <a:lvl3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3pPr>
      <a:lvl4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4pPr>
      <a:lvl5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5pPr>
      <a:lvl6pPr marL="457200" algn="ctr" defTabSz="457200" rtl="0" eaLnBrk="1" fontAlgn="base" hangingPunct="1">
        <a:spcBef>
          <a:spcPct val="0"/>
        </a:spcBef>
        <a:spcAft>
          <a:spcPct val="0"/>
        </a:spcAft>
        <a:defRPr sz="4400" b="1">
          <a:solidFill>
            <a:srgbClr val="58A618"/>
          </a:solidFill>
          <a:latin typeface="Calibri" pitchFamily="34" charset="0"/>
        </a:defRPr>
      </a:lvl6pPr>
      <a:lvl7pPr marL="914400" algn="ctr" defTabSz="457200" rtl="0" eaLnBrk="1" fontAlgn="base" hangingPunct="1">
        <a:spcBef>
          <a:spcPct val="0"/>
        </a:spcBef>
        <a:spcAft>
          <a:spcPct val="0"/>
        </a:spcAft>
        <a:defRPr sz="4400" b="1">
          <a:solidFill>
            <a:srgbClr val="58A618"/>
          </a:solidFill>
          <a:latin typeface="Calibri" pitchFamily="34" charset="0"/>
        </a:defRPr>
      </a:lvl7pPr>
      <a:lvl8pPr marL="1371600" algn="ctr" defTabSz="457200" rtl="0" eaLnBrk="1" fontAlgn="base" hangingPunct="1">
        <a:spcBef>
          <a:spcPct val="0"/>
        </a:spcBef>
        <a:spcAft>
          <a:spcPct val="0"/>
        </a:spcAft>
        <a:defRPr sz="4400" b="1">
          <a:solidFill>
            <a:srgbClr val="58A618"/>
          </a:solidFill>
          <a:latin typeface="Calibri" pitchFamily="34" charset="0"/>
        </a:defRPr>
      </a:lvl8pPr>
      <a:lvl9pPr marL="1828800" algn="ctr" defTabSz="457200" rtl="0" eaLnBrk="1" fontAlgn="base" hangingPunct="1">
        <a:spcBef>
          <a:spcPct val="0"/>
        </a:spcBef>
        <a:spcAft>
          <a:spcPct val="0"/>
        </a:spcAft>
        <a:defRPr sz="4400" b="1">
          <a:solidFill>
            <a:srgbClr val="58A618"/>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hyperlink" Target="https://app.pluralsight.com/library/courses/nunit-3-dotnet-testing-introduc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pp.pluralsight.com/library/courses/play-by-play-wilson-tdd"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5.xml"/><Relationship Id="rId5" Type="http://schemas.openxmlformats.org/officeDocument/2006/relationships/image" Target="../media/image55.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5.xml"/><Relationship Id="rId5" Type="http://schemas.openxmlformats.org/officeDocument/2006/relationships/image" Target="../media/image55.png"/><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59.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app.pluralsight.com/library/courses/moq-dot-net-core-unit-tests"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hyperlink" Target="http://www.nudoq.org/#!/Projects/Moq" TargetMode="External"/><Relationship Id="rId4" Type="http://schemas.openxmlformats.org/officeDocument/2006/relationships/hyperlink" Target="https://github.com/Moq/moq4/wiki/Quickstar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p.pluralsight.com/library/courses/nunit-3-dotnet-testing-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Test </a:t>
            </a:r>
            <a:r>
              <a:rPr lang="nl-NL" dirty="0" err="1"/>
              <a:t>Driven</a:t>
            </a:r>
            <a:r>
              <a:rPr lang="nl-NL" dirty="0"/>
              <a:t> Development (TDD)</a:t>
            </a:r>
          </a:p>
        </p:txBody>
      </p:sp>
      <p:sp>
        <p:nvSpPr>
          <p:cNvPr id="3" name="Subtitel 2"/>
          <p:cNvSpPr>
            <a:spLocks noGrp="1"/>
          </p:cNvSpPr>
          <p:nvPr>
            <p:ph type="subTitle" idx="1"/>
          </p:nvPr>
        </p:nvSpPr>
        <p:spPr/>
        <p:txBody>
          <a:bodyPr/>
          <a:lstStyle/>
          <a:p>
            <a:r>
              <a:rPr lang="nl-NL" dirty="0"/>
              <a:t>Programming Advanced</a:t>
            </a:r>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1</a:t>
            </a:fld>
            <a:endParaRPr lang="nl-NL" dirty="0"/>
          </a:p>
        </p:txBody>
      </p:sp>
    </p:spTree>
    <p:extLst>
      <p:ext uri="{BB962C8B-B14F-4D97-AF65-F5344CB8AC3E}">
        <p14:creationId xmlns:p14="http://schemas.microsoft.com/office/powerpoint/2010/main" val="2047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a:t>
            </a:r>
            <a:r>
              <a:rPr lang="nl-BE" dirty="0" err="1"/>
              <a:t>Driven</a:t>
            </a:r>
            <a:r>
              <a:rPr lang="nl-BE" dirty="0"/>
              <a:t> Development (TDD)</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10</a:t>
            </a:fld>
            <a:endParaRPr lang="nl-NL"/>
          </a:p>
        </p:txBody>
      </p:sp>
      <p:pic>
        <p:nvPicPr>
          <p:cNvPr id="1026" name="Picture 2" descr="https://wgroeneveld.github.io/tdd-course/img/td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0069" y="1600200"/>
            <a:ext cx="530386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8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Robert C. </a:t>
            </a:r>
            <a:r>
              <a:rPr lang="nl-BE" dirty="0" err="1"/>
              <a:t>Martin’s</a:t>
            </a:r>
            <a:r>
              <a:rPr lang="nl-BE" dirty="0"/>
              <a:t> 3 </a:t>
            </a:r>
            <a:r>
              <a:rPr lang="nl-BE" dirty="0" err="1"/>
              <a:t>laws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11</a:t>
            </a:fld>
            <a:endParaRPr lang="nl-NL"/>
          </a:p>
        </p:txBody>
      </p:sp>
      <p:sp>
        <p:nvSpPr>
          <p:cNvPr id="5" name="Tijdelijke aanduiding voor inhoud 4"/>
          <p:cNvSpPr>
            <a:spLocks noGrp="1"/>
          </p:cNvSpPr>
          <p:nvPr>
            <p:ph idx="1"/>
          </p:nvPr>
        </p:nvSpPr>
        <p:spPr/>
        <p:txBody>
          <a:bodyPr/>
          <a:lstStyle/>
          <a:p>
            <a:r>
              <a:rPr lang="en-US" dirty="0"/>
              <a:t>No production code until you’ve written a failing test</a:t>
            </a:r>
          </a:p>
          <a:p>
            <a:r>
              <a:rPr lang="en-US" dirty="0"/>
              <a:t>Write no more in your unit test than enough to make it fail</a:t>
            </a:r>
          </a:p>
          <a:p>
            <a:r>
              <a:rPr lang="en-US" dirty="0"/>
              <a:t>Write no more production code than enough to make it pass</a:t>
            </a:r>
          </a:p>
        </p:txBody>
      </p:sp>
    </p:spTree>
    <p:extLst>
      <p:ext uri="{BB962C8B-B14F-4D97-AF65-F5344CB8AC3E}">
        <p14:creationId xmlns:p14="http://schemas.microsoft.com/office/powerpoint/2010/main" val="330789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a:t>
            </a:r>
            <a:r>
              <a:rPr lang="nl-BE" dirty="0" err="1"/>
              <a:t>refactoring</a:t>
            </a:r>
            <a:r>
              <a:rPr lang="nl-BE"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12</a:t>
            </a:fld>
            <a:endParaRPr lang="nl-NL"/>
          </a:p>
        </p:txBody>
      </p:sp>
      <p:sp>
        <p:nvSpPr>
          <p:cNvPr id="5" name="Tijdelijke aanduiding voor inhoud 4"/>
          <p:cNvSpPr>
            <a:spLocks noGrp="1"/>
          </p:cNvSpPr>
          <p:nvPr>
            <p:ph idx="1"/>
          </p:nvPr>
        </p:nvSpPr>
        <p:spPr/>
        <p:txBody>
          <a:bodyPr/>
          <a:lstStyle/>
          <a:p>
            <a:pPr marL="0" indent="0">
              <a:buNone/>
            </a:pPr>
            <a:r>
              <a:rPr lang="nl-BE" dirty="0" err="1"/>
              <a:t>Refactoring</a:t>
            </a:r>
            <a:r>
              <a:rPr lang="nl-BE" dirty="0"/>
              <a:t> = </a:t>
            </a:r>
            <a:r>
              <a:rPr lang="nl-BE" dirty="0" err="1"/>
              <a:t>changing</a:t>
            </a:r>
            <a:r>
              <a:rPr lang="nl-BE" dirty="0"/>
              <a:t> </a:t>
            </a:r>
            <a:r>
              <a:rPr lang="nl-BE" dirty="0" err="1"/>
              <a:t>the</a:t>
            </a:r>
            <a:r>
              <a:rPr lang="nl-BE" dirty="0"/>
              <a:t> </a:t>
            </a:r>
            <a:r>
              <a:rPr lang="nl-BE" dirty="0" err="1"/>
              <a:t>structure</a:t>
            </a:r>
            <a:r>
              <a:rPr lang="nl-BE" dirty="0"/>
              <a:t> of </a:t>
            </a:r>
            <a:r>
              <a:rPr lang="nl-BE" dirty="0" err="1"/>
              <a:t>the</a:t>
            </a:r>
            <a:r>
              <a:rPr lang="nl-BE" dirty="0"/>
              <a:t> code without </a:t>
            </a:r>
            <a:r>
              <a:rPr lang="nl-BE" dirty="0" err="1"/>
              <a:t>changing</a:t>
            </a:r>
            <a:r>
              <a:rPr lang="nl-BE" dirty="0"/>
              <a:t> </a:t>
            </a:r>
            <a:r>
              <a:rPr lang="nl-BE" dirty="0" err="1"/>
              <a:t>its</a:t>
            </a:r>
            <a:r>
              <a:rPr lang="nl-BE" dirty="0"/>
              <a:t> </a:t>
            </a:r>
            <a:r>
              <a:rPr lang="nl-BE" dirty="0" err="1"/>
              <a:t>external</a:t>
            </a:r>
            <a:r>
              <a:rPr lang="nl-BE" dirty="0"/>
              <a:t> </a:t>
            </a:r>
            <a:r>
              <a:rPr lang="nl-BE" dirty="0" err="1"/>
              <a:t>behaviour</a:t>
            </a:r>
            <a:endParaRPr lang="nl-BE" dirty="0"/>
          </a:p>
          <a:p>
            <a:pPr marL="0" indent="0">
              <a:buNone/>
            </a:pPr>
            <a:endParaRPr lang="nl-BE" sz="1000" dirty="0"/>
          </a:p>
          <a:p>
            <a:pPr marL="0" indent="0">
              <a:buNone/>
            </a:pPr>
            <a:r>
              <a:rPr lang="nl-BE" dirty="0" err="1"/>
              <a:t>Refactoring</a:t>
            </a:r>
            <a:endParaRPr lang="nl-BE" dirty="0"/>
          </a:p>
          <a:p>
            <a:r>
              <a:rPr lang="nl-BE" dirty="0" err="1"/>
              <a:t>Improves</a:t>
            </a:r>
            <a:r>
              <a:rPr lang="nl-BE" dirty="0"/>
              <a:t> code </a:t>
            </a:r>
            <a:r>
              <a:rPr lang="nl-BE" dirty="0" err="1"/>
              <a:t>readability</a:t>
            </a:r>
            <a:endParaRPr lang="nl-BE" dirty="0"/>
          </a:p>
          <a:p>
            <a:r>
              <a:rPr lang="nl-BE" dirty="0" err="1"/>
              <a:t>Reduces</a:t>
            </a:r>
            <a:r>
              <a:rPr lang="nl-BE" dirty="0"/>
              <a:t> </a:t>
            </a:r>
            <a:r>
              <a:rPr lang="nl-BE" dirty="0" err="1"/>
              <a:t>complexity</a:t>
            </a:r>
            <a:endParaRPr lang="nl-BE" dirty="0"/>
          </a:p>
          <a:p>
            <a:r>
              <a:rPr lang="nl-BE" dirty="0" err="1"/>
              <a:t>Improve</a:t>
            </a:r>
            <a:r>
              <a:rPr lang="nl-BE" dirty="0"/>
              <a:t> </a:t>
            </a:r>
            <a:r>
              <a:rPr lang="nl-BE" dirty="0" err="1"/>
              <a:t>architecture</a:t>
            </a:r>
            <a:r>
              <a:rPr lang="nl-BE" dirty="0"/>
              <a:t> / object model</a:t>
            </a:r>
          </a:p>
          <a:p>
            <a:pPr marL="0" indent="0">
              <a:buNone/>
            </a:pPr>
            <a:r>
              <a:rPr lang="nl-BE" dirty="0"/>
              <a:t>=&gt; </a:t>
            </a:r>
            <a:r>
              <a:rPr lang="nl-BE" dirty="0" err="1"/>
              <a:t>Better</a:t>
            </a:r>
            <a:r>
              <a:rPr lang="nl-BE" dirty="0"/>
              <a:t> </a:t>
            </a:r>
            <a:r>
              <a:rPr lang="nl-BE" dirty="0" err="1"/>
              <a:t>maintainability</a:t>
            </a:r>
            <a:r>
              <a:rPr lang="nl-BE" dirty="0"/>
              <a:t>, </a:t>
            </a:r>
            <a:r>
              <a:rPr lang="nl-BE" dirty="0" err="1"/>
              <a:t>extensibility</a:t>
            </a:r>
            <a:endParaRPr lang="nl-BE" dirty="0"/>
          </a:p>
        </p:txBody>
      </p:sp>
    </p:spTree>
    <p:extLst>
      <p:ext uri="{BB962C8B-B14F-4D97-AF65-F5344CB8AC3E}">
        <p14:creationId xmlns:p14="http://schemas.microsoft.com/office/powerpoint/2010/main" val="259999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Refactoring</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13</a:t>
            </a:fld>
            <a:endParaRPr lang="nl-NL"/>
          </a:p>
        </p:txBody>
      </p:sp>
      <p:sp>
        <p:nvSpPr>
          <p:cNvPr id="5" name="Tijdelijke aanduiding voor inhoud 4"/>
          <p:cNvSpPr>
            <a:spLocks noGrp="1"/>
          </p:cNvSpPr>
          <p:nvPr>
            <p:ph idx="1"/>
          </p:nvPr>
        </p:nvSpPr>
        <p:spPr/>
        <p:txBody>
          <a:bodyPr/>
          <a:lstStyle/>
          <a:p>
            <a:r>
              <a:rPr lang="nl-BE" dirty="0" err="1"/>
              <a:t>Use</a:t>
            </a:r>
            <a:r>
              <a:rPr lang="nl-BE" dirty="0"/>
              <a:t> </a:t>
            </a:r>
            <a:r>
              <a:rPr lang="nl-BE" dirty="0" err="1"/>
              <a:t>meaningful</a:t>
            </a:r>
            <a:r>
              <a:rPr lang="nl-BE" dirty="0"/>
              <a:t> </a:t>
            </a:r>
            <a:r>
              <a:rPr lang="nl-BE" dirty="0" err="1"/>
              <a:t>and</a:t>
            </a:r>
            <a:r>
              <a:rPr lang="nl-BE" dirty="0"/>
              <a:t> </a:t>
            </a:r>
            <a:r>
              <a:rPr lang="nl-BE" dirty="0" err="1"/>
              <a:t>descriptive</a:t>
            </a:r>
            <a:r>
              <a:rPr lang="nl-BE" dirty="0"/>
              <a:t> </a:t>
            </a:r>
            <a:r>
              <a:rPr lang="nl-BE" dirty="0" err="1"/>
              <a:t>names</a:t>
            </a:r>
            <a:endParaRPr lang="nl-BE" dirty="0"/>
          </a:p>
          <a:p>
            <a:r>
              <a:rPr lang="nl-BE" dirty="0"/>
              <a:t>DRY – </a:t>
            </a:r>
            <a:r>
              <a:rPr lang="nl-BE" dirty="0" err="1"/>
              <a:t>Don’t</a:t>
            </a:r>
            <a:r>
              <a:rPr lang="nl-BE" dirty="0"/>
              <a:t> </a:t>
            </a:r>
            <a:r>
              <a:rPr lang="nl-BE" dirty="0" err="1"/>
              <a:t>Repeat</a:t>
            </a:r>
            <a:r>
              <a:rPr lang="nl-BE" dirty="0"/>
              <a:t> </a:t>
            </a:r>
            <a:r>
              <a:rPr lang="nl-BE" dirty="0" err="1"/>
              <a:t>Yourself</a:t>
            </a:r>
            <a:endParaRPr lang="nl-BE" dirty="0"/>
          </a:p>
          <a:p>
            <a:r>
              <a:rPr lang="nl-BE" dirty="0" err="1"/>
              <a:t>Also</a:t>
            </a:r>
            <a:r>
              <a:rPr lang="nl-BE" dirty="0"/>
              <a:t> </a:t>
            </a:r>
            <a:r>
              <a:rPr lang="nl-BE" dirty="0" err="1"/>
              <a:t>refactor</a:t>
            </a:r>
            <a:r>
              <a:rPr lang="nl-BE" dirty="0"/>
              <a:t> </a:t>
            </a:r>
            <a:r>
              <a:rPr lang="nl-BE" dirty="0" err="1"/>
              <a:t>your</a:t>
            </a:r>
            <a:r>
              <a:rPr lang="nl-BE" dirty="0"/>
              <a:t> tests!</a:t>
            </a:r>
          </a:p>
          <a:p>
            <a:endParaRPr lang="nl-BE" dirty="0"/>
          </a:p>
          <a:p>
            <a:endParaRPr lang="nl-BE" dirty="0"/>
          </a:p>
          <a:p>
            <a:endParaRPr lang="nl-BE" dirty="0"/>
          </a:p>
          <a:p>
            <a:r>
              <a:rPr lang="nl-BE" dirty="0"/>
              <a:t>SOLID </a:t>
            </a:r>
            <a:r>
              <a:rPr lang="nl-BE" sz="1800" dirty="0"/>
              <a:t>(out of scope </a:t>
            </a:r>
            <a:r>
              <a:rPr lang="nl-BE" sz="1800" dirty="0" err="1"/>
              <a:t>for</a:t>
            </a:r>
            <a:r>
              <a:rPr lang="nl-BE" sz="1800" dirty="0"/>
              <a:t> </a:t>
            </a:r>
            <a:r>
              <a:rPr lang="nl-BE" sz="1800" dirty="0" err="1"/>
              <a:t>this</a:t>
            </a:r>
            <a:r>
              <a:rPr lang="nl-BE" sz="1800" dirty="0"/>
              <a:t> course)</a:t>
            </a:r>
          </a:p>
        </p:txBody>
      </p:sp>
    </p:spTree>
    <p:extLst>
      <p:ext uri="{BB962C8B-B14F-4D97-AF65-F5344CB8AC3E}">
        <p14:creationId xmlns:p14="http://schemas.microsoft.com/office/powerpoint/2010/main" val="26144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Extra benefits of TDD</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14</a:t>
            </a:fld>
            <a:endParaRPr lang="nl-NL"/>
          </a:p>
        </p:txBody>
      </p:sp>
      <p:sp>
        <p:nvSpPr>
          <p:cNvPr id="5" name="Tijdelijke aanduiding voor inhoud 4"/>
          <p:cNvSpPr>
            <a:spLocks noGrp="1"/>
          </p:cNvSpPr>
          <p:nvPr>
            <p:ph idx="1"/>
          </p:nvPr>
        </p:nvSpPr>
        <p:spPr>
          <a:xfrm>
            <a:off x="457200" y="1600200"/>
            <a:ext cx="8229600" cy="4525963"/>
          </a:xfrm>
        </p:spPr>
        <p:txBody>
          <a:bodyPr/>
          <a:lstStyle/>
          <a:p>
            <a:pPr marL="0" indent="0">
              <a:buNone/>
            </a:pPr>
            <a:r>
              <a:rPr lang="en-US" sz="2400" dirty="0"/>
              <a:t>We already described the benefits of automated tests. But TDD has some extra benefits:</a:t>
            </a:r>
          </a:p>
          <a:p>
            <a:r>
              <a:rPr lang="en-US" sz="2400" dirty="0"/>
              <a:t>Higher Acceptance</a:t>
            </a:r>
          </a:p>
          <a:p>
            <a:r>
              <a:rPr lang="en-US" sz="2400" dirty="0"/>
              <a:t>Avoid scope creep (unnecessary code)</a:t>
            </a:r>
          </a:p>
          <a:p>
            <a:r>
              <a:rPr lang="en-US" sz="2400" dirty="0"/>
              <a:t>Modularized, flexible, and extensible code</a:t>
            </a:r>
          </a:p>
          <a:p>
            <a:r>
              <a:rPr lang="en-US" sz="2400" dirty="0"/>
              <a:t>…</a:t>
            </a:r>
          </a:p>
        </p:txBody>
      </p:sp>
    </p:spTree>
    <p:extLst>
      <p:ext uri="{BB962C8B-B14F-4D97-AF65-F5344CB8AC3E}">
        <p14:creationId xmlns:p14="http://schemas.microsoft.com/office/powerpoint/2010/main" val="44833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Bowling game </a:t>
            </a:r>
            <a:r>
              <a:rPr lang="nl-BE" dirty="0" err="1"/>
              <a:t>Kata</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15</a:t>
            </a:fld>
            <a:endParaRPr lang="nl-NL"/>
          </a:p>
        </p:txBody>
      </p:sp>
      <p:sp>
        <p:nvSpPr>
          <p:cNvPr id="5" name="Tijdelijke aanduiding voor inhoud 4"/>
          <p:cNvSpPr>
            <a:spLocks noGrp="1"/>
          </p:cNvSpPr>
          <p:nvPr>
            <p:ph idx="1"/>
          </p:nvPr>
        </p:nvSpPr>
        <p:spPr/>
        <p:txBody>
          <a:bodyPr/>
          <a:lstStyle/>
          <a:p>
            <a:pPr marL="0" indent="0">
              <a:buNone/>
            </a:pPr>
            <a:r>
              <a:rPr lang="nl-BE" dirty="0" err="1"/>
              <a:t>By</a:t>
            </a:r>
            <a:r>
              <a:rPr lang="nl-BE" dirty="0"/>
              <a:t> Robert C. Martin </a:t>
            </a:r>
            <a:r>
              <a:rPr lang="nl-BE" dirty="0" err="1"/>
              <a:t>aka</a:t>
            </a:r>
            <a:r>
              <a:rPr lang="nl-BE" dirty="0"/>
              <a:t> </a:t>
            </a:r>
            <a:r>
              <a:rPr lang="nl-BE" dirty="0" err="1"/>
              <a:t>Uncle</a:t>
            </a:r>
            <a:r>
              <a:rPr lang="nl-BE" dirty="0"/>
              <a:t> Bob</a:t>
            </a:r>
          </a:p>
          <a:p>
            <a:pPr marL="0" indent="0">
              <a:buNone/>
            </a:pPr>
            <a:endParaRPr lang="nl-BE" dirty="0"/>
          </a:p>
          <a:p>
            <a:pPr marL="0" indent="0">
              <a:buNone/>
            </a:pPr>
            <a:r>
              <a:rPr lang="nl-BE" sz="2000" dirty="0">
                <a:hlinkClick r:id="rId3"/>
              </a:rPr>
              <a:t>http://butunclebob.com/ArticleS.UncleBob.TheBowlingGameKata</a:t>
            </a:r>
            <a:endParaRPr lang="nl-BE" sz="2000" dirty="0"/>
          </a:p>
          <a:p>
            <a:pPr marL="0" indent="0">
              <a:buNone/>
            </a:pPr>
            <a:endParaRPr lang="nl-BE" dirty="0"/>
          </a:p>
        </p:txBody>
      </p:sp>
    </p:spTree>
    <p:extLst>
      <p:ext uri="{BB962C8B-B14F-4D97-AF65-F5344CB8AC3E}">
        <p14:creationId xmlns:p14="http://schemas.microsoft.com/office/powerpoint/2010/main" val="280492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Bowling game </a:t>
            </a:r>
            <a:r>
              <a:rPr lang="nl-BE" dirty="0" err="1"/>
              <a:t>Kata</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16</a:t>
            </a:fld>
            <a:endParaRPr lang="nl-NL"/>
          </a:p>
        </p:txBody>
      </p:sp>
      <p:sp>
        <p:nvSpPr>
          <p:cNvPr id="5" name="Tijdelijke aanduiding voor inhoud 4"/>
          <p:cNvSpPr>
            <a:spLocks noGrp="1"/>
          </p:cNvSpPr>
          <p:nvPr>
            <p:ph idx="1"/>
          </p:nvPr>
        </p:nvSpPr>
        <p:spPr>
          <a:xfrm>
            <a:off x="457200" y="2060848"/>
            <a:ext cx="8229600" cy="4295502"/>
          </a:xfrm>
        </p:spPr>
        <p:txBody>
          <a:bodyPr/>
          <a:lstStyle/>
          <a:p>
            <a:pPr marL="0" indent="0">
              <a:buNone/>
            </a:pPr>
            <a:r>
              <a:rPr lang="en-US" altLang="nl-BE" sz="1600" dirty="0"/>
              <a:t>The game consists of </a:t>
            </a:r>
            <a:r>
              <a:rPr lang="en-US" altLang="nl-BE" sz="1600" b="1" dirty="0"/>
              <a:t>10 frames </a:t>
            </a:r>
            <a:r>
              <a:rPr lang="en-US" altLang="nl-BE" sz="1600" dirty="0"/>
              <a:t>as shown above.  In each frame the player has </a:t>
            </a:r>
            <a:r>
              <a:rPr lang="en-US" altLang="nl-BE" sz="1600" b="1" dirty="0"/>
              <a:t>two opportunities </a:t>
            </a:r>
            <a:r>
              <a:rPr lang="en-US" altLang="nl-BE" sz="1600" dirty="0"/>
              <a:t>to </a:t>
            </a:r>
            <a:r>
              <a:rPr lang="en-US" altLang="nl-BE" sz="1600" b="1" dirty="0"/>
              <a:t>knock down 10 pins</a:t>
            </a:r>
            <a:r>
              <a:rPr lang="en-US" altLang="nl-BE" sz="1600" dirty="0"/>
              <a:t>.  The </a:t>
            </a:r>
            <a:r>
              <a:rPr lang="en-US" altLang="nl-BE" sz="1600" b="1" dirty="0"/>
              <a:t>score</a:t>
            </a:r>
            <a:r>
              <a:rPr lang="en-US" altLang="nl-BE" sz="1600" dirty="0"/>
              <a:t> for the frame is the </a:t>
            </a:r>
            <a:r>
              <a:rPr lang="en-US" altLang="nl-BE" sz="1600" b="1" dirty="0"/>
              <a:t>total number of pins </a:t>
            </a:r>
            <a:r>
              <a:rPr lang="en-US" altLang="nl-BE" sz="1600" dirty="0"/>
              <a:t>knocked down, </a:t>
            </a:r>
            <a:r>
              <a:rPr lang="en-US" altLang="nl-BE" sz="1600" b="1" dirty="0"/>
              <a:t>plus bonuses</a:t>
            </a:r>
            <a:r>
              <a:rPr lang="en-US" altLang="nl-BE" sz="1600" dirty="0"/>
              <a:t> for </a:t>
            </a:r>
            <a:r>
              <a:rPr lang="en-US" altLang="nl-BE" sz="1600" b="1" dirty="0"/>
              <a:t>strikes</a:t>
            </a:r>
            <a:r>
              <a:rPr lang="en-US" altLang="nl-BE" sz="1600" dirty="0"/>
              <a:t> and </a:t>
            </a:r>
            <a:r>
              <a:rPr lang="en-US" altLang="nl-BE" sz="1600" b="1" dirty="0"/>
              <a:t>spares</a:t>
            </a:r>
            <a:r>
              <a:rPr lang="en-US" altLang="nl-BE" sz="1600" dirty="0"/>
              <a:t>.</a:t>
            </a:r>
          </a:p>
          <a:p>
            <a:pPr marL="0" indent="0">
              <a:buNone/>
            </a:pPr>
            <a:endParaRPr lang="en-US" altLang="nl-BE" sz="1600" dirty="0"/>
          </a:p>
          <a:p>
            <a:pPr marL="0" indent="0">
              <a:buNone/>
            </a:pPr>
            <a:r>
              <a:rPr lang="en-US" altLang="nl-BE" sz="1600" dirty="0"/>
              <a:t>A </a:t>
            </a:r>
            <a:r>
              <a:rPr lang="en-US" altLang="nl-BE" sz="1600" b="1" dirty="0"/>
              <a:t>spare</a:t>
            </a:r>
            <a:r>
              <a:rPr lang="en-US" altLang="nl-BE" sz="1600" dirty="0"/>
              <a:t> is when the player knocks down </a:t>
            </a:r>
            <a:r>
              <a:rPr lang="en-US" altLang="nl-BE" sz="1600" b="1" dirty="0"/>
              <a:t>all 10 pins in two tries</a:t>
            </a:r>
            <a:r>
              <a:rPr lang="en-US" altLang="nl-BE" sz="1600" dirty="0"/>
              <a:t>.  The </a:t>
            </a:r>
            <a:r>
              <a:rPr lang="en-US" altLang="nl-BE" sz="1600" b="1" dirty="0"/>
              <a:t>bonus</a:t>
            </a:r>
            <a:r>
              <a:rPr lang="en-US" altLang="nl-BE" sz="1600" dirty="0"/>
              <a:t> for that frame is the </a:t>
            </a:r>
            <a:r>
              <a:rPr lang="en-US" altLang="nl-BE" sz="1600" b="1" dirty="0"/>
              <a:t>number of pins </a:t>
            </a:r>
            <a:r>
              <a:rPr lang="en-US" altLang="nl-BE" sz="1600" dirty="0"/>
              <a:t>knocked down by the </a:t>
            </a:r>
            <a:r>
              <a:rPr lang="en-US" altLang="nl-BE" sz="1600" b="1" dirty="0"/>
              <a:t>next roll</a:t>
            </a:r>
            <a:r>
              <a:rPr lang="en-US" altLang="nl-BE" sz="1600" dirty="0"/>
              <a:t>.  So in frame 3 above, the score is 10 (the total number knocked down) plus a bonus of 5 (the number of pins knocked down on the next roll.)</a:t>
            </a:r>
          </a:p>
          <a:p>
            <a:pPr marL="0" indent="0">
              <a:buNone/>
            </a:pPr>
            <a:endParaRPr lang="en-US" altLang="nl-BE" sz="1600" dirty="0"/>
          </a:p>
          <a:p>
            <a:pPr marL="0" indent="0">
              <a:buNone/>
            </a:pPr>
            <a:r>
              <a:rPr lang="en-US" altLang="nl-BE" sz="1600" dirty="0"/>
              <a:t>A </a:t>
            </a:r>
            <a:r>
              <a:rPr lang="en-US" altLang="nl-BE" sz="1600" b="1" dirty="0"/>
              <a:t>strike</a:t>
            </a:r>
            <a:r>
              <a:rPr lang="en-US" altLang="nl-BE" sz="1600" dirty="0"/>
              <a:t> is when the player knocks down </a:t>
            </a:r>
            <a:r>
              <a:rPr lang="en-US" altLang="nl-BE" sz="1600" b="1" dirty="0"/>
              <a:t>all 10 pins on his first try</a:t>
            </a:r>
            <a:r>
              <a:rPr lang="en-US" altLang="nl-BE" sz="1600" dirty="0"/>
              <a:t>.  The </a:t>
            </a:r>
            <a:r>
              <a:rPr lang="en-US" altLang="nl-BE" sz="1600" b="1" dirty="0"/>
              <a:t>bonus</a:t>
            </a:r>
            <a:r>
              <a:rPr lang="en-US" altLang="nl-BE" sz="1600" dirty="0"/>
              <a:t> for that frame is the value of the </a:t>
            </a:r>
            <a:r>
              <a:rPr lang="en-US" altLang="nl-BE" sz="1600" b="1" dirty="0"/>
              <a:t>next two balls</a:t>
            </a:r>
            <a:r>
              <a:rPr lang="en-US" altLang="nl-BE" sz="1600" dirty="0"/>
              <a:t> rolled.</a:t>
            </a:r>
          </a:p>
          <a:p>
            <a:pPr marL="0" indent="0">
              <a:buNone/>
            </a:pPr>
            <a:endParaRPr lang="en-US" altLang="nl-BE" sz="1600" dirty="0"/>
          </a:p>
          <a:p>
            <a:pPr marL="0" indent="0">
              <a:buNone/>
            </a:pPr>
            <a:r>
              <a:rPr lang="en-US" altLang="nl-BE" sz="1600" dirty="0"/>
              <a:t>In the </a:t>
            </a:r>
            <a:r>
              <a:rPr lang="en-US" altLang="nl-BE" sz="1600" b="1" dirty="0"/>
              <a:t>tenth frame </a:t>
            </a:r>
            <a:r>
              <a:rPr lang="en-US" altLang="nl-BE" sz="1600" dirty="0"/>
              <a:t>a player who rolls a </a:t>
            </a:r>
            <a:r>
              <a:rPr lang="en-US" altLang="nl-BE" sz="1600" b="1" dirty="0"/>
              <a:t>spare or strike </a:t>
            </a:r>
            <a:r>
              <a:rPr lang="en-US" altLang="nl-BE" sz="1600" dirty="0"/>
              <a:t>is allowed to </a:t>
            </a:r>
            <a:r>
              <a:rPr lang="en-US" altLang="nl-BE" sz="1600" b="1" dirty="0"/>
              <a:t>roll</a:t>
            </a:r>
            <a:r>
              <a:rPr lang="en-US" altLang="nl-BE" sz="1600" dirty="0"/>
              <a:t> the </a:t>
            </a:r>
            <a:r>
              <a:rPr lang="en-US" altLang="nl-BE" sz="1600" b="1" dirty="0"/>
              <a:t>extra balls </a:t>
            </a:r>
            <a:r>
              <a:rPr lang="en-US" altLang="nl-BE" sz="1600" dirty="0"/>
              <a:t>to complete the frame.  However </a:t>
            </a:r>
            <a:r>
              <a:rPr lang="en-US" altLang="nl-BE" sz="1600" b="1" dirty="0"/>
              <a:t>no more than three balls </a:t>
            </a:r>
            <a:r>
              <a:rPr lang="en-US" altLang="nl-BE" sz="1600" dirty="0"/>
              <a:t>can be rolled in tenth frame.</a:t>
            </a:r>
          </a:p>
        </p:txBody>
      </p:sp>
      <p:graphicFrame>
        <p:nvGraphicFramePr>
          <p:cNvPr id="6" name="Object 12"/>
          <p:cNvGraphicFramePr>
            <a:graphicFrameLocks noChangeAspect="1"/>
          </p:cNvGraphicFramePr>
          <p:nvPr>
            <p:extLst>
              <p:ext uri="{D42A27DB-BD31-4B8C-83A1-F6EECF244321}">
                <p14:modId xmlns:p14="http://schemas.microsoft.com/office/powerpoint/2010/main" val="1701604652"/>
              </p:ext>
            </p:extLst>
          </p:nvPr>
        </p:nvGraphicFramePr>
        <p:xfrm>
          <a:off x="2209800" y="1412776"/>
          <a:ext cx="4724400" cy="465138"/>
        </p:xfrm>
        <a:graphic>
          <a:graphicData uri="http://schemas.openxmlformats.org/presentationml/2006/ole">
            <mc:AlternateContent xmlns:mc="http://schemas.openxmlformats.org/markup-compatibility/2006">
              <mc:Choice xmlns:v="urn:schemas-microsoft-com:vml" Requires="v">
                <p:oleObj spid="_x0000_s1148" name="VISIO" r:id="rId4" imgW="2544803" imgH="251238" progId="Visio.Drawing.5">
                  <p:embed/>
                </p:oleObj>
              </mc:Choice>
              <mc:Fallback>
                <p:oleObj name="VISIO" r:id="rId4" imgW="2544803" imgH="251238" progId="Visio.Drawing.5">
                  <p:embed/>
                  <p:pic>
                    <p:nvPicPr>
                      <p:cNvPr id="308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412776"/>
                        <a:ext cx="47244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872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Requirements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17</a:t>
            </a:fld>
            <a:endParaRPr lang="nl-NL"/>
          </a:p>
        </p:txBody>
      </p:sp>
      <p:sp>
        <p:nvSpPr>
          <p:cNvPr id="5" name="Tijdelijke aanduiding voor inhoud 4"/>
          <p:cNvSpPr>
            <a:spLocks noGrp="1"/>
          </p:cNvSpPr>
          <p:nvPr>
            <p:ph idx="1"/>
          </p:nvPr>
        </p:nvSpPr>
        <p:spPr>
          <a:xfrm>
            <a:off x="457200" y="1600200"/>
            <a:ext cx="8229600" cy="4525963"/>
          </a:xfrm>
        </p:spPr>
        <p:txBody>
          <a:bodyPr/>
          <a:lstStyle/>
          <a:p>
            <a:r>
              <a:rPr lang="en-US" sz="2400" dirty="0"/>
              <a:t>Write a class named “Game” that has two methods</a:t>
            </a:r>
          </a:p>
          <a:p>
            <a:pPr lvl="1"/>
            <a:r>
              <a:rPr lang="en-US" sz="2000" dirty="0"/>
              <a:t>roll(pins : </a:t>
            </a:r>
            <a:r>
              <a:rPr lang="en-US" sz="2000" dirty="0" err="1"/>
              <a:t>int</a:t>
            </a:r>
            <a:r>
              <a:rPr lang="en-US" sz="2000" dirty="0"/>
              <a:t>) -&gt; is called each time the player rolls a ball.  The argument is the number of pins knocked down.</a:t>
            </a:r>
          </a:p>
          <a:p>
            <a:pPr lvl="1"/>
            <a:r>
              <a:rPr lang="en-US" sz="2000" dirty="0"/>
              <a:t>score() : </a:t>
            </a:r>
            <a:r>
              <a:rPr lang="en-US" sz="2000" dirty="0" err="1"/>
              <a:t>int</a:t>
            </a:r>
            <a:r>
              <a:rPr lang="en-US" sz="2000" dirty="0"/>
              <a:t> -&gt; is called only at the very end of the game.  It returns the total score for that game.</a:t>
            </a:r>
          </a:p>
        </p:txBody>
      </p:sp>
      <p:graphicFrame>
        <p:nvGraphicFramePr>
          <p:cNvPr id="7" name="Object 4"/>
          <p:cNvGraphicFramePr>
            <a:graphicFrameLocks noChangeAspect="1"/>
          </p:cNvGraphicFramePr>
          <p:nvPr/>
        </p:nvGraphicFramePr>
        <p:xfrm>
          <a:off x="3810000" y="4221163"/>
          <a:ext cx="1524000" cy="1236662"/>
        </p:xfrm>
        <a:graphic>
          <a:graphicData uri="http://schemas.openxmlformats.org/presentationml/2006/ole">
            <mc:AlternateContent xmlns:mc="http://schemas.openxmlformats.org/markup-compatibility/2006">
              <mc:Choice xmlns:v="urn:schemas-microsoft-com:vml" Requires="v">
                <p:oleObj spid="_x0000_s3195" name="VISIO" r:id="rId4" imgW="926280" imgH="750240" progId="Visio.Drawing.5">
                  <p:embed/>
                </p:oleObj>
              </mc:Choice>
              <mc:Fallback>
                <p:oleObj name="VISIO" r:id="rId4" imgW="926280" imgH="750240" progId="Visio.Drawing.5">
                  <p:embed/>
                  <p:pic>
                    <p:nvPicPr>
                      <p:cNvPr id="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221163"/>
                        <a:ext cx="1524000"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9400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nl-BE" dirty="0"/>
              <a:t>Classic (non-TDD) design</a:t>
            </a:r>
          </a:p>
        </p:txBody>
      </p:sp>
      <p:graphicFrame>
        <p:nvGraphicFramePr>
          <p:cNvPr id="13319" name="Object 7"/>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4219" name="VISIO" r:id="rId4" imgW="4126680" imgH="2227320" progId="Visio.Drawing.5">
                  <p:embed/>
                </p:oleObj>
              </mc:Choice>
              <mc:Fallback>
                <p:oleObj name="VISIO" r:id="rId4" imgW="4126680" imgH="2227320" progId="Visio.Drawing.5">
                  <p:embed/>
                  <p:pic>
                    <p:nvPicPr>
                      <p:cNvPr id="133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Text Box 10"/>
          <p:cNvSpPr txBox="1">
            <a:spLocks noChangeArrowheads="1"/>
          </p:cNvSpPr>
          <p:nvPr/>
        </p:nvSpPr>
        <p:spPr bwMode="auto">
          <a:xfrm>
            <a:off x="3946525" y="2093913"/>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Clearly we need the Game class.</a:t>
            </a:r>
          </a:p>
        </p:txBody>
      </p:sp>
    </p:spTree>
    <p:extLst>
      <p:ext uri="{BB962C8B-B14F-4D97-AF65-F5344CB8AC3E}">
        <p14:creationId xmlns:p14="http://schemas.microsoft.com/office/powerpoint/2010/main" val="207648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nl-BE" dirty="0"/>
              <a:t>Classic (non-TDD) design</a:t>
            </a:r>
          </a:p>
        </p:txBody>
      </p:sp>
      <p:graphicFrame>
        <p:nvGraphicFramePr>
          <p:cNvPr id="16387"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5243" name="VISIO" r:id="rId4" imgW="4126680" imgH="2227320" progId="Visio.Drawing.5">
                  <p:embed/>
                </p:oleObj>
              </mc:Choice>
              <mc:Fallback>
                <p:oleObj name="VISIO" r:id="rId4" imgW="4126680" imgH="2227320" progId="Visio.Drawing.5">
                  <p:embed/>
                  <p:pic>
                    <p:nvPicPr>
                      <p:cNvPr id="16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4"/>
          <p:cNvSpPr txBox="1">
            <a:spLocks noChangeArrowheads="1"/>
          </p:cNvSpPr>
          <p:nvPr/>
        </p:nvSpPr>
        <p:spPr bwMode="auto">
          <a:xfrm>
            <a:off x="2574925" y="3008313"/>
            <a:ext cx="2546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A game has 10 frames.</a:t>
            </a:r>
          </a:p>
        </p:txBody>
      </p:sp>
    </p:spTree>
    <p:extLst>
      <p:ext uri="{BB962C8B-B14F-4D97-AF65-F5344CB8AC3E}">
        <p14:creationId xmlns:p14="http://schemas.microsoft.com/office/powerpoint/2010/main" val="284779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Objectives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a:t>
            </a:fld>
            <a:endParaRPr lang="nl-NL"/>
          </a:p>
        </p:txBody>
      </p:sp>
      <p:sp>
        <p:nvSpPr>
          <p:cNvPr id="6" name="Tijdelijke aanduiding voor inhoud 5"/>
          <p:cNvSpPr>
            <a:spLocks noGrp="1"/>
          </p:cNvSpPr>
          <p:nvPr>
            <p:ph idx="1"/>
          </p:nvPr>
        </p:nvSpPr>
        <p:spPr/>
        <p:txBody>
          <a:bodyPr/>
          <a:lstStyle/>
          <a:p>
            <a:r>
              <a:rPr lang="nl-BE" dirty="0" err="1"/>
              <a:t>Create</a:t>
            </a:r>
            <a:r>
              <a:rPr lang="nl-BE" dirty="0"/>
              <a:t> ASP.NET </a:t>
            </a:r>
            <a:r>
              <a:rPr lang="nl-BE" dirty="0" err="1"/>
              <a:t>Core</a:t>
            </a:r>
            <a:r>
              <a:rPr lang="nl-BE" dirty="0"/>
              <a:t> MVC </a:t>
            </a:r>
            <a:r>
              <a:rPr lang="nl-BE" dirty="0" err="1"/>
              <a:t>applications</a:t>
            </a:r>
            <a:r>
              <a:rPr lang="nl-BE" dirty="0"/>
              <a:t> in a test </a:t>
            </a:r>
            <a:r>
              <a:rPr lang="nl-BE" dirty="0" err="1"/>
              <a:t>driven</a:t>
            </a:r>
            <a:r>
              <a:rPr lang="nl-BE" dirty="0"/>
              <a:t> way. </a:t>
            </a:r>
            <a:r>
              <a:rPr lang="nl-BE" dirty="0" err="1"/>
              <a:t>So</a:t>
            </a:r>
            <a:r>
              <a:rPr lang="nl-BE" dirty="0"/>
              <a:t> first </a:t>
            </a:r>
            <a:r>
              <a:rPr lang="nl-BE" dirty="0" err="1"/>
              <a:t>you</a:t>
            </a:r>
            <a:r>
              <a:rPr lang="nl-BE" dirty="0"/>
              <a:t> must</a:t>
            </a:r>
          </a:p>
          <a:p>
            <a:pPr lvl="1"/>
            <a:r>
              <a:rPr lang="nl-BE" dirty="0" err="1"/>
              <a:t>Learn</a:t>
            </a:r>
            <a:r>
              <a:rPr lang="nl-BE" dirty="0"/>
              <a:t> Test </a:t>
            </a:r>
            <a:r>
              <a:rPr lang="nl-BE" dirty="0" err="1"/>
              <a:t>Driven</a:t>
            </a:r>
            <a:r>
              <a:rPr lang="nl-BE" dirty="0"/>
              <a:t> Development (</a:t>
            </a:r>
            <a:r>
              <a:rPr lang="nl-BE" b="1" dirty="0"/>
              <a:t>TDD</a:t>
            </a:r>
            <a:r>
              <a:rPr lang="nl-BE" dirty="0"/>
              <a:t>)</a:t>
            </a:r>
          </a:p>
          <a:p>
            <a:pPr lvl="1"/>
            <a:r>
              <a:rPr lang="nl-BE" dirty="0"/>
              <a:t>Be </a:t>
            </a:r>
            <a:r>
              <a:rPr lang="nl-BE" dirty="0" err="1"/>
              <a:t>able</a:t>
            </a:r>
            <a:r>
              <a:rPr lang="nl-BE" dirty="0"/>
              <a:t> </a:t>
            </a:r>
            <a:r>
              <a:rPr lang="nl-BE" dirty="0" err="1"/>
              <a:t>to</a:t>
            </a:r>
            <a:r>
              <a:rPr lang="nl-BE" dirty="0"/>
              <a:t> </a:t>
            </a:r>
            <a:r>
              <a:rPr lang="nl-BE" dirty="0" err="1"/>
              <a:t>create</a:t>
            </a:r>
            <a:r>
              <a:rPr lang="nl-BE" dirty="0"/>
              <a:t> </a:t>
            </a:r>
            <a:r>
              <a:rPr lang="nl-BE" b="1" dirty="0"/>
              <a:t>test doubles </a:t>
            </a:r>
            <a:r>
              <a:rPr lang="nl-BE" b="1" dirty="0" err="1"/>
              <a:t>with</a:t>
            </a:r>
            <a:r>
              <a:rPr lang="nl-BE" b="1" dirty="0"/>
              <a:t> a </a:t>
            </a:r>
            <a:r>
              <a:rPr lang="nl-BE" b="1" dirty="0" err="1"/>
              <a:t>mocking</a:t>
            </a:r>
            <a:r>
              <a:rPr lang="nl-BE" b="1" dirty="0"/>
              <a:t> </a:t>
            </a:r>
            <a:r>
              <a:rPr lang="nl-BE" b="1" dirty="0" err="1"/>
              <a:t>framework</a:t>
            </a:r>
            <a:r>
              <a:rPr lang="nl-BE" dirty="0"/>
              <a:t> (</a:t>
            </a:r>
            <a:r>
              <a:rPr lang="nl-BE" dirty="0" err="1"/>
              <a:t>Moq</a:t>
            </a:r>
            <a:r>
              <a:rPr lang="nl-BE" dirty="0"/>
              <a:t>)</a:t>
            </a:r>
          </a:p>
        </p:txBody>
      </p:sp>
    </p:spTree>
    <p:extLst>
      <p:ext uri="{BB962C8B-B14F-4D97-AF65-F5344CB8AC3E}">
        <p14:creationId xmlns:p14="http://schemas.microsoft.com/office/powerpoint/2010/main" val="38125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nl-BE" dirty="0"/>
              <a:t>Classic (non-TDD) design</a:t>
            </a:r>
          </a:p>
        </p:txBody>
      </p:sp>
      <p:graphicFrame>
        <p:nvGraphicFramePr>
          <p:cNvPr id="17411"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6267" name="VISIO" r:id="rId4" imgW="4126680" imgH="2227320" progId="Visio.Drawing.5">
                  <p:embed/>
                </p:oleObj>
              </mc:Choice>
              <mc:Fallback>
                <p:oleObj name="VISIO" r:id="rId4" imgW="4126680" imgH="2227320" progId="Visio.Drawing.5">
                  <p:embed/>
                  <p:pic>
                    <p:nvPicPr>
                      <p:cNvPr id="17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Text Box 4"/>
          <p:cNvSpPr txBox="1">
            <a:spLocks noChangeArrowheads="1"/>
          </p:cNvSpPr>
          <p:nvPr/>
        </p:nvSpPr>
        <p:spPr bwMode="auto">
          <a:xfrm>
            <a:off x="5699125" y="2855913"/>
            <a:ext cx="283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A </a:t>
            </a:r>
            <a:r>
              <a:rPr lang="en-US" altLang="nl-BE" dirty="0">
                <a:latin typeface="+mn-lt"/>
              </a:rPr>
              <a:t>frame</a:t>
            </a:r>
            <a:r>
              <a:rPr lang="en-US" altLang="nl-BE" dirty="0">
                <a:latin typeface="Arial" panose="020B0604020202020204" pitchFamily="34" charset="0"/>
              </a:rPr>
              <a:t> has 1 or two rolls.</a:t>
            </a:r>
          </a:p>
        </p:txBody>
      </p:sp>
    </p:spTree>
    <p:extLst>
      <p:ext uri="{BB962C8B-B14F-4D97-AF65-F5344CB8AC3E}">
        <p14:creationId xmlns:p14="http://schemas.microsoft.com/office/powerpoint/2010/main" val="1015196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nl-BE" dirty="0"/>
              <a:t>Classic (non-TDD) design</a:t>
            </a:r>
          </a:p>
        </p:txBody>
      </p:sp>
      <p:graphicFrame>
        <p:nvGraphicFramePr>
          <p:cNvPr id="18435"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7291" name="VISIO" r:id="rId4" imgW="4126680" imgH="2227320" progId="Visio.Drawing.5">
                  <p:embed/>
                </p:oleObj>
              </mc:Choice>
              <mc:Fallback>
                <p:oleObj name="VISIO" r:id="rId4" imgW="4126680" imgH="2227320" progId="Visio.Drawing.5">
                  <p:embed/>
                  <p:pic>
                    <p:nvPicPr>
                      <p:cNvPr id="184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Text Box 4"/>
          <p:cNvSpPr txBox="1">
            <a:spLocks noChangeArrowheads="1"/>
          </p:cNvSpPr>
          <p:nvPr/>
        </p:nvSpPr>
        <p:spPr bwMode="auto">
          <a:xfrm>
            <a:off x="3565525" y="4379913"/>
            <a:ext cx="404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The </a:t>
            </a:r>
            <a:r>
              <a:rPr lang="en-US" altLang="nl-BE" dirty="0">
                <a:latin typeface="+mn-lt"/>
              </a:rPr>
              <a:t>tenth</a:t>
            </a:r>
            <a:r>
              <a:rPr lang="en-US" altLang="nl-BE" dirty="0">
                <a:latin typeface="Arial" panose="020B0604020202020204" pitchFamily="34" charset="0"/>
              </a:rPr>
              <a:t> frame has two or three rolls.</a:t>
            </a:r>
          </a:p>
          <a:p>
            <a:r>
              <a:rPr lang="en-US" altLang="nl-BE" dirty="0">
                <a:latin typeface="Arial" panose="020B0604020202020204" pitchFamily="34" charset="0"/>
              </a:rPr>
              <a:t>It is different from all the other frames.</a:t>
            </a:r>
          </a:p>
        </p:txBody>
      </p:sp>
    </p:spTree>
    <p:extLst>
      <p:ext uri="{BB962C8B-B14F-4D97-AF65-F5344CB8AC3E}">
        <p14:creationId xmlns:p14="http://schemas.microsoft.com/office/powerpoint/2010/main" val="367453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nl-BE" dirty="0"/>
              <a:t>Classic (non-TDD) design</a:t>
            </a:r>
          </a:p>
        </p:txBody>
      </p:sp>
      <p:graphicFrame>
        <p:nvGraphicFramePr>
          <p:cNvPr id="19459"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8315" name="VISIO" r:id="rId4" imgW="4126680" imgH="2227320" progId="Visio.Drawing.5">
                  <p:embed/>
                </p:oleObj>
              </mc:Choice>
              <mc:Fallback>
                <p:oleObj name="VISIO" r:id="rId4" imgW="4126680" imgH="2227320" progId="Visio.Drawing.5">
                  <p:embed/>
                  <p:pic>
                    <p:nvPicPr>
                      <p:cNvPr id="194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p:cNvSpPr txBox="1">
            <a:spLocks noChangeArrowheads="1"/>
          </p:cNvSpPr>
          <p:nvPr/>
        </p:nvSpPr>
        <p:spPr bwMode="auto">
          <a:xfrm>
            <a:off x="974725" y="2703513"/>
            <a:ext cx="2622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The score function must</a:t>
            </a:r>
          </a:p>
          <a:p>
            <a:r>
              <a:rPr lang="en-US" altLang="nl-BE" dirty="0">
                <a:latin typeface="Arial" panose="020B0604020202020204" pitchFamily="34" charset="0"/>
              </a:rPr>
              <a:t>iterate through all the</a:t>
            </a:r>
          </a:p>
          <a:p>
            <a:r>
              <a:rPr lang="en-US" altLang="nl-BE" dirty="0">
                <a:latin typeface="+mn-lt"/>
              </a:rPr>
              <a:t>frames</a:t>
            </a:r>
            <a:r>
              <a:rPr lang="en-US" altLang="nl-BE" dirty="0">
                <a:latin typeface="Arial" panose="020B0604020202020204" pitchFamily="34" charset="0"/>
              </a:rPr>
              <a:t>, and calculate</a:t>
            </a:r>
          </a:p>
          <a:p>
            <a:r>
              <a:rPr lang="en-US" altLang="nl-BE" dirty="0">
                <a:latin typeface="Arial" panose="020B0604020202020204" pitchFamily="34" charset="0"/>
              </a:rPr>
              <a:t>all their scores.</a:t>
            </a:r>
          </a:p>
        </p:txBody>
      </p:sp>
    </p:spTree>
    <p:extLst>
      <p:ext uri="{BB962C8B-B14F-4D97-AF65-F5344CB8AC3E}">
        <p14:creationId xmlns:p14="http://schemas.microsoft.com/office/powerpoint/2010/main" val="863076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nl-BE" dirty="0"/>
              <a:t>Classic (non-TDD) design</a:t>
            </a:r>
          </a:p>
        </p:txBody>
      </p:sp>
      <p:graphicFrame>
        <p:nvGraphicFramePr>
          <p:cNvPr id="20483"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9339" name="VISIO" r:id="rId4" imgW="4126680" imgH="2227320" progId="Visio.Drawing.5">
                  <p:embed/>
                </p:oleObj>
              </mc:Choice>
              <mc:Fallback>
                <p:oleObj name="VISIO" r:id="rId4" imgW="4126680" imgH="2227320" progId="Visio.Drawing.5">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Text Box 4"/>
          <p:cNvSpPr txBox="1">
            <a:spLocks noChangeArrowheads="1"/>
          </p:cNvSpPr>
          <p:nvPr/>
        </p:nvSpPr>
        <p:spPr bwMode="auto">
          <a:xfrm>
            <a:off x="4953000" y="11430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nl-BE" dirty="0">
                <a:latin typeface="Arial" panose="020B0604020202020204" pitchFamily="34" charset="0"/>
              </a:rPr>
              <a:t>The score for a spare or a strike depends on the frame’s successor</a:t>
            </a:r>
          </a:p>
        </p:txBody>
      </p:sp>
      <p:sp>
        <p:nvSpPr>
          <p:cNvPr id="5" name="Tekstvak 4"/>
          <p:cNvSpPr txBox="1"/>
          <p:nvPr/>
        </p:nvSpPr>
        <p:spPr>
          <a:xfrm>
            <a:off x="3642370" y="4581128"/>
            <a:ext cx="185926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000" dirty="0"/>
              <a:t>Too Complex???</a:t>
            </a:r>
          </a:p>
        </p:txBody>
      </p:sp>
    </p:spTree>
    <p:extLst>
      <p:ext uri="{BB962C8B-B14F-4D97-AF65-F5344CB8AC3E}">
        <p14:creationId xmlns:p14="http://schemas.microsoft.com/office/powerpoint/2010/main" val="15396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24</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5" name="Afbeelding 4">
            <a:extLst>
              <a:ext uri="{FF2B5EF4-FFF2-40B4-BE49-F238E27FC236}">
                <a16:creationId xmlns:a16="http://schemas.microsoft.com/office/drawing/2014/main" id="{072F3F93-75C1-454C-AAEE-3A55D8CD7AB4}"/>
              </a:ext>
            </a:extLst>
          </p:cNvPr>
          <p:cNvPicPr>
            <a:picLocks noChangeAspect="1"/>
          </p:cNvPicPr>
          <p:nvPr/>
        </p:nvPicPr>
        <p:blipFill>
          <a:blip r:embed="rId3"/>
          <a:stretch>
            <a:fillRect/>
          </a:stretch>
        </p:blipFill>
        <p:spPr>
          <a:xfrm>
            <a:off x="453008" y="1417638"/>
            <a:ext cx="3154953" cy="1722269"/>
          </a:xfrm>
          <a:prstGeom prst="rect">
            <a:avLst/>
          </a:prstGeom>
        </p:spPr>
      </p:pic>
    </p:spTree>
    <p:extLst>
      <p:ext uri="{BB962C8B-B14F-4D97-AF65-F5344CB8AC3E}">
        <p14:creationId xmlns:p14="http://schemas.microsoft.com/office/powerpoint/2010/main" val="551974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25</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a:extLst>
              <a:ext uri="{FF2B5EF4-FFF2-40B4-BE49-F238E27FC236}">
                <a16:creationId xmlns:a16="http://schemas.microsoft.com/office/drawing/2014/main" id="{8534931E-9CE7-4114-955C-20C468E3CF79}"/>
              </a:ext>
            </a:extLst>
          </p:cNvPr>
          <p:cNvPicPr>
            <a:picLocks noChangeAspect="1"/>
          </p:cNvPicPr>
          <p:nvPr/>
        </p:nvPicPr>
        <p:blipFill>
          <a:blip r:embed="rId3"/>
          <a:stretch>
            <a:fillRect/>
          </a:stretch>
        </p:blipFill>
        <p:spPr>
          <a:xfrm>
            <a:off x="4799698" y="1377558"/>
            <a:ext cx="1356478" cy="579170"/>
          </a:xfrm>
          <a:prstGeom prst="rect">
            <a:avLst/>
          </a:prstGeom>
        </p:spPr>
      </p:pic>
      <p:pic>
        <p:nvPicPr>
          <p:cNvPr id="5" name="Afbeelding 4">
            <a:extLst>
              <a:ext uri="{FF2B5EF4-FFF2-40B4-BE49-F238E27FC236}">
                <a16:creationId xmlns:a16="http://schemas.microsoft.com/office/drawing/2014/main" id="{FC4AD970-8A08-4732-B143-6C340553F3C2}"/>
              </a:ext>
            </a:extLst>
          </p:cNvPr>
          <p:cNvPicPr>
            <a:picLocks noChangeAspect="1"/>
          </p:cNvPicPr>
          <p:nvPr/>
        </p:nvPicPr>
        <p:blipFill>
          <a:blip r:embed="rId4"/>
          <a:stretch>
            <a:fillRect/>
          </a:stretch>
        </p:blipFill>
        <p:spPr>
          <a:xfrm>
            <a:off x="467328" y="1377558"/>
            <a:ext cx="3139712" cy="1729890"/>
          </a:xfrm>
          <a:prstGeom prst="rect">
            <a:avLst/>
          </a:prstGeom>
        </p:spPr>
      </p:pic>
    </p:spTree>
    <p:extLst>
      <p:ext uri="{BB962C8B-B14F-4D97-AF65-F5344CB8AC3E}">
        <p14:creationId xmlns:p14="http://schemas.microsoft.com/office/powerpoint/2010/main" val="161140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26</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8" name="Afbeelding 7"/>
          <p:cNvPicPr>
            <a:picLocks noChangeAspect="1"/>
          </p:cNvPicPr>
          <p:nvPr/>
        </p:nvPicPr>
        <p:blipFill>
          <a:blip r:embed="rId3"/>
          <a:stretch>
            <a:fillRect/>
          </a:stretch>
        </p:blipFill>
        <p:spPr>
          <a:xfrm>
            <a:off x="4716016" y="1422393"/>
            <a:ext cx="1371600" cy="600075"/>
          </a:xfrm>
          <a:prstGeom prst="rect">
            <a:avLst/>
          </a:prstGeom>
        </p:spPr>
      </p:pic>
      <p:pic>
        <p:nvPicPr>
          <p:cNvPr id="7" name="Afbeelding 6">
            <a:extLst>
              <a:ext uri="{FF2B5EF4-FFF2-40B4-BE49-F238E27FC236}">
                <a16:creationId xmlns:a16="http://schemas.microsoft.com/office/drawing/2014/main" id="{6B01F0E8-3FF8-402C-B239-14CEE9404C62}"/>
              </a:ext>
            </a:extLst>
          </p:cNvPr>
          <p:cNvPicPr>
            <a:picLocks noChangeAspect="1"/>
          </p:cNvPicPr>
          <p:nvPr/>
        </p:nvPicPr>
        <p:blipFill>
          <a:blip r:embed="rId4"/>
          <a:stretch>
            <a:fillRect/>
          </a:stretch>
        </p:blipFill>
        <p:spPr>
          <a:xfrm>
            <a:off x="453008" y="1417638"/>
            <a:ext cx="3162574" cy="2545301"/>
          </a:xfrm>
          <a:prstGeom prst="rect">
            <a:avLst/>
          </a:prstGeom>
        </p:spPr>
      </p:pic>
    </p:spTree>
    <p:extLst>
      <p:ext uri="{BB962C8B-B14F-4D97-AF65-F5344CB8AC3E}">
        <p14:creationId xmlns:p14="http://schemas.microsoft.com/office/powerpoint/2010/main" val="3483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27</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6" name="Afbeelding 5"/>
          <p:cNvPicPr>
            <a:picLocks noChangeAspect="1"/>
          </p:cNvPicPr>
          <p:nvPr/>
        </p:nvPicPr>
        <p:blipFill>
          <a:blip r:embed="rId3"/>
          <a:stretch>
            <a:fillRect/>
          </a:stretch>
        </p:blipFill>
        <p:spPr>
          <a:xfrm>
            <a:off x="453008" y="1417638"/>
            <a:ext cx="3057525" cy="2438400"/>
          </a:xfrm>
          <a:prstGeom prst="rect">
            <a:avLst/>
          </a:prstGeom>
        </p:spPr>
      </p:pic>
      <p:pic>
        <p:nvPicPr>
          <p:cNvPr id="3" name="Afbeelding 2">
            <a:extLst>
              <a:ext uri="{FF2B5EF4-FFF2-40B4-BE49-F238E27FC236}">
                <a16:creationId xmlns:a16="http://schemas.microsoft.com/office/drawing/2014/main" id="{F2239DBF-223E-4005-BB5A-2B6E1F0964F1}"/>
              </a:ext>
            </a:extLst>
          </p:cNvPr>
          <p:cNvPicPr>
            <a:picLocks noChangeAspect="1"/>
          </p:cNvPicPr>
          <p:nvPr/>
        </p:nvPicPr>
        <p:blipFill>
          <a:blip r:embed="rId4"/>
          <a:stretch>
            <a:fillRect/>
          </a:stretch>
        </p:blipFill>
        <p:spPr>
          <a:xfrm>
            <a:off x="4838545" y="1412776"/>
            <a:ext cx="3581710" cy="1211685"/>
          </a:xfrm>
          <a:prstGeom prst="rect">
            <a:avLst/>
          </a:prstGeom>
        </p:spPr>
      </p:pic>
    </p:spTree>
    <p:extLst>
      <p:ext uri="{BB962C8B-B14F-4D97-AF65-F5344CB8AC3E}">
        <p14:creationId xmlns:p14="http://schemas.microsoft.com/office/powerpoint/2010/main" val="356645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28</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7" name="Afbeelding 6">
            <a:extLst>
              <a:ext uri="{FF2B5EF4-FFF2-40B4-BE49-F238E27FC236}">
                <a16:creationId xmlns:a16="http://schemas.microsoft.com/office/drawing/2014/main" id="{8282087E-FAF8-4D3D-A651-EAD7EAB05327}"/>
              </a:ext>
            </a:extLst>
          </p:cNvPr>
          <p:cNvPicPr>
            <a:picLocks noChangeAspect="1"/>
          </p:cNvPicPr>
          <p:nvPr/>
        </p:nvPicPr>
        <p:blipFill>
          <a:blip r:embed="rId3"/>
          <a:stretch>
            <a:fillRect/>
          </a:stretch>
        </p:blipFill>
        <p:spPr>
          <a:xfrm>
            <a:off x="453008" y="1417638"/>
            <a:ext cx="3162574" cy="3002540"/>
          </a:xfrm>
          <a:prstGeom prst="rect">
            <a:avLst/>
          </a:prstGeom>
        </p:spPr>
      </p:pic>
      <p:pic>
        <p:nvPicPr>
          <p:cNvPr id="10" name="Afbeelding 9">
            <a:extLst>
              <a:ext uri="{FF2B5EF4-FFF2-40B4-BE49-F238E27FC236}">
                <a16:creationId xmlns:a16="http://schemas.microsoft.com/office/drawing/2014/main" id="{0F240A85-4848-4A59-B0EE-E1C96D97D56B}"/>
              </a:ext>
            </a:extLst>
          </p:cNvPr>
          <p:cNvPicPr>
            <a:picLocks noChangeAspect="1"/>
          </p:cNvPicPr>
          <p:nvPr/>
        </p:nvPicPr>
        <p:blipFill>
          <a:blip r:embed="rId4"/>
          <a:stretch>
            <a:fillRect/>
          </a:stretch>
        </p:blipFill>
        <p:spPr>
          <a:xfrm>
            <a:off x="4838545" y="1412776"/>
            <a:ext cx="3581710" cy="1211685"/>
          </a:xfrm>
          <a:prstGeom prst="rect">
            <a:avLst/>
          </a:prstGeom>
        </p:spPr>
      </p:pic>
    </p:spTree>
    <p:extLst>
      <p:ext uri="{BB962C8B-B14F-4D97-AF65-F5344CB8AC3E}">
        <p14:creationId xmlns:p14="http://schemas.microsoft.com/office/powerpoint/2010/main" val="220977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29</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7" name="Afbeelding 6"/>
          <p:cNvPicPr>
            <a:picLocks noChangeAspect="1"/>
          </p:cNvPicPr>
          <p:nvPr/>
        </p:nvPicPr>
        <p:blipFill>
          <a:blip r:embed="rId3"/>
          <a:stretch>
            <a:fillRect/>
          </a:stretch>
        </p:blipFill>
        <p:spPr>
          <a:xfrm>
            <a:off x="455665" y="1417638"/>
            <a:ext cx="3067050" cy="2857500"/>
          </a:xfrm>
          <a:prstGeom prst="rect">
            <a:avLst/>
          </a:prstGeom>
        </p:spPr>
      </p:pic>
      <p:pic>
        <p:nvPicPr>
          <p:cNvPr id="3" name="Afbeelding 2">
            <a:extLst>
              <a:ext uri="{FF2B5EF4-FFF2-40B4-BE49-F238E27FC236}">
                <a16:creationId xmlns:a16="http://schemas.microsoft.com/office/drawing/2014/main" id="{4958F159-CFC4-48B6-8FD8-56F8AA39AC28}"/>
              </a:ext>
            </a:extLst>
          </p:cNvPr>
          <p:cNvPicPr>
            <a:picLocks noChangeAspect="1"/>
          </p:cNvPicPr>
          <p:nvPr/>
        </p:nvPicPr>
        <p:blipFill>
          <a:blip r:embed="rId4"/>
          <a:stretch>
            <a:fillRect/>
          </a:stretch>
        </p:blipFill>
        <p:spPr>
          <a:xfrm>
            <a:off x="4750914" y="1417638"/>
            <a:ext cx="3604572" cy="2004234"/>
          </a:xfrm>
          <a:prstGeom prst="rect">
            <a:avLst/>
          </a:prstGeom>
        </p:spPr>
      </p:pic>
    </p:spTree>
    <p:extLst>
      <p:ext uri="{BB962C8B-B14F-4D97-AF65-F5344CB8AC3E}">
        <p14:creationId xmlns:p14="http://schemas.microsoft.com/office/powerpoint/2010/main" val="299498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Recommended</a:t>
            </a:r>
            <a:r>
              <a:rPr lang="nl-BE" dirty="0"/>
              <a:t> </a:t>
            </a:r>
            <a:r>
              <a:rPr lang="nl-BE" dirty="0" err="1"/>
              <a:t>Pluralsight</a:t>
            </a:r>
            <a:r>
              <a:rPr lang="nl-BE" dirty="0"/>
              <a:t> Courses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a:t>
            </a:fld>
            <a:endParaRPr lang="nl-NL"/>
          </a:p>
        </p:txBody>
      </p:sp>
      <p:sp>
        <p:nvSpPr>
          <p:cNvPr id="6" name="Tijdelijke aanduiding voor inhoud 5"/>
          <p:cNvSpPr>
            <a:spLocks noGrp="1"/>
          </p:cNvSpPr>
          <p:nvPr>
            <p:ph idx="1"/>
          </p:nvPr>
        </p:nvSpPr>
        <p:spPr/>
        <p:txBody>
          <a:bodyPr/>
          <a:lstStyle/>
          <a:p>
            <a:pPr marL="0" indent="0">
              <a:buNone/>
            </a:pPr>
            <a:r>
              <a:rPr lang="en-US" dirty="0"/>
              <a:t>Introduction to testing with </a:t>
            </a:r>
            <a:r>
              <a:rPr lang="en-US" dirty="0" err="1"/>
              <a:t>NUnit</a:t>
            </a:r>
            <a:r>
              <a:rPr lang="en-US" dirty="0"/>
              <a:t>:</a:t>
            </a:r>
          </a:p>
          <a:p>
            <a:pPr marL="0" indent="0">
              <a:buNone/>
            </a:pPr>
            <a:r>
              <a:rPr lang="nl-BE" sz="1800" dirty="0">
                <a:hlinkClick r:id="rId3"/>
              </a:rPr>
              <a:t>https://app.pluralsight.com/library/courses/nunit-3-dotnet-testing-introduction</a:t>
            </a:r>
            <a:endParaRPr lang="en-US" sz="1800" dirty="0"/>
          </a:p>
          <a:p>
            <a:pPr marL="0" indent="0">
              <a:buNone/>
            </a:pPr>
            <a:endParaRPr lang="en-US" dirty="0"/>
          </a:p>
          <a:p>
            <a:pPr marL="0" indent="0">
              <a:buNone/>
            </a:pPr>
            <a:r>
              <a:rPr lang="en-US" dirty="0"/>
              <a:t>TDD in action: </a:t>
            </a:r>
          </a:p>
          <a:p>
            <a:pPr marL="0" indent="0">
              <a:buNone/>
            </a:pPr>
            <a:r>
              <a:rPr lang="en-US" sz="1800" dirty="0">
                <a:hlinkClick r:id="rId4"/>
              </a:rPr>
              <a:t>https://app.pluralsight.com/library/courses/play-by-play-wilson-tdd</a:t>
            </a:r>
            <a:endParaRPr lang="en-US" sz="1800" dirty="0"/>
          </a:p>
          <a:p>
            <a:pPr marL="0" indent="0">
              <a:buNone/>
            </a:pPr>
            <a:endParaRPr lang="en-US" sz="1800" dirty="0"/>
          </a:p>
        </p:txBody>
      </p:sp>
    </p:spTree>
    <p:extLst>
      <p:ext uri="{BB962C8B-B14F-4D97-AF65-F5344CB8AC3E}">
        <p14:creationId xmlns:p14="http://schemas.microsoft.com/office/powerpoint/2010/main" val="49913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333DF3A-FEF1-43D7-ADC5-447310EF1F5A}"/>
              </a:ext>
            </a:extLst>
          </p:cNvPr>
          <p:cNvPicPr>
            <a:picLocks noChangeAspect="1"/>
          </p:cNvPicPr>
          <p:nvPr/>
        </p:nvPicPr>
        <p:blipFill>
          <a:blip r:embed="rId3"/>
          <a:stretch>
            <a:fillRect/>
          </a:stretch>
        </p:blipFill>
        <p:spPr>
          <a:xfrm>
            <a:off x="457200" y="1411143"/>
            <a:ext cx="3139712" cy="3497883"/>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30</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8" name="Afbeelding 7">
            <a:extLst>
              <a:ext uri="{FF2B5EF4-FFF2-40B4-BE49-F238E27FC236}">
                <a16:creationId xmlns:a16="http://schemas.microsoft.com/office/drawing/2014/main" id="{7AA022BB-63F1-4F2C-8006-5829157ABBEE}"/>
              </a:ext>
            </a:extLst>
          </p:cNvPr>
          <p:cNvPicPr>
            <a:picLocks noChangeAspect="1"/>
          </p:cNvPicPr>
          <p:nvPr/>
        </p:nvPicPr>
        <p:blipFill>
          <a:blip r:embed="rId4"/>
          <a:stretch>
            <a:fillRect/>
          </a:stretch>
        </p:blipFill>
        <p:spPr>
          <a:xfrm>
            <a:off x="4750914" y="1417638"/>
            <a:ext cx="3604572" cy="2004234"/>
          </a:xfrm>
          <a:prstGeom prst="rect">
            <a:avLst/>
          </a:prstGeom>
        </p:spPr>
      </p:pic>
      <p:pic>
        <p:nvPicPr>
          <p:cNvPr id="10" name="Afbeelding 9">
            <a:extLst>
              <a:ext uri="{FF2B5EF4-FFF2-40B4-BE49-F238E27FC236}">
                <a16:creationId xmlns:a16="http://schemas.microsoft.com/office/drawing/2014/main" id="{31F1D061-A934-4B29-8775-4E56210237F1}"/>
              </a:ext>
            </a:extLst>
          </p:cNvPr>
          <p:cNvPicPr>
            <a:picLocks noChangeAspect="1"/>
          </p:cNvPicPr>
          <p:nvPr/>
        </p:nvPicPr>
        <p:blipFill>
          <a:blip r:embed="rId5"/>
          <a:stretch>
            <a:fillRect/>
          </a:stretch>
        </p:blipFill>
        <p:spPr>
          <a:xfrm>
            <a:off x="2620729" y="3491244"/>
            <a:ext cx="3894157" cy="28882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43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333DF3A-FEF1-43D7-ADC5-447310EF1F5A}"/>
              </a:ext>
            </a:extLst>
          </p:cNvPr>
          <p:cNvPicPr>
            <a:picLocks noChangeAspect="1"/>
          </p:cNvPicPr>
          <p:nvPr/>
        </p:nvPicPr>
        <p:blipFill>
          <a:blip r:embed="rId3"/>
          <a:stretch>
            <a:fillRect/>
          </a:stretch>
        </p:blipFill>
        <p:spPr>
          <a:xfrm>
            <a:off x="457200" y="1411143"/>
            <a:ext cx="3139712" cy="3497883"/>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a:extLst>
              <a:ext uri="{FF2B5EF4-FFF2-40B4-BE49-F238E27FC236}">
                <a16:creationId xmlns:a16="http://schemas.microsoft.com/office/drawing/2014/main" id="{B239DB0D-C7D5-4676-AF46-84CD91926009}"/>
              </a:ext>
            </a:extLst>
          </p:cNvPr>
          <p:cNvPicPr>
            <a:picLocks noChangeAspect="1"/>
          </p:cNvPicPr>
          <p:nvPr/>
        </p:nvPicPr>
        <p:blipFill>
          <a:blip r:embed="rId4"/>
          <a:stretch>
            <a:fillRect/>
          </a:stretch>
        </p:blipFill>
        <p:spPr>
          <a:xfrm>
            <a:off x="4904374" y="1401904"/>
            <a:ext cx="2331922" cy="2027096"/>
          </a:xfrm>
          <a:prstGeom prst="rect">
            <a:avLst/>
          </a:prstGeom>
        </p:spPr>
      </p:pic>
      <p:pic>
        <p:nvPicPr>
          <p:cNvPr id="5" name="Afbeelding 4">
            <a:extLst>
              <a:ext uri="{FF2B5EF4-FFF2-40B4-BE49-F238E27FC236}">
                <a16:creationId xmlns:a16="http://schemas.microsoft.com/office/drawing/2014/main" id="{579170BD-FE84-4B44-AB00-15E952819EE6}"/>
              </a:ext>
            </a:extLst>
          </p:cNvPr>
          <p:cNvPicPr>
            <a:picLocks noChangeAspect="1"/>
          </p:cNvPicPr>
          <p:nvPr/>
        </p:nvPicPr>
        <p:blipFill>
          <a:blip r:embed="rId5"/>
          <a:stretch>
            <a:fillRect/>
          </a:stretch>
        </p:blipFill>
        <p:spPr>
          <a:xfrm>
            <a:off x="2841728" y="4367358"/>
            <a:ext cx="3452159" cy="19889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038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a:extLst>
              <a:ext uri="{FF2B5EF4-FFF2-40B4-BE49-F238E27FC236}">
                <a16:creationId xmlns:a16="http://schemas.microsoft.com/office/drawing/2014/main" id="{B239DB0D-C7D5-4676-AF46-84CD91926009}"/>
              </a:ext>
            </a:extLst>
          </p:cNvPr>
          <p:cNvPicPr>
            <a:picLocks noChangeAspect="1"/>
          </p:cNvPicPr>
          <p:nvPr/>
        </p:nvPicPr>
        <p:blipFill>
          <a:blip r:embed="rId3"/>
          <a:stretch>
            <a:fillRect/>
          </a:stretch>
        </p:blipFill>
        <p:spPr>
          <a:xfrm>
            <a:off x="4904374" y="1401904"/>
            <a:ext cx="2331922" cy="2027096"/>
          </a:xfrm>
          <a:prstGeom prst="rect">
            <a:avLst/>
          </a:prstGeom>
        </p:spPr>
      </p:pic>
      <p:pic>
        <p:nvPicPr>
          <p:cNvPr id="10" name="Afbeelding 9">
            <a:extLst>
              <a:ext uri="{FF2B5EF4-FFF2-40B4-BE49-F238E27FC236}">
                <a16:creationId xmlns:a16="http://schemas.microsoft.com/office/drawing/2014/main" id="{64B8BE91-D47B-47B4-8A87-957886C52186}"/>
              </a:ext>
            </a:extLst>
          </p:cNvPr>
          <p:cNvPicPr>
            <a:picLocks noChangeAspect="1"/>
          </p:cNvPicPr>
          <p:nvPr/>
        </p:nvPicPr>
        <p:blipFill>
          <a:blip r:embed="rId4"/>
          <a:stretch>
            <a:fillRect/>
          </a:stretch>
        </p:blipFill>
        <p:spPr>
          <a:xfrm>
            <a:off x="522007" y="1417638"/>
            <a:ext cx="3041881" cy="4393828"/>
          </a:xfrm>
          <a:prstGeom prst="rect">
            <a:avLst/>
          </a:prstGeom>
        </p:spPr>
      </p:pic>
      <p:pic>
        <p:nvPicPr>
          <p:cNvPr id="6" name="Afbeelding 5">
            <a:extLst>
              <a:ext uri="{FF2B5EF4-FFF2-40B4-BE49-F238E27FC236}">
                <a16:creationId xmlns:a16="http://schemas.microsoft.com/office/drawing/2014/main" id="{524BA9A8-1924-46B3-B06D-7D5B3A07D384}"/>
              </a:ext>
            </a:extLst>
          </p:cNvPr>
          <p:cNvPicPr>
            <a:picLocks noChangeAspect="1"/>
          </p:cNvPicPr>
          <p:nvPr/>
        </p:nvPicPr>
        <p:blipFill>
          <a:blip r:embed="rId5"/>
          <a:stretch>
            <a:fillRect/>
          </a:stretch>
        </p:blipFill>
        <p:spPr>
          <a:xfrm>
            <a:off x="2868400" y="3658636"/>
            <a:ext cx="3398815" cy="2697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kstvak 12">
            <a:extLst>
              <a:ext uri="{FF2B5EF4-FFF2-40B4-BE49-F238E27FC236}">
                <a16:creationId xmlns:a16="http://schemas.microsoft.com/office/drawing/2014/main" id="{850FECCF-1501-4CFA-AA06-CC65ED02AC93}"/>
              </a:ext>
            </a:extLst>
          </p:cNvPr>
          <p:cNvSpPr txBox="1"/>
          <p:nvPr/>
        </p:nvSpPr>
        <p:spPr>
          <a:xfrm>
            <a:off x="5806480" y="5779867"/>
            <a:ext cx="288032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Duplicate game instantiation</a:t>
            </a:r>
          </a:p>
          <a:p>
            <a:r>
              <a:rPr lang="en-US" sz="1200" dirty="0"/>
              <a:t>Duplicate roll for loop</a:t>
            </a:r>
          </a:p>
        </p:txBody>
      </p:sp>
    </p:spTree>
    <p:extLst>
      <p:ext uri="{BB962C8B-B14F-4D97-AF65-F5344CB8AC3E}">
        <p14:creationId xmlns:p14="http://schemas.microsoft.com/office/powerpoint/2010/main" val="380707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4323553-0537-42E9-8AD0-0EACF87AE9FE}"/>
              </a:ext>
            </a:extLst>
          </p:cNvPr>
          <p:cNvPicPr>
            <a:picLocks noChangeAspect="1"/>
          </p:cNvPicPr>
          <p:nvPr/>
        </p:nvPicPr>
        <p:blipFill>
          <a:blip r:embed="rId3"/>
          <a:stretch>
            <a:fillRect/>
          </a:stretch>
        </p:blipFill>
        <p:spPr>
          <a:xfrm>
            <a:off x="4836565" y="1485332"/>
            <a:ext cx="2255715" cy="2347163"/>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33</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Duplicate game instantiation</a:t>
            </a:r>
          </a:p>
          <a:p>
            <a:r>
              <a:rPr lang="en-US" sz="1200" dirty="0"/>
              <a:t>Duplicate roll for loop</a:t>
            </a:r>
          </a:p>
        </p:txBody>
      </p:sp>
      <p:pic>
        <p:nvPicPr>
          <p:cNvPr id="12" name="Afbeelding 11">
            <a:extLst>
              <a:ext uri="{FF2B5EF4-FFF2-40B4-BE49-F238E27FC236}">
                <a16:creationId xmlns:a16="http://schemas.microsoft.com/office/drawing/2014/main" id="{896C3A05-9332-4750-AB1F-343CD039C86D}"/>
              </a:ext>
            </a:extLst>
          </p:cNvPr>
          <p:cNvPicPr>
            <a:picLocks noChangeAspect="1"/>
          </p:cNvPicPr>
          <p:nvPr/>
        </p:nvPicPr>
        <p:blipFill>
          <a:blip r:embed="rId4"/>
          <a:stretch>
            <a:fillRect/>
          </a:stretch>
        </p:blipFill>
        <p:spPr>
          <a:xfrm>
            <a:off x="522007" y="1417638"/>
            <a:ext cx="3041881" cy="4393828"/>
          </a:xfrm>
          <a:prstGeom prst="rect">
            <a:avLst/>
          </a:prstGeom>
        </p:spPr>
      </p:pic>
      <p:pic>
        <p:nvPicPr>
          <p:cNvPr id="7" name="Afbeelding 6">
            <a:extLst>
              <a:ext uri="{FF2B5EF4-FFF2-40B4-BE49-F238E27FC236}">
                <a16:creationId xmlns:a16="http://schemas.microsoft.com/office/drawing/2014/main" id="{33AE7F44-CCDB-43B0-B434-A95AD363249E}"/>
              </a:ext>
            </a:extLst>
          </p:cNvPr>
          <p:cNvPicPr>
            <a:picLocks noChangeAspect="1"/>
          </p:cNvPicPr>
          <p:nvPr/>
        </p:nvPicPr>
        <p:blipFill>
          <a:blip r:embed="rId5"/>
          <a:stretch>
            <a:fillRect/>
          </a:stretch>
        </p:blipFill>
        <p:spPr>
          <a:xfrm>
            <a:off x="2933169" y="4000171"/>
            <a:ext cx="3421677" cy="2194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69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4323553-0537-42E9-8AD0-0EACF87AE9FE}"/>
              </a:ext>
            </a:extLst>
          </p:cNvPr>
          <p:cNvPicPr>
            <a:picLocks noChangeAspect="1"/>
          </p:cNvPicPr>
          <p:nvPr/>
        </p:nvPicPr>
        <p:blipFill>
          <a:blip r:embed="rId3"/>
          <a:stretch>
            <a:fillRect/>
          </a:stretch>
        </p:blipFill>
        <p:spPr>
          <a:xfrm>
            <a:off x="4836565" y="1485332"/>
            <a:ext cx="2255715" cy="2347163"/>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34</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a:t>Duplicate game instantiation</a:t>
            </a:r>
          </a:p>
          <a:p>
            <a:r>
              <a:rPr lang="en-US" sz="1200" dirty="0"/>
              <a:t>Duplicate roll for loop</a:t>
            </a:r>
          </a:p>
        </p:txBody>
      </p:sp>
      <p:pic>
        <p:nvPicPr>
          <p:cNvPr id="12" name="Afbeelding 11">
            <a:extLst>
              <a:ext uri="{FF2B5EF4-FFF2-40B4-BE49-F238E27FC236}">
                <a16:creationId xmlns:a16="http://schemas.microsoft.com/office/drawing/2014/main" id="{896C3A05-9332-4750-AB1F-343CD039C86D}"/>
              </a:ext>
            </a:extLst>
          </p:cNvPr>
          <p:cNvPicPr>
            <a:picLocks noChangeAspect="1"/>
          </p:cNvPicPr>
          <p:nvPr/>
        </p:nvPicPr>
        <p:blipFill>
          <a:blip r:embed="rId4"/>
          <a:stretch>
            <a:fillRect/>
          </a:stretch>
        </p:blipFill>
        <p:spPr>
          <a:xfrm>
            <a:off x="522007" y="1417638"/>
            <a:ext cx="3041881" cy="4393828"/>
          </a:xfrm>
          <a:prstGeom prst="rect">
            <a:avLst/>
          </a:prstGeom>
        </p:spPr>
      </p:pic>
    </p:spTree>
    <p:extLst>
      <p:ext uri="{BB962C8B-B14F-4D97-AF65-F5344CB8AC3E}">
        <p14:creationId xmlns:p14="http://schemas.microsoft.com/office/powerpoint/2010/main" val="3544825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35</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Duplicate roll for loop</a:t>
            </a:r>
          </a:p>
        </p:txBody>
      </p:sp>
      <p:pic>
        <p:nvPicPr>
          <p:cNvPr id="6" name="Afbeelding 5">
            <a:extLst>
              <a:ext uri="{FF2B5EF4-FFF2-40B4-BE49-F238E27FC236}">
                <a16:creationId xmlns:a16="http://schemas.microsoft.com/office/drawing/2014/main" id="{5BAED229-E02F-4C65-AB3C-035B4C0E755B}"/>
              </a:ext>
            </a:extLst>
          </p:cNvPr>
          <p:cNvPicPr>
            <a:picLocks noChangeAspect="1"/>
          </p:cNvPicPr>
          <p:nvPr/>
        </p:nvPicPr>
        <p:blipFill>
          <a:blip r:embed="rId3"/>
          <a:stretch>
            <a:fillRect/>
          </a:stretch>
        </p:blipFill>
        <p:spPr>
          <a:xfrm>
            <a:off x="451373" y="1354519"/>
            <a:ext cx="3418802" cy="4811375"/>
          </a:xfrm>
          <a:prstGeom prst="rect">
            <a:avLst/>
          </a:prstGeom>
        </p:spPr>
      </p:pic>
      <p:pic>
        <p:nvPicPr>
          <p:cNvPr id="11" name="Afbeelding 10">
            <a:extLst>
              <a:ext uri="{FF2B5EF4-FFF2-40B4-BE49-F238E27FC236}">
                <a16:creationId xmlns:a16="http://schemas.microsoft.com/office/drawing/2014/main" id="{E7C7D872-94B5-4855-804D-2A4134383121}"/>
              </a:ext>
            </a:extLst>
          </p:cNvPr>
          <p:cNvPicPr>
            <a:picLocks noChangeAspect="1"/>
          </p:cNvPicPr>
          <p:nvPr/>
        </p:nvPicPr>
        <p:blipFill>
          <a:blip r:embed="rId4"/>
          <a:stretch>
            <a:fillRect/>
          </a:stretch>
        </p:blipFill>
        <p:spPr>
          <a:xfrm>
            <a:off x="2933169" y="4000171"/>
            <a:ext cx="3421677" cy="2194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Afbeelding 11">
            <a:extLst>
              <a:ext uri="{FF2B5EF4-FFF2-40B4-BE49-F238E27FC236}">
                <a16:creationId xmlns:a16="http://schemas.microsoft.com/office/drawing/2014/main" id="{F2014131-D546-4306-BD2C-249D7FF98704}"/>
              </a:ext>
            </a:extLst>
          </p:cNvPr>
          <p:cNvPicPr>
            <a:picLocks noChangeAspect="1"/>
          </p:cNvPicPr>
          <p:nvPr/>
        </p:nvPicPr>
        <p:blipFill>
          <a:blip r:embed="rId5"/>
          <a:stretch>
            <a:fillRect/>
          </a:stretch>
        </p:blipFill>
        <p:spPr>
          <a:xfrm>
            <a:off x="4836565" y="1485332"/>
            <a:ext cx="2255715" cy="2347163"/>
          </a:xfrm>
          <a:prstGeom prst="rect">
            <a:avLst/>
          </a:prstGeom>
        </p:spPr>
      </p:pic>
    </p:spTree>
    <p:extLst>
      <p:ext uri="{BB962C8B-B14F-4D97-AF65-F5344CB8AC3E}">
        <p14:creationId xmlns:p14="http://schemas.microsoft.com/office/powerpoint/2010/main" val="6393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36</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a:t>Duplicate roll for loop</a:t>
            </a:r>
          </a:p>
        </p:txBody>
      </p:sp>
      <p:pic>
        <p:nvPicPr>
          <p:cNvPr id="11" name="Afbeelding 10">
            <a:extLst>
              <a:ext uri="{FF2B5EF4-FFF2-40B4-BE49-F238E27FC236}">
                <a16:creationId xmlns:a16="http://schemas.microsoft.com/office/drawing/2014/main" id="{332707AD-EAE3-4C52-89F8-79371A8E8D00}"/>
              </a:ext>
            </a:extLst>
          </p:cNvPr>
          <p:cNvPicPr>
            <a:picLocks noChangeAspect="1"/>
          </p:cNvPicPr>
          <p:nvPr/>
        </p:nvPicPr>
        <p:blipFill>
          <a:blip r:embed="rId3"/>
          <a:stretch>
            <a:fillRect/>
          </a:stretch>
        </p:blipFill>
        <p:spPr>
          <a:xfrm>
            <a:off x="4836565" y="1485332"/>
            <a:ext cx="2255715" cy="2347163"/>
          </a:xfrm>
          <a:prstGeom prst="rect">
            <a:avLst/>
          </a:prstGeom>
        </p:spPr>
      </p:pic>
      <p:pic>
        <p:nvPicPr>
          <p:cNvPr id="13" name="Afbeelding 12">
            <a:extLst>
              <a:ext uri="{FF2B5EF4-FFF2-40B4-BE49-F238E27FC236}">
                <a16:creationId xmlns:a16="http://schemas.microsoft.com/office/drawing/2014/main" id="{E28965D0-5746-4203-88BA-E38715C458B8}"/>
              </a:ext>
            </a:extLst>
          </p:cNvPr>
          <p:cNvPicPr>
            <a:picLocks noChangeAspect="1"/>
          </p:cNvPicPr>
          <p:nvPr/>
        </p:nvPicPr>
        <p:blipFill>
          <a:blip r:embed="rId4"/>
          <a:stretch>
            <a:fillRect/>
          </a:stretch>
        </p:blipFill>
        <p:spPr>
          <a:xfrm>
            <a:off x="451373" y="1354519"/>
            <a:ext cx="3418802" cy="4811375"/>
          </a:xfrm>
          <a:prstGeom prst="rect">
            <a:avLst/>
          </a:prstGeom>
        </p:spPr>
      </p:pic>
    </p:spTree>
    <p:extLst>
      <p:ext uri="{BB962C8B-B14F-4D97-AF65-F5344CB8AC3E}">
        <p14:creationId xmlns:p14="http://schemas.microsoft.com/office/powerpoint/2010/main" val="637881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2F6A5565-1B80-4758-8E59-227AE7E1B38B}"/>
              </a:ext>
            </a:extLst>
          </p:cNvPr>
          <p:cNvPicPr>
            <a:picLocks noChangeAspect="1"/>
          </p:cNvPicPr>
          <p:nvPr/>
        </p:nvPicPr>
        <p:blipFill>
          <a:blip r:embed="rId3"/>
          <a:stretch>
            <a:fillRect/>
          </a:stretch>
        </p:blipFill>
        <p:spPr>
          <a:xfrm>
            <a:off x="343575" y="1409484"/>
            <a:ext cx="3497771" cy="4777607"/>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37</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10" name="Afbeelding 9">
            <a:extLst>
              <a:ext uri="{FF2B5EF4-FFF2-40B4-BE49-F238E27FC236}">
                <a16:creationId xmlns:a16="http://schemas.microsoft.com/office/drawing/2014/main" id="{89080D29-0701-4741-A6FB-6512F11533E2}"/>
              </a:ext>
            </a:extLst>
          </p:cNvPr>
          <p:cNvPicPr>
            <a:picLocks noChangeAspect="1"/>
          </p:cNvPicPr>
          <p:nvPr/>
        </p:nvPicPr>
        <p:blipFill>
          <a:blip r:embed="rId4"/>
          <a:stretch>
            <a:fillRect/>
          </a:stretch>
        </p:blipFill>
        <p:spPr>
          <a:xfrm>
            <a:off x="4836565" y="1485332"/>
            <a:ext cx="2255715" cy="2347163"/>
          </a:xfrm>
          <a:prstGeom prst="rect">
            <a:avLst/>
          </a:prstGeom>
        </p:spPr>
      </p:pic>
      <p:pic>
        <p:nvPicPr>
          <p:cNvPr id="13" name="Afbeelding 12">
            <a:extLst>
              <a:ext uri="{FF2B5EF4-FFF2-40B4-BE49-F238E27FC236}">
                <a16:creationId xmlns:a16="http://schemas.microsoft.com/office/drawing/2014/main" id="{61004830-88A1-4329-A8A8-B6906BD2D88E}"/>
              </a:ext>
            </a:extLst>
          </p:cNvPr>
          <p:cNvPicPr>
            <a:picLocks noChangeAspect="1"/>
          </p:cNvPicPr>
          <p:nvPr/>
        </p:nvPicPr>
        <p:blipFill>
          <a:blip r:embed="rId5"/>
          <a:stretch>
            <a:fillRect/>
          </a:stretch>
        </p:blipFill>
        <p:spPr>
          <a:xfrm>
            <a:off x="2872211" y="3798287"/>
            <a:ext cx="3391194" cy="262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840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38</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kstvak 10"/>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5" name="Afbeelding 4">
            <a:extLst>
              <a:ext uri="{FF2B5EF4-FFF2-40B4-BE49-F238E27FC236}">
                <a16:creationId xmlns:a16="http://schemas.microsoft.com/office/drawing/2014/main" id="{27138D2A-6241-48A5-BC2C-74B357A6229F}"/>
              </a:ext>
            </a:extLst>
          </p:cNvPr>
          <p:cNvPicPr>
            <a:picLocks noChangeAspect="1"/>
          </p:cNvPicPr>
          <p:nvPr/>
        </p:nvPicPr>
        <p:blipFill>
          <a:blip r:embed="rId3"/>
          <a:stretch>
            <a:fillRect/>
          </a:stretch>
        </p:blipFill>
        <p:spPr>
          <a:xfrm>
            <a:off x="258947" y="1417639"/>
            <a:ext cx="4216196" cy="3595538"/>
          </a:xfrm>
          <a:prstGeom prst="rect">
            <a:avLst/>
          </a:prstGeom>
        </p:spPr>
      </p:pic>
      <p:pic>
        <p:nvPicPr>
          <p:cNvPr id="13" name="Afbeelding 12">
            <a:extLst>
              <a:ext uri="{FF2B5EF4-FFF2-40B4-BE49-F238E27FC236}">
                <a16:creationId xmlns:a16="http://schemas.microsoft.com/office/drawing/2014/main" id="{518D70BF-C30E-4BE1-8FCA-07A9EBC273EE}"/>
              </a:ext>
            </a:extLst>
          </p:cNvPr>
          <p:cNvPicPr>
            <a:picLocks noChangeAspect="1"/>
          </p:cNvPicPr>
          <p:nvPr/>
        </p:nvPicPr>
        <p:blipFill>
          <a:blip r:embed="rId4"/>
          <a:stretch>
            <a:fillRect/>
          </a:stretch>
        </p:blipFill>
        <p:spPr>
          <a:xfrm>
            <a:off x="4836565" y="1485332"/>
            <a:ext cx="2255715" cy="2347163"/>
          </a:xfrm>
          <a:prstGeom prst="rect">
            <a:avLst/>
          </a:prstGeom>
        </p:spPr>
      </p:pic>
      <p:pic>
        <p:nvPicPr>
          <p:cNvPr id="6" name="Afbeelding 5">
            <a:extLst>
              <a:ext uri="{FF2B5EF4-FFF2-40B4-BE49-F238E27FC236}">
                <a16:creationId xmlns:a16="http://schemas.microsoft.com/office/drawing/2014/main" id="{9155A6A4-A8C9-4334-B4CE-0A2282F26F73}"/>
              </a:ext>
            </a:extLst>
          </p:cNvPr>
          <p:cNvPicPr>
            <a:picLocks noChangeAspect="1"/>
          </p:cNvPicPr>
          <p:nvPr/>
        </p:nvPicPr>
        <p:blipFill>
          <a:blip r:embed="rId5"/>
          <a:stretch>
            <a:fillRect/>
          </a:stretch>
        </p:blipFill>
        <p:spPr>
          <a:xfrm>
            <a:off x="2807435" y="3544326"/>
            <a:ext cx="3520745" cy="2812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866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a:extLst>
              <a:ext uri="{FF2B5EF4-FFF2-40B4-BE49-F238E27FC236}">
                <a16:creationId xmlns:a16="http://schemas.microsoft.com/office/drawing/2014/main" id="{05E9EA28-68C3-4391-B76A-D690C6DB0E96}"/>
              </a:ext>
            </a:extLst>
          </p:cNvPr>
          <p:cNvPicPr>
            <a:picLocks noChangeAspect="1"/>
          </p:cNvPicPr>
          <p:nvPr/>
        </p:nvPicPr>
        <p:blipFill>
          <a:blip r:embed="rId3"/>
          <a:stretch>
            <a:fillRect/>
          </a:stretch>
        </p:blipFill>
        <p:spPr>
          <a:xfrm>
            <a:off x="4836565" y="1485332"/>
            <a:ext cx="2255715" cy="2347163"/>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39</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5" name="Tekstvak 4"/>
          <p:cNvSpPr txBox="1"/>
          <p:nvPr/>
        </p:nvSpPr>
        <p:spPr>
          <a:xfrm>
            <a:off x="6359860" y="1124744"/>
            <a:ext cx="252028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Tempted to remember previous rolls. </a:t>
            </a:r>
          </a:p>
        </p:txBody>
      </p:sp>
      <p:cxnSp>
        <p:nvCxnSpPr>
          <p:cNvPr id="7" name="Rechte verbindingslijn met pijl 6"/>
          <p:cNvCxnSpPr>
            <a:cxnSpLocks/>
            <a:stCxn id="5" idx="2"/>
          </p:cNvCxnSpPr>
          <p:nvPr/>
        </p:nvCxnSpPr>
        <p:spPr>
          <a:xfrm flipH="1">
            <a:off x="6553200" y="1401743"/>
            <a:ext cx="1066800" cy="7311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kstvak 12"/>
          <p:cNvSpPr txBox="1"/>
          <p:nvPr/>
        </p:nvSpPr>
        <p:spPr>
          <a:xfrm>
            <a:off x="7090358" y="2360880"/>
            <a:ext cx="194421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Roll calculates score, but the name does not imply that</a:t>
            </a:r>
          </a:p>
        </p:txBody>
      </p:sp>
      <p:cxnSp>
        <p:nvCxnSpPr>
          <p:cNvPr id="15" name="Rechte verbindingslijn met pijl 14"/>
          <p:cNvCxnSpPr>
            <a:cxnSpLocks/>
            <a:stCxn id="13" idx="1"/>
          </p:cNvCxnSpPr>
          <p:nvPr/>
        </p:nvCxnSpPr>
        <p:spPr>
          <a:xfrm flipH="1" flipV="1">
            <a:off x="6156176" y="2376775"/>
            <a:ext cx="934182" cy="30727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kstvak 16"/>
          <p:cNvSpPr txBox="1"/>
          <p:nvPr/>
        </p:nvSpPr>
        <p:spPr>
          <a:xfrm>
            <a:off x="6786575" y="3519269"/>
            <a:ext cx="194421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Score  does not calculate score but the name implies that it should</a:t>
            </a:r>
          </a:p>
        </p:txBody>
      </p:sp>
      <p:cxnSp>
        <p:nvCxnSpPr>
          <p:cNvPr id="19" name="Rechte verbindingslijn met pijl 18"/>
          <p:cNvCxnSpPr>
            <a:cxnSpLocks/>
          </p:cNvCxnSpPr>
          <p:nvPr/>
        </p:nvCxnSpPr>
        <p:spPr>
          <a:xfrm flipH="1" flipV="1">
            <a:off x="6359860" y="3159344"/>
            <a:ext cx="470706" cy="449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 name="Tekstvak 20"/>
          <p:cNvSpPr txBox="1"/>
          <p:nvPr/>
        </p:nvSpPr>
        <p:spPr>
          <a:xfrm>
            <a:off x="5940152" y="4751388"/>
            <a:ext cx="1944216"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b="1" dirty="0"/>
              <a:t>Our design is wrong!</a:t>
            </a:r>
          </a:p>
        </p:txBody>
      </p:sp>
      <p:sp>
        <p:nvSpPr>
          <p:cNvPr id="22" name="Tekstvak 21"/>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20" name="Afbeelding 19">
            <a:extLst>
              <a:ext uri="{FF2B5EF4-FFF2-40B4-BE49-F238E27FC236}">
                <a16:creationId xmlns:a16="http://schemas.microsoft.com/office/drawing/2014/main" id="{89269998-D09C-41CE-8023-E1EB20118417}"/>
              </a:ext>
            </a:extLst>
          </p:cNvPr>
          <p:cNvPicPr>
            <a:picLocks noChangeAspect="1"/>
          </p:cNvPicPr>
          <p:nvPr/>
        </p:nvPicPr>
        <p:blipFill>
          <a:blip r:embed="rId4"/>
          <a:stretch>
            <a:fillRect/>
          </a:stretch>
        </p:blipFill>
        <p:spPr>
          <a:xfrm>
            <a:off x="258947" y="1417639"/>
            <a:ext cx="4216196" cy="3595538"/>
          </a:xfrm>
          <a:prstGeom prst="rect">
            <a:avLst/>
          </a:prstGeom>
        </p:spPr>
      </p:pic>
    </p:spTree>
    <p:extLst>
      <p:ext uri="{BB962C8B-B14F-4D97-AF65-F5344CB8AC3E}">
        <p14:creationId xmlns:p14="http://schemas.microsoft.com/office/powerpoint/2010/main" val="51302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Automated</a:t>
            </a:r>
            <a:r>
              <a:rPr lang="nl-BE" dirty="0"/>
              <a:t> tests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a:t>
            </a:fld>
            <a:endParaRPr lang="nl-NL"/>
          </a:p>
        </p:txBody>
      </p:sp>
      <p:sp>
        <p:nvSpPr>
          <p:cNvPr id="6" name="Tijdelijke aanduiding voor inhoud 5"/>
          <p:cNvSpPr>
            <a:spLocks noGrp="1"/>
          </p:cNvSpPr>
          <p:nvPr>
            <p:ph idx="1"/>
          </p:nvPr>
        </p:nvSpPr>
        <p:spPr/>
        <p:txBody>
          <a:bodyPr/>
          <a:lstStyle/>
          <a:p>
            <a:r>
              <a:rPr lang="en-US" dirty="0"/>
              <a:t>Automated software testing is a process in which software tools execute pre-scripted tests on a software application before it is released into production.</a:t>
            </a:r>
          </a:p>
          <a:p>
            <a:r>
              <a:rPr lang="en-US" dirty="0"/>
              <a:t>Different kinds of tests:</a:t>
            </a:r>
          </a:p>
          <a:p>
            <a:pPr lvl="1"/>
            <a:r>
              <a:rPr lang="en-US" dirty="0"/>
              <a:t>Unit tests </a:t>
            </a:r>
            <a:r>
              <a:rPr lang="en-US" sz="2000" dirty="0"/>
              <a:t>(Test a small unit of code, e.g. class method)</a:t>
            </a:r>
          </a:p>
          <a:p>
            <a:pPr lvl="1"/>
            <a:r>
              <a:rPr lang="en-US" dirty="0"/>
              <a:t>Integration tests </a:t>
            </a:r>
            <a:r>
              <a:rPr lang="en-US" sz="2000" dirty="0"/>
              <a:t>(Test a process involving multiple objects)</a:t>
            </a:r>
          </a:p>
          <a:p>
            <a:pPr lvl="1"/>
            <a:r>
              <a:rPr lang="en-US" dirty="0"/>
              <a:t>End-To-End tests </a:t>
            </a:r>
            <a:r>
              <a:rPr lang="en-US" sz="2000" dirty="0"/>
              <a:t>(Simulate input and check resulting output)</a:t>
            </a:r>
            <a:endParaRPr lang="nl-BE" sz="2000" dirty="0"/>
          </a:p>
        </p:txBody>
      </p:sp>
    </p:spTree>
    <p:extLst>
      <p:ext uri="{BB962C8B-B14F-4D97-AF65-F5344CB8AC3E}">
        <p14:creationId xmlns:p14="http://schemas.microsoft.com/office/powerpoint/2010/main" val="2547254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40</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6" name="Afbeelding 5">
            <a:extLst>
              <a:ext uri="{FF2B5EF4-FFF2-40B4-BE49-F238E27FC236}">
                <a16:creationId xmlns:a16="http://schemas.microsoft.com/office/drawing/2014/main" id="{2C75348A-1E94-45E8-9566-D971EFFC2F3C}"/>
              </a:ext>
            </a:extLst>
          </p:cNvPr>
          <p:cNvPicPr>
            <a:picLocks noChangeAspect="1"/>
          </p:cNvPicPr>
          <p:nvPr/>
        </p:nvPicPr>
        <p:blipFill>
          <a:blip r:embed="rId3"/>
          <a:stretch>
            <a:fillRect/>
          </a:stretch>
        </p:blipFill>
        <p:spPr>
          <a:xfrm>
            <a:off x="257741" y="1417638"/>
            <a:ext cx="3734124" cy="3878916"/>
          </a:xfrm>
          <a:prstGeom prst="rect">
            <a:avLst/>
          </a:prstGeom>
        </p:spPr>
      </p:pic>
      <p:pic>
        <p:nvPicPr>
          <p:cNvPr id="11" name="Afbeelding 10">
            <a:extLst>
              <a:ext uri="{FF2B5EF4-FFF2-40B4-BE49-F238E27FC236}">
                <a16:creationId xmlns:a16="http://schemas.microsoft.com/office/drawing/2014/main" id="{D25A8D26-BE54-40F4-91F2-A9EC35E21A9E}"/>
              </a:ext>
            </a:extLst>
          </p:cNvPr>
          <p:cNvPicPr>
            <a:picLocks noChangeAspect="1"/>
          </p:cNvPicPr>
          <p:nvPr/>
        </p:nvPicPr>
        <p:blipFill>
          <a:blip r:embed="rId4"/>
          <a:stretch>
            <a:fillRect/>
          </a:stretch>
        </p:blipFill>
        <p:spPr>
          <a:xfrm>
            <a:off x="4853392" y="1485332"/>
            <a:ext cx="2255715" cy="2347163"/>
          </a:xfrm>
          <a:prstGeom prst="rect">
            <a:avLst/>
          </a:prstGeom>
        </p:spPr>
      </p:pic>
      <p:pic>
        <p:nvPicPr>
          <p:cNvPr id="7" name="Afbeelding 6">
            <a:extLst>
              <a:ext uri="{FF2B5EF4-FFF2-40B4-BE49-F238E27FC236}">
                <a16:creationId xmlns:a16="http://schemas.microsoft.com/office/drawing/2014/main" id="{39253B1D-2B08-47A4-B7A7-72F9DE04D624}"/>
              </a:ext>
            </a:extLst>
          </p:cNvPr>
          <p:cNvPicPr>
            <a:picLocks noChangeAspect="1"/>
          </p:cNvPicPr>
          <p:nvPr/>
        </p:nvPicPr>
        <p:blipFill>
          <a:blip r:embed="rId5"/>
          <a:stretch>
            <a:fillRect/>
          </a:stretch>
        </p:blipFill>
        <p:spPr>
          <a:xfrm>
            <a:off x="2872211" y="3832495"/>
            <a:ext cx="3391194" cy="262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25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41</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8" name="Picture 7">
            <a:extLst>
              <a:ext uri="{FF2B5EF4-FFF2-40B4-BE49-F238E27FC236}">
                <a16:creationId xmlns:a16="http://schemas.microsoft.com/office/drawing/2014/main" id="{C841B9CF-8337-494E-988F-2B9A8A70AACA}"/>
              </a:ext>
            </a:extLst>
          </p:cNvPr>
          <p:cNvPicPr>
            <a:picLocks noChangeAspect="1"/>
          </p:cNvPicPr>
          <p:nvPr/>
        </p:nvPicPr>
        <p:blipFill>
          <a:blip r:embed="rId3"/>
          <a:stretch>
            <a:fillRect/>
          </a:stretch>
        </p:blipFill>
        <p:spPr>
          <a:xfrm>
            <a:off x="68771" y="1417638"/>
            <a:ext cx="4391025" cy="3686175"/>
          </a:xfrm>
          <a:prstGeom prst="rect">
            <a:avLst/>
          </a:prstGeom>
        </p:spPr>
      </p:pic>
      <p:pic>
        <p:nvPicPr>
          <p:cNvPr id="3" name="Afbeelding 2">
            <a:extLst>
              <a:ext uri="{FF2B5EF4-FFF2-40B4-BE49-F238E27FC236}">
                <a16:creationId xmlns:a16="http://schemas.microsoft.com/office/drawing/2014/main" id="{D3FC28A8-C43D-4AF8-9F2D-6735F05985C3}"/>
              </a:ext>
            </a:extLst>
          </p:cNvPr>
          <p:cNvPicPr>
            <a:picLocks noChangeAspect="1"/>
          </p:cNvPicPr>
          <p:nvPr/>
        </p:nvPicPr>
        <p:blipFill>
          <a:blip r:embed="rId4"/>
          <a:stretch>
            <a:fillRect/>
          </a:stretch>
        </p:blipFill>
        <p:spPr>
          <a:xfrm>
            <a:off x="4666959" y="1417638"/>
            <a:ext cx="3353091" cy="3330229"/>
          </a:xfrm>
          <a:prstGeom prst="rect">
            <a:avLst/>
          </a:prstGeom>
        </p:spPr>
      </p:pic>
      <p:pic>
        <p:nvPicPr>
          <p:cNvPr id="10" name="Afbeelding 9">
            <a:extLst>
              <a:ext uri="{FF2B5EF4-FFF2-40B4-BE49-F238E27FC236}">
                <a16:creationId xmlns:a16="http://schemas.microsoft.com/office/drawing/2014/main" id="{1579578F-EB20-4342-AF8C-2BE0619B7EB4}"/>
              </a:ext>
            </a:extLst>
          </p:cNvPr>
          <p:cNvPicPr>
            <a:picLocks noChangeAspect="1"/>
          </p:cNvPicPr>
          <p:nvPr/>
        </p:nvPicPr>
        <p:blipFill>
          <a:blip r:embed="rId5"/>
          <a:stretch>
            <a:fillRect/>
          </a:stretch>
        </p:blipFill>
        <p:spPr>
          <a:xfrm>
            <a:off x="2872211" y="3832495"/>
            <a:ext cx="3391194" cy="262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189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1C5D8D5F-8314-4D16-9FAA-AECADC416155}"/>
              </a:ext>
            </a:extLst>
          </p:cNvPr>
          <p:cNvPicPr>
            <a:picLocks noChangeAspect="1"/>
          </p:cNvPicPr>
          <p:nvPr/>
        </p:nvPicPr>
        <p:blipFill>
          <a:blip r:embed="rId3"/>
          <a:stretch>
            <a:fillRect/>
          </a:stretch>
        </p:blipFill>
        <p:spPr>
          <a:xfrm>
            <a:off x="4666959" y="1417638"/>
            <a:ext cx="3353091" cy="3330229"/>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42</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11" name="Afbeelding 10">
            <a:extLst>
              <a:ext uri="{FF2B5EF4-FFF2-40B4-BE49-F238E27FC236}">
                <a16:creationId xmlns:a16="http://schemas.microsoft.com/office/drawing/2014/main" id="{3FF444A3-7F59-43A0-A829-FF9635FF7521}"/>
              </a:ext>
            </a:extLst>
          </p:cNvPr>
          <p:cNvPicPr>
            <a:picLocks noChangeAspect="1"/>
          </p:cNvPicPr>
          <p:nvPr/>
        </p:nvPicPr>
        <p:blipFill>
          <a:blip r:embed="rId4"/>
          <a:stretch>
            <a:fillRect/>
          </a:stretch>
        </p:blipFill>
        <p:spPr>
          <a:xfrm>
            <a:off x="258947" y="1417639"/>
            <a:ext cx="4216196" cy="3595538"/>
          </a:xfrm>
          <a:prstGeom prst="rect">
            <a:avLst/>
          </a:prstGeom>
        </p:spPr>
      </p:pic>
      <p:pic>
        <p:nvPicPr>
          <p:cNvPr id="13" name="Afbeelding 12">
            <a:extLst>
              <a:ext uri="{FF2B5EF4-FFF2-40B4-BE49-F238E27FC236}">
                <a16:creationId xmlns:a16="http://schemas.microsoft.com/office/drawing/2014/main" id="{3DDC8937-B121-4F83-BDCB-A294FCE440B2}"/>
              </a:ext>
            </a:extLst>
          </p:cNvPr>
          <p:cNvPicPr>
            <a:picLocks noChangeAspect="1"/>
          </p:cNvPicPr>
          <p:nvPr/>
        </p:nvPicPr>
        <p:blipFill>
          <a:blip r:embed="rId5"/>
          <a:stretch>
            <a:fillRect/>
          </a:stretch>
        </p:blipFill>
        <p:spPr>
          <a:xfrm>
            <a:off x="2807435" y="3544326"/>
            <a:ext cx="3520745" cy="2812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938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4B465E-FB47-4541-AEC8-605176D22DC7}"/>
              </a:ext>
            </a:extLst>
          </p:cNvPr>
          <p:cNvPicPr>
            <a:picLocks noChangeAspect="1"/>
          </p:cNvPicPr>
          <p:nvPr/>
        </p:nvPicPr>
        <p:blipFill>
          <a:blip r:embed="rId3"/>
          <a:stretch>
            <a:fillRect/>
          </a:stretch>
        </p:blipFill>
        <p:spPr>
          <a:xfrm>
            <a:off x="96620" y="1433256"/>
            <a:ext cx="4324350" cy="3638550"/>
          </a:xfrm>
          <a:prstGeom prst="rect">
            <a:avLst/>
          </a:prstGeom>
        </p:spPr>
      </p:pic>
      <p:pic>
        <p:nvPicPr>
          <p:cNvPr id="3" name="Afbeelding 2">
            <a:extLst>
              <a:ext uri="{FF2B5EF4-FFF2-40B4-BE49-F238E27FC236}">
                <a16:creationId xmlns:a16="http://schemas.microsoft.com/office/drawing/2014/main" id="{460789D4-4D48-4897-BC7F-48EA94CFA9D7}"/>
              </a:ext>
            </a:extLst>
          </p:cNvPr>
          <p:cNvPicPr>
            <a:picLocks noChangeAspect="1"/>
          </p:cNvPicPr>
          <p:nvPr/>
        </p:nvPicPr>
        <p:blipFill>
          <a:blip r:embed="rId4"/>
          <a:stretch>
            <a:fillRect/>
          </a:stretch>
        </p:blipFill>
        <p:spPr>
          <a:xfrm>
            <a:off x="4719865" y="1433256"/>
            <a:ext cx="3962743" cy="3993226"/>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43</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kstvak 10"/>
          <p:cNvSpPr txBox="1"/>
          <p:nvPr/>
        </p:nvSpPr>
        <p:spPr>
          <a:xfrm>
            <a:off x="1307396" y="1867536"/>
            <a:ext cx="3023359"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All tests fail now because. We go out of range at the end of the _rolls array. Also “</a:t>
            </a:r>
            <a:r>
              <a:rPr lang="en-US" sz="1200" dirty="0" err="1"/>
              <a:t>i</a:t>
            </a:r>
            <a:r>
              <a:rPr lang="en-US" sz="1200" dirty="0"/>
              <a:t>” does not always refer to the first ball of the frame.. </a:t>
            </a:r>
          </a:p>
          <a:p>
            <a:endParaRPr lang="en-US" sz="1200" dirty="0"/>
          </a:p>
          <a:p>
            <a:r>
              <a:rPr lang="en-US" sz="1200" dirty="0"/>
              <a:t>We need to walk through the array two balls (frame) at a time</a:t>
            </a:r>
          </a:p>
        </p:txBody>
      </p:sp>
      <p:pic>
        <p:nvPicPr>
          <p:cNvPr id="5" name="Afbeelding 4">
            <a:extLst>
              <a:ext uri="{FF2B5EF4-FFF2-40B4-BE49-F238E27FC236}">
                <a16:creationId xmlns:a16="http://schemas.microsoft.com/office/drawing/2014/main" id="{02B1E664-7F55-4450-91E1-5DF9744DE56B}"/>
              </a:ext>
            </a:extLst>
          </p:cNvPr>
          <p:cNvPicPr>
            <a:picLocks noChangeAspect="1"/>
          </p:cNvPicPr>
          <p:nvPr/>
        </p:nvPicPr>
        <p:blipFill>
          <a:blip r:embed="rId5"/>
          <a:stretch>
            <a:fillRect/>
          </a:stretch>
        </p:blipFill>
        <p:spPr>
          <a:xfrm>
            <a:off x="2819076" y="3429000"/>
            <a:ext cx="3734124" cy="30939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kstvak 12">
            <a:extLst>
              <a:ext uri="{FF2B5EF4-FFF2-40B4-BE49-F238E27FC236}">
                <a16:creationId xmlns:a16="http://schemas.microsoft.com/office/drawing/2014/main" id="{105CB27B-B06A-4E89-94E5-6B31756F1FDA}"/>
              </a:ext>
            </a:extLst>
          </p:cNvPr>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spTree>
    <p:extLst>
      <p:ext uri="{BB962C8B-B14F-4D97-AF65-F5344CB8AC3E}">
        <p14:creationId xmlns:p14="http://schemas.microsoft.com/office/powerpoint/2010/main" val="262989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kstvak 10">
            <a:extLst>
              <a:ext uri="{FF2B5EF4-FFF2-40B4-BE49-F238E27FC236}">
                <a16:creationId xmlns:a16="http://schemas.microsoft.com/office/drawing/2014/main" id="{EEF5D8B9-0379-48AC-9102-8FD44BBD4B17}"/>
              </a:ext>
            </a:extLst>
          </p:cNvPr>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44</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10" name="Picture 11">
            <a:extLst>
              <a:ext uri="{FF2B5EF4-FFF2-40B4-BE49-F238E27FC236}">
                <a16:creationId xmlns:a16="http://schemas.microsoft.com/office/drawing/2014/main" id="{A646EBB3-C356-45B3-850B-7FCEEAC3F9A7}"/>
              </a:ext>
            </a:extLst>
          </p:cNvPr>
          <p:cNvPicPr>
            <a:picLocks noChangeAspect="1"/>
          </p:cNvPicPr>
          <p:nvPr/>
        </p:nvPicPr>
        <p:blipFill>
          <a:blip r:embed="rId3"/>
          <a:stretch>
            <a:fillRect/>
          </a:stretch>
        </p:blipFill>
        <p:spPr>
          <a:xfrm>
            <a:off x="96620" y="1433256"/>
            <a:ext cx="4324350" cy="3638550"/>
          </a:xfrm>
          <a:prstGeom prst="rect">
            <a:avLst/>
          </a:prstGeom>
        </p:spPr>
      </p:pic>
      <p:pic>
        <p:nvPicPr>
          <p:cNvPr id="5" name="Afbeelding 4">
            <a:extLst>
              <a:ext uri="{FF2B5EF4-FFF2-40B4-BE49-F238E27FC236}">
                <a16:creationId xmlns:a16="http://schemas.microsoft.com/office/drawing/2014/main" id="{E48AF1DF-2DA2-417C-9EBA-B2E2F387231C}"/>
              </a:ext>
            </a:extLst>
          </p:cNvPr>
          <p:cNvPicPr>
            <a:picLocks noChangeAspect="1"/>
          </p:cNvPicPr>
          <p:nvPr/>
        </p:nvPicPr>
        <p:blipFill>
          <a:blip r:embed="rId4"/>
          <a:stretch>
            <a:fillRect/>
          </a:stretch>
        </p:blipFill>
        <p:spPr>
          <a:xfrm>
            <a:off x="4718838" y="1433256"/>
            <a:ext cx="3985605" cy="4305673"/>
          </a:xfrm>
          <a:prstGeom prst="rect">
            <a:avLst/>
          </a:prstGeom>
        </p:spPr>
      </p:pic>
      <p:pic>
        <p:nvPicPr>
          <p:cNvPr id="7" name="Afbeelding 6">
            <a:extLst>
              <a:ext uri="{FF2B5EF4-FFF2-40B4-BE49-F238E27FC236}">
                <a16:creationId xmlns:a16="http://schemas.microsoft.com/office/drawing/2014/main" id="{5174B6F9-2703-4003-8B83-D41AE97C1208}"/>
              </a:ext>
            </a:extLst>
          </p:cNvPr>
          <p:cNvPicPr>
            <a:picLocks noChangeAspect="1"/>
          </p:cNvPicPr>
          <p:nvPr/>
        </p:nvPicPr>
        <p:blipFill>
          <a:blip r:embed="rId5"/>
          <a:stretch>
            <a:fillRect/>
          </a:stretch>
        </p:blipFill>
        <p:spPr>
          <a:xfrm>
            <a:off x="2876375" y="4334272"/>
            <a:ext cx="3360711" cy="2156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702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45</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8" name="Picture 11">
            <a:extLst>
              <a:ext uri="{FF2B5EF4-FFF2-40B4-BE49-F238E27FC236}">
                <a16:creationId xmlns:a16="http://schemas.microsoft.com/office/drawing/2014/main" id="{693EDADA-6437-443A-BC4D-B8A4A037BD38}"/>
              </a:ext>
            </a:extLst>
          </p:cNvPr>
          <p:cNvPicPr>
            <a:picLocks noChangeAspect="1"/>
          </p:cNvPicPr>
          <p:nvPr/>
        </p:nvPicPr>
        <p:blipFill>
          <a:blip r:embed="rId3"/>
          <a:stretch>
            <a:fillRect/>
          </a:stretch>
        </p:blipFill>
        <p:spPr>
          <a:xfrm>
            <a:off x="96620" y="1433256"/>
            <a:ext cx="4324350" cy="3638550"/>
          </a:xfrm>
          <a:prstGeom prst="rect">
            <a:avLst/>
          </a:prstGeom>
        </p:spPr>
      </p:pic>
      <p:pic>
        <p:nvPicPr>
          <p:cNvPr id="12" name="Afbeelding 11">
            <a:extLst>
              <a:ext uri="{FF2B5EF4-FFF2-40B4-BE49-F238E27FC236}">
                <a16:creationId xmlns:a16="http://schemas.microsoft.com/office/drawing/2014/main" id="{C906AC69-A53A-4909-B511-41D90D12F55C}"/>
              </a:ext>
            </a:extLst>
          </p:cNvPr>
          <p:cNvPicPr>
            <a:picLocks noChangeAspect="1"/>
          </p:cNvPicPr>
          <p:nvPr/>
        </p:nvPicPr>
        <p:blipFill>
          <a:blip r:embed="rId4"/>
          <a:stretch>
            <a:fillRect/>
          </a:stretch>
        </p:blipFill>
        <p:spPr>
          <a:xfrm>
            <a:off x="4718838" y="1433256"/>
            <a:ext cx="3985605" cy="4305673"/>
          </a:xfrm>
          <a:prstGeom prst="rect">
            <a:avLst/>
          </a:prstGeom>
        </p:spPr>
      </p:pic>
      <p:sp>
        <p:nvSpPr>
          <p:cNvPr id="14" name="Tekstvak 13">
            <a:extLst>
              <a:ext uri="{FF2B5EF4-FFF2-40B4-BE49-F238E27FC236}">
                <a16:creationId xmlns:a16="http://schemas.microsoft.com/office/drawing/2014/main" id="{D3B0DE0F-3EE4-46A2-BCAB-AFE78C46FECB}"/>
              </a:ext>
            </a:extLst>
          </p:cNvPr>
          <p:cNvSpPr txBox="1"/>
          <p:nvPr/>
        </p:nvSpPr>
        <p:spPr>
          <a:xfrm>
            <a:off x="258490" y="5229200"/>
            <a:ext cx="288032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a:p>
            <a:r>
              <a:rPr lang="en-US" sz="1200" dirty="0"/>
              <a:t>Ugly comment in test condition (spare)</a:t>
            </a:r>
          </a:p>
          <a:p>
            <a:r>
              <a:rPr lang="en-US" sz="1200" dirty="0"/>
              <a:t>Ugly variable name “</a:t>
            </a:r>
            <a:r>
              <a:rPr lang="en-US" sz="1200" dirty="0" err="1"/>
              <a:t>i</a:t>
            </a:r>
            <a:r>
              <a:rPr lang="en-US" sz="1200" dirty="0"/>
              <a:t>”</a:t>
            </a:r>
          </a:p>
        </p:txBody>
      </p:sp>
    </p:spTree>
    <p:extLst>
      <p:ext uri="{BB962C8B-B14F-4D97-AF65-F5344CB8AC3E}">
        <p14:creationId xmlns:p14="http://schemas.microsoft.com/office/powerpoint/2010/main" val="2280267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Afbeelding 13">
            <a:extLst>
              <a:ext uri="{FF2B5EF4-FFF2-40B4-BE49-F238E27FC236}">
                <a16:creationId xmlns:a16="http://schemas.microsoft.com/office/drawing/2014/main" id="{D6A4F431-B665-4502-9136-5FEB131BC770}"/>
              </a:ext>
            </a:extLst>
          </p:cNvPr>
          <p:cNvPicPr>
            <a:picLocks noChangeAspect="1"/>
          </p:cNvPicPr>
          <p:nvPr/>
        </p:nvPicPr>
        <p:blipFill>
          <a:blip r:embed="rId3"/>
          <a:stretch>
            <a:fillRect/>
          </a:stretch>
        </p:blipFill>
        <p:spPr>
          <a:xfrm>
            <a:off x="4718838" y="1433256"/>
            <a:ext cx="3985605" cy="4305673"/>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46</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3" name="Tekstvak 12">
            <a:extLst>
              <a:ext uri="{FF2B5EF4-FFF2-40B4-BE49-F238E27FC236}">
                <a16:creationId xmlns:a16="http://schemas.microsoft.com/office/drawing/2014/main" id="{492CA709-FE27-4899-AB4D-7B8EF928F2F2}"/>
              </a:ext>
            </a:extLst>
          </p:cNvPr>
          <p:cNvSpPr txBox="1"/>
          <p:nvPr/>
        </p:nvSpPr>
        <p:spPr>
          <a:xfrm>
            <a:off x="5160462" y="5906254"/>
            <a:ext cx="2880320" cy="6771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a:t>Ugly code for rolling spare in test</a:t>
            </a:r>
          </a:p>
          <a:p>
            <a:r>
              <a:rPr lang="en-US" sz="1200" dirty="0"/>
              <a:t>Ugly comment in test condition (spare)</a:t>
            </a:r>
          </a:p>
          <a:p>
            <a:r>
              <a:rPr lang="en-US" sz="1200" dirty="0"/>
              <a:t>Ugly variable name “</a:t>
            </a:r>
            <a:r>
              <a:rPr lang="en-US" sz="1200" dirty="0" err="1"/>
              <a:t>i</a:t>
            </a:r>
            <a:r>
              <a:rPr lang="en-US" sz="1200" dirty="0"/>
              <a:t>”</a:t>
            </a:r>
          </a:p>
        </p:txBody>
      </p:sp>
      <p:pic>
        <p:nvPicPr>
          <p:cNvPr id="3" name="Afbeelding 2">
            <a:extLst>
              <a:ext uri="{FF2B5EF4-FFF2-40B4-BE49-F238E27FC236}">
                <a16:creationId xmlns:a16="http://schemas.microsoft.com/office/drawing/2014/main" id="{E8C64BFE-19B3-4F33-8A38-88CC84BB7A7D}"/>
              </a:ext>
            </a:extLst>
          </p:cNvPr>
          <p:cNvPicPr>
            <a:picLocks noChangeAspect="1"/>
          </p:cNvPicPr>
          <p:nvPr/>
        </p:nvPicPr>
        <p:blipFill>
          <a:blip r:embed="rId4"/>
          <a:stretch>
            <a:fillRect/>
          </a:stretch>
        </p:blipFill>
        <p:spPr>
          <a:xfrm>
            <a:off x="322507" y="1490923"/>
            <a:ext cx="4121414" cy="4282352"/>
          </a:xfrm>
          <a:prstGeom prst="rect">
            <a:avLst/>
          </a:prstGeom>
        </p:spPr>
      </p:pic>
      <p:pic>
        <p:nvPicPr>
          <p:cNvPr id="15" name="Afbeelding 14">
            <a:extLst>
              <a:ext uri="{FF2B5EF4-FFF2-40B4-BE49-F238E27FC236}">
                <a16:creationId xmlns:a16="http://schemas.microsoft.com/office/drawing/2014/main" id="{5CFF97F8-A499-42A4-AEDB-F3B660F23DD9}"/>
              </a:ext>
            </a:extLst>
          </p:cNvPr>
          <p:cNvPicPr>
            <a:picLocks noChangeAspect="1"/>
          </p:cNvPicPr>
          <p:nvPr/>
        </p:nvPicPr>
        <p:blipFill>
          <a:blip r:embed="rId5"/>
          <a:stretch>
            <a:fillRect/>
          </a:stretch>
        </p:blipFill>
        <p:spPr>
          <a:xfrm>
            <a:off x="2876375" y="4334272"/>
            <a:ext cx="3360711" cy="2156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275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E4636323-6B7C-487F-9054-6B546A1E057D}"/>
              </a:ext>
            </a:extLst>
          </p:cNvPr>
          <p:cNvPicPr>
            <a:picLocks noChangeAspect="1"/>
          </p:cNvPicPr>
          <p:nvPr/>
        </p:nvPicPr>
        <p:blipFill>
          <a:blip r:embed="rId3"/>
          <a:stretch>
            <a:fillRect/>
          </a:stretch>
        </p:blipFill>
        <p:spPr>
          <a:xfrm>
            <a:off x="4695887" y="1417638"/>
            <a:ext cx="4448113" cy="3783915"/>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47</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3" name="Tekstvak 12">
            <a:extLst>
              <a:ext uri="{FF2B5EF4-FFF2-40B4-BE49-F238E27FC236}">
                <a16:creationId xmlns:a16="http://schemas.microsoft.com/office/drawing/2014/main" id="{492CA709-FE27-4899-AB4D-7B8EF928F2F2}"/>
              </a:ext>
            </a:extLst>
          </p:cNvPr>
          <p:cNvSpPr txBox="1"/>
          <p:nvPr/>
        </p:nvSpPr>
        <p:spPr>
          <a:xfrm>
            <a:off x="5160462" y="5906254"/>
            <a:ext cx="2880320"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comment in test condition (spare)</a:t>
            </a:r>
          </a:p>
          <a:p>
            <a:r>
              <a:rPr lang="en-US" sz="1400" b="1" dirty="0"/>
              <a:t>Ugly variable name “</a:t>
            </a:r>
            <a:r>
              <a:rPr lang="en-US" sz="1400" b="1" dirty="0" err="1"/>
              <a:t>i</a:t>
            </a:r>
            <a:r>
              <a:rPr lang="en-US" sz="1400" b="1" dirty="0"/>
              <a:t>”</a:t>
            </a:r>
          </a:p>
        </p:txBody>
      </p:sp>
      <p:pic>
        <p:nvPicPr>
          <p:cNvPr id="3" name="Afbeelding 2">
            <a:extLst>
              <a:ext uri="{FF2B5EF4-FFF2-40B4-BE49-F238E27FC236}">
                <a16:creationId xmlns:a16="http://schemas.microsoft.com/office/drawing/2014/main" id="{E8C64BFE-19B3-4F33-8A38-88CC84BB7A7D}"/>
              </a:ext>
            </a:extLst>
          </p:cNvPr>
          <p:cNvPicPr>
            <a:picLocks noChangeAspect="1"/>
          </p:cNvPicPr>
          <p:nvPr/>
        </p:nvPicPr>
        <p:blipFill>
          <a:blip r:embed="rId4"/>
          <a:stretch>
            <a:fillRect/>
          </a:stretch>
        </p:blipFill>
        <p:spPr>
          <a:xfrm>
            <a:off x="322507" y="1490923"/>
            <a:ext cx="4121414" cy="4282352"/>
          </a:xfrm>
          <a:prstGeom prst="rect">
            <a:avLst/>
          </a:prstGeom>
        </p:spPr>
      </p:pic>
      <p:pic>
        <p:nvPicPr>
          <p:cNvPr id="15" name="Afbeelding 14">
            <a:extLst>
              <a:ext uri="{FF2B5EF4-FFF2-40B4-BE49-F238E27FC236}">
                <a16:creationId xmlns:a16="http://schemas.microsoft.com/office/drawing/2014/main" id="{5CFF97F8-A499-42A4-AEDB-F3B660F23DD9}"/>
              </a:ext>
            </a:extLst>
          </p:cNvPr>
          <p:cNvPicPr>
            <a:picLocks noChangeAspect="1"/>
          </p:cNvPicPr>
          <p:nvPr/>
        </p:nvPicPr>
        <p:blipFill>
          <a:blip r:embed="rId5"/>
          <a:stretch>
            <a:fillRect/>
          </a:stretch>
        </p:blipFill>
        <p:spPr>
          <a:xfrm>
            <a:off x="2876375" y="4293096"/>
            <a:ext cx="3360711" cy="2156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961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B71AF87A-9840-4426-B3E8-DED6CD760A85}"/>
              </a:ext>
            </a:extLst>
          </p:cNvPr>
          <p:cNvPicPr>
            <a:picLocks noChangeAspect="1"/>
          </p:cNvPicPr>
          <p:nvPr/>
        </p:nvPicPr>
        <p:blipFill>
          <a:blip r:embed="rId3"/>
          <a:stretch>
            <a:fillRect/>
          </a:stretch>
        </p:blipFill>
        <p:spPr>
          <a:xfrm>
            <a:off x="4697523" y="1417638"/>
            <a:ext cx="4266965" cy="4603650"/>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48</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3" name="Tekstvak 12">
            <a:extLst>
              <a:ext uri="{FF2B5EF4-FFF2-40B4-BE49-F238E27FC236}">
                <a16:creationId xmlns:a16="http://schemas.microsoft.com/office/drawing/2014/main" id="{492CA709-FE27-4899-AB4D-7B8EF928F2F2}"/>
              </a:ext>
            </a:extLst>
          </p:cNvPr>
          <p:cNvSpPr txBox="1"/>
          <p:nvPr/>
        </p:nvSpPr>
        <p:spPr>
          <a:xfrm>
            <a:off x="4868416" y="6261913"/>
            <a:ext cx="3124944"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a:t>Ugly comment in test condition (spare)</a:t>
            </a:r>
          </a:p>
        </p:txBody>
      </p:sp>
      <p:pic>
        <p:nvPicPr>
          <p:cNvPr id="3" name="Afbeelding 2">
            <a:extLst>
              <a:ext uri="{FF2B5EF4-FFF2-40B4-BE49-F238E27FC236}">
                <a16:creationId xmlns:a16="http://schemas.microsoft.com/office/drawing/2014/main" id="{E8C64BFE-19B3-4F33-8A38-88CC84BB7A7D}"/>
              </a:ext>
            </a:extLst>
          </p:cNvPr>
          <p:cNvPicPr>
            <a:picLocks noChangeAspect="1"/>
          </p:cNvPicPr>
          <p:nvPr/>
        </p:nvPicPr>
        <p:blipFill>
          <a:blip r:embed="rId4"/>
          <a:stretch>
            <a:fillRect/>
          </a:stretch>
        </p:blipFill>
        <p:spPr>
          <a:xfrm>
            <a:off x="322507" y="1490923"/>
            <a:ext cx="4121414" cy="4282352"/>
          </a:xfrm>
          <a:prstGeom prst="rect">
            <a:avLst/>
          </a:prstGeom>
        </p:spPr>
      </p:pic>
      <p:pic>
        <p:nvPicPr>
          <p:cNvPr id="15" name="Afbeelding 14">
            <a:extLst>
              <a:ext uri="{FF2B5EF4-FFF2-40B4-BE49-F238E27FC236}">
                <a16:creationId xmlns:a16="http://schemas.microsoft.com/office/drawing/2014/main" id="{5CFF97F8-A499-42A4-AEDB-F3B660F23DD9}"/>
              </a:ext>
            </a:extLst>
          </p:cNvPr>
          <p:cNvPicPr>
            <a:picLocks noChangeAspect="1"/>
          </p:cNvPicPr>
          <p:nvPr/>
        </p:nvPicPr>
        <p:blipFill>
          <a:blip r:embed="rId5"/>
          <a:stretch>
            <a:fillRect/>
          </a:stretch>
        </p:blipFill>
        <p:spPr>
          <a:xfrm>
            <a:off x="2876375" y="4080665"/>
            <a:ext cx="3360711" cy="2156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884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49</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8" name="Afbeelding 7">
            <a:extLst>
              <a:ext uri="{FF2B5EF4-FFF2-40B4-BE49-F238E27FC236}">
                <a16:creationId xmlns:a16="http://schemas.microsoft.com/office/drawing/2014/main" id="{A10C7ACD-6D37-4CD1-BBCE-0B2E278839B5}"/>
              </a:ext>
            </a:extLst>
          </p:cNvPr>
          <p:cNvPicPr>
            <a:picLocks noChangeAspect="1"/>
          </p:cNvPicPr>
          <p:nvPr/>
        </p:nvPicPr>
        <p:blipFill>
          <a:blip r:embed="rId3"/>
          <a:stretch>
            <a:fillRect/>
          </a:stretch>
        </p:blipFill>
        <p:spPr>
          <a:xfrm>
            <a:off x="4697523" y="1417638"/>
            <a:ext cx="4266965" cy="4603650"/>
          </a:xfrm>
          <a:prstGeom prst="rect">
            <a:avLst/>
          </a:prstGeom>
        </p:spPr>
      </p:pic>
      <p:pic>
        <p:nvPicPr>
          <p:cNvPr id="5" name="Afbeelding 4">
            <a:extLst>
              <a:ext uri="{FF2B5EF4-FFF2-40B4-BE49-F238E27FC236}">
                <a16:creationId xmlns:a16="http://schemas.microsoft.com/office/drawing/2014/main" id="{8725D7D9-A46D-4777-A828-38B58DC0585A}"/>
              </a:ext>
            </a:extLst>
          </p:cNvPr>
          <p:cNvPicPr>
            <a:picLocks noChangeAspect="1"/>
          </p:cNvPicPr>
          <p:nvPr/>
        </p:nvPicPr>
        <p:blipFill>
          <a:blip r:embed="rId4"/>
          <a:stretch>
            <a:fillRect/>
          </a:stretch>
        </p:blipFill>
        <p:spPr>
          <a:xfrm>
            <a:off x="259034" y="1417638"/>
            <a:ext cx="4168950" cy="4387626"/>
          </a:xfrm>
          <a:prstGeom prst="rect">
            <a:avLst/>
          </a:prstGeom>
        </p:spPr>
      </p:pic>
      <p:pic>
        <p:nvPicPr>
          <p:cNvPr id="10" name="Afbeelding 9">
            <a:extLst>
              <a:ext uri="{FF2B5EF4-FFF2-40B4-BE49-F238E27FC236}">
                <a16:creationId xmlns:a16="http://schemas.microsoft.com/office/drawing/2014/main" id="{2F20C87E-105F-45D4-9E4C-D7C7FCAD3E62}"/>
              </a:ext>
            </a:extLst>
          </p:cNvPr>
          <p:cNvPicPr>
            <a:picLocks noChangeAspect="1"/>
          </p:cNvPicPr>
          <p:nvPr/>
        </p:nvPicPr>
        <p:blipFill>
          <a:blip r:embed="rId5"/>
          <a:stretch>
            <a:fillRect/>
          </a:stretch>
        </p:blipFill>
        <p:spPr>
          <a:xfrm>
            <a:off x="3047868" y="3435554"/>
            <a:ext cx="3048264" cy="30177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98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Why</a:t>
            </a:r>
            <a:r>
              <a:rPr lang="nl-BE" dirty="0"/>
              <a:t> do </a:t>
            </a:r>
            <a:r>
              <a:rPr lang="nl-BE" dirty="0" err="1"/>
              <a:t>automated</a:t>
            </a:r>
            <a:r>
              <a:rPr lang="nl-BE" dirty="0"/>
              <a:t> </a:t>
            </a:r>
            <a:r>
              <a:rPr lang="nl-BE" dirty="0" err="1"/>
              <a:t>testing</a:t>
            </a:r>
            <a:r>
              <a:rPr lang="nl-BE"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a:t>
            </a:fld>
            <a:endParaRPr lang="nl-NL"/>
          </a:p>
        </p:txBody>
      </p:sp>
      <p:sp>
        <p:nvSpPr>
          <p:cNvPr id="6" name="Tijdelijke aanduiding voor inhoud 5"/>
          <p:cNvSpPr>
            <a:spLocks noGrp="1"/>
          </p:cNvSpPr>
          <p:nvPr>
            <p:ph idx="1"/>
          </p:nvPr>
        </p:nvSpPr>
        <p:spPr/>
        <p:txBody>
          <a:bodyPr/>
          <a:lstStyle/>
          <a:p>
            <a:r>
              <a:rPr lang="en-US" sz="2400" dirty="0"/>
              <a:t>Happier development team</a:t>
            </a:r>
          </a:p>
          <a:p>
            <a:pPr lvl="1"/>
            <a:r>
              <a:rPr lang="en-US" sz="1600" dirty="0"/>
              <a:t>Find defects earlier -&gt; fewer bugs in production -&gt; fewer late nights/weekend work</a:t>
            </a:r>
          </a:p>
          <a:p>
            <a:pPr lvl="1"/>
            <a:r>
              <a:rPr lang="en-US" sz="1600" dirty="0"/>
              <a:t>Fewer bugs in production -&gt; more time to add new features</a:t>
            </a:r>
          </a:p>
          <a:p>
            <a:r>
              <a:rPr lang="en-US" sz="2400" dirty="0"/>
              <a:t>Happier users</a:t>
            </a:r>
          </a:p>
          <a:p>
            <a:pPr lvl="1"/>
            <a:r>
              <a:rPr lang="en-US" sz="1600" dirty="0"/>
              <a:t>Fewer defects reaching production causing annoyance</a:t>
            </a:r>
          </a:p>
          <a:p>
            <a:r>
              <a:rPr lang="en-US" sz="2400" dirty="0"/>
              <a:t>Reduced business cost</a:t>
            </a:r>
          </a:p>
          <a:p>
            <a:pPr lvl="1"/>
            <a:r>
              <a:rPr lang="en-US" sz="1600" dirty="0"/>
              <a:t>Defects found earlier in development lifecycle</a:t>
            </a:r>
          </a:p>
          <a:p>
            <a:r>
              <a:rPr lang="en-US" sz="2400" dirty="0"/>
              <a:t>Reliability</a:t>
            </a:r>
          </a:p>
          <a:p>
            <a:pPr lvl="1"/>
            <a:r>
              <a:rPr lang="en-US" sz="1600" dirty="0"/>
              <a:t>Exactly same test code runs each time</a:t>
            </a:r>
          </a:p>
          <a:p>
            <a:pPr lvl="1"/>
            <a:r>
              <a:rPr lang="en-US" sz="1600" dirty="0"/>
              <a:t>No variance between runs from Human error</a:t>
            </a:r>
          </a:p>
          <a:p>
            <a:r>
              <a:rPr lang="en-US" sz="2400" dirty="0"/>
              <a:t>Faster execution</a:t>
            </a:r>
          </a:p>
          <a:p>
            <a:pPr lvl="1"/>
            <a:r>
              <a:rPr lang="en-US" sz="1600" dirty="0"/>
              <a:t>Quicker than a human performing tests manually</a:t>
            </a:r>
          </a:p>
        </p:txBody>
      </p:sp>
    </p:spTree>
    <p:extLst>
      <p:ext uri="{BB962C8B-B14F-4D97-AF65-F5344CB8AC3E}">
        <p14:creationId xmlns:p14="http://schemas.microsoft.com/office/powerpoint/2010/main" val="3812099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50</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Afbeelding 10">
            <a:extLst>
              <a:ext uri="{FF2B5EF4-FFF2-40B4-BE49-F238E27FC236}">
                <a16:creationId xmlns:a16="http://schemas.microsoft.com/office/drawing/2014/main" id="{715851CE-3A3A-4FA5-A53A-4C22DBFCE5C9}"/>
              </a:ext>
            </a:extLst>
          </p:cNvPr>
          <p:cNvPicPr>
            <a:picLocks noChangeAspect="1"/>
          </p:cNvPicPr>
          <p:nvPr/>
        </p:nvPicPr>
        <p:blipFill>
          <a:blip r:embed="rId3"/>
          <a:stretch>
            <a:fillRect/>
          </a:stretch>
        </p:blipFill>
        <p:spPr>
          <a:xfrm>
            <a:off x="259034" y="1417638"/>
            <a:ext cx="4168950" cy="4387626"/>
          </a:xfrm>
          <a:prstGeom prst="rect">
            <a:avLst/>
          </a:prstGeom>
        </p:spPr>
      </p:pic>
      <p:pic>
        <p:nvPicPr>
          <p:cNvPr id="5" name="Afbeelding 4">
            <a:extLst>
              <a:ext uri="{FF2B5EF4-FFF2-40B4-BE49-F238E27FC236}">
                <a16:creationId xmlns:a16="http://schemas.microsoft.com/office/drawing/2014/main" id="{6A3B5130-0245-4D6D-A0E5-C2F54F674382}"/>
              </a:ext>
            </a:extLst>
          </p:cNvPr>
          <p:cNvPicPr>
            <a:picLocks noChangeAspect="1"/>
          </p:cNvPicPr>
          <p:nvPr/>
        </p:nvPicPr>
        <p:blipFill>
          <a:blip r:embed="rId4"/>
          <a:stretch>
            <a:fillRect/>
          </a:stretch>
        </p:blipFill>
        <p:spPr>
          <a:xfrm>
            <a:off x="4644008" y="1417639"/>
            <a:ext cx="4499992" cy="4736834"/>
          </a:xfrm>
          <a:prstGeom prst="rect">
            <a:avLst/>
          </a:prstGeom>
        </p:spPr>
      </p:pic>
      <p:pic>
        <p:nvPicPr>
          <p:cNvPr id="7" name="Afbeelding 6">
            <a:extLst>
              <a:ext uri="{FF2B5EF4-FFF2-40B4-BE49-F238E27FC236}">
                <a16:creationId xmlns:a16="http://schemas.microsoft.com/office/drawing/2014/main" id="{9989F255-DDBF-4F1B-9806-B457D8DD49DE}"/>
              </a:ext>
            </a:extLst>
          </p:cNvPr>
          <p:cNvPicPr>
            <a:picLocks noChangeAspect="1"/>
          </p:cNvPicPr>
          <p:nvPr/>
        </p:nvPicPr>
        <p:blipFill>
          <a:blip r:embed="rId5"/>
          <a:stretch>
            <a:fillRect/>
          </a:stretch>
        </p:blipFill>
        <p:spPr>
          <a:xfrm>
            <a:off x="3055488" y="4060449"/>
            <a:ext cx="3033023" cy="2392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3745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51</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6" name="Afbeelding 5">
            <a:extLst>
              <a:ext uri="{FF2B5EF4-FFF2-40B4-BE49-F238E27FC236}">
                <a16:creationId xmlns:a16="http://schemas.microsoft.com/office/drawing/2014/main" id="{3D1CC8C0-351D-419B-BCD2-61F4B391E17F}"/>
              </a:ext>
            </a:extLst>
          </p:cNvPr>
          <p:cNvPicPr>
            <a:picLocks noChangeAspect="1"/>
          </p:cNvPicPr>
          <p:nvPr/>
        </p:nvPicPr>
        <p:blipFill>
          <a:blip r:embed="rId3"/>
          <a:stretch>
            <a:fillRect/>
          </a:stretch>
        </p:blipFill>
        <p:spPr>
          <a:xfrm>
            <a:off x="299811" y="1367386"/>
            <a:ext cx="3912149" cy="4797918"/>
          </a:xfrm>
          <a:prstGeom prst="rect">
            <a:avLst/>
          </a:prstGeom>
        </p:spPr>
      </p:pic>
      <p:pic>
        <p:nvPicPr>
          <p:cNvPr id="8" name="Afbeelding 7">
            <a:extLst>
              <a:ext uri="{FF2B5EF4-FFF2-40B4-BE49-F238E27FC236}">
                <a16:creationId xmlns:a16="http://schemas.microsoft.com/office/drawing/2014/main" id="{8744DA19-3135-438F-A08C-9D5EAD0C2DB7}"/>
              </a:ext>
            </a:extLst>
          </p:cNvPr>
          <p:cNvPicPr>
            <a:picLocks noChangeAspect="1"/>
          </p:cNvPicPr>
          <p:nvPr/>
        </p:nvPicPr>
        <p:blipFill>
          <a:blip r:embed="rId4"/>
          <a:stretch>
            <a:fillRect/>
          </a:stretch>
        </p:blipFill>
        <p:spPr>
          <a:xfrm>
            <a:off x="4745088" y="1367386"/>
            <a:ext cx="2897469" cy="5242132"/>
          </a:xfrm>
          <a:prstGeom prst="rect">
            <a:avLst/>
          </a:prstGeom>
        </p:spPr>
      </p:pic>
      <p:pic>
        <p:nvPicPr>
          <p:cNvPr id="10" name="Afbeelding 9">
            <a:extLst>
              <a:ext uri="{FF2B5EF4-FFF2-40B4-BE49-F238E27FC236}">
                <a16:creationId xmlns:a16="http://schemas.microsoft.com/office/drawing/2014/main" id="{E1330ADE-814F-424E-A3B9-2AD651BB7472}"/>
              </a:ext>
            </a:extLst>
          </p:cNvPr>
          <p:cNvPicPr>
            <a:picLocks noChangeAspect="1"/>
          </p:cNvPicPr>
          <p:nvPr/>
        </p:nvPicPr>
        <p:blipFill>
          <a:blip r:embed="rId5"/>
          <a:stretch>
            <a:fillRect/>
          </a:stretch>
        </p:blipFill>
        <p:spPr>
          <a:xfrm>
            <a:off x="3055488" y="4060449"/>
            <a:ext cx="3033023" cy="2392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964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52</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a:extLst>
              <a:ext uri="{FF2B5EF4-FFF2-40B4-BE49-F238E27FC236}">
                <a16:creationId xmlns:a16="http://schemas.microsoft.com/office/drawing/2014/main" id="{72A92AFF-2742-48F5-A27B-AEDCA9E4783B}"/>
              </a:ext>
            </a:extLst>
          </p:cNvPr>
          <p:cNvPicPr>
            <a:picLocks noChangeAspect="1"/>
          </p:cNvPicPr>
          <p:nvPr/>
        </p:nvPicPr>
        <p:blipFill>
          <a:blip r:embed="rId3"/>
          <a:stretch>
            <a:fillRect/>
          </a:stretch>
        </p:blipFill>
        <p:spPr>
          <a:xfrm>
            <a:off x="453187" y="1372438"/>
            <a:ext cx="3739846" cy="4694548"/>
          </a:xfrm>
          <a:prstGeom prst="rect">
            <a:avLst/>
          </a:prstGeom>
        </p:spPr>
      </p:pic>
      <p:pic>
        <p:nvPicPr>
          <p:cNvPr id="13" name="Afbeelding 12">
            <a:extLst>
              <a:ext uri="{FF2B5EF4-FFF2-40B4-BE49-F238E27FC236}">
                <a16:creationId xmlns:a16="http://schemas.microsoft.com/office/drawing/2014/main" id="{416DF696-E485-41A4-BE61-3BF84C131592}"/>
              </a:ext>
            </a:extLst>
          </p:cNvPr>
          <p:cNvPicPr>
            <a:picLocks noChangeAspect="1"/>
          </p:cNvPicPr>
          <p:nvPr/>
        </p:nvPicPr>
        <p:blipFill>
          <a:blip r:embed="rId4"/>
          <a:stretch>
            <a:fillRect/>
          </a:stretch>
        </p:blipFill>
        <p:spPr>
          <a:xfrm>
            <a:off x="4745088" y="1367386"/>
            <a:ext cx="2897469" cy="5242132"/>
          </a:xfrm>
          <a:prstGeom prst="rect">
            <a:avLst/>
          </a:prstGeom>
        </p:spPr>
      </p:pic>
      <p:pic>
        <p:nvPicPr>
          <p:cNvPr id="5" name="Afbeelding 4">
            <a:extLst>
              <a:ext uri="{FF2B5EF4-FFF2-40B4-BE49-F238E27FC236}">
                <a16:creationId xmlns:a16="http://schemas.microsoft.com/office/drawing/2014/main" id="{1B2BF547-9E7B-489F-A938-E259F7FE18BC}"/>
              </a:ext>
            </a:extLst>
          </p:cNvPr>
          <p:cNvPicPr>
            <a:picLocks noChangeAspect="1"/>
          </p:cNvPicPr>
          <p:nvPr/>
        </p:nvPicPr>
        <p:blipFill>
          <a:blip r:embed="rId5"/>
          <a:stretch>
            <a:fillRect/>
          </a:stretch>
        </p:blipFill>
        <p:spPr>
          <a:xfrm>
            <a:off x="3059299" y="3908035"/>
            <a:ext cx="3025402" cy="2545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8621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doubles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53</a:t>
            </a:fld>
            <a:endParaRPr lang="nl-NL"/>
          </a:p>
        </p:txBody>
      </p:sp>
      <p:pic>
        <p:nvPicPr>
          <p:cNvPr id="2050" name="Picture 2" descr="https://wgroeneveld.github.io/tdd-course/img/testdoubl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1620" y="1417638"/>
            <a:ext cx="6840760" cy="434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82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doubles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54</a:t>
            </a:fld>
            <a:endParaRPr lang="nl-NL"/>
          </a:p>
        </p:txBody>
      </p:sp>
      <p:sp>
        <p:nvSpPr>
          <p:cNvPr id="5" name="Tijdelijke aanduiding voor inhoud 4"/>
          <p:cNvSpPr>
            <a:spLocks noGrp="1"/>
          </p:cNvSpPr>
          <p:nvPr>
            <p:ph idx="1"/>
          </p:nvPr>
        </p:nvSpPr>
        <p:spPr/>
        <p:txBody>
          <a:bodyPr/>
          <a:lstStyle/>
          <a:p>
            <a:r>
              <a:rPr lang="en-US" dirty="0"/>
              <a:t>Code can depend on</a:t>
            </a:r>
          </a:p>
          <a:p>
            <a:pPr lvl="1"/>
            <a:r>
              <a:rPr lang="en-US" dirty="0"/>
              <a:t>Other classes</a:t>
            </a:r>
          </a:p>
          <a:p>
            <a:pPr lvl="1"/>
            <a:r>
              <a:rPr lang="en-US" dirty="0"/>
              <a:t>Other systems (e.g. database)</a:t>
            </a:r>
          </a:p>
          <a:p>
            <a:pPr marL="0" indent="0">
              <a:buNone/>
            </a:pPr>
            <a:r>
              <a:rPr lang="en-US" dirty="0"/>
              <a:t>=&gt; Difficult to write unit test</a:t>
            </a:r>
          </a:p>
          <a:p>
            <a:r>
              <a:rPr lang="en-US" dirty="0"/>
              <a:t>Test doubles </a:t>
            </a:r>
          </a:p>
          <a:p>
            <a:pPr lvl="1"/>
            <a:r>
              <a:rPr lang="en-US" dirty="0"/>
              <a:t>Replace dependencies with fake copies</a:t>
            </a:r>
          </a:p>
          <a:p>
            <a:pPr lvl="1"/>
            <a:r>
              <a:rPr lang="en-US" dirty="0"/>
              <a:t>Encourages good coding principles</a:t>
            </a:r>
            <a:endParaRPr lang="en-US" sz="2400" dirty="0"/>
          </a:p>
          <a:p>
            <a:pPr lvl="1"/>
            <a:r>
              <a:rPr lang="en-US" dirty="0"/>
              <a:t>Isolate the code you want to test</a:t>
            </a:r>
          </a:p>
        </p:txBody>
      </p:sp>
      <p:pic>
        <p:nvPicPr>
          <p:cNvPr id="6" name="Tijdelijke aanduiding voor inhoud 2"/>
          <p:cNvPicPr>
            <a:picLocks noChangeAspect="1"/>
          </p:cNvPicPr>
          <p:nvPr/>
        </p:nvPicPr>
        <p:blipFill>
          <a:blip r:embed="rId3"/>
          <a:stretch>
            <a:fillRect/>
          </a:stretch>
        </p:blipFill>
        <p:spPr bwMode="auto">
          <a:xfrm>
            <a:off x="5620694" y="1370012"/>
            <a:ext cx="3487810" cy="2447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Vermenigvuldigingsteken 2"/>
          <p:cNvSpPr/>
          <p:nvPr/>
        </p:nvSpPr>
        <p:spPr>
          <a:xfrm>
            <a:off x="7447148" y="1216025"/>
            <a:ext cx="1594520" cy="1298768"/>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Vermenigvuldigingsteken 6"/>
          <p:cNvSpPr/>
          <p:nvPr/>
        </p:nvSpPr>
        <p:spPr>
          <a:xfrm>
            <a:off x="7447148" y="2633830"/>
            <a:ext cx="1594520" cy="1379494"/>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12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55</a:t>
            </a:fld>
            <a:endParaRPr lang="nl-NL"/>
          </a:p>
        </p:txBody>
      </p:sp>
      <p:sp>
        <p:nvSpPr>
          <p:cNvPr id="7" name="Tijdelijke aanduiding voor inhoud 6"/>
          <p:cNvSpPr>
            <a:spLocks noGrp="1"/>
          </p:cNvSpPr>
          <p:nvPr>
            <p:ph idx="1"/>
          </p:nvPr>
        </p:nvSpPr>
        <p:spPr>
          <a:xfrm>
            <a:off x="457200" y="1600200"/>
            <a:ext cx="8229600" cy="4525963"/>
          </a:xfrm>
        </p:spPr>
        <p:txBody>
          <a:bodyPr/>
          <a:lstStyle/>
          <a:p>
            <a:pPr marL="0" indent="0">
              <a:buNone/>
            </a:pPr>
            <a:r>
              <a:rPr lang="en-US" dirty="0" err="1"/>
              <a:t>Moq</a:t>
            </a:r>
            <a:r>
              <a:rPr lang="en-US" dirty="0"/>
              <a:t> </a:t>
            </a:r>
            <a:r>
              <a:rPr lang="en-US" sz="1800" dirty="0"/>
              <a:t>(pronounced "Mock-you" or just "Mock") </a:t>
            </a:r>
            <a:r>
              <a:rPr lang="en-US" dirty="0"/>
              <a:t>is a mocking library for .NET</a:t>
            </a:r>
          </a:p>
          <a:p>
            <a:r>
              <a:rPr lang="en-US" dirty="0"/>
              <a:t>Supports mocking interfaces as well as classes.</a:t>
            </a:r>
          </a:p>
          <a:p>
            <a:r>
              <a:rPr lang="en-US" dirty="0"/>
              <a:t>(Relatively) simple and straightforward API</a:t>
            </a:r>
          </a:p>
          <a:p>
            <a:r>
              <a:rPr lang="en-US" dirty="0"/>
              <a:t>Takes full advantage of .NET </a:t>
            </a:r>
            <a:r>
              <a:rPr lang="en-US" dirty="0" err="1"/>
              <a:t>Linq</a:t>
            </a:r>
            <a:r>
              <a:rPr lang="en-US" dirty="0"/>
              <a:t> expression trees and lambda expressions</a:t>
            </a:r>
          </a:p>
          <a:p>
            <a:endParaRPr lang="en-US" dirty="0"/>
          </a:p>
          <a:p>
            <a:pPr marL="0" indent="0">
              <a:buNone/>
            </a:pPr>
            <a:r>
              <a:rPr lang="en-US" i="1" dirty="0"/>
              <a:t>(A “Mock” is a kind of “Test double”)</a:t>
            </a:r>
          </a:p>
        </p:txBody>
      </p:sp>
    </p:spTree>
    <p:extLst>
      <p:ext uri="{BB962C8B-B14F-4D97-AF65-F5344CB8AC3E}">
        <p14:creationId xmlns:p14="http://schemas.microsoft.com/office/powerpoint/2010/main" val="3866348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930B-8FC8-4E6B-A396-B7A2D7D3C5EE}"/>
              </a:ext>
            </a:extLst>
          </p:cNvPr>
          <p:cNvSpPr>
            <a:spLocks noGrp="1"/>
          </p:cNvSpPr>
          <p:nvPr>
            <p:ph type="title"/>
          </p:nvPr>
        </p:nvSpPr>
        <p:spPr/>
        <p:txBody>
          <a:bodyPr/>
          <a:lstStyle/>
          <a:p>
            <a:r>
              <a:rPr lang="nl-BE" dirty="0"/>
              <a:t>Moq</a:t>
            </a:r>
          </a:p>
        </p:txBody>
      </p:sp>
      <p:sp>
        <p:nvSpPr>
          <p:cNvPr id="4" name="Slide Number Placeholder 3">
            <a:extLst>
              <a:ext uri="{FF2B5EF4-FFF2-40B4-BE49-F238E27FC236}">
                <a16:creationId xmlns:a16="http://schemas.microsoft.com/office/drawing/2014/main" id="{7D5587F4-841C-4863-8384-8AA550DC3FE4}"/>
              </a:ext>
            </a:extLst>
          </p:cNvPr>
          <p:cNvSpPr>
            <a:spLocks noGrp="1"/>
          </p:cNvSpPr>
          <p:nvPr>
            <p:ph type="sldNum" sz="quarter" idx="12"/>
          </p:nvPr>
        </p:nvSpPr>
        <p:spPr/>
        <p:txBody>
          <a:bodyPr/>
          <a:lstStyle/>
          <a:p>
            <a:fld id="{BB1F6A77-C74B-4AE6-948A-7F70CF80FD7E}" type="slidenum">
              <a:rPr lang="nl-NL" smtClean="0"/>
              <a:pPr/>
              <a:t>56</a:t>
            </a:fld>
            <a:endParaRPr lang="nl-NL"/>
          </a:p>
        </p:txBody>
      </p:sp>
      <p:pic>
        <p:nvPicPr>
          <p:cNvPr id="8" name="Content Placeholder 7">
            <a:extLst>
              <a:ext uri="{FF2B5EF4-FFF2-40B4-BE49-F238E27FC236}">
                <a16:creationId xmlns:a16="http://schemas.microsoft.com/office/drawing/2014/main" id="{A2C5A461-E215-4B0C-ADDE-2F8BC6DE4C2F}"/>
              </a:ext>
            </a:extLst>
          </p:cNvPr>
          <p:cNvPicPr>
            <a:picLocks noGrp="1" noChangeAspect="1"/>
          </p:cNvPicPr>
          <p:nvPr>
            <p:ph idx="1"/>
          </p:nvPr>
        </p:nvPicPr>
        <p:blipFill>
          <a:blip r:embed="rId2"/>
          <a:stretch>
            <a:fillRect/>
          </a:stretch>
        </p:blipFill>
        <p:spPr>
          <a:xfrm>
            <a:off x="457200" y="1632600"/>
            <a:ext cx="8229600" cy="4461163"/>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064087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AAA</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57</a:t>
            </a:fld>
            <a:endParaRPr lang="nl-NL"/>
          </a:p>
        </p:txBody>
      </p:sp>
      <p:pic>
        <p:nvPicPr>
          <p:cNvPr id="3" name="Tijdelijke aanduiding voor inhoud 2"/>
          <p:cNvPicPr>
            <a:picLocks noGrp="1" noChangeAspect="1"/>
          </p:cNvPicPr>
          <p:nvPr>
            <p:ph idx="1"/>
          </p:nvPr>
        </p:nvPicPr>
        <p:blipFill>
          <a:blip r:embed="rId3"/>
          <a:stretch>
            <a:fillRect/>
          </a:stretch>
        </p:blipFill>
        <p:spPr>
          <a:xfrm>
            <a:off x="1143000" y="2034381"/>
            <a:ext cx="685800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283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Setup</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58</a:t>
            </a:fld>
            <a:endParaRPr lang="nl-NL"/>
          </a:p>
        </p:txBody>
      </p:sp>
      <p:sp>
        <p:nvSpPr>
          <p:cNvPr id="6" name="Tijdelijke aanduiding voor inhoud 5"/>
          <p:cNvSpPr>
            <a:spLocks noGrp="1"/>
          </p:cNvSpPr>
          <p:nvPr>
            <p:ph idx="1"/>
          </p:nvPr>
        </p:nvSpPr>
        <p:spPr/>
        <p:txBody>
          <a:bodyPr/>
          <a:lstStyle/>
          <a:p>
            <a:endParaRPr lang="en-US" dirty="0"/>
          </a:p>
          <a:p>
            <a:endParaRPr lang="en-US" dirty="0"/>
          </a:p>
          <a:p>
            <a:endParaRPr lang="en-US" dirty="0"/>
          </a:p>
        </p:txBody>
      </p:sp>
      <p:pic>
        <p:nvPicPr>
          <p:cNvPr id="3" name="Afbeelding 2"/>
          <p:cNvPicPr>
            <a:picLocks noChangeAspect="1"/>
          </p:cNvPicPr>
          <p:nvPr/>
        </p:nvPicPr>
        <p:blipFill>
          <a:blip r:embed="rId3"/>
          <a:stretch>
            <a:fillRect/>
          </a:stretch>
        </p:blipFill>
        <p:spPr>
          <a:xfrm>
            <a:off x="971600" y="4110847"/>
            <a:ext cx="6943725" cy="1247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jdelijke aanduiding voor inhoud 5"/>
          <p:cNvSpPr txBox="1">
            <a:spLocks/>
          </p:cNvSpPr>
          <p:nvPr/>
        </p:nvSpPr>
        <p:spPr bwMode="auto">
          <a:xfrm>
            <a:off x="611560" y="1370013"/>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“Setup” method sets expectations</a:t>
            </a:r>
          </a:p>
          <a:p>
            <a:r>
              <a:rPr lang="en-US" dirty="0"/>
              <a:t>Uses lambda expressions</a:t>
            </a:r>
          </a:p>
          <a:p>
            <a:r>
              <a:rPr lang="en-US" dirty="0"/>
              <a:t>Example: expect the method “Save” to be called with some customer parameter</a:t>
            </a:r>
          </a:p>
          <a:p>
            <a:endParaRPr lang="en-US" dirty="0"/>
          </a:p>
          <a:p>
            <a:pPr marL="0" indent="0">
              <a:buNone/>
            </a:pPr>
            <a:endParaRPr lang="en-US" dirty="0"/>
          </a:p>
        </p:txBody>
      </p:sp>
    </p:spTree>
    <p:extLst>
      <p:ext uri="{BB962C8B-B14F-4D97-AF65-F5344CB8AC3E}">
        <p14:creationId xmlns:p14="http://schemas.microsoft.com/office/powerpoint/2010/main" val="1318500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a:t>
            </a:r>
            <a:r>
              <a:rPr lang="nl-BE" dirty="0" err="1"/>
              <a:t>Verify</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59</a:t>
            </a:fld>
            <a:endParaRPr lang="nl-NL"/>
          </a:p>
        </p:txBody>
      </p:sp>
      <p:sp>
        <p:nvSpPr>
          <p:cNvPr id="6" name="Tijdelijke aanduiding voor inhoud 5"/>
          <p:cNvSpPr>
            <a:spLocks noGrp="1"/>
          </p:cNvSpPr>
          <p:nvPr>
            <p:ph idx="1"/>
          </p:nvPr>
        </p:nvSpPr>
        <p:spPr/>
        <p:txBody>
          <a:bodyPr/>
          <a:lstStyle/>
          <a:p>
            <a:r>
              <a:rPr lang="en-US" dirty="0"/>
              <a:t>The Assert in AAA</a:t>
            </a:r>
          </a:p>
          <a:p>
            <a:r>
              <a:rPr lang="en-US" dirty="0"/>
              <a:t>Did a method get called?</a:t>
            </a:r>
          </a:p>
          <a:p>
            <a:pPr lvl="1"/>
            <a:r>
              <a:rPr lang="en-US" dirty="0"/>
              <a:t>How many times?</a:t>
            </a:r>
          </a:p>
          <a:p>
            <a:endParaRPr lang="en-US" dirty="0"/>
          </a:p>
        </p:txBody>
      </p:sp>
      <p:pic>
        <p:nvPicPr>
          <p:cNvPr id="3" name="Afbeelding 2"/>
          <p:cNvPicPr>
            <a:picLocks noChangeAspect="1"/>
          </p:cNvPicPr>
          <p:nvPr/>
        </p:nvPicPr>
        <p:blipFill>
          <a:blip r:embed="rId3"/>
          <a:stretch>
            <a:fillRect/>
          </a:stretch>
        </p:blipFill>
        <p:spPr>
          <a:xfrm>
            <a:off x="443056" y="3719215"/>
            <a:ext cx="3943350" cy="666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Afbeelding 4"/>
          <p:cNvPicPr>
            <a:picLocks noChangeAspect="1"/>
          </p:cNvPicPr>
          <p:nvPr/>
        </p:nvPicPr>
        <p:blipFill>
          <a:blip r:embed="rId4"/>
          <a:stretch>
            <a:fillRect/>
          </a:stretch>
        </p:blipFill>
        <p:spPr>
          <a:xfrm>
            <a:off x="457200" y="4936455"/>
            <a:ext cx="8534606" cy="5360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4763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What Makes a Good Test ?</a:t>
            </a:r>
            <a:endParaRPr lang="en-US" dirty="0"/>
          </a:p>
        </p:txBody>
      </p:sp>
      <p:pic>
        <p:nvPicPr>
          <p:cNvPr id="7" name="Content Placeholder 6"/>
          <p:cNvPicPr>
            <a:picLocks noGrp="1" noChangeAspect="1"/>
          </p:cNvPicPr>
          <p:nvPr>
            <p:ph idx="1"/>
          </p:nvPr>
        </p:nvPicPr>
        <p:blipFill>
          <a:blip r:embed="rId3"/>
          <a:stretch>
            <a:fillRect/>
          </a:stretch>
        </p:blipFill>
        <p:spPr>
          <a:xfrm>
            <a:off x="457200" y="2144785"/>
            <a:ext cx="8229600" cy="3436793"/>
          </a:xfrm>
          <a:prstGeom prst="rect">
            <a:avLst/>
          </a:prstGeom>
        </p:spPr>
      </p:pic>
    </p:spTree>
    <p:extLst>
      <p:ext uri="{BB962C8B-B14F-4D97-AF65-F5344CB8AC3E}">
        <p14:creationId xmlns:p14="http://schemas.microsoft.com/office/powerpoint/2010/main" val="2176187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Return </a:t>
            </a:r>
            <a:r>
              <a:rPr lang="nl-BE" dirty="0" err="1"/>
              <a:t>Values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60</a:t>
            </a:fld>
            <a:endParaRPr lang="nl-NL"/>
          </a:p>
        </p:txBody>
      </p:sp>
      <p:sp>
        <p:nvSpPr>
          <p:cNvPr id="6" name="Tijdelijke aanduiding voor inhoud 5"/>
          <p:cNvSpPr>
            <a:spLocks noGrp="1"/>
          </p:cNvSpPr>
          <p:nvPr>
            <p:ph idx="1"/>
          </p:nvPr>
        </p:nvSpPr>
        <p:spPr/>
        <p:txBody>
          <a:bodyPr/>
          <a:lstStyle/>
          <a:p>
            <a:r>
              <a:rPr lang="en-US" dirty="0"/>
              <a:t>Functions in a mock may return values</a:t>
            </a:r>
          </a:p>
          <a:p>
            <a:r>
              <a:rPr lang="en-US" dirty="0"/>
              <a:t>These return values may influence execution flow</a:t>
            </a:r>
          </a:p>
          <a:p>
            <a:r>
              <a:rPr lang="en-US" dirty="0"/>
              <a:t>Set up mock to return certain values</a:t>
            </a:r>
          </a:p>
          <a:p>
            <a:endParaRPr lang="en-US" dirty="0"/>
          </a:p>
        </p:txBody>
      </p:sp>
      <p:pic>
        <p:nvPicPr>
          <p:cNvPr id="3" name="Afbeelding 2"/>
          <p:cNvPicPr>
            <a:picLocks noChangeAspect="1"/>
          </p:cNvPicPr>
          <p:nvPr/>
        </p:nvPicPr>
        <p:blipFill>
          <a:blip r:embed="rId3"/>
          <a:stretch>
            <a:fillRect/>
          </a:stretch>
        </p:blipFill>
        <p:spPr>
          <a:xfrm>
            <a:off x="1123950" y="4077072"/>
            <a:ext cx="6896100" cy="876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51481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a:t>
            </a:r>
            <a:r>
              <a:rPr lang="nl-BE" dirty="0" err="1"/>
              <a:t>further</a:t>
            </a:r>
            <a:r>
              <a:rPr lang="nl-BE" dirty="0"/>
              <a:t> reading</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61</a:t>
            </a:fld>
            <a:endParaRPr lang="nl-NL"/>
          </a:p>
        </p:txBody>
      </p:sp>
      <p:sp>
        <p:nvSpPr>
          <p:cNvPr id="6" name="Tijdelijke aanduiding voor inhoud 5"/>
          <p:cNvSpPr>
            <a:spLocks noGrp="1"/>
          </p:cNvSpPr>
          <p:nvPr>
            <p:ph idx="1"/>
          </p:nvPr>
        </p:nvSpPr>
        <p:spPr>
          <a:xfrm>
            <a:off x="457200" y="1600200"/>
            <a:ext cx="8229600" cy="4525963"/>
          </a:xfrm>
        </p:spPr>
        <p:txBody>
          <a:bodyPr/>
          <a:lstStyle/>
          <a:p>
            <a:pPr marL="0" indent="0">
              <a:buNone/>
            </a:pPr>
            <a:r>
              <a:rPr lang="en-US" sz="2800" dirty="0" err="1"/>
              <a:t>Pluralsight</a:t>
            </a:r>
            <a:r>
              <a:rPr lang="en-US" sz="2800" dirty="0"/>
              <a:t>:</a:t>
            </a:r>
          </a:p>
          <a:p>
            <a:pPr marL="0" indent="0">
              <a:buNone/>
            </a:pPr>
            <a:r>
              <a:rPr lang="en-US" sz="2400" dirty="0">
                <a:hlinkClick r:id="rId3"/>
              </a:rPr>
              <a:t>https://app.pluralsight.com/library/courses/moq-dot-net-core-unit-tests</a:t>
            </a:r>
            <a:endParaRPr lang="en-US" sz="2400" dirty="0"/>
          </a:p>
          <a:p>
            <a:pPr marL="0" indent="0">
              <a:buNone/>
            </a:pPr>
            <a:endParaRPr lang="en-US" sz="2800" dirty="0"/>
          </a:p>
          <a:p>
            <a:pPr marL="0" indent="0">
              <a:buNone/>
            </a:pPr>
            <a:r>
              <a:rPr lang="en-US" sz="2800" dirty="0" err="1"/>
              <a:t>Quickstart</a:t>
            </a:r>
            <a:r>
              <a:rPr lang="en-US" sz="2800" dirty="0"/>
              <a:t>:</a:t>
            </a:r>
          </a:p>
          <a:p>
            <a:pPr marL="0" indent="0">
              <a:buNone/>
            </a:pPr>
            <a:r>
              <a:rPr lang="en-US" sz="2400" dirty="0">
                <a:hlinkClick r:id="rId4"/>
              </a:rPr>
              <a:t>https://github.com/Moq/moq4/wiki/Quickstart</a:t>
            </a:r>
            <a:endParaRPr lang="en-US" sz="2400" dirty="0"/>
          </a:p>
          <a:p>
            <a:pPr marL="0" indent="0">
              <a:buNone/>
            </a:pPr>
            <a:endParaRPr lang="en-US" sz="2800" dirty="0"/>
          </a:p>
          <a:p>
            <a:pPr marL="0" indent="0">
              <a:buNone/>
            </a:pPr>
            <a:r>
              <a:rPr lang="en-US" sz="2800" dirty="0"/>
              <a:t>API documentation:</a:t>
            </a:r>
          </a:p>
          <a:p>
            <a:pPr marL="0" indent="0">
              <a:buNone/>
            </a:pPr>
            <a:r>
              <a:rPr lang="en-US" sz="2400" dirty="0">
                <a:hlinkClick r:id="rId5"/>
              </a:rPr>
              <a:t>http://www.nudoq.org/#!/Projects/Moq</a:t>
            </a:r>
            <a:endParaRPr lang="en-US" sz="2400" dirty="0"/>
          </a:p>
          <a:p>
            <a:pPr marL="0" indent="0">
              <a:buNone/>
            </a:pPr>
            <a:endParaRPr lang="en-US" dirty="0"/>
          </a:p>
        </p:txBody>
      </p:sp>
    </p:spTree>
    <p:extLst>
      <p:ext uri="{BB962C8B-B14F-4D97-AF65-F5344CB8AC3E}">
        <p14:creationId xmlns:p14="http://schemas.microsoft.com/office/powerpoint/2010/main" val="18634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Testing</a:t>
            </a:r>
            <a:r>
              <a:rPr lang="nl-BE" dirty="0"/>
              <a:t> </a:t>
            </a:r>
            <a:r>
              <a:rPr lang="nl-BE" dirty="0" err="1"/>
              <a:t>Frameworks</a:t>
            </a:r>
            <a:r>
              <a:rPr lang="nl-BE" dirty="0"/>
              <a:t> / Test Runners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7</a:t>
            </a:fld>
            <a:endParaRPr lang="nl-NL"/>
          </a:p>
        </p:txBody>
      </p:sp>
      <p:sp>
        <p:nvSpPr>
          <p:cNvPr id="3" name="Tekstvak 2"/>
          <p:cNvSpPr txBox="1"/>
          <p:nvPr/>
        </p:nvSpPr>
        <p:spPr>
          <a:xfrm>
            <a:off x="553041" y="1839730"/>
            <a:ext cx="1821735"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solidFill>
                  <a:schemeClr val="bg1"/>
                </a:solidFill>
              </a:rPr>
              <a:t>Production Code</a:t>
            </a:r>
          </a:p>
        </p:txBody>
      </p:sp>
      <p:sp>
        <p:nvSpPr>
          <p:cNvPr id="7" name="Tekstvak 6"/>
          <p:cNvSpPr txBox="1"/>
          <p:nvPr/>
        </p:nvSpPr>
        <p:spPr>
          <a:xfrm>
            <a:off x="3707904" y="1839730"/>
            <a:ext cx="1512168" cy="954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solidFill>
                  <a:schemeClr val="bg1"/>
                </a:solidFill>
              </a:rPr>
              <a:t>Test Code</a:t>
            </a:r>
          </a:p>
        </p:txBody>
      </p:sp>
      <p:cxnSp>
        <p:nvCxnSpPr>
          <p:cNvPr id="9" name="Rechte verbindingslijn 8"/>
          <p:cNvCxnSpPr>
            <a:cxnSpLocks/>
            <a:stCxn id="3" idx="3"/>
            <a:endCxn id="7" idx="1"/>
          </p:cNvCxnSpPr>
          <p:nvPr/>
        </p:nvCxnSpPr>
        <p:spPr>
          <a:xfrm>
            <a:off x="2374776" y="2316784"/>
            <a:ext cx="1333128" cy="0"/>
          </a:xfrm>
          <a:prstGeom prst="line">
            <a:avLst/>
          </a:prstGeom>
        </p:spPr>
        <p:style>
          <a:lnRef idx="2">
            <a:schemeClr val="accent3"/>
          </a:lnRef>
          <a:fillRef idx="0">
            <a:schemeClr val="accent3"/>
          </a:fillRef>
          <a:effectRef idx="1">
            <a:schemeClr val="accent3"/>
          </a:effectRef>
          <a:fontRef idx="minor">
            <a:schemeClr val="tx1"/>
          </a:fontRef>
        </p:style>
      </p:cxnSp>
      <p:sp>
        <p:nvSpPr>
          <p:cNvPr id="13" name="Tekstvak 12"/>
          <p:cNvSpPr txBox="1"/>
          <p:nvPr/>
        </p:nvSpPr>
        <p:spPr>
          <a:xfrm>
            <a:off x="7156039" y="1839730"/>
            <a:ext cx="1512168" cy="9541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800" dirty="0">
                <a:solidFill>
                  <a:schemeClr val="bg1"/>
                </a:solidFill>
              </a:rPr>
              <a:t>Test Runner</a:t>
            </a:r>
          </a:p>
        </p:txBody>
      </p:sp>
      <p:cxnSp>
        <p:nvCxnSpPr>
          <p:cNvPr id="15" name="Rechte verbindingslijn 14"/>
          <p:cNvCxnSpPr>
            <a:stCxn id="7" idx="3"/>
            <a:endCxn id="13" idx="1"/>
          </p:cNvCxnSpPr>
          <p:nvPr/>
        </p:nvCxnSpPr>
        <p:spPr>
          <a:xfrm>
            <a:off x="5220072" y="2316784"/>
            <a:ext cx="1935967" cy="0"/>
          </a:xfrm>
          <a:prstGeom prst="line">
            <a:avLst/>
          </a:prstGeom>
        </p:spPr>
        <p:style>
          <a:lnRef idx="2">
            <a:schemeClr val="accent4"/>
          </a:lnRef>
          <a:fillRef idx="0">
            <a:schemeClr val="accent4"/>
          </a:fillRef>
          <a:effectRef idx="1">
            <a:schemeClr val="accent4"/>
          </a:effectRef>
          <a:fontRef idx="minor">
            <a:schemeClr val="tx1"/>
          </a:fontRef>
        </p:style>
      </p:cxnSp>
      <p:sp>
        <p:nvSpPr>
          <p:cNvPr id="16" name="Tekstvak 15"/>
          <p:cNvSpPr txBox="1"/>
          <p:nvPr/>
        </p:nvSpPr>
        <p:spPr>
          <a:xfrm>
            <a:off x="3455876" y="4005064"/>
            <a:ext cx="2016224" cy="954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solidFill>
                  <a:schemeClr val="bg1"/>
                </a:solidFill>
              </a:rPr>
              <a:t>Testing Framework</a:t>
            </a:r>
          </a:p>
        </p:txBody>
      </p:sp>
      <p:cxnSp>
        <p:nvCxnSpPr>
          <p:cNvPr id="19" name="Rechte verbindingslijn 18"/>
          <p:cNvCxnSpPr>
            <a:cxnSpLocks/>
            <a:stCxn id="16" idx="3"/>
            <a:endCxn id="13" idx="2"/>
          </p:cNvCxnSpPr>
          <p:nvPr/>
        </p:nvCxnSpPr>
        <p:spPr>
          <a:xfrm flipV="1">
            <a:off x="5472100" y="2793837"/>
            <a:ext cx="2440023" cy="16882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Rechte verbindingslijn 20"/>
          <p:cNvCxnSpPr>
            <a:cxnSpLocks/>
            <a:stCxn id="16" idx="0"/>
            <a:endCxn id="7" idx="2"/>
          </p:cNvCxnSpPr>
          <p:nvPr/>
        </p:nvCxnSpPr>
        <p:spPr>
          <a:xfrm flipV="1">
            <a:off x="4463988" y="2793837"/>
            <a:ext cx="0" cy="1211227"/>
          </a:xfrm>
          <a:prstGeom prst="line">
            <a:avLst/>
          </a:prstGeom>
        </p:spPr>
        <p:style>
          <a:lnRef idx="2">
            <a:schemeClr val="accent3"/>
          </a:lnRef>
          <a:fillRef idx="0">
            <a:schemeClr val="accent3"/>
          </a:fillRef>
          <a:effectRef idx="1">
            <a:schemeClr val="accent3"/>
          </a:effectRef>
          <a:fontRef idx="minor">
            <a:schemeClr val="tx1"/>
          </a:fontRef>
        </p:style>
      </p:cxnSp>
      <p:sp>
        <p:nvSpPr>
          <p:cNvPr id="38" name="Golf 37"/>
          <p:cNvSpPr/>
          <p:nvPr/>
        </p:nvSpPr>
        <p:spPr>
          <a:xfrm>
            <a:off x="2916527" y="4797152"/>
            <a:ext cx="1656184" cy="648072"/>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i="1" dirty="0" err="1"/>
              <a:t>NUnit</a:t>
            </a:r>
            <a:endParaRPr lang="en-US" i="1" dirty="0"/>
          </a:p>
        </p:txBody>
      </p:sp>
      <p:sp>
        <p:nvSpPr>
          <p:cNvPr id="39" name="Golf 38"/>
          <p:cNvSpPr/>
          <p:nvPr/>
        </p:nvSpPr>
        <p:spPr>
          <a:xfrm>
            <a:off x="6561352" y="2529853"/>
            <a:ext cx="1760072" cy="1108123"/>
          </a:xfrm>
          <a:prstGeom prst="wav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a:t>Visual Studio Test Runner</a:t>
            </a:r>
          </a:p>
        </p:txBody>
      </p:sp>
      <p:sp>
        <p:nvSpPr>
          <p:cNvPr id="40" name="Golf 39"/>
          <p:cNvSpPr/>
          <p:nvPr/>
        </p:nvSpPr>
        <p:spPr>
          <a:xfrm>
            <a:off x="6281568" y="3901960"/>
            <a:ext cx="2039856" cy="562146"/>
          </a:xfrm>
          <a:prstGeom prst="wav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err="1"/>
              <a:t>NUnit</a:t>
            </a:r>
            <a:r>
              <a:rPr lang="en-US" i="1" dirty="0"/>
              <a:t> Test Adapter</a:t>
            </a:r>
          </a:p>
        </p:txBody>
      </p:sp>
    </p:spTree>
    <p:extLst>
      <p:ext uri="{BB962C8B-B14F-4D97-AF65-F5344CB8AC3E}">
        <p14:creationId xmlns:p14="http://schemas.microsoft.com/office/powerpoint/2010/main" val="45890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3" grpId="0" animBg="1"/>
      <p:bldP spid="16"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NUnit</a:t>
            </a:r>
            <a:r>
              <a:rPr lang="nl-BE" dirty="0"/>
              <a:t> as Test Framework</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8</a:t>
            </a:fld>
            <a:endParaRPr lang="nl-NL"/>
          </a:p>
        </p:txBody>
      </p:sp>
      <p:sp>
        <p:nvSpPr>
          <p:cNvPr id="6" name="Tijdelijke aanduiding voor inhoud 5"/>
          <p:cNvSpPr>
            <a:spLocks noGrp="1"/>
          </p:cNvSpPr>
          <p:nvPr>
            <p:ph idx="1"/>
          </p:nvPr>
        </p:nvSpPr>
        <p:spPr/>
        <p:txBody>
          <a:bodyPr/>
          <a:lstStyle/>
          <a:p>
            <a:pPr marL="0" indent="0">
              <a:buNone/>
            </a:pPr>
            <a:r>
              <a:rPr lang="en-US" sz="2800" dirty="0"/>
              <a:t>Testing with the </a:t>
            </a:r>
            <a:r>
              <a:rPr lang="en-US" sz="2800" dirty="0" err="1"/>
              <a:t>NUnit</a:t>
            </a:r>
            <a:r>
              <a:rPr lang="en-US" sz="2800" dirty="0"/>
              <a:t> framework was covered in the .NET Advanced course.</a:t>
            </a:r>
          </a:p>
          <a:p>
            <a:pPr marL="0" indent="0">
              <a:buNone/>
            </a:pPr>
            <a:r>
              <a:rPr lang="en-US" sz="2800" dirty="0"/>
              <a:t>We recommend to refresh your memory with the following </a:t>
            </a:r>
            <a:r>
              <a:rPr lang="en-US" sz="2800" dirty="0" err="1"/>
              <a:t>Pluralsight</a:t>
            </a:r>
            <a:r>
              <a:rPr lang="en-US" sz="2800" dirty="0"/>
              <a:t> course:</a:t>
            </a:r>
          </a:p>
          <a:p>
            <a:pPr marL="0" indent="0">
              <a:buNone/>
            </a:pPr>
            <a:r>
              <a:rPr lang="nl-BE" sz="2800" dirty="0">
                <a:hlinkClick r:id="rId3"/>
              </a:rPr>
              <a:t>https://app.pluralsight.com/library/courses/nunit-3-dotnet-testing-introduction</a:t>
            </a:r>
            <a:endParaRPr lang="en-US" sz="1600" dirty="0"/>
          </a:p>
        </p:txBody>
      </p:sp>
    </p:spTree>
    <p:extLst>
      <p:ext uri="{BB962C8B-B14F-4D97-AF65-F5344CB8AC3E}">
        <p14:creationId xmlns:p14="http://schemas.microsoft.com/office/powerpoint/2010/main" val="91615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a:t>
            </a:r>
            <a:r>
              <a:rPr lang="nl-BE" dirty="0" err="1"/>
              <a:t>Driven</a:t>
            </a:r>
            <a:r>
              <a:rPr lang="nl-BE" dirty="0"/>
              <a:t> Development (TDD)</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9</a:t>
            </a:fld>
            <a:endParaRPr lang="nl-NL"/>
          </a:p>
        </p:txBody>
      </p:sp>
      <p:sp>
        <p:nvSpPr>
          <p:cNvPr id="5" name="Tijdelijke aanduiding voor inhoud 4"/>
          <p:cNvSpPr>
            <a:spLocks noGrp="1"/>
          </p:cNvSpPr>
          <p:nvPr>
            <p:ph idx="1"/>
          </p:nvPr>
        </p:nvSpPr>
        <p:spPr/>
        <p:txBody>
          <a:bodyPr/>
          <a:lstStyle/>
          <a:p>
            <a:r>
              <a:rPr lang="en-US" dirty="0"/>
              <a:t>Use unit tests to drive the design</a:t>
            </a:r>
          </a:p>
          <a:p>
            <a:r>
              <a:rPr lang="en-US" dirty="0"/>
              <a:t>Test First</a:t>
            </a:r>
          </a:p>
          <a:p>
            <a:r>
              <a:rPr lang="en-US" dirty="0"/>
              <a:t>Red Green Refactor</a:t>
            </a:r>
          </a:p>
          <a:p>
            <a:pPr lvl="1"/>
            <a:r>
              <a:rPr lang="en-US" dirty="0"/>
              <a:t>Red: write a test that fails</a:t>
            </a:r>
          </a:p>
          <a:p>
            <a:pPr lvl="1"/>
            <a:r>
              <a:rPr lang="en-US" dirty="0"/>
              <a:t>Green: write (just enough) code to make the test pass</a:t>
            </a:r>
          </a:p>
          <a:p>
            <a:pPr lvl="1"/>
            <a:r>
              <a:rPr lang="en-US" dirty="0"/>
              <a:t>Refactor: clean up the code (remove duplication, improve design)</a:t>
            </a:r>
          </a:p>
          <a:p>
            <a:pPr lvl="1"/>
            <a:r>
              <a:rPr lang="en-US" dirty="0"/>
              <a:t>Repeat </a:t>
            </a:r>
          </a:p>
        </p:txBody>
      </p:sp>
    </p:spTree>
    <p:extLst>
      <p:ext uri="{BB962C8B-B14F-4D97-AF65-F5344CB8AC3E}">
        <p14:creationId xmlns:p14="http://schemas.microsoft.com/office/powerpoint/2010/main" val="3814246073"/>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6BD7C40C74B748A36ADB2CF5CBD276" ma:contentTypeVersion="0" ma:contentTypeDescription="Een nieuw document maken." ma:contentTypeScope="" ma:versionID="a816099fe07311fee4cec3af158c36aa">
  <xsd:schema xmlns:xsd="http://www.w3.org/2001/XMLSchema" xmlns:xs="http://www.w3.org/2001/XMLSchema" xmlns:p="http://schemas.microsoft.com/office/2006/metadata/properties" targetNamespace="http://schemas.microsoft.com/office/2006/metadata/properties" ma:root="true" ma:fieldsID="1cff6d3535f58731975d137e4457d28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99942E-5DC2-4108-A468-09FA796B1BB0}">
  <ds:schemaRefs>
    <ds:schemaRef ds:uri="http://schemas.microsoft.com/sharepoint/v3/contenttype/forms"/>
  </ds:schemaRefs>
</ds:datastoreItem>
</file>

<file path=customXml/itemProps2.xml><?xml version="1.0" encoding="utf-8"?>
<ds:datastoreItem xmlns:ds="http://schemas.openxmlformats.org/officeDocument/2006/customXml" ds:itemID="{2E6FC569-B42B-44A4-AD4D-32519D8BC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60C2F86-AC9A-42A0-A9A2-4B4548BD6C8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WE14_07-les-5a.pptx</Template>
  <TotalTime>24278</TotalTime>
  <Words>6112</Words>
  <Application>Microsoft Office PowerPoint</Application>
  <PresentationFormat>Diavoorstelling (4:3)</PresentationFormat>
  <Paragraphs>625</Paragraphs>
  <Slides>61</Slides>
  <Notes>60</Notes>
  <HiddenSlides>0</HiddenSlides>
  <MMClips>0</MMClips>
  <ScaleCrop>false</ScaleCrop>
  <HeadingPairs>
    <vt:vector size="8" baseType="variant">
      <vt:variant>
        <vt:lpstr>Gebruikte lettertypen</vt:lpstr>
      </vt:variant>
      <vt:variant>
        <vt:i4>5</vt:i4>
      </vt:variant>
      <vt:variant>
        <vt:lpstr>Thema</vt:lpstr>
      </vt:variant>
      <vt:variant>
        <vt:i4>1</vt:i4>
      </vt:variant>
      <vt:variant>
        <vt:lpstr>Ingesloten OLE-bronprogramma's</vt:lpstr>
      </vt:variant>
      <vt:variant>
        <vt:i4>1</vt:i4>
      </vt:variant>
      <vt:variant>
        <vt:lpstr>Diatitels</vt:lpstr>
      </vt:variant>
      <vt:variant>
        <vt:i4>61</vt:i4>
      </vt:variant>
    </vt:vector>
  </HeadingPairs>
  <TitlesOfParts>
    <vt:vector size="68" baseType="lpstr">
      <vt:lpstr>Arial</vt:lpstr>
      <vt:lpstr>Calibri</vt:lpstr>
      <vt:lpstr>Cambria</vt:lpstr>
      <vt:lpstr>Times New Roman</vt:lpstr>
      <vt:lpstr>Wingdings</vt:lpstr>
      <vt:lpstr>Presentatie</vt:lpstr>
      <vt:lpstr>VISIO</vt:lpstr>
      <vt:lpstr>Test Driven Development (TDD)</vt:lpstr>
      <vt:lpstr>Objectives</vt:lpstr>
      <vt:lpstr>Recommended Pluralsight Courses</vt:lpstr>
      <vt:lpstr>Automated tests</vt:lpstr>
      <vt:lpstr>Why do automated testing?</vt:lpstr>
      <vt:lpstr>What Makes a Good Test ?</vt:lpstr>
      <vt:lpstr>Testing Frameworks / Test Runners</vt:lpstr>
      <vt:lpstr>NUnit as Test Framework</vt:lpstr>
      <vt:lpstr>Test Driven Development (TDD)</vt:lpstr>
      <vt:lpstr>Test Driven Development (TDD)</vt:lpstr>
      <vt:lpstr>Robert C. Martin’s 3 laws</vt:lpstr>
      <vt:lpstr>What is refactoring?</vt:lpstr>
      <vt:lpstr>Refactoring</vt:lpstr>
      <vt:lpstr>Extra benefits of TDD</vt:lpstr>
      <vt:lpstr>Bowling game Kata</vt:lpstr>
      <vt:lpstr>Bowling game Kata</vt:lpstr>
      <vt:lpstr>Requirements</vt:lpstr>
      <vt:lpstr>Classic (non-TDD) design</vt:lpstr>
      <vt:lpstr>Classic (non-TDD) design</vt:lpstr>
      <vt:lpstr>Classic (non-TDD) design</vt:lpstr>
      <vt:lpstr>Classic (non-TDD) design</vt:lpstr>
      <vt:lpstr>Classic (non-TDD) design</vt:lpstr>
      <vt:lpstr>Classic (non-TDD)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Test doubles</vt:lpstr>
      <vt:lpstr>Test doubles</vt:lpstr>
      <vt:lpstr>Moq</vt:lpstr>
      <vt:lpstr>Moq</vt:lpstr>
      <vt:lpstr>Moq - AAA</vt:lpstr>
      <vt:lpstr>Moq - Setup</vt:lpstr>
      <vt:lpstr>Moq - Verify</vt:lpstr>
      <vt:lpstr>Moq – Return Values</vt:lpstr>
      <vt:lpstr>Moq – 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Webstandaarden</dc:title>
  <dc:subject>HTML5 CSS</dc:subject>
  <dc:creator>Johan Cleuren</dc:creator>
  <cp:keywords>HTML5 CSS DOM JavaScript</cp:keywords>
  <cp:lastModifiedBy>Wesley Hendrikx</cp:lastModifiedBy>
  <cp:revision>1176</cp:revision>
  <dcterms:created xsi:type="dcterms:W3CDTF">2004-09-16T19:34:00Z</dcterms:created>
  <dcterms:modified xsi:type="dcterms:W3CDTF">2020-01-20T11:19:47Z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0x010100C06BD7C40C74B748A36ADB2CF5CBD276</vt:lpwstr>
  </property>
  <property fmtid="{D5CDD505-2E9C-101B-9397-08002B2CF9AE}" pid="3" name="IsMyDocuments">
    <vt:bool>true</vt:bool>
  </property>
</Properties>
</file>