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28"/>
  </p:notesMasterIdLst>
  <p:handoutMasterIdLst>
    <p:handoutMasterId r:id="rId29"/>
  </p:handoutMasterIdLst>
  <p:sldIdLst>
    <p:sldId id="334" r:id="rId2"/>
    <p:sldId id="401" r:id="rId3"/>
    <p:sldId id="402" r:id="rId4"/>
    <p:sldId id="500" r:id="rId5"/>
    <p:sldId id="503" r:id="rId6"/>
    <p:sldId id="501" r:id="rId7"/>
    <p:sldId id="502" r:id="rId8"/>
    <p:sldId id="504" r:id="rId9"/>
    <p:sldId id="505" r:id="rId10"/>
    <p:sldId id="509" r:id="rId11"/>
    <p:sldId id="517" r:id="rId12"/>
    <p:sldId id="516" r:id="rId13"/>
    <p:sldId id="507" r:id="rId14"/>
    <p:sldId id="518" r:id="rId15"/>
    <p:sldId id="506" r:id="rId16"/>
    <p:sldId id="511" r:id="rId17"/>
    <p:sldId id="512" r:id="rId18"/>
    <p:sldId id="513" r:id="rId19"/>
    <p:sldId id="523" r:id="rId20"/>
    <p:sldId id="519" r:id="rId21"/>
    <p:sldId id="520" r:id="rId22"/>
    <p:sldId id="521" r:id="rId23"/>
    <p:sldId id="508" r:id="rId24"/>
    <p:sldId id="526" r:id="rId25"/>
    <p:sldId id="524" r:id="rId26"/>
    <p:sldId id="52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548" autoAdjust="0"/>
  </p:normalViewPr>
  <p:slideViewPr>
    <p:cSldViewPr>
      <p:cViewPr varScale="1">
        <p:scale>
          <a:sx n="67" d="100"/>
          <a:sy n="67" d="100"/>
        </p:scale>
        <p:origin x="28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93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74C6A6-FE6B-4EF1-A9D7-C94C76435518}" type="datetimeFigureOut">
              <a:rPr lang="en-US" altLang="nl-BE"/>
              <a:pPr>
                <a:defRPr/>
              </a:pPr>
              <a:t>11/8/2021</a:t>
            </a:fld>
            <a:endParaRPr lang="en-US" altLang="nl-BE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nl-B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C2CC0D-BE84-47D1-8F84-8C1E3927FD9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99897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89C186-7A08-4C98-870C-D452D54753CE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7906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128725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10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186233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At the moment we cannot detect any behavior (methods) in the domain, but if we do we can add the behavior later on.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11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1738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Note that all classes (entities) are public. Other layers will need access to these entities.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12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079525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89051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do we need for the use case “As an HR employee I want to be able to generate a list of programming pairs for a team”?</a:t>
            </a:r>
          </a:p>
          <a:p>
            <a:endParaRPr lang="en-US" noProof="0" dirty="0"/>
          </a:p>
          <a:p>
            <a:r>
              <a:rPr lang="en-US" noProof="0" dirty="0"/>
              <a:t>We’ll define an interface </a:t>
            </a:r>
            <a:r>
              <a:rPr lang="en-US" i="1" noProof="0" dirty="0" err="1"/>
              <a:t>IPairProgrammingService</a:t>
            </a:r>
            <a:r>
              <a:rPr lang="en-US" noProof="0" dirty="0"/>
              <a:t> that does just that. </a:t>
            </a:r>
          </a:p>
          <a:p>
            <a:r>
              <a:rPr lang="en-US" noProof="0" dirty="0"/>
              <a:t>We make the interface </a:t>
            </a:r>
            <a:r>
              <a:rPr lang="en-US" i="1" noProof="0" dirty="0"/>
              <a:t>public</a:t>
            </a:r>
            <a:r>
              <a:rPr lang="en-US" i="0" noProof="0" dirty="0"/>
              <a:t> so it can be used by the presentation layer.</a:t>
            </a:r>
          </a:p>
          <a:p>
            <a:endParaRPr lang="en-US" i="0" noProof="0" dirty="0"/>
          </a:p>
          <a:p>
            <a:r>
              <a:rPr lang="en-US" i="0" noProof="0" dirty="0"/>
              <a:t>The (application) logic layer should also define an implementation of the service. </a:t>
            </a:r>
          </a:p>
          <a:p>
            <a:r>
              <a:rPr lang="en-US" i="0" noProof="0" dirty="0"/>
              <a:t>We make this class </a:t>
            </a:r>
            <a:r>
              <a:rPr lang="en-US" i="1" noProof="0" dirty="0"/>
              <a:t>internal</a:t>
            </a:r>
            <a:r>
              <a:rPr lang="en-US" i="0" noProof="0" dirty="0"/>
              <a:t> to force outer layers to use the interface instead of the concrete implementation.</a:t>
            </a:r>
          </a:p>
          <a:p>
            <a:r>
              <a:rPr lang="en-US" i="0" noProof="0" dirty="0"/>
              <a:t>To implement the </a:t>
            </a:r>
            <a:r>
              <a:rPr lang="en-US" i="1" noProof="0" dirty="0" err="1"/>
              <a:t>GeneratePairsForTeam</a:t>
            </a:r>
            <a:r>
              <a:rPr lang="en-US" i="0" noProof="0" dirty="0"/>
              <a:t> method we need some way to retrieve all the developers of a team from data storage.</a:t>
            </a:r>
          </a:p>
          <a:p>
            <a:r>
              <a:rPr lang="en-US" i="0" noProof="0" dirty="0"/>
              <a:t>In the logic layer we don’t add concrete classes that do data access, that’s the responsibility of the infrastructure layer (data layer).</a:t>
            </a:r>
          </a:p>
          <a:p>
            <a:endParaRPr lang="en-US" i="0" noProof="0" dirty="0"/>
          </a:p>
          <a:p>
            <a:r>
              <a:rPr lang="en-US" i="0" noProof="0" dirty="0"/>
              <a:t>How can we do data access without referring to the infrastructure layer (the logic layer can only refer to the domain layer)?</a:t>
            </a:r>
          </a:p>
          <a:p>
            <a:endParaRPr lang="en-US" i="0" noProof="0" dirty="0"/>
          </a:p>
          <a:p>
            <a:r>
              <a:rPr lang="en-US" i="0" noProof="0" dirty="0"/>
              <a:t>What we can do is to define an interface that contains methods for data access in the logic layer.</a:t>
            </a:r>
          </a:p>
          <a:p>
            <a:r>
              <a:rPr lang="en-US" i="0" noProof="0" dirty="0"/>
              <a:t>And instead of using a concrete class to access data, we use that interface in our service class. </a:t>
            </a:r>
          </a:p>
          <a:p>
            <a:r>
              <a:rPr lang="en-US" i="0" noProof="0" dirty="0"/>
              <a:t>The interface will be implemented in a concrete class in de infrastructure layer later on.</a:t>
            </a:r>
          </a:p>
          <a:p>
            <a:r>
              <a:rPr lang="en-US" i="0" noProof="0" dirty="0"/>
              <a:t>In the logic layer we don’t need to know how the data is stored (database, file, in-memory), an interface that describes how the data can be retrieved is sufficient.</a:t>
            </a:r>
          </a:p>
          <a:p>
            <a:endParaRPr lang="en-US" i="0" noProof="0" dirty="0"/>
          </a:p>
          <a:p>
            <a:r>
              <a:rPr lang="en-US" i="0" noProof="0" dirty="0"/>
              <a:t>For the data access we define an </a:t>
            </a:r>
            <a:r>
              <a:rPr lang="en-US" i="1" noProof="0" dirty="0" err="1"/>
              <a:t>IEmployeeRepository</a:t>
            </a:r>
            <a:r>
              <a:rPr lang="en-US" i="0" noProof="0" dirty="0"/>
              <a:t> interface. This repository will be responsible for retrieving employees from storage.</a:t>
            </a:r>
          </a:p>
          <a:p>
            <a:r>
              <a:rPr lang="en-US" i="0" noProof="0" dirty="0"/>
              <a:t>The interface contains a method </a:t>
            </a:r>
            <a:r>
              <a:rPr lang="en-US" i="1" noProof="0" dirty="0" err="1"/>
              <a:t>FindEmployeesOfTeam</a:t>
            </a:r>
            <a:r>
              <a:rPr lang="en-US" i="0" noProof="0" dirty="0"/>
              <a:t> that returns an </a:t>
            </a:r>
            <a:r>
              <a:rPr lang="en-US" i="1" noProof="0" dirty="0" err="1"/>
              <a:t>IReadOnlyList</a:t>
            </a:r>
            <a:r>
              <a:rPr lang="en-US" i="1" noProof="0" dirty="0"/>
              <a:t>&lt;Employee&gt;.</a:t>
            </a:r>
          </a:p>
          <a:p>
            <a:r>
              <a:rPr lang="en-US" i="0" noProof="0" dirty="0"/>
              <a:t>(When returning multiple items, it is often a good idea to return an </a:t>
            </a:r>
            <a:r>
              <a:rPr lang="en-US" i="1" noProof="0" dirty="0" err="1"/>
              <a:t>IReadOnlyList</a:t>
            </a:r>
            <a:r>
              <a:rPr lang="en-US" i="1" noProof="0" dirty="0"/>
              <a:t>&lt;T&gt;</a:t>
            </a:r>
            <a:r>
              <a:rPr lang="en-US" i="0" noProof="0" dirty="0"/>
              <a:t>. This way client code (of other classes) cannot add or remove items from the returned list.)</a:t>
            </a:r>
          </a:p>
          <a:p>
            <a:endParaRPr lang="en-US" i="0" noProof="0" dirty="0"/>
          </a:p>
          <a:p>
            <a:r>
              <a:rPr lang="en-US" i="0" noProof="0" dirty="0"/>
              <a:t>To allow our service to use the </a:t>
            </a:r>
            <a:r>
              <a:rPr lang="en-US" i="1" noProof="0" dirty="0" err="1"/>
              <a:t>IEmployeeRepository</a:t>
            </a:r>
            <a:r>
              <a:rPr lang="en-US" i="0" noProof="0" dirty="0"/>
              <a:t> we add it as a parameter in the constructor and assign it to a private (</a:t>
            </a:r>
            <a:r>
              <a:rPr lang="en-US" i="0" noProof="0" dirty="0" err="1"/>
              <a:t>readonly</a:t>
            </a:r>
            <a:r>
              <a:rPr lang="en-US" i="0" noProof="0" dirty="0"/>
              <a:t>) field.</a:t>
            </a:r>
          </a:p>
          <a:p>
            <a:r>
              <a:rPr lang="en-US" i="0" noProof="0" dirty="0"/>
              <a:t>Now the service can use this repository without knowing how the employees are actually retrieved.</a:t>
            </a:r>
          </a:p>
          <a:p>
            <a:endParaRPr lang="en-US" i="0" noProof="0" dirty="0"/>
          </a:p>
          <a:p>
            <a:r>
              <a:rPr lang="en-US" i="0" noProof="0" dirty="0"/>
              <a:t>The </a:t>
            </a:r>
            <a:r>
              <a:rPr lang="en-US" i="1" noProof="0" dirty="0" err="1"/>
              <a:t>GeneratePairsForTeam</a:t>
            </a:r>
            <a:r>
              <a:rPr lang="en-US" i="0" noProof="0" dirty="0"/>
              <a:t> method uses the repository to retrieve all developers of the team.</a:t>
            </a:r>
          </a:p>
          <a:p>
            <a:r>
              <a:rPr lang="en-US" i="0" noProof="0" dirty="0"/>
              <a:t>Then it executes a while-loop that randomly selects a driver and a navigator in each iteration.</a:t>
            </a:r>
          </a:p>
          <a:p>
            <a:r>
              <a:rPr lang="en-US" noProof="0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14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31950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15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456474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 the infrastructure layer we provide a concrete implementation of the </a:t>
            </a:r>
            <a:r>
              <a:rPr lang="en-US" i="1" noProof="0" dirty="0" err="1"/>
              <a:t>IEmployeeRepository</a:t>
            </a:r>
            <a:r>
              <a:rPr lang="en-US" i="0" noProof="0" dirty="0"/>
              <a:t> interface.</a:t>
            </a:r>
          </a:p>
          <a:p>
            <a:endParaRPr lang="en-US" i="0" noProof="0" dirty="0"/>
          </a:p>
          <a:p>
            <a:r>
              <a:rPr lang="en-US" i="0" noProof="0" dirty="0"/>
              <a:t>Since we don’t know (yet) how to interact with a database, we’ll do a dummy (in-memory) implementation for now.</a:t>
            </a:r>
          </a:p>
          <a:p>
            <a:r>
              <a:rPr lang="en-US" i="0" noProof="0" dirty="0"/>
              <a:t>In the constructor we initialize a list of 12 dummy developers that is returned when the </a:t>
            </a:r>
            <a:r>
              <a:rPr lang="en-US" i="1" noProof="0" dirty="0" err="1"/>
              <a:t>FindEmployeesOfTeam</a:t>
            </a:r>
            <a:r>
              <a:rPr lang="en-US" i="0" noProof="0" dirty="0"/>
              <a:t> method is executed.</a:t>
            </a:r>
          </a:p>
          <a:p>
            <a:endParaRPr lang="en-US" i="0" noProof="0" dirty="0"/>
          </a:p>
          <a:p>
            <a:r>
              <a:rPr lang="en-US" i="0" noProof="0" dirty="0"/>
              <a:t>We will provide a better implementation later on when we know how to work with Entity Framework (a .NET database access framework).</a:t>
            </a:r>
          </a:p>
          <a:p>
            <a:r>
              <a:rPr lang="en-US" i="0" noProof="0" dirty="0"/>
              <a:t>The nice thing is that we can use another implementation of </a:t>
            </a:r>
            <a:r>
              <a:rPr lang="en-US" i="1" noProof="0" dirty="0" err="1"/>
              <a:t>IEmployeeRepository</a:t>
            </a:r>
            <a:r>
              <a:rPr lang="en-US" i="0" noProof="0" dirty="0"/>
              <a:t> without having to change 1 line of code in the application logic layer.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16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872938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17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75516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18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181147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noProof="0" dirty="0"/>
              <a:t>To allow our window to use the </a:t>
            </a:r>
            <a:r>
              <a:rPr lang="en-US" i="1" noProof="0" dirty="0" err="1"/>
              <a:t>IPairProgrammingService</a:t>
            </a:r>
            <a:r>
              <a:rPr lang="en-US" i="0" noProof="0" dirty="0"/>
              <a:t> we add it as a parameter in the constructor and assign it to a private (</a:t>
            </a:r>
            <a:r>
              <a:rPr lang="en-US" i="0" noProof="0" dirty="0" err="1"/>
              <a:t>readonly</a:t>
            </a:r>
            <a:r>
              <a:rPr lang="en-US" i="0" noProof="0" dirty="0"/>
              <a:t>) field.</a:t>
            </a:r>
          </a:p>
          <a:p>
            <a:r>
              <a:rPr lang="en-US" i="0" noProof="0" dirty="0"/>
              <a:t>Now the window can use this service without knowing how the programming pairs are generated.</a:t>
            </a:r>
          </a:p>
          <a:p>
            <a:r>
              <a:rPr lang="en-US" i="0" noProof="0" dirty="0"/>
              <a:t>The presentation layer does not need to know if or how the developers are retrieved from storage and what algorithm is used to mix the developers in pairs.</a:t>
            </a:r>
          </a:p>
          <a:p>
            <a:r>
              <a:rPr lang="en-US" i="0" noProof="0" dirty="0"/>
              <a:t>It just needs to know that it can call the </a:t>
            </a:r>
            <a:r>
              <a:rPr lang="en-US" i="1" noProof="0" dirty="0" err="1"/>
              <a:t>GeneratePairsForTeam</a:t>
            </a:r>
            <a:r>
              <a:rPr lang="en-US" i="0" noProof="0" dirty="0"/>
              <a:t> method of the service that was injected in the constructor.</a:t>
            </a:r>
          </a:p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19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61703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280987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20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516122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21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12150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22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684282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Domain layer does not depend on other layers</a:t>
            </a:r>
          </a:p>
          <a:p>
            <a:r>
              <a:rPr lang="en-US" noProof="0" dirty="0"/>
              <a:t>Application logic layer depends on domain layer</a:t>
            </a:r>
          </a:p>
          <a:p>
            <a:r>
              <a:rPr lang="en-US" noProof="0" dirty="0"/>
              <a:t>Infrastructure layer depends on application logic and domain layer</a:t>
            </a:r>
          </a:p>
          <a:p>
            <a:r>
              <a:rPr lang="en-US" noProof="0" dirty="0"/>
              <a:t>Presentation layer depends on application logic and domain layer</a:t>
            </a:r>
          </a:p>
          <a:p>
            <a:endParaRPr lang="en-US" noProof="0" dirty="0"/>
          </a:p>
          <a:p>
            <a:r>
              <a:rPr lang="en-US" noProof="0" dirty="0"/>
              <a:t>Presentation layer and infrastructure layer don’t know each other.</a:t>
            </a:r>
          </a:p>
          <a:p>
            <a:endParaRPr lang="en-US" noProof="0" dirty="0"/>
          </a:p>
          <a:p>
            <a:r>
              <a:rPr lang="en-US" u="sng" noProof="0" dirty="0"/>
              <a:t>The classic 3-tier architecture:</a:t>
            </a:r>
          </a:p>
          <a:p>
            <a:r>
              <a:rPr lang="en-US" noProof="0" dirty="0"/>
              <a:t>Some (classic) architectures use the infrastructure layer as the central layer (usually named “data layer”). </a:t>
            </a:r>
          </a:p>
          <a:p>
            <a:r>
              <a:rPr lang="en-US" noProof="0" dirty="0"/>
              <a:t>Here the logic layer (usually named “business layer”) sits on top of the data layer and the presentation layer on top of the business layer.</a:t>
            </a:r>
          </a:p>
          <a:p>
            <a:r>
              <a:rPr lang="en-US" noProof="0" dirty="0"/>
              <a:t>Hence the name “3-tier architecture”.</a:t>
            </a:r>
          </a:p>
          <a:p>
            <a:endParaRPr lang="en-US" noProof="0" dirty="0"/>
          </a:p>
          <a:p>
            <a:r>
              <a:rPr lang="en-US" noProof="0" dirty="0"/>
              <a:t>In this classic architecture there is no domain layer (or the domain layer and data layer are the same).</a:t>
            </a:r>
          </a:p>
          <a:p>
            <a:r>
              <a:rPr lang="en-US" noProof="0" dirty="0"/>
              <a:t>This architecture builds on the idea that the database of an application is designed first and is the central building block of an application.</a:t>
            </a:r>
          </a:p>
          <a:p>
            <a:endParaRPr lang="en-US" noProof="0" dirty="0"/>
          </a:p>
          <a:p>
            <a:r>
              <a:rPr lang="en-US" noProof="0" dirty="0"/>
              <a:t>Today more and more architects believe that the (business) domain should be the central building block of an application.</a:t>
            </a:r>
          </a:p>
          <a:p>
            <a:r>
              <a:rPr lang="en-US" noProof="0" dirty="0"/>
              <a:t>The way things are persisted becomes an implementation detail. The database model can be derived from the domain model.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622339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24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576008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25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733590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noProof="0" dirty="0"/>
              <a:t>Store </a:t>
            </a:r>
            <a:r>
              <a:rPr lang="en-US" u="sng" noProof="0" dirty="0" err="1"/>
              <a:t>emplees</a:t>
            </a:r>
            <a:r>
              <a:rPr lang="en-US" u="sng" noProof="0" dirty="0"/>
              <a:t> in a csv file:</a:t>
            </a:r>
          </a:p>
          <a:p>
            <a:r>
              <a:rPr lang="en-US" noProof="0" dirty="0"/>
              <a:t>Only the infrastructure layer needs to be changed. We need to add a new (other) implementation of the </a:t>
            </a:r>
            <a:r>
              <a:rPr lang="en-US" i="1" noProof="0" dirty="0" err="1"/>
              <a:t>IEmployeeRepository</a:t>
            </a:r>
            <a:r>
              <a:rPr lang="en-US" noProof="0" dirty="0"/>
              <a:t>.</a:t>
            </a:r>
          </a:p>
          <a:p>
            <a:r>
              <a:rPr lang="en-US" noProof="0" dirty="0"/>
              <a:t>Also the wiring code needs to be changed to instantiate the new repository implementation.</a:t>
            </a:r>
          </a:p>
          <a:p>
            <a:endParaRPr lang="en-US" noProof="0" dirty="0"/>
          </a:p>
          <a:p>
            <a:r>
              <a:rPr lang="en-US" i="0" u="sng" dirty="0"/>
              <a:t>Make sure junior developers (&lt; 5 years experience) are always paired with a senior developer:</a:t>
            </a:r>
          </a:p>
          <a:p>
            <a:r>
              <a:rPr lang="en-US" noProof="0" dirty="0"/>
              <a:t>A small change in de domain layer is needed (e.g. a </a:t>
            </a:r>
            <a:r>
              <a:rPr lang="en-US" i="1" noProof="0" dirty="0"/>
              <a:t>StartDate</a:t>
            </a:r>
            <a:r>
              <a:rPr lang="en-US" noProof="0" dirty="0"/>
              <a:t> property and a </a:t>
            </a:r>
            <a:r>
              <a:rPr lang="en-US" i="1" noProof="0" dirty="0" err="1"/>
              <a:t>PriorExperience</a:t>
            </a:r>
            <a:r>
              <a:rPr lang="en-US" noProof="0" dirty="0"/>
              <a:t> property).</a:t>
            </a:r>
          </a:p>
          <a:p>
            <a:r>
              <a:rPr lang="en-US" noProof="0" dirty="0"/>
              <a:t>In the application logic layer the pair-picking algorithm should be changed.</a:t>
            </a:r>
          </a:p>
          <a:p>
            <a:r>
              <a:rPr lang="en-US" noProof="0" dirty="0"/>
              <a:t>The infrastructure layer will probably also need to change (to make sure the new employee properties are also retrieved).</a:t>
            </a:r>
          </a:p>
          <a:p>
            <a:r>
              <a:rPr lang="en-US" noProof="0" dirty="0"/>
              <a:t>No need to change anything in the presentation layer.</a:t>
            </a:r>
          </a:p>
          <a:p>
            <a:endParaRPr lang="en-US" noProof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Select a team from a dropdown list instead of entering the id: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dirty="0"/>
              <a:t>No domain layer changes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dirty="0"/>
              <a:t>An </a:t>
            </a:r>
            <a:r>
              <a:rPr lang="en-US" i="1" u="none" dirty="0" err="1"/>
              <a:t>ITeamRepository</a:t>
            </a:r>
            <a:r>
              <a:rPr lang="en-US" i="0" u="none" dirty="0"/>
              <a:t> will have to be added in the application logic layer (with a </a:t>
            </a:r>
            <a:r>
              <a:rPr lang="en-US" i="1" u="none" dirty="0" err="1"/>
              <a:t>GetAll</a:t>
            </a:r>
            <a:r>
              <a:rPr lang="en-US" i="0" u="none" dirty="0"/>
              <a:t> method)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dirty="0"/>
              <a:t>The </a:t>
            </a:r>
            <a:r>
              <a:rPr lang="en-US" i="0" u="none" dirty="0" err="1"/>
              <a:t>ITeamRepository</a:t>
            </a:r>
            <a:r>
              <a:rPr lang="en-US" i="0" u="none" dirty="0"/>
              <a:t> will need a concrete implementation in the infrastructure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dirty="0"/>
              <a:t>In the presentation layer the </a:t>
            </a:r>
            <a:r>
              <a:rPr lang="en-US" i="1" u="none" dirty="0" err="1"/>
              <a:t>ITeamRepository</a:t>
            </a:r>
            <a:r>
              <a:rPr lang="en-US" i="0" u="none" dirty="0"/>
              <a:t> is passed in the constructor and used to populate the items of a </a:t>
            </a:r>
            <a:r>
              <a:rPr lang="en-US" i="0" u="none" dirty="0" err="1"/>
              <a:t>dropdownlist</a:t>
            </a:r>
            <a:r>
              <a:rPr lang="en-US" i="0" u="none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Show a steering wheel icon next to the driver: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dirty="0"/>
              <a:t>Only a small change in the presentation layer is needed.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26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3107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3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86205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 applications need some “Separation of concerns” that groups the code into components and on a higher level into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component / layer takes on a specific part of the functionality with as few overlaps between the components / layers as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words: the components / layers should be loosely coupled.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 to “Separation of concerns” a lot of the complexity gets encapsulated while having a well-defined interface to the rest of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makes the code more readable, easier to extend with new features and easier to maintain.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4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57926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Separation of concerns can be applied at multiple levels in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a lower level the code is grouped into classes. Each class encapsulates complexity while having a public interface (the public properties and methods) that other classes can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 higher level the code can be grouped into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layer contains components (classes) that specialize in a certain aspect of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“Presentation layer”, for example, contains the components that are responsible for the user interface (UI) of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“Infrastructure layer”, for example, contains the components that are responsible for communicating with infrastructure (e.g. a database).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noProof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layer has a public interface that other layers can use (except the top layer), while encapsulating the inner workings of the layer.</a:t>
            </a:r>
          </a:p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5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39231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6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26884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By using a different project for each layer the components (e.g. class) are physically separated and it will be more difficult to mistakenly use a component of another layer that should not be used.</a:t>
            </a:r>
          </a:p>
          <a:p>
            <a:endParaRPr lang="en-US" noProof="0" dirty="0"/>
          </a:p>
          <a:p>
            <a:r>
              <a:rPr lang="en-US" noProof="0" dirty="0"/>
              <a:t>Also different projects result in different assemblies (</a:t>
            </a:r>
            <a:r>
              <a:rPr lang="en-US" noProof="0" dirty="0" err="1"/>
              <a:t>dll’s</a:t>
            </a:r>
            <a:r>
              <a:rPr lang="en-US" noProof="0" dirty="0"/>
              <a:t>). This enables you to hide certain components (classes) from other layers by using the </a:t>
            </a:r>
            <a:r>
              <a:rPr lang="en-US" i="1" noProof="0" dirty="0"/>
              <a:t>internal</a:t>
            </a:r>
            <a:r>
              <a:rPr lang="en-US" noProof="0" dirty="0"/>
              <a:t> keyword…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7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20367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8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880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9C186-7A08-4C98-870C-D452D54753CE}" type="slidenum">
              <a:rPr lang="en-US" altLang="nl-BE" smtClean="0"/>
              <a:pPr>
                <a:defRPr/>
              </a:pPr>
              <a:t>9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96748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9"/>
          <p:cNvSpPr txBox="1">
            <a:spLocks noChangeArrowheads="1"/>
          </p:cNvSpPr>
          <p:nvPr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nl-NL" sz="1200"/>
              <a:t>Hogeschool PXL – Elfde-Liniestraat 24 – B-3500 Hasselt</a:t>
            </a:r>
          </a:p>
          <a:p>
            <a:pPr eaLnBrk="1" hangingPunct="1">
              <a:defRPr/>
            </a:pPr>
            <a:r>
              <a:rPr lang="nl-NL" sz="1200"/>
              <a:t>www.pxl.be - www.pxl.be/facebook</a:t>
            </a:r>
          </a:p>
          <a:p>
            <a:pPr eaLnBrk="1" hangingPunct="1">
              <a:defRPr/>
            </a:pPr>
            <a:endParaRPr lang="nl-NL"/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8ED8D0F-416D-45CA-90BB-56BF1847A12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248755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575A602D-69CC-4988-9046-DFC79025696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086021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3BE1B72-72D2-4453-B598-A12058E94DA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5362788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EDADD994-8C83-413F-B894-9AF685352C4D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34220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6A116021-0D70-4931-82DD-3C566E966F0F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1252166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648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B246E54-AB54-4D09-909F-0FFF220302B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6214452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AB1E8D56-36BE-48CB-ABE1-37D18F31B2A2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7701846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C47A0B6-0D8C-4375-82B6-FE6E7B7F55E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7378268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B9CD6AF1-C7D8-454E-B485-8B88738A958C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39306419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930C9C78-030C-407A-B3A7-5130AB45B0D6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1319207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nl-BE" sz="1400"/>
          </a:p>
          <a:p>
            <a:pPr>
              <a:defRPr/>
            </a:pPr>
            <a:r>
              <a:rPr lang="en-US" altLang="nl-BE"/>
              <a:t>Slide </a:t>
            </a:r>
            <a:fld id="{DE97B3DB-BF70-4985-BAC6-6C0286977C8B}" type="slidenum">
              <a:rPr lang="en-US" altLang="nl-BE"/>
              <a:pPr>
                <a:defRPr/>
              </a:pPr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90978981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Titelstijl van model bewerken</a:t>
            </a:r>
            <a:endParaRPr lang="nl-NL" altLang="nl-BE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Klik om de tekststijl van het model te bewerken</a:t>
            </a:r>
          </a:p>
          <a:p>
            <a:pPr lvl="1"/>
            <a:r>
              <a:rPr lang="en-US" altLang="nl-BE"/>
              <a:t>Tweede niveau</a:t>
            </a:r>
          </a:p>
          <a:p>
            <a:pPr lvl="2"/>
            <a:r>
              <a:rPr lang="en-US" altLang="nl-BE"/>
              <a:t>Derde niveau</a:t>
            </a:r>
          </a:p>
          <a:p>
            <a:pPr lvl="3"/>
            <a:r>
              <a:rPr lang="en-US" altLang="nl-BE"/>
              <a:t>Vierde niveau</a:t>
            </a:r>
          </a:p>
          <a:p>
            <a:pPr lvl="4"/>
            <a:r>
              <a:rPr lang="en-US" altLang="nl-BE"/>
              <a:t>Vijfde niveau</a:t>
            </a:r>
            <a:endParaRPr lang="nl-NL" alt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ADO.NET 4 C#, C17Murach’s JavaScript, C1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nl-BE"/>
              <a:t>© 2011, Mike Murach &amp; Associates, Inc.© 2009, Mike Murach &amp; Associates, Inc.</a:t>
            </a:r>
            <a:endParaRPr lang="en-US" altLang="nl-BE" sz="140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nl-BE"/>
          </a:p>
          <a:p>
            <a:pPr>
              <a:defRPr/>
            </a:pPr>
            <a:r>
              <a:rPr lang="en-US" altLang="nl-BE" sz="1200"/>
              <a:t>Slide </a:t>
            </a:r>
            <a:fld id="{4854F67D-8938-43F5-BE58-77A4E68D9D12}" type="slidenum">
              <a:rPr lang="en-US" altLang="nl-BE" sz="1200"/>
              <a:pPr>
                <a:defRPr/>
              </a:pPr>
              <a:t>‹nr.›</a:t>
            </a:fld>
            <a:endParaRPr lang="en-US" altLang="nl-BE" sz="1200"/>
          </a:p>
        </p:txBody>
      </p:sp>
      <p:sp>
        <p:nvSpPr>
          <p:cNvPr id="7" name="Rechthoek 6"/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ir_programm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ctrTitle"/>
          </p:nvPr>
        </p:nvSpPr>
        <p:spPr>
          <a:xfrm>
            <a:off x="536575" y="2057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nl-BE" dirty="0"/>
              <a:t>Layered architecture</a:t>
            </a:r>
          </a:p>
        </p:txBody>
      </p:sp>
      <p:sp>
        <p:nvSpPr>
          <p:cNvPr id="16387" name="Ondertitel 2"/>
          <p:cNvSpPr>
            <a:spLocks noGrp="1"/>
          </p:cNvSpPr>
          <p:nvPr>
            <p:ph type="subTitle" idx="1"/>
          </p:nvPr>
        </p:nvSpPr>
        <p:spPr>
          <a:xfrm>
            <a:off x="542925" y="3876675"/>
            <a:ext cx="4806950" cy="1136650"/>
          </a:xfrm>
        </p:spPr>
        <p:txBody>
          <a:bodyPr/>
          <a:lstStyle/>
          <a:p>
            <a:pPr eaLnBrk="1" hangingPunct="1"/>
            <a:endParaRPr lang="nl-BE" altLang="nl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An IT company wants to be able to generate pair programming pairs for the developers of a team</a:t>
            </a:r>
          </a:p>
          <a:p>
            <a:pPr lvl="1"/>
            <a:r>
              <a:rPr lang="en-US" dirty="0"/>
              <a:t>Pair programming: </a:t>
            </a:r>
            <a:r>
              <a:rPr lang="en-US" dirty="0">
                <a:hlinkClick r:id="rId3"/>
              </a:rPr>
              <a:t>wiki</a:t>
            </a:r>
            <a:endParaRPr lang="en-US" dirty="0"/>
          </a:p>
          <a:p>
            <a:pPr lvl="1"/>
            <a:r>
              <a:rPr lang="en-US" dirty="0"/>
              <a:t>Multiple teams, not all team members are developers</a:t>
            </a:r>
          </a:p>
          <a:p>
            <a:pPr lvl="1"/>
            <a:r>
              <a:rPr lang="en-US" dirty="0"/>
              <a:t>HR employee must be able to randomly generate developer pairs once per week</a:t>
            </a:r>
          </a:p>
        </p:txBody>
      </p:sp>
    </p:spTree>
    <p:extLst>
      <p:ext uri="{BB962C8B-B14F-4D97-AF65-F5344CB8AC3E}">
        <p14:creationId xmlns:p14="http://schemas.microsoft.com/office/powerpoint/2010/main" val="14501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layer</a:t>
            </a:r>
            <a:r>
              <a:rPr lang="nl-BE" dirty="0"/>
              <a:t> - </a:t>
            </a:r>
            <a:r>
              <a:rPr lang="nl-BE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talking with some people at the company, the following business domain entities can be detected:</a:t>
            </a:r>
          </a:p>
          <a:p>
            <a:pPr lvl="1"/>
            <a:r>
              <a:rPr lang="en-US" dirty="0"/>
              <a:t>Employee </a:t>
            </a:r>
          </a:p>
          <a:p>
            <a:pPr lvl="2"/>
            <a:r>
              <a:rPr lang="en-US" dirty="0"/>
              <a:t>State: employee number, first name, last name and a type</a:t>
            </a:r>
          </a:p>
          <a:p>
            <a:pPr lvl="1"/>
            <a:r>
              <a:rPr lang="en-US" dirty="0" err="1"/>
              <a:t>EmployeeType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State: developer, account manager or other</a:t>
            </a:r>
          </a:p>
          <a:p>
            <a:pPr lvl="1"/>
            <a:r>
              <a:rPr lang="en-US" dirty="0"/>
              <a:t>Team</a:t>
            </a:r>
          </a:p>
          <a:p>
            <a:pPr lvl="2"/>
            <a:r>
              <a:rPr lang="en-US" dirty="0"/>
              <a:t>State: id, name and multiple employees</a:t>
            </a:r>
          </a:p>
          <a:p>
            <a:pPr lvl="1"/>
            <a:r>
              <a:rPr lang="en-US" dirty="0" err="1"/>
              <a:t>ProgrammingPair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State: driver, navigator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4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layer</a:t>
            </a:r>
            <a:r>
              <a:rPr lang="nl-BE" dirty="0"/>
              <a:t> - </a:t>
            </a:r>
            <a:r>
              <a:rPr lang="nl-BE" dirty="0" err="1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25D57B-F3ED-4172-9AEF-280ECAFE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56490"/>
            <a:ext cx="200025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5755EDA-5E03-4DB7-A160-17BB4C16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692" y="1926673"/>
            <a:ext cx="3629025" cy="1571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16C5C64-9D61-4995-8ED5-8B03E24E5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559" y="2126697"/>
            <a:ext cx="1952625" cy="1171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BF7012-22B9-4D88-9D80-B4E2DB705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132263"/>
            <a:ext cx="3124200" cy="959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F933100-467E-4BED-9AEC-A3BB79B49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329" y="4007331"/>
            <a:ext cx="4384482" cy="1897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611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(Application)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Models the use cases of the application</a:t>
            </a:r>
          </a:p>
          <a:p>
            <a:pPr lvl="1"/>
            <a:r>
              <a:rPr lang="en-US" dirty="0"/>
              <a:t>Service classes use the domain layer classes to complete use cases</a:t>
            </a:r>
          </a:p>
          <a:p>
            <a:pPr lvl="2"/>
            <a:r>
              <a:rPr lang="en-US" dirty="0"/>
              <a:t>Public interface (for outer layers), internal concrete implementation</a:t>
            </a:r>
          </a:p>
          <a:p>
            <a:pPr lvl="1"/>
            <a:r>
              <a:rPr lang="en-US" dirty="0"/>
              <a:t>Service classes may need to communicate with a database</a:t>
            </a:r>
          </a:p>
          <a:p>
            <a:pPr lvl="2"/>
            <a:r>
              <a:rPr lang="en-US" dirty="0"/>
              <a:t>Data access (repository) interfaces are defined here, but not implemented. The concrete implementation is the responsibility of the infrastructure layer</a:t>
            </a:r>
          </a:p>
          <a:p>
            <a:pPr lvl="1"/>
            <a:r>
              <a:rPr lang="en-US" dirty="0"/>
              <a:t>Only communicates with the domain layer, no other layers</a:t>
            </a:r>
          </a:p>
          <a:p>
            <a:pPr lvl="1"/>
            <a:r>
              <a:rPr lang="en-US" dirty="0"/>
              <a:t>In the past this layer was sometimes called “Business layer”</a:t>
            </a:r>
          </a:p>
        </p:txBody>
      </p:sp>
    </p:spTree>
    <p:extLst>
      <p:ext uri="{BB962C8B-B14F-4D97-AF65-F5344CB8AC3E}">
        <p14:creationId xmlns:p14="http://schemas.microsoft.com/office/powerpoint/2010/main" val="425717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Logic layer - </a:t>
            </a:r>
            <a:r>
              <a:rPr lang="nl-BE" dirty="0" err="1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A639AD9-ED7B-40E8-942D-872C8C27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8" y="1321565"/>
            <a:ext cx="3932375" cy="735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2FE1FFF-161E-468B-9DE4-B18A63311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514" y="1321565"/>
            <a:ext cx="4525825" cy="688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9023531-91B6-4BDB-9E5D-E854AC599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052" y="2359232"/>
            <a:ext cx="5715000" cy="4224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2719D65-9720-4BC0-93AE-4174C72F5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78" y="2667000"/>
            <a:ext cx="2362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0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Infrastructure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Links with a concrete storage medium (e.g. database)</a:t>
            </a:r>
          </a:p>
          <a:p>
            <a:r>
              <a:rPr lang="en-US" dirty="0"/>
              <a:t>Implements the data access interfaces (repositories) defined in the logic layer</a:t>
            </a:r>
          </a:p>
          <a:p>
            <a:r>
              <a:rPr lang="en-US" dirty="0"/>
              <a:t>Also communicates with other infrastructure like a mail service, file system, … (out of scope for this course)</a:t>
            </a:r>
          </a:p>
          <a:p>
            <a:r>
              <a:rPr lang="en-US" dirty="0"/>
              <a:t>References the logic layer and domain layer (no other layers)</a:t>
            </a:r>
          </a:p>
        </p:txBody>
      </p:sp>
    </p:spTree>
    <p:extLst>
      <p:ext uri="{BB962C8B-B14F-4D97-AF65-F5344CB8AC3E}">
        <p14:creationId xmlns:p14="http://schemas.microsoft.com/office/powerpoint/2010/main" val="60671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Infrastructure layer - </a:t>
            </a:r>
            <a:r>
              <a:rPr lang="nl-BE" dirty="0" err="1"/>
              <a:t>example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12014E8-2686-4159-88C0-9FAE8FFF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89" y="1676400"/>
            <a:ext cx="5565222" cy="4684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87DFF9C-D5AD-4F32-8985-753F5000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2133600"/>
            <a:ext cx="24193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9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Presentation </a:t>
            </a:r>
            <a:r>
              <a:rPr lang="nl-BE" dirty="0" err="1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Contains components that are responsible for showing information to the end users and to interpret commands of these end users</a:t>
            </a:r>
          </a:p>
          <a:p>
            <a:r>
              <a:rPr lang="en-US" dirty="0"/>
              <a:t>Uses the public interface of the logic layer and domain layer</a:t>
            </a:r>
          </a:p>
        </p:txBody>
      </p:sp>
    </p:spTree>
    <p:extLst>
      <p:ext uri="{BB962C8B-B14F-4D97-AF65-F5344CB8AC3E}">
        <p14:creationId xmlns:p14="http://schemas.microsoft.com/office/powerpoint/2010/main" val="18924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B5380602-04F0-4355-8768-541CB01F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637151"/>
            <a:ext cx="5029200" cy="2946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Presentation </a:t>
            </a:r>
            <a:r>
              <a:rPr lang="nl-BE" dirty="0" err="1"/>
              <a:t>layer</a:t>
            </a:r>
            <a:r>
              <a:rPr lang="nl-BE" dirty="0"/>
              <a:t> - </a:t>
            </a:r>
            <a:r>
              <a:rPr lang="nl-BE" dirty="0" err="1"/>
              <a:t>example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B30F85-E164-4C40-AA21-0E308F85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95" y="1899237"/>
            <a:ext cx="2295525" cy="10858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77E16BC-7E8F-49DF-BCE0-1A7067F30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545"/>
            <a:ext cx="2590800" cy="18536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72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Presentation </a:t>
            </a:r>
            <a:r>
              <a:rPr lang="nl-BE" dirty="0" err="1"/>
              <a:t>layer</a:t>
            </a:r>
            <a:r>
              <a:rPr lang="nl-BE" dirty="0"/>
              <a:t> - </a:t>
            </a:r>
            <a:r>
              <a:rPr lang="nl-BE" dirty="0" err="1"/>
              <a:t>example</a:t>
            </a:r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AD67D15-F24E-4AD3-891B-FEC0A9CA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824037"/>
            <a:ext cx="7153275" cy="3209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101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why a large application needs layers</a:t>
            </a:r>
          </a:p>
          <a:p>
            <a:r>
              <a:rPr lang="en-US" dirty="0"/>
              <a:t>Structure a large application into 4 layers</a:t>
            </a:r>
          </a:p>
          <a:p>
            <a:pPr lvl="1"/>
            <a:r>
              <a:rPr lang="en-US" dirty="0"/>
              <a:t>Domain layer</a:t>
            </a:r>
          </a:p>
          <a:p>
            <a:pPr lvl="1"/>
            <a:r>
              <a:rPr lang="en-US" dirty="0"/>
              <a:t>(Application) Logic layer</a:t>
            </a:r>
          </a:p>
          <a:p>
            <a:pPr lvl="1"/>
            <a:r>
              <a:rPr lang="en-US" dirty="0"/>
              <a:t>Infrastructure (or Data) layer</a:t>
            </a:r>
          </a:p>
          <a:p>
            <a:pPr lvl="1"/>
            <a:r>
              <a:rPr lang="en-US" dirty="0"/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187888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services (logic layer) and repositories (infrastructure layer) need to be instantiated somewhere</a:t>
            </a:r>
          </a:p>
          <a:p>
            <a:r>
              <a:rPr lang="en-US" dirty="0"/>
              <a:t>Presentation layer = executing program =&gt; needs to wire everything together</a:t>
            </a:r>
          </a:p>
          <a:p>
            <a:r>
              <a:rPr lang="en-US" dirty="0"/>
              <a:t>Forces us to reference infrastructure layer and expose internal classes of infrastructure and logic layer </a:t>
            </a:r>
            <a:r>
              <a:rPr lang="en-US" sz="2100" dirty="0"/>
              <a:t>(can be avoided with a bootstrapper project but that is out of scope for this course)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Wiring</a:t>
            </a:r>
            <a:r>
              <a:rPr lang="nl-BE" dirty="0"/>
              <a:t> – </a:t>
            </a:r>
            <a:r>
              <a:rPr lang="nl-BE" dirty="0" err="1"/>
              <a:t>expose</a:t>
            </a:r>
            <a:r>
              <a:rPr lang="nl-BE" dirty="0"/>
              <a:t> </a:t>
            </a:r>
            <a:r>
              <a:rPr lang="nl-BE" dirty="0" err="1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</a:t>
            </a:r>
            <a:r>
              <a:rPr lang="en-US" i="1" dirty="0" err="1"/>
              <a:t>InternalsVisibleTo</a:t>
            </a:r>
            <a:r>
              <a:rPr lang="en-US" dirty="0"/>
              <a:t> attribute to the logic and infrastructure layer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Properties/</a:t>
            </a:r>
            <a:r>
              <a:rPr lang="en-US" i="1" dirty="0" err="1"/>
              <a:t>AssemblyInfo.cs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Presentation layer has now access to the internal classes</a:t>
            </a:r>
          </a:p>
          <a:p>
            <a:pPr lvl="1"/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3C787E8-75A9-4494-934C-37BC2222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38475"/>
            <a:ext cx="5848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7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Wiring</a:t>
            </a:r>
            <a:r>
              <a:rPr lang="nl-BE" dirty="0"/>
              <a:t> – Application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Override </a:t>
            </a:r>
            <a:r>
              <a:rPr lang="en-US" i="1" dirty="0" err="1"/>
              <a:t>OnStartUp</a:t>
            </a:r>
            <a:r>
              <a:rPr lang="en-US" dirty="0"/>
              <a:t> method in </a:t>
            </a:r>
            <a:r>
              <a:rPr lang="en-US" dirty="0" err="1"/>
              <a:t>App.xaml.cs</a:t>
            </a:r>
            <a:endParaRPr lang="en-US" dirty="0"/>
          </a:p>
          <a:p>
            <a:pPr lvl="1"/>
            <a:r>
              <a:rPr lang="en-US" dirty="0"/>
              <a:t>Create concrete instances of services and repositories</a:t>
            </a:r>
          </a:p>
          <a:p>
            <a:pPr lvl="1"/>
            <a:r>
              <a:rPr lang="en-US" dirty="0"/>
              <a:t>Inject instance(s) in the Window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7BCA-999D-4629-9F51-0DC094CE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75" y="3962400"/>
            <a:ext cx="5238450" cy="2311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013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Depencencies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Outer layer can have a dependency on an inner layer</a:t>
            </a:r>
          </a:p>
          <a:p>
            <a:r>
              <a:rPr lang="en-US" dirty="0"/>
              <a:t>Inner layer does not know outer layers</a:t>
            </a:r>
          </a:p>
        </p:txBody>
      </p:sp>
      <p:pic>
        <p:nvPicPr>
          <p:cNvPr id="6" name="Afbeelding 5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F10E10BF-6276-463E-B117-1B821F94B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79882"/>
            <a:ext cx="3886200" cy="36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5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Domain or </a:t>
            </a:r>
            <a:r>
              <a:rPr lang="nl-BE" dirty="0" err="1"/>
              <a:t>application</a:t>
            </a:r>
            <a:r>
              <a:rPr lang="nl-BE" dirty="0"/>
              <a:t>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should I add some piece of logic?</a:t>
            </a:r>
          </a:p>
          <a:p>
            <a:pPr lvl="1"/>
            <a:r>
              <a:rPr lang="en-US" dirty="0"/>
              <a:t>Whenever possible =&gt; domain layer</a:t>
            </a:r>
          </a:p>
          <a:p>
            <a:pPr lvl="2"/>
            <a:r>
              <a:rPr lang="en-US" dirty="0"/>
              <a:t>Domain layer is the central core</a:t>
            </a:r>
          </a:p>
          <a:p>
            <a:pPr lvl="2"/>
            <a:r>
              <a:rPr lang="en-US" dirty="0"/>
              <a:t>Reduces code duplication because logic in the domain layer can be used by multiple components in other layers</a:t>
            </a:r>
          </a:p>
          <a:p>
            <a:pPr lvl="2"/>
            <a:r>
              <a:rPr lang="en-US" dirty="0"/>
              <a:t>Captures core concepts of the business domain</a:t>
            </a:r>
          </a:p>
          <a:p>
            <a:pPr lvl="1"/>
            <a:r>
              <a:rPr lang="en-US" dirty="0"/>
              <a:t>Dependency on other components (e.g. a repository) =&gt; application logic layer</a:t>
            </a:r>
          </a:p>
          <a:p>
            <a:pPr lvl="2"/>
            <a:r>
              <a:rPr lang="en-US" dirty="0"/>
              <a:t>Captures application use cases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5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- </a:t>
            </a:r>
            <a:r>
              <a:rPr lang="nl-BE" dirty="0" err="1"/>
              <a:t>Add</a:t>
            </a:r>
            <a:r>
              <a:rPr lang="nl-BE" dirty="0"/>
              <a:t>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HR employee wants to be able to switch driver and navigator of a generated pair</a:t>
            </a:r>
          </a:p>
          <a:p>
            <a:pPr lvl="1"/>
            <a:r>
              <a:rPr lang="en-US" dirty="0"/>
              <a:t>Add switch button in presentation layer</a:t>
            </a:r>
          </a:p>
          <a:p>
            <a:pPr lvl="1"/>
            <a:r>
              <a:rPr lang="en-US" dirty="0"/>
              <a:t>Add switch behavior to domain layer</a:t>
            </a:r>
          </a:p>
          <a:p>
            <a:pPr lvl="1"/>
            <a:r>
              <a:rPr lang="en-US" dirty="0"/>
              <a:t>No need to change anything in logic or infrastructure layer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dirty="0"/>
          </a:p>
          <a:p>
            <a:pPr lvl="1"/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64895A2-C98D-410D-9E50-E07BCB56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3804919"/>
            <a:ext cx="3190875" cy="2752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558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92500"/>
          </a:bodyPr>
          <a:lstStyle/>
          <a:p>
            <a:r>
              <a:rPr lang="en-US" dirty="0"/>
              <a:t>In what layer would you have to make changes?</a:t>
            </a:r>
          </a:p>
          <a:p>
            <a:pPr lvl="1"/>
            <a:r>
              <a:rPr lang="en-US" dirty="0"/>
              <a:t>Store employees in a csv file</a:t>
            </a:r>
          </a:p>
          <a:p>
            <a:pPr lvl="1"/>
            <a:r>
              <a:rPr lang="en-US" dirty="0"/>
              <a:t>Make sure junior developers (&lt; 5 years experience) are always paired with a senior developer</a:t>
            </a:r>
          </a:p>
          <a:p>
            <a:pPr lvl="1"/>
            <a:r>
              <a:rPr lang="en-US" dirty="0"/>
              <a:t>Select a team from a dropdown list instead of entering the id</a:t>
            </a:r>
          </a:p>
          <a:p>
            <a:pPr lvl="1"/>
            <a:r>
              <a:rPr lang="en-US" dirty="0"/>
              <a:t>Show a steering wheel icon next to the driver (instead of making the name bold)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Layered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2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Seperation</a:t>
            </a:r>
            <a:r>
              <a:rPr lang="nl-BE" dirty="0"/>
              <a:t>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code into different components / layers</a:t>
            </a:r>
          </a:p>
          <a:p>
            <a:pPr lvl="1"/>
            <a:r>
              <a:rPr lang="en-US" dirty="0"/>
              <a:t>Each component / layer takes on a piece of functionality</a:t>
            </a:r>
          </a:p>
          <a:p>
            <a:pPr lvl="1"/>
            <a:r>
              <a:rPr lang="en-US" dirty="0"/>
              <a:t>As few as possible overlaps (loose coupling)</a:t>
            </a:r>
          </a:p>
          <a:p>
            <a:pPr lvl="1"/>
            <a:r>
              <a:rPr lang="en-US" dirty="0"/>
              <a:t>Complexity gets encapsulated behind a well-defined interface to the rest of the code</a:t>
            </a:r>
          </a:p>
          <a:p>
            <a:pPr lvl="2"/>
            <a:r>
              <a:rPr lang="en-US" dirty="0"/>
              <a:t>Code is more readable</a:t>
            </a:r>
          </a:p>
          <a:p>
            <a:pPr lvl="2"/>
            <a:r>
              <a:rPr lang="en-US" dirty="0"/>
              <a:t>Easier to add new features</a:t>
            </a:r>
          </a:p>
          <a:p>
            <a:pPr lvl="2"/>
            <a:r>
              <a:rPr lang="en-US" dirty="0"/>
              <a:t>Easier to maintain the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High-level grouping of components</a:t>
            </a:r>
          </a:p>
          <a:p>
            <a:r>
              <a:rPr lang="en-US" dirty="0"/>
              <a:t>Each layer contains components that specialize in a certain aspect of the application</a:t>
            </a:r>
          </a:p>
          <a:p>
            <a:pPr lvl="1"/>
            <a:r>
              <a:rPr lang="en-US" dirty="0"/>
              <a:t>E.g. the “Presentation layer” contains components that are responsible for the user interface (UI)</a:t>
            </a:r>
          </a:p>
          <a:p>
            <a:pPr lvl="1"/>
            <a:r>
              <a:rPr lang="en-US" dirty="0"/>
              <a:t>E.g. the “Infrastructure layer” takes care of communication with infrastructure (e.g. a database)</a:t>
            </a:r>
          </a:p>
          <a:p>
            <a:r>
              <a:rPr lang="en-US" dirty="0"/>
              <a:t>Layers have a public interface for other layers to use, while encapsulating the inner workings of the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7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Layered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per </a:t>
            </a:r>
            <a:r>
              <a:rPr lang="nl-BE" dirty="0" err="1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Solution can contain multiple projects</a:t>
            </a:r>
          </a:p>
          <a:p>
            <a:r>
              <a:rPr lang="en-US" dirty="0"/>
              <a:t>Each layer in its own project</a:t>
            </a:r>
          </a:p>
          <a:p>
            <a:pPr lvl="1"/>
            <a:r>
              <a:rPr lang="en-US" dirty="0"/>
              <a:t>Helps to enforce separation of concerns</a:t>
            </a:r>
          </a:p>
          <a:p>
            <a:pPr lvl="1"/>
            <a:r>
              <a:rPr lang="en-US" dirty="0"/>
              <a:t>Helps to encapsulate the inner workings of a layer</a:t>
            </a:r>
          </a:p>
        </p:txBody>
      </p:sp>
    </p:spTree>
    <p:extLst>
      <p:ext uri="{BB962C8B-B14F-4D97-AF65-F5344CB8AC3E}">
        <p14:creationId xmlns:p14="http://schemas.microsoft.com/office/powerpoint/2010/main" val="261399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internal</a:t>
            </a:r>
            <a:r>
              <a:rPr lang="nl-BE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Access modifier (like public, private, protected)</a:t>
            </a:r>
          </a:p>
          <a:p>
            <a:r>
              <a:rPr lang="en-US" dirty="0"/>
              <a:t>An internal class is only visible for classes in the same project (assembly)</a:t>
            </a:r>
          </a:p>
          <a:p>
            <a:r>
              <a:rPr lang="en-US" dirty="0"/>
              <a:t>Prefer internal over public classes</a:t>
            </a:r>
          </a:p>
          <a:p>
            <a:pPr lvl="1"/>
            <a:r>
              <a:rPr lang="en-US" dirty="0"/>
              <a:t>Simplifies the public interface for other layers</a:t>
            </a:r>
          </a:p>
        </p:txBody>
      </p:sp>
    </p:spTree>
    <p:extLst>
      <p:ext uri="{BB962C8B-B14F-4D97-AF65-F5344CB8AC3E}">
        <p14:creationId xmlns:p14="http://schemas.microsoft.com/office/powerpoint/2010/main" val="358461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Models the state and behavior of the business domain</a:t>
            </a:r>
          </a:p>
          <a:p>
            <a:pPr lvl="1"/>
            <a:r>
              <a:rPr lang="en-US" dirty="0"/>
              <a:t>Class for each entity in the domain</a:t>
            </a:r>
          </a:p>
          <a:p>
            <a:pPr lvl="2"/>
            <a:r>
              <a:rPr lang="en-US" dirty="0"/>
              <a:t>State is modeled with properties</a:t>
            </a:r>
          </a:p>
          <a:p>
            <a:pPr lvl="2"/>
            <a:r>
              <a:rPr lang="en-US" dirty="0"/>
              <a:t>Behavior is modeled with methods</a:t>
            </a:r>
          </a:p>
          <a:p>
            <a:r>
              <a:rPr lang="en-US" dirty="0"/>
              <a:t>Is the core of the application</a:t>
            </a:r>
          </a:p>
          <a:p>
            <a:pPr lvl="1"/>
            <a:r>
              <a:rPr lang="en-US" dirty="0"/>
              <a:t>Does not depend on other layers</a:t>
            </a:r>
          </a:p>
        </p:txBody>
      </p:sp>
    </p:spTree>
    <p:extLst>
      <p:ext uri="{BB962C8B-B14F-4D97-AF65-F5344CB8AC3E}">
        <p14:creationId xmlns:p14="http://schemas.microsoft.com/office/powerpoint/2010/main" val="1683351573"/>
      </p:ext>
    </p:extLst>
  </p:cSld>
  <p:clrMapOvr>
    <a:masterClrMapping/>
  </p:clrMapOvr>
</p:sld>
</file>

<file path=ppt/theme/theme1.xml><?xml version="1.0" encoding="utf-8"?>
<a:theme xmlns:a="http://schemas.openxmlformats.org/drawingml/2006/main" name="PXL_layou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XL_layout" id="{F78E4EEF-C937-4A91-8849-C01AA33B5EC6}" vid="{FBFEF568-117F-4753-85FC-D1E5DC7D641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PXL_layout</Template>
  <TotalTime>10499</TotalTime>
  <Words>2320</Words>
  <Application>Microsoft Office PowerPoint</Application>
  <PresentationFormat>Diavoorstelling (4:3)</PresentationFormat>
  <Paragraphs>240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PXL_layout</vt:lpstr>
      <vt:lpstr>Layered architecture</vt:lpstr>
      <vt:lpstr>Objectives</vt:lpstr>
      <vt:lpstr>Why?</vt:lpstr>
      <vt:lpstr>Seperation of concerns</vt:lpstr>
      <vt:lpstr>Layers</vt:lpstr>
      <vt:lpstr>How?</vt:lpstr>
      <vt:lpstr>Project per layer</vt:lpstr>
      <vt:lpstr>internal </vt:lpstr>
      <vt:lpstr>Domain layer</vt:lpstr>
      <vt:lpstr>Example application</vt:lpstr>
      <vt:lpstr>Domain layer - example</vt:lpstr>
      <vt:lpstr>Domain layer - example</vt:lpstr>
      <vt:lpstr>(Application) Logic layer</vt:lpstr>
      <vt:lpstr>Logic layer - example</vt:lpstr>
      <vt:lpstr>Infrastructure layer</vt:lpstr>
      <vt:lpstr>Infrastructure layer - example</vt:lpstr>
      <vt:lpstr>Presentation layer</vt:lpstr>
      <vt:lpstr>Presentation layer - example</vt:lpstr>
      <vt:lpstr>Presentation layer - example</vt:lpstr>
      <vt:lpstr>Wiring</vt:lpstr>
      <vt:lpstr>Wiring – expose internals</vt:lpstr>
      <vt:lpstr>Wiring – Application startup</vt:lpstr>
      <vt:lpstr>Depencencies</vt:lpstr>
      <vt:lpstr>Domain or application logic?</vt:lpstr>
      <vt:lpstr>Demo - Add new feature</vt:lpstr>
      <vt:lpstr>What if?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Wesley Hendrikx</cp:lastModifiedBy>
  <cp:revision>828</cp:revision>
  <dcterms:created xsi:type="dcterms:W3CDTF">2011-02-08T23:20:43Z</dcterms:created>
  <dcterms:modified xsi:type="dcterms:W3CDTF">2021-11-08T15:07:07Z</dcterms:modified>
</cp:coreProperties>
</file>