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32"/>
  </p:notesMasterIdLst>
  <p:handoutMasterIdLst>
    <p:handoutMasterId r:id="rId33"/>
  </p:handoutMasterIdLst>
  <p:sldIdLst>
    <p:sldId id="293" r:id="rId2"/>
    <p:sldId id="340" r:id="rId3"/>
    <p:sldId id="338" r:id="rId4"/>
    <p:sldId id="305" r:id="rId5"/>
    <p:sldId id="261" r:id="rId6"/>
    <p:sldId id="304" r:id="rId7"/>
    <p:sldId id="306" r:id="rId8"/>
    <p:sldId id="341" r:id="rId9"/>
    <p:sldId id="264" r:id="rId10"/>
    <p:sldId id="307" r:id="rId11"/>
    <p:sldId id="343" r:id="rId12"/>
    <p:sldId id="267" r:id="rId13"/>
    <p:sldId id="308" r:id="rId14"/>
    <p:sldId id="344" r:id="rId15"/>
    <p:sldId id="345" r:id="rId16"/>
    <p:sldId id="348" r:id="rId17"/>
    <p:sldId id="346" r:id="rId18"/>
    <p:sldId id="313" r:id="rId19"/>
    <p:sldId id="314" r:id="rId20"/>
    <p:sldId id="349" r:id="rId21"/>
    <p:sldId id="350" r:id="rId22"/>
    <p:sldId id="316" r:id="rId23"/>
    <p:sldId id="318" r:id="rId24"/>
    <p:sldId id="319" r:id="rId25"/>
    <p:sldId id="351" r:id="rId26"/>
    <p:sldId id="320" r:id="rId27"/>
    <p:sldId id="352" r:id="rId28"/>
    <p:sldId id="353" r:id="rId29"/>
    <p:sldId id="342" r:id="rId30"/>
    <p:sldId id="35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0372CF8-AA16-44AB-AC42-659F19A62A07}">
          <p14:sldIdLst>
            <p14:sldId id="293"/>
            <p14:sldId id="340"/>
            <p14:sldId id="338"/>
            <p14:sldId id="305"/>
            <p14:sldId id="261"/>
            <p14:sldId id="304"/>
            <p14:sldId id="306"/>
            <p14:sldId id="341"/>
            <p14:sldId id="264"/>
            <p14:sldId id="307"/>
            <p14:sldId id="343"/>
            <p14:sldId id="267"/>
            <p14:sldId id="308"/>
            <p14:sldId id="344"/>
            <p14:sldId id="345"/>
            <p14:sldId id="348"/>
            <p14:sldId id="346"/>
            <p14:sldId id="313"/>
            <p14:sldId id="314"/>
            <p14:sldId id="349"/>
            <p14:sldId id="350"/>
            <p14:sldId id="316"/>
            <p14:sldId id="318"/>
            <p14:sldId id="319"/>
            <p14:sldId id="351"/>
            <p14:sldId id="320"/>
            <p14:sldId id="352"/>
            <p14:sldId id="353"/>
            <p14:sldId id="342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77136" autoAdjust="0"/>
  </p:normalViewPr>
  <p:slideViewPr>
    <p:cSldViewPr>
      <p:cViewPr varScale="1">
        <p:scale>
          <a:sx n="88" d="100"/>
          <a:sy n="88" d="100"/>
        </p:scale>
        <p:origin x="18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93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nl-B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74C6A6-FE6B-4EF1-A9D7-C94C76435518}" type="datetimeFigureOut">
              <a:rPr lang="en-US" altLang="nl-BE"/>
              <a:pPr>
                <a:defRPr/>
              </a:pPr>
              <a:t>11/30/2020</a:t>
            </a:fld>
            <a:endParaRPr lang="en-US" altLang="nl-BE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nl-B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C2CC0D-BE84-47D1-8F84-8C1E3927FD9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998973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89C186-7A08-4C98-870C-D452D54753CE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7906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C514D59-B212-4F82-A1E4-23AB8CF03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07DEEA-AE8D-4635-8307-0EC2D9B9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71D37A0-A187-4096-8DE2-E59BA45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CD38F-A313-4657-9FD6-790AA8ABD262}" type="slidenum">
              <a:rPr lang="en-US" altLang="nl-BE" sz="1200" smtClean="0"/>
              <a:pPr/>
              <a:t>1</a:t>
            </a:fld>
            <a:endParaRPr lang="en-US" altLang="nl-B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11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78766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27451C8-80C4-406C-BA3C-45F9E8EDE128}" type="slidenum">
              <a:rPr lang="en-US" altLang="nl-BE" sz="1200"/>
              <a:pPr algn="r"/>
              <a:t>12</a:t>
            </a:fld>
            <a:endParaRPr lang="en-US" altLang="nl-BE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42877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from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identify the source of data for a query, you use the from clause shown in this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range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nl-BE" sz="1200" b="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query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previously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usually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omitted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omitted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determined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loads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this stage,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property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IList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second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consists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Finally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loop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point,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always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way,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source of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help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construct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end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either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 or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of a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loop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these variables.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fact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more sophisticated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different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differences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make more sense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nl-BE" alt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altLang="nl-BE" dirty="0"/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160641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27451C8-80C4-406C-BA3C-45F9E8EDE128}" type="slidenum">
              <a:rPr lang="en-US" altLang="nl-BE" sz="1200"/>
              <a:pPr algn="r"/>
              <a:t>15</a:t>
            </a:fld>
            <a:endParaRPr lang="en-US" altLang="nl-BE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954612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b="0" u="sng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filter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 must meet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Boolean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greater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2000.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16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64512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b="0" u="sng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query,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sequence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does.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94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select clause</a:t>
            </a:r>
          </a:p>
          <a:p>
            <a:endParaRPr lang="nl-BE" sz="1200" b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to select fields from a query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far,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fields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more fields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projection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select clause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returns a single field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second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shows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doesn't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compiler,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most cases,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problem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226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select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example in this slide shows how you can assign an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a property in the query results.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property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resulting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name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179613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27451C8-80C4-406C-BA3C-45F9E8EDE128}" type="slidenum">
              <a:rPr lang="en-US" altLang="nl-BE" sz="1200"/>
              <a:pPr algn="r"/>
              <a:t>21</a:t>
            </a:fld>
            <a:endParaRPr lang="en-US" altLang="nl-BE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2261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let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the last example, you saw one way to assign an alias to the result of a calculation.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(e.g.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more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follow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alias.</a:t>
            </a:r>
          </a:p>
        </p:txBody>
      </p:sp>
    </p:spTree>
    <p:extLst>
      <p:ext uri="{BB962C8B-B14F-4D97-AF65-F5344CB8AC3E}">
        <p14:creationId xmlns:p14="http://schemas.microsoft.com/office/powerpoint/2010/main" val="339199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 Introduction to LINQ</a:t>
            </a:r>
          </a:p>
          <a:p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anguage-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tegrated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uery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lets you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a data source 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the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C#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language.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practice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five different types of data sources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SQL, XML, …)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language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special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language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Transact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-SQL.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possible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slide 6.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a set of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extension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interfaces.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operators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operators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method-based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likely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special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declarative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declarative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a LINQ query,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data source,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 source must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these interfaces is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Visual Studio's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helps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correctly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syntax checker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helps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catch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errors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compile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debugging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support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writing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SQL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strings, these are major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improvements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3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608681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join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slide shows how you can include data from two or more data sources in a query.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top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does.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previous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list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matches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data sources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in this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of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Similarly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properties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this case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InvoiceDto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object).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780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join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example on the slide executes the query.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loop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data in a string,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displays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string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box.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shows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suppose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allVendors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allLineItems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in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endParaRPr lang="nl-BE" sz="1200" b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in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allVendors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in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allInvoiced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vendor.vendorld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equals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invoice.vendorld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Iineltem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in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allLineItems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invoice.invoiceId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equals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lineltem.invoiceId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. . 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altLang="nl-BE" dirty="0"/>
          </a:p>
          <a:p>
            <a:endParaRPr lang="nl-BE" altLang="nl-BE" dirty="0"/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01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27451C8-80C4-406C-BA3C-45F9E8EDE128}" type="slidenum">
              <a:rPr lang="en-US" altLang="nl-BE" sz="1200"/>
              <a:pPr algn="r"/>
              <a:t>25</a:t>
            </a:fld>
            <a:endParaRPr lang="en-US" altLang="nl-BE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640752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group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you want to group the elements returned by a query, you can use the group clause presented in this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first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slide,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way,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Next,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optionaly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IGrouping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type.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IGrouping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collection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a common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common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of type int (holding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itself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IEnumarable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(holding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VendorInvoiceGroupDto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demonstrated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previous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contains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items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list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items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02625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834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27451C8-80C4-406C-BA3C-45F9E8EDE128}" type="slidenum">
              <a:rPr lang="en-US" altLang="nl-BE" sz="1200"/>
              <a:pPr algn="r"/>
              <a:t>28</a:t>
            </a:fld>
            <a:endParaRPr lang="en-US" altLang="nl-BE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9787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991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08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 Introduction to LINQ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syntax looks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similar to a SQL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so you shouldn't have any trouble understanding what most of these clauses do.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filter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source of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retrieved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content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performs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combines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optionally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applies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aggregate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functions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942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F90D661-EEAD-4215-9D79-952154033BFC}" type="slidenum">
              <a:rPr lang="en-US" altLang="nl-BE" sz="1200"/>
              <a:pPr algn="r"/>
              <a:t>5</a:t>
            </a:fld>
            <a:endParaRPr lang="en-US" altLang="nl-BE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 translate 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form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understand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update a data source.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to Objects      	Lets you query in-memory data structures such as generic lists and arrays.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Dataset      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DataSet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SQL         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SQL Server database schema’s.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 (e.g.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Framework) 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XML  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modify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in-memory XML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XML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file.</a:t>
            </a:r>
          </a:p>
          <a:p>
            <a:endParaRPr lang="nl-BE" altLang="nl-B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Dataset, 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SQL,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Entities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ADO.NET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sometimes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ADO.NET.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Entities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next module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learn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Framework (EF)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a database.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EF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generates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 in memory.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LINQ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model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thus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database.</a:t>
            </a: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40172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55848E3-EC28-4374-BDAB-C3A45A60F041}" type="slidenum">
              <a:rPr lang="en-US" altLang="nl-BE" sz="1200"/>
              <a:pPr algn="r"/>
              <a:t>6</a:t>
            </a:fld>
            <a:endParaRPr lang="en-US" altLang="nl-BE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perform three main 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Translate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commands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updating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data source.</a:t>
            </a:r>
          </a:p>
          <a:p>
            <a:endParaRPr lang="nl-BE" altLang="nl-BE" dirty="0"/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195644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Advantages</a:t>
            </a:r>
            <a:r>
              <a:rPr lang="nl-BE" sz="1200" b="0" u="sng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using LINQ</a:t>
            </a:r>
          </a:p>
          <a:p>
            <a:endParaRPr lang="nl-BE" sz="1200" b="0" u="non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Language-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Integrated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(LINQ)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different kinds of data sources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C# syntax.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-time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checking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debugging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support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a LINQ query.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different types of data sources.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designer tools let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mappings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sources.</a:t>
            </a:r>
          </a:p>
        </p:txBody>
      </p:sp>
    </p:spTree>
    <p:extLst>
      <p:ext uri="{BB962C8B-B14F-4D97-AF65-F5344CB8AC3E}">
        <p14:creationId xmlns:p14="http://schemas.microsoft.com/office/powerpoint/2010/main" val="58350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C514D59-B212-4F82-A1E4-23AB8CF03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07DEEA-AE8D-4635-8307-0EC2D9B9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71D37A0-A187-4096-8DE2-E59BA45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CD38F-A313-4657-9FD6-790AA8ABD262}" type="slidenum">
              <a:rPr lang="en-US" altLang="nl-BE" sz="1200" smtClean="0"/>
              <a:pPr/>
              <a:t>8</a:t>
            </a:fld>
            <a:endParaRPr lang="en-US" altLang="nl-BE" sz="1200"/>
          </a:p>
        </p:txBody>
      </p:sp>
    </p:spTree>
    <p:extLst>
      <p:ext uri="{BB962C8B-B14F-4D97-AF65-F5344CB8AC3E}">
        <p14:creationId xmlns:p14="http://schemas.microsoft.com/office/powerpoint/2010/main" val="27094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23475BF-611F-4DCB-8AE0-FA86257E68F1}" type="slidenum">
              <a:rPr lang="en-US" altLang="nl-BE" sz="1200"/>
              <a:pPr algn="r"/>
              <a:t>9</a:t>
            </a:fld>
            <a:endParaRPr lang="en-US" altLang="nl-BE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 stages of a query operation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altLang="nl-BE" b="1" dirty="0"/>
              <a:t>Stage 1: Get </a:t>
            </a:r>
            <a:r>
              <a:rPr lang="nl-BE" altLang="nl-BE" b="1" dirty="0" err="1"/>
              <a:t>the</a:t>
            </a:r>
            <a:r>
              <a:rPr lang="nl-BE" altLang="nl-BE" b="1" dirty="0"/>
              <a:t> data source</a:t>
            </a:r>
          </a:p>
          <a:p>
            <a:endParaRPr lang="nl-BE" altLang="nl-BE" dirty="0"/>
          </a:p>
          <a:p>
            <a:r>
              <a:rPr lang="nl-BE" altLang="nl-BE" dirty="0"/>
              <a:t>First we </a:t>
            </a:r>
            <a:r>
              <a:rPr lang="nl-BE" altLang="nl-BE" dirty="0" err="1"/>
              <a:t>need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</a:t>
            </a:r>
            <a:r>
              <a:rPr lang="nl-BE" altLang="nl-BE" dirty="0" err="1"/>
              <a:t>obtain</a:t>
            </a:r>
            <a:r>
              <a:rPr lang="nl-BE" altLang="nl-BE" dirty="0"/>
              <a:t> </a:t>
            </a:r>
            <a:r>
              <a:rPr lang="nl-BE" altLang="nl-BE" dirty="0" err="1"/>
              <a:t>an</a:t>
            </a:r>
            <a:r>
              <a:rPr lang="nl-BE" altLang="nl-BE" dirty="0"/>
              <a:t> object </a:t>
            </a:r>
            <a:r>
              <a:rPr lang="nl-BE" altLang="nl-BE" dirty="0" err="1"/>
              <a:t>that</a:t>
            </a:r>
            <a:r>
              <a:rPr lang="nl-BE" altLang="nl-BE" dirty="0"/>
              <a:t> we </a:t>
            </a:r>
            <a:r>
              <a:rPr lang="nl-BE" altLang="nl-BE" dirty="0" err="1"/>
              <a:t>can</a:t>
            </a:r>
            <a:r>
              <a:rPr lang="nl-BE" altLang="nl-BE" dirty="0"/>
              <a:t> </a:t>
            </a:r>
            <a:r>
              <a:rPr lang="nl-BE" altLang="nl-BE" dirty="0" err="1"/>
              <a:t>use</a:t>
            </a:r>
            <a:r>
              <a:rPr lang="nl-BE" altLang="nl-BE" dirty="0"/>
              <a:t> as datasource. The </a:t>
            </a:r>
            <a:r>
              <a:rPr lang="nl-BE" altLang="nl-BE" dirty="0" err="1"/>
              <a:t>only</a:t>
            </a:r>
            <a:r>
              <a:rPr lang="nl-BE" altLang="nl-BE" dirty="0"/>
              <a:t> </a:t>
            </a:r>
            <a:r>
              <a:rPr lang="nl-BE" altLang="nl-BE" dirty="0" err="1"/>
              <a:t>condition</a:t>
            </a:r>
            <a:r>
              <a:rPr lang="nl-BE" altLang="nl-BE" dirty="0"/>
              <a:t> is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datasource object </a:t>
            </a:r>
            <a:r>
              <a:rPr lang="nl-BE" altLang="nl-BE" dirty="0" err="1"/>
              <a:t>implements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IEnumerable</a:t>
            </a:r>
            <a:r>
              <a:rPr lang="nl-BE" altLang="nl-BE" dirty="0"/>
              <a:t>&lt;T&gt; interface. </a:t>
            </a:r>
          </a:p>
          <a:p>
            <a:r>
              <a:rPr lang="nl-BE" altLang="nl-BE" dirty="0"/>
              <a:t>An array of integers, </a:t>
            </a:r>
            <a:r>
              <a:rPr lang="nl-BE" altLang="nl-BE" dirty="0" err="1"/>
              <a:t>for</a:t>
            </a:r>
            <a:r>
              <a:rPr lang="nl-BE" altLang="nl-BE" dirty="0"/>
              <a:t> </a:t>
            </a:r>
            <a:r>
              <a:rPr lang="nl-BE" altLang="nl-BE" dirty="0" err="1"/>
              <a:t>example</a:t>
            </a:r>
            <a:r>
              <a:rPr lang="nl-BE" altLang="nl-BE" dirty="0"/>
              <a:t>, </a:t>
            </a:r>
            <a:r>
              <a:rPr lang="nl-BE" altLang="nl-BE" dirty="0" err="1"/>
              <a:t>could</a:t>
            </a:r>
            <a:r>
              <a:rPr lang="nl-BE" altLang="nl-BE" dirty="0"/>
              <a:t> </a:t>
            </a:r>
            <a:r>
              <a:rPr lang="nl-BE" altLang="nl-BE" dirty="0" err="1"/>
              <a:t>be</a:t>
            </a:r>
            <a:r>
              <a:rPr lang="nl-BE" altLang="nl-BE" dirty="0"/>
              <a:t> a datasource </a:t>
            </a:r>
            <a:r>
              <a:rPr lang="nl-BE" altLang="nl-BE" dirty="0" err="1"/>
              <a:t>because</a:t>
            </a:r>
            <a:r>
              <a:rPr lang="nl-BE" altLang="nl-BE" dirty="0"/>
              <a:t> </a:t>
            </a:r>
            <a:r>
              <a:rPr lang="nl-BE" altLang="nl-BE" dirty="0" err="1"/>
              <a:t>it</a:t>
            </a:r>
            <a:r>
              <a:rPr lang="nl-BE" altLang="nl-BE" dirty="0"/>
              <a:t> </a:t>
            </a:r>
            <a:r>
              <a:rPr lang="nl-BE" altLang="nl-BE" dirty="0" err="1"/>
              <a:t>implements</a:t>
            </a:r>
            <a:r>
              <a:rPr lang="nl-BE" altLang="nl-BE" dirty="0"/>
              <a:t> </a:t>
            </a:r>
            <a:r>
              <a:rPr lang="nl-BE" altLang="nl-BE" dirty="0" err="1"/>
              <a:t>Ienumberable</a:t>
            </a:r>
            <a:r>
              <a:rPr lang="nl-BE" altLang="nl-BE" dirty="0"/>
              <a:t>&lt;int&gt;.</a:t>
            </a:r>
          </a:p>
          <a:p>
            <a:endParaRPr lang="nl-BE" altLang="nl-BE" dirty="0"/>
          </a:p>
          <a:p>
            <a:r>
              <a:rPr lang="nl-BE" altLang="nl-BE" b="1" dirty="0"/>
              <a:t>Stage 2: </a:t>
            </a:r>
            <a:r>
              <a:rPr lang="nl-BE" altLang="nl-BE" b="1" dirty="0" err="1"/>
              <a:t>Define</a:t>
            </a:r>
            <a:r>
              <a:rPr lang="nl-BE" altLang="nl-BE" b="1" dirty="0"/>
              <a:t> </a:t>
            </a:r>
            <a:r>
              <a:rPr lang="nl-BE" altLang="nl-BE" b="1" dirty="0" err="1"/>
              <a:t>the</a:t>
            </a:r>
            <a:r>
              <a:rPr lang="nl-BE" altLang="nl-BE" b="1" dirty="0"/>
              <a:t> query </a:t>
            </a:r>
            <a:r>
              <a:rPr lang="nl-BE" altLang="nl-BE" b="1" dirty="0" err="1"/>
              <a:t>expression</a:t>
            </a:r>
            <a:endParaRPr lang="nl-BE" altLang="nl-BE" b="1" dirty="0"/>
          </a:p>
          <a:p>
            <a:endParaRPr lang="nl-BE" altLang="nl-BE" dirty="0"/>
          </a:p>
          <a:p>
            <a:r>
              <a:rPr lang="nl-BE" altLang="nl-BE" dirty="0"/>
              <a:t>Next we </a:t>
            </a:r>
            <a:r>
              <a:rPr lang="nl-BE" altLang="nl-BE" dirty="0" err="1"/>
              <a:t>create</a:t>
            </a:r>
            <a:r>
              <a:rPr lang="nl-BE" altLang="nl-BE" dirty="0"/>
              <a:t> a query </a:t>
            </a:r>
            <a:r>
              <a:rPr lang="nl-BE" altLang="nl-BE" dirty="0" err="1"/>
              <a:t>expression</a:t>
            </a:r>
            <a:r>
              <a:rPr lang="nl-BE" altLang="nl-BE" dirty="0"/>
              <a:t>. An import </a:t>
            </a:r>
            <a:r>
              <a:rPr lang="nl-BE" altLang="nl-BE" dirty="0" err="1"/>
              <a:t>thing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</a:t>
            </a:r>
            <a:r>
              <a:rPr lang="nl-BE" altLang="nl-BE" dirty="0" err="1"/>
              <a:t>realize</a:t>
            </a:r>
            <a:r>
              <a:rPr lang="nl-BE" altLang="nl-BE" dirty="0"/>
              <a:t> is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creating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query </a:t>
            </a:r>
            <a:r>
              <a:rPr lang="nl-BE" altLang="nl-BE" dirty="0" err="1"/>
              <a:t>expression</a:t>
            </a:r>
            <a:r>
              <a:rPr lang="nl-BE" altLang="nl-BE" dirty="0"/>
              <a:t> does </a:t>
            </a:r>
            <a:r>
              <a:rPr lang="nl-BE" altLang="nl-BE" dirty="0" err="1"/>
              <a:t>not</a:t>
            </a:r>
            <a:r>
              <a:rPr lang="nl-BE" altLang="nl-BE" dirty="0"/>
              <a:t> </a:t>
            </a:r>
            <a:r>
              <a:rPr lang="nl-BE" altLang="nl-BE" dirty="0" err="1"/>
              <a:t>execute</a:t>
            </a:r>
            <a:r>
              <a:rPr lang="nl-BE" altLang="nl-BE" dirty="0"/>
              <a:t> </a:t>
            </a:r>
            <a:r>
              <a:rPr lang="nl-BE" altLang="nl-BE" dirty="0" err="1"/>
              <a:t>it</a:t>
            </a:r>
            <a:r>
              <a:rPr lang="nl-BE" altLang="nl-BE" dirty="0"/>
              <a:t> </a:t>
            </a:r>
            <a:r>
              <a:rPr lang="nl-BE" altLang="nl-BE" dirty="0" err="1"/>
              <a:t>yet</a:t>
            </a:r>
            <a:r>
              <a:rPr lang="nl-BE" altLang="nl-BE" dirty="0"/>
              <a:t>.</a:t>
            </a:r>
          </a:p>
          <a:p>
            <a:endParaRPr lang="nl-BE" altLang="nl-BE" dirty="0"/>
          </a:p>
          <a:p>
            <a:r>
              <a:rPr lang="nl-BE" altLang="nl-BE" b="1" dirty="0"/>
              <a:t>Stage 3: </a:t>
            </a:r>
            <a:r>
              <a:rPr lang="nl-BE" altLang="nl-BE" b="1" dirty="0" err="1"/>
              <a:t>Execute</a:t>
            </a:r>
            <a:r>
              <a:rPr lang="nl-BE" altLang="nl-BE" b="1" dirty="0"/>
              <a:t> </a:t>
            </a:r>
            <a:r>
              <a:rPr lang="nl-BE" altLang="nl-BE" b="1" dirty="0" err="1"/>
              <a:t>the</a:t>
            </a:r>
            <a:r>
              <a:rPr lang="nl-BE" altLang="nl-BE" b="1" dirty="0"/>
              <a:t> query</a:t>
            </a:r>
          </a:p>
          <a:p>
            <a:endParaRPr lang="nl-BE" altLang="nl-BE" dirty="0"/>
          </a:p>
          <a:p>
            <a:r>
              <a:rPr lang="nl-BE" altLang="nl-BE" dirty="0"/>
              <a:t>It is </a:t>
            </a:r>
            <a:r>
              <a:rPr lang="nl-BE" altLang="nl-BE" dirty="0" err="1"/>
              <a:t>not</a:t>
            </a:r>
            <a:r>
              <a:rPr lang="nl-BE" altLang="nl-BE" dirty="0"/>
              <a:t> </a:t>
            </a:r>
            <a:r>
              <a:rPr lang="nl-BE" altLang="nl-BE" dirty="0" err="1"/>
              <a:t>until</a:t>
            </a:r>
            <a:r>
              <a:rPr lang="nl-BE" altLang="nl-BE" dirty="0"/>
              <a:t> we start </a:t>
            </a:r>
            <a:r>
              <a:rPr lang="nl-BE" altLang="nl-BE" dirty="0" err="1"/>
              <a:t>iterating</a:t>
            </a:r>
            <a:r>
              <a:rPr lang="nl-BE" altLang="nl-BE" dirty="0"/>
              <a:t> over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linq</a:t>
            </a:r>
            <a:r>
              <a:rPr lang="nl-BE" altLang="nl-BE" dirty="0"/>
              <a:t> query object (e.g. </a:t>
            </a:r>
            <a:r>
              <a:rPr lang="nl-BE" altLang="nl-BE" dirty="0" err="1"/>
              <a:t>by</a:t>
            </a:r>
            <a:r>
              <a:rPr lang="nl-BE" altLang="nl-BE" dirty="0"/>
              <a:t> </a:t>
            </a:r>
            <a:r>
              <a:rPr lang="nl-BE" altLang="nl-BE" dirty="0" err="1"/>
              <a:t>executing</a:t>
            </a:r>
            <a:r>
              <a:rPr lang="nl-BE" altLang="nl-BE" dirty="0"/>
              <a:t> a </a:t>
            </a:r>
            <a:r>
              <a:rPr lang="nl-BE" altLang="nl-BE" dirty="0" err="1"/>
              <a:t>foreach</a:t>
            </a:r>
            <a:r>
              <a:rPr lang="nl-BE" altLang="nl-BE" dirty="0"/>
              <a:t>)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query is </a:t>
            </a:r>
            <a:r>
              <a:rPr lang="nl-BE" altLang="nl-BE" dirty="0" err="1"/>
              <a:t>executed</a:t>
            </a:r>
            <a:r>
              <a:rPr lang="nl-BE" altLang="nl-BE" dirty="0"/>
              <a:t> </a:t>
            </a:r>
            <a:r>
              <a:rPr lang="nl-BE" altLang="nl-BE" dirty="0" err="1"/>
              <a:t>and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results</a:t>
            </a:r>
            <a:r>
              <a:rPr lang="nl-BE" altLang="nl-BE" dirty="0"/>
              <a:t> are </a:t>
            </a:r>
            <a:r>
              <a:rPr lang="nl-BE" altLang="nl-BE" dirty="0" err="1"/>
              <a:t>returned</a:t>
            </a:r>
            <a:r>
              <a:rPr lang="nl-BE" altLang="nl-BE" dirty="0"/>
              <a:t>.</a:t>
            </a:r>
          </a:p>
          <a:p>
            <a:endParaRPr lang="nl-BE" altLang="nl-BE" dirty="0"/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50363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Deferred execution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presents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stages of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operation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these stages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IEnumberable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techniques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LINQ providers.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again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IEnumberable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first stage is to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 the data source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depends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of datasource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For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datasource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in turn, calls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InvoiceRepository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class)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second stage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retrieved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retrieves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greater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20,000.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sequence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altLang="nl-BE" dirty="0"/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bigInvoiceQuery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necessary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isn't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implicitly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features of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supports LINQ.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returns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IOrderedEnumerable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 source must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Alternatively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IQueryable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case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aren't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familiar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consist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set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events,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events.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IList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inherits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stage of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operation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statement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string.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string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displayed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box.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greater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20,000.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query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separately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deferred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411848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9"/>
          <p:cNvSpPr txBox="1">
            <a:spLocks noChangeArrowheads="1"/>
          </p:cNvSpPr>
          <p:nvPr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nl-NL" sz="1200"/>
              <a:t>Hogeschool PXL – Elfde-Liniestraat 24 – B-3500 Hasselt</a:t>
            </a:r>
          </a:p>
          <a:p>
            <a:pPr eaLnBrk="1" hangingPunct="1">
              <a:defRPr/>
            </a:pPr>
            <a:r>
              <a:rPr lang="nl-NL" sz="1200"/>
              <a:t>www.pxl.be - www.pxl.be/facebook</a:t>
            </a:r>
          </a:p>
          <a:p>
            <a:pPr eaLnBrk="1" hangingPunct="1">
              <a:defRPr/>
            </a:pPr>
            <a:endParaRPr lang="nl-NL"/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58ED8D0F-416D-45CA-90BB-56BF1847A12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248755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575A602D-69CC-4988-9046-DFC79025696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1086021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3BE1B72-72D2-4453-B598-A12058E94DA6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53627886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EDADD994-8C83-413F-B894-9AF685352C4D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9342202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6A116021-0D70-4931-82DD-3C566E966F0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12521664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648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B246E54-AB54-4D09-909F-0FFF220302BB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6214452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AB1E8D56-36BE-48CB-ABE1-37D18F31B2A2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47701846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C47A0B6-0D8C-4375-82B6-FE6E7B7F55E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7378268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B9CD6AF1-C7D8-454E-B485-8B88738A958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39306419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30C9C78-030C-407A-B3A7-5130AB45B0D6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13192077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E97B3DB-BF70-4985-BAC6-6C0286977C8B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90978981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Titelstijl van model bewerken</a:t>
            </a:r>
            <a:endParaRPr lang="nl-NL" altLang="nl-BE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Klik om de tekststijl van het model te bewerken</a:t>
            </a:r>
          </a:p>
          <a:p>
            <a:pPr lvl="1"/>
            <a:r>
              <a:rPr lang="en-US" altLang="nl-BE"/>
              <a:t>Tweede niveau</a:t>
            </a:r>
          </a:p>
          <a:p>
            <a:pPr lvl="2"/>
            <a:r>
              <a:rPr lang="en-US" altLang="nl-BE"/>
              <a:t>Derde niveau</a:t>
            </a:r>
          </a:p>
          <a:p>
            <a:pPr lvl="3"/>
            <a:r>
              <a:rPr lang="en-US" altLang="nl-BE"/>
              <a:t>Vierde niveau</a:t>
            </a:r>
          </a:p>
          <a:p>
            <a:pPr lvl="4"/>
            <a:r>
              <a:rPr lang="en-US" altLang="nl-BE"/>
              <a:t>Vijfde niveau</a:t>
            </a:r>
            <a:endParaRPr lang="nl-NL" alt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nl-BE"/>
          </a:p>
          <a:p>
            <a:pPr>
              <a:defRPr/>
            </a:pPr>
            <a:r>
              <a:rPr lang="en-US" altLang="nl-BE" sz="1200"/>
              <a:t>Slide </a:t>
            </a:r>
            <a:fld id="{4854F67D-8938-43F5-BE58-77A4E68D9D12}" type="slidenum">
              <a:rPr lang="en-US" altLang="nl-BE" sz="1200"/>
              <a:pPr>
                <a:defRPr/>
              </a:pPr>
              <a:t>‹nr.›</a:t>
            </a:fld>
            <a:endParaRPr lang="en-US" altLang="nl-BE" sz="1200"/>
          </a:p>
        </p:txBody>
      </p:sp>
      <p:sp>
        <p:nvSpPr>
          <p:cNvPr id="7" name="Rechthoek 6"/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0587260D-B059-414D-A073-55BC1DA8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nl-BE" dirty="0"/>
              <a:t>LINQ</a:t>
            </a:r>
            <a:endParaRPr lang="nl-BE" altLang="nl-BE" dirty="0"/>
          </a:p>
        </p:txBody>
      </p:sp>
      <p:sp>
        <p:nvSpPr>
          <p:cNvPr id="16387" name="Subtitel 2">
            <a:extLst>
              <a:ext uri="{FF2B5EF4-FFF2-40B4-BE49-F238E27FC236}">
                <a16:creationId xmlns:a16="http://schemas.microsoft.com/office/drawing/2014/main" id="{0FA6C1E8-B65A-42EC-B75C-F25C17E4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BE7DC30-0F86-4683-B611-B0E11849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66252"/>
            <a:ext cx="8065508" cy="490597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ACB2D62-2BAD-474B-9506-59090C4F724B}"/>
              </a:ext>
            </a:extLst>
          </p:cNvPr>
          <p:cNvSpPr txBox="1"/>
          <p:nvPr/>
        </p:nvSpPr>
        <p:spPr>
          <a:xfrm>
            <a:off x="685800" y="457200"/>
            <a:ext cx="6190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A LINQ Query </a:t>
            </a:r>
            <a:r>
              <a:rPr lang="nl-BE" sz="2800" b="1" dirty="0" err="1">
                <a:solidFill>
                  <a:srgbClr val="00B050"/>
                </a:solidFill>
              </a:rPr>
              <a:t>with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Defered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Execution</a:t>
            </a:r>
            <a:endParaRPr lang="nl-BE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29F0AA-A445-4FC5-BA3B-314A203C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30C9C78-030C-407A-B3A7-5130AB45B0D6}" type="slidenum">
              <a:rPr lang="en-US" altLang="nl-BE" smtClean="0"/>
              <a:pPr>
                <a:defRPr/>
              </a:pPr>
              <a:t>11</a:t>
            </a:fld>
            <a:endParaRPr lang="en-US" alt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308DBC8-1C6C-4EDE-A824-C88CF777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9144000" cy="3099208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4BB2905-A2B7-41A9-86DD-7CE8E2DDACBF}"/>
              </a:ext>
            </a:extLst>
          </p:cNvPr>
          <p:cNvSpPr txBox="1"/>
          <p:nvPr/>
        </p:nvSpPr>
        <p:spPr>
          <a:xfrm>
            <a:off x="304800" y="533400"/>
            <a:ext cx="6518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Call of Service </a:t>
            </a:r>
            <a:r>
              <a:rPr lang="nl-BE" sz="2800" b="1" dirty="0" err="1">
                <a:solidFill>
                  <a:srgbClr val="00B050"/>
                </a:solidFill>
              </a:rPr>
              <a:t>method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with</a:t>
            </a:r>
            <a:r>
              <a:rPr lang="nl-BE" sz="2800" b="1" dirty="0">
                <a:solidFill>
                  <a:srgbClr val="00B050"/>
                </a:solidFill>
              </a:rPr>
              <a:t> LINQ query </a:t>
            </a:r>
          </a:p>
          <a:p>
            <a:r>
              <a:rPr lang="nl-BE" sz="2800" b="1" dirty="0">
                <a:solidFill>
                  <a:srgbClr val="00B050"/>
                </a:solidFill>
              </a:rPr>
              <a:t>in Presentation </a:t>
            </a:r>
            <a:r>
              <a:rPr lang="nl-BE" sz="2800" b="1" dirty="0" err="1">
                <a:solidFill>
                  <a:srgbClr val="00B050"/>
                </a:solidFill>
              </a:rPr>
              <a:t>layer</a:t>
            </a:r>
            <a:endParaRPr lang="nl-B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9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44592"/>
              </p:ext>
            </p:extLst>
          </p:nvPr>
        </p:nvGraphicFramePr>
        <p:xfrm>
          <a:off x="785812" y="304800"/>
          <a:ext cx="729138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5" name="Document" r:id="rId4" imgW="7313055" imgH="819587" progId="Word.Document.8">
                  <p:embed/>
                </p:oleObj>
              </mc:Choice>
              <mc:Fallback>
                <p:oleObj name="Document" r:id="rId4" imgW="7313055" imgH="8195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" y="304800"/>
                        <a:ext cx="7291388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34570221-8EC0-4D79-93D4-1D454ADC9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2" y="1219200"/>
            <a:ext cx="6577012" cy="3742812"/>
          </a:xfrm>
          <a:prstGeom prst="rect">
            <a:avLst/>
          </a:prstGeom>
        </p:spPr>
      </p:pic>
      <p:sp>
        <p:nvSpPr>
          <p:cNvPr id="4" name="Pijl: links 3">
            <a:extLst>
              <a:ext uri="{FF2B5EF4-FFF2-40B4-BE49-F238E27FC236}">
                <a16:creationId xmlns:a16="http://schemas.microsoft.com/office/drawing/2014/main" id="{1F241CAA-08B1-4FBC-9691-BAD8CDE32D02}"/>
              </a:ext>
            </a:extLst>
          </p:cNvPr>
          <p:cNvSpPr/>
          <p:nvPr/>
        </p:nvSpPr>
        <p:spPr>
          <a:xfrm>
            <a:off x="7543800" y="1524000"/>
            <a:ext cx="457200" cy="304800"/>
          </a:xfrm>
          <a:prstGeom prst="lef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7CAC894-4153-4646-B1B3-567189F30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106" y="4373050"/>
            <a:ext cx="29527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340C72B-6B0F-4E40-956F-387624FB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2033587"/>
            <a:ext cx="7917873" cy="36290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D27BA09-1C5B-41D0-9C23-AEE05C12BCE0}"/>
              </a:ext>
            </a:extLst>
          </p:cNvPr>
          <p:cNvSpPr txBox="1"/>
          <p:nvPr/>
        </p:nvSpPr>
        <p:spPr>
          <a:xfrm>
            <a:off x="609600" y="419309"/>
            <a:ext cx="469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The syntax of </a:t>
            </a:r>
            <a:r>
              <a:rPr lang="nl-BE" sz="2800" b="1" dirty="0" err="1">
                <a:solidFill>
                  <a:srgbClr val="00B050"/>
                </a:solidFill>
              </a:rPr>
              <a:t>the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from</a:t>
            </a:r>
            <a:r>
              <a:rPr lang="nl-BE" sz="2800" b="1" dirty="0">
                <a:solidFill>
                  <a:srgbClr val="00B050"/>
                </a:solidFill>
              </a:rPr>
              <a:t> clause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3C0B902-C765-4A1E-A0E1-48B68F1079D9}"/>
              </a:ext>
            </a:extLst>
          </p:cNvPr>
          <p:cNvSpPr txBox="1"/>
          <p:nvPr/>
        </p:nvSpPr>
        <p:spPr>
          <a:xfrm>
            <a:off x="881062" y="1219200"/>
            <a:ext cx="5970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from</a:t>
            </a:r>
            <a:r>
              <a:rPr lang="nl-BE" b="1" dirty="0"/>
              <a:t> [type] </a:t>
            </a:r>
            <a:r>
              <a:rPr lang="nl-BE" b="1" dirty="0" err="1"/>
              <a:t>elementName</a:t>
            </a:r>
            <a:r>
              <a:rPr lang="nl-BE" b="1" dirty="0"/>
              <a:t> in </a:t>
            </a:r>
            <a:r>
              <a:rPr lang="nl-BE" b="1" dirty="0" err="1"/>
              <a:t>collectionName</a:t>
            </a:r>
            <a:endParaRPr lang="nl-BE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EE95CD-86F5-40F6-901D-38981D4E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30C9C78-030C-407A-B3A7-5130AB45B0D6}" type="slidenum">
              <a:rPr lang="en-US" altLang="nl-BE" smtClean="0"/>
              <a:pPr>
                <a:defRPr/>
              </a:pPr>
              <a:t>14</a:t>
            </a:fld>
            <a:endParaRPr lang="en-US" alt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306F0D4-9EB7-4B6E-B112-75CAC520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117157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20BEA73-CE7C-4E22-8004-20664505510D}"/>
              </a:ext>
            </a:extLst>
          </p:cNvPr>
          <p:cNvSpPr txBox="1"/>
          <p:nvPr/>
        </p:nvSpPr>
        <p:spPr>
          <a:xfrm>
            <a:off x="228600" y="685800"/>
            <a:ext cx="6518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Call of Service </a:t>
            </a:r>
            <a:r>
              <a:rPr lang="nl-BE" sz="2800" b="1" dirty="0" err="1">
                <a:solidFill>
                  <a:srgbClr val="00B050"/>
                </a:solidFill>
              </a:rPr>
              <a:t>method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with</a:t>
            </a:r>
            <a:r>
              <a:rPr lang="nl-BE" sz="2800" b="1" dirty="0">
                <a:solidFill>
                  <a:srgbClr val="00B050"/>
                </a:solidFill>
              </a:rPr>
              <a:t> LINQ query </a:t>
            </a:r>
          </a:p>
          <a:p>
            <a:r>
              <a:rPr lang="nl-BE" sz="2800" b="1" dirty="0">
                <a:solidFill>
                  <a:srgbClr val="00B050"/>
                </a:solidFill>
              </a:rPr>
              <a:t>in Presentation </a:t>
            </a:r>
            <a:r>
              <a:rPr lang="nl-BE" sz="2800" b="1" dirty="0" err="1">
                <a:solidFill>
                  <a:srgbClr val="00B050"/>
                </a:solidFill>
              </a:rPr>
              <a:t>layer</a:t>
            </a:r>
            <a:endParaRPr lang="nl-B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71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785812" y="304800"/>
          <a:ext cx="729138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Document" r:id="rId4" imgW="7313055" imgH="819587" progId="Word.Document.8">
                  <p:embed/>
                </p:oleObj>
              </mc:Choice>
              <mc:Fallback>
                <p:oleObj name="Document" r:id="rId4" imgW="7313055" imgH="819587" progId="Word.Document.8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" y="304800"/>
                        <a:ext cx="7291388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34570221-8EC0-4D79-93D4-1D454ADC9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2" y="1219200"/>
            <a:ext cx="6577012" cy="3742812"/>
          </a:xfrm>
          <a:prstGeom prst="rect">
            <a:avLst/>
          </a:prstGeom>
        </p:spPr>
      </p:pic>
      <p:sp>
        <p:nvSpPr>
          <p:cNvPr id="4" name="Pijl: links 3">
            <a:extLst>
              <a:ext uri="{FF2B5EF4-FFF2-40B4-BE49-F238E27FC236}">
                <a16:creationId xmlns:a16="http://schemas.microsoft.com/office/drawing/2014/main" id="{1F241CAA-08B1-4FBC-9691-BAD8CDE32D02}"/>
              </a:ext>
            </a:extLst>
          </p:cNvPr>
          <p:cNvSpPr/>
          <p:nvPr/>
        </p:nvSpPr>
        <p:spPr>
          <a:xfrm>
            <a:off x="7620000" y="1981200"/>
            <a:ext cx="457200" cy="304800"/>
          </a:xfrm>
          <a:prstGeom prst="lef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34F645B-4E33-4F37-894D-2D5FDC864D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599" y="4515925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3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BC7FFB-B9C5-4CB5-9D30-A3E1717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30C9C78-030C-407A-B3A7-5130AB45B0D6}" type="slidenum">
              <a:rPr lang="en-US" altLang="nl-BE" smtClean="0"/>
              <a:pPr>
                <a:defRPr/>
              </a:pPr>
              <a:t>16</a:t>
            </a:fld>
            <a:endParaRPr lang="en-US" alt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31FA9-87EB-4161-9C86-C47AE688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66252"/>
            <a:ext cx="8065508" cy="490597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38B2F67-2617-404B-9E23-089DEA69238B}"/>
              </a:ext>
            </a:extLst>
          </p:cNvPr>
          <p:cNvSpPr txBox="1"/>
          <p:nvPr/>
        </p:nvSpPr>
        <p:spPr>
          <a:xfrm>
            <a:off x="609600" y="419309"/>
            <a:ext cx="487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The syntax of </a:t>
            </a:r>
            <a:r>
              <a:rPr lang="nl-BE" sz="2800" b="1" dirty="0" err="1">
                <a:solidFill>
                  <a:srgbClr val="00B050"/>
                </a:solidFill>
              </a:rPr>
              <a:t>the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where</a:t>
            </a:r>
            <a:r>
              <a:rPr lang="nl-BE" sz="2800" b="1" dirty="0">
                <a:solidFill>
                  <a:srgbClr val="00B050"/>
                </a:solidFill>
              </a:rPr>
              <a:t> clause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3C58241-B423-4CE0-9F3B-762E5E8047F5}"/>
              </a:ext>
            </a:extLst>
          </p:cNvPr>
          <p:cNvSpPr txBox="1"/>
          <p:nvPr/>
        </p:nvSpPr>
        <p:spPr>
          <a:xfrm>
            <a:off x="857250" y="942529"/>
            <a:ext cx="229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where</a:t>
            </a:r>
            <a:r>
              <a:rPr lang="nl-BE" b="1" dirty="0"/>
              <a:t> </a:t>
            </a:r>
            <a:r>
              <a:rPr lang="nl-BE" b="1" dirty="0" err="1"/>
              <a:t>condition</a:t>
            </a:r>
            <a:endParaRPr lang="nl-BE" b="1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3A3B4A3-B906-4762-95BC-5747EB0F083F}"/>
              </a:ext>
            </a:extLst>
          </p:cNvPr>
          <p:cNvSpPr/>
          <p:nvPr/>
        </p:nvSpPr>
        <p:spPr>
          <a:xfrm>
            <a:off x="1676400" y="2438400"/>
            <a:ext cx="380818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02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ED27BA09-1C5B-41D0-9C23-AEE05C12BCE0}"/>
              </a:ext>
            </a:extLst>
          </p:cNvPr>
          <p:cNvSpPr txBox="1"/>
          <p:nvPr/>
        </p:nvSpPr>
        <p:spPr>
          <a:xfrm>
            <a:off x="609600" y="419309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The syntax of </a:t>
            </a:r>
            <a:r>
              <a:rPr lang="nl-BE" sz="2800" b="1" dirty="0" err="1">
                <a:solidFill>
                  <a:srgbClr val="00B050"/>
                </a:solidFill>
              </a:rPr>
              <a:t>the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orderby</a:t>
            </a:r>
            <a:r>
              <a:rPr lang="nl-BE" sz="2800" b="1" dirty="0">
                <a:solidFill>
                  <a:srgbClr val="00B050"/>
                </a:solidFill>
              </a:rPr>
              <a:t> clause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3C0B902-C765-4A1E-A0E1-48B68F1079D9}"/>
              </a:ext>
            </a:extLst>
          </p:cNvPr>
          <p:cNvSpPr txBox="1"/>
          <p:nvPr/>
        </p:nvSpPr>
        <p:spPr>
          <a:xfrm>
            <a:off x="609600" y="1009204"/>
            <a:ext cx="6042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orderby</a:t>
            </a:r>
            <a:r>
              <a:rPr lang="nl-BE" b="1" dirty="0"/>
              <a:t> </a:t>
            </a:r>
            <a:r>
              <a:rPr lang="nl-BE" dirty="0"/>
              <a:t>expression1 [</a:t>
            </a:r>
            <a:r>
              <a:rPr lang="nl-BE" b="1" dirty="0" err="1"/>
              <a:t>ascending</a:t>
            </a:r>
            <a:r>
              <a:rPr lang="nl-BE" dirty="0"/>
              <a:t> | </a:t>
            </a:r>
            <a:r>
              <a:rPr lang="nl-BE" b="1" dirty="0" err="1"/>
              <a:t>descending</a:t>
            </a:r>
            <a:r>
              <a:rPr lang="nl-BE" dirty="0"/>
              <a:t>]</a:t>
            </a:r>
          </a:p>
          <a:p>
            <a:r>
              <a:rPr lang="nl-BE" dirty="0"/>
              <a:t>[, expression2 [</a:t>
            </a:r>
            <a:r>
              <a:rPr lang="nl-BE" b="1" u="sng" dirty="0" err="1"/>
              <a:t>ascending</a:t>
            </a:r>
            <a:r>
              <a:rPr lang="nl-BE" dirty="0"/>
              <a:t> | </a:t>
            </a:r>
            <a:r>
              <a:rPr lang="nl-BE" b="1" dirty="0" err="1"/>
              <a:t>descending</a:t>
            </a:r>
            <a:r>
              <a:rPr lang="nl-BE" dirty="0"/>
              <a:t>]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F8E1815-B751-4953-9822-4F4D79125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40201"/>
            <a:ext cx="7303508" cy="4442475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7162100-8A7A-4009-ADA5-FB36AA24B4AB}"/>
              </a:ext>
            </a:extLst>
          </p:cNvPr>
          <p:cNvSpPr/>
          <p:nvPr/>
        </p:nvSpPr>
        <p:spPr>
          <a:xfrm>
            <a:off x="2057400" y="295275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42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39394"/>
              </p:ext>
            </p:extLst>
          </p:nvPr>
        </p:nvGraphicFramePr>
        <p:xfrm>
          <a:off x="985838" y="1143000"/>
          <a:ext cx="740092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7" name="Document" r:id="rId4" imgW="7478271" imgH="3779265" progId="Word.Document.8">
                  <p:embed/>
                </p:oleObj>
              </mc:Choice>
              <mc:Fallback>
                <p:oleObj name="Document" r:id="rId4" imgW="7478271" imgH="37792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143000"/>
                        <a:ext cx="740092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87913"/>
              </p:ext>
            </p:extLst>
          </p:nvPr>
        </p:nvGraphicFramePr>
        <p:xfrm>
          <a:off x="533400" y="457200"/>
          <a:ext cx="7315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3" name="Document" r:id="rId4" imgW="7398859" imgH="978239" progId="Word.Document.8">
                  <p:embed/>
                </p:oleObj>
              </mc:Choice>
              <mc:Fallback>
                <p:oleObj name="Document" r:id="rId4" imgW="7398859" imgH="9782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7315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Afbeelding 3">
            <a:extLst>
              <a:ext uri="{FF2B5EF4-FFF2-40B4-BE49-F238E27FC236}">
                <a16:creationId xmlns:a16="http://schemas.microsoft.com/office/drawing/2014/main" id="{0D249CE5-6AC6-430F-857C-E63C72847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005028"/>
            <a:ext cx="7315200" cy="560994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80CA13F-C200-4F17-BFDC-B8E24DCA2E00}"/>
              </a:ext>
            </a:extLst>
          </p:cNvPr>
          <p:cNvSpPr/>
          <p:nvPr/>
        </p:nvSpPr>
        <p:spPr>
          <a:xfrm>
            <a:off x="1676400" y="2590800"/>
            <a:ext cx="7010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DB03F03-2F70-4B1C-A609-9199FA6B97E3}"/>
              </a:ext>
            </a:extLst>
          </p:cNvPr>
          <p:cNvSpPr/>
          <p:nvPr/>
        </p:nvSpPr>
        <p:spPr>
          <a:xfrm>
            <a:off x="2362200" y="1411288"/>
            <a:ext cx="1524000" cy="18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468A9C7-9604-4AAB-B58D-AA18109DB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5309327"/>
            <a:ext cx="4114800" cy="128673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D59E56C-5F47-41CD-9171-48DBBC94A367}"/>
              </a:ext>
            </a:extLst>
          </p:cNvPr>
          <p:cNvSpPr txBox="1"/>
          <p:nvPr/>
        </p:nvSpPr>
        <p:spPr>
          <a:xfrm>
            <a:off x="5093645" y="4894419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>
                <a:solidFill>
                  <a:srgbClr val="00B050"/>
                </a:solidFill>
              </a:rPr>
              <a:t>InvoiceBalanceDto.cs</a:t>
            </a:r>
            <a:endParaRPr lang="nl-BE" b="1" dirty="0">
              <a:solidFill>
                <a:srgbClr val="00B050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91F3686-C749-4F7B-9471-C3F6CEC3886E}"/>
              </a:ext>
            </a:extLst>
          </p:cNvPr>
          <p:cNvSpPr/>
          <p:nvPr/>
        </p:nvSpPr>
        <p:spPr>
          <a:xfrm>
            <a:off x="1676400" y="45720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5B05E26-CA3C-4C11-95BF-855BD683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Objectives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E9D66B82-A97B-4407-A1C5-1C782BA8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general</a:t>
            </a:r>
            <a:r>
              <a:rPr lang="nl-BE" dirty="0"/>
              <a:t> </a:t>
            </a:r>
            <a:r>
              <a:rPr lang="nl-BE" dirty="0" err="1"/>
              <a:t>terms</a:t>
            </a:r>
            <a:r>
              <a:rPr lang="nl-BE" dirty="0"/>
              <a:t>, </a:t>
            </a:r>
            <a:r>
              <a:rPr lang="nl-BE" dirty="0" err="1"/>
              <a:t>explain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LINQ </a:t>
            </a:r>
            <a:r>
              <a:rPr lang="nl-BE" dirty="0" err="1"/>
              <a:t>works</a:t>
            </a:r>
            <a:endParaRPr lang="nl-BE" dirty="0"/>
          </a:p>
          <a:p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LINQ providers are</a:t>
            </a:r>
          </a:p>
          <a:p>
            <a:r>
              <a:rPr lang="nl-BE" dirty="0"/>
              <a:t>List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advantages</a:t>
            </a:r>
            <a:r>
              <a:rPr lang="nl-BE" dirty="0"/>
              <a:t> of LINQ</a:t>
            </a:r>
          </a:p>
          <a:p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three</a:t>
            </a:r>
            <a:r>
              <a:rPr lang="nl-BE" dirty="0"/>
              <a:t> stages of a query </a:t>
            </a:r>
            <a:r>
              <a:rPr lang="nl-BE" dirty="0" err="1"/>
              <a:t>operation</a:t>
            </a:r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LINQ features </a:t>
            </a:r>
            <a:r>
              <a:rPr lang="nl-BE" dirty="0" err="1"/>
              <a:t>presented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chapter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code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execute</a:t>
            </a:r>
            <a:r>
              <a:rPr lang="nl-BE" dirty="0"/>
              <a:t> a query </a:t>
            </a:r>
            <a:r>
              <a:rPr lang="nl-BE" dirty="0" err="1"/>
              <a:t>expression</a:t>
            </a:r>
            <a:r>
              <a:rPr lang="nl-BE" dirty="0"/>
              <a:t> </a:t>
            </a:r>
            <a:r>
              <a:rPr lang="nl-BE" dirty="0" err="1"/>
              <a:t>against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enumerable</a:t>
            </a:r>
            <a:r>
              <a:rPr lang="nl-BE" dirty="0"/>
              <a:t> object</a:t>
            </a:r>
          </a:p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85CD2E-5A60-4147-AAB9-85C2A4A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6A116021-0D70-4931-82DD-3C566E966F0F}" type="slidenum">
              <a:rPr lang="en-US" altLang="nl-BE" smtClean="0"/>
              <a:pPr>
                <a:defRPr/>
              </a:pPr>
              <a:t>2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94032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EE95CD-86F5-40F6-901D-38981D4E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30C9C78-030C-407A-B3A7-5130AB45B0D6}" type="slidenum">
              <a:rPr lang="en-US" altLang="nl-BE" smtClean="0"/>
              <a:pPr>
                <a:defRPr/>
              </a:pPr>
              <a:t>20</a:t>
            </a:fld>
            <a:endParaRPr lang="en-US" alt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9DE5F61-ABEC-4DA2-9141-7708DB56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3286"/>
            <a:ext cx="9144000" cy="243142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71A12-A961-4C87-8660-1D1F9AC8062A}"/>
              </a:ext>
            </a:extLst>
          </p:cNvPr>
          <p:cNvSpPr txBox="1"/>
          <p:nvPr/>
        </p:nvSpPr>
        <p:spPr>
          <a:xfrm>
            <a:off x="228600" y="685800"/>
            <a:ext cx="6518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Call of Service </a:t>
            </a:r>
            <a:r>
              <a:rPr lang="nl-BE" sz="2800" b="1" dirty="0" err="1">
                <a:solidFill>
                  <a:srgbClr val="00B050"/>
                </a:solidFill>
              </a:rPr>
              <a:t>method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with</a:t>
            </a:r>
            <a:r>
              <a:rPr lang="nl-BE" sz="2800" b="1" dirty="0">
                <a:solidFill>
                  <a:srgbClr val="00B050"/>
                </a:solidFill>
              </a:rPr>
              <a:t> LINQ query </a:t>
            </a:r>
          </a:p>
          <a:p>
            <a:r>
              <a:rPr lang="nl-BE" sz="2800" b="1" dirty="0">
                <a:solidFill>
                  <a:srgbClr val="00B050"/>
                </a:solidFill>
              </a:rPr>
              <a:t>in Presentation </a:t>
            </a:r>
            <a:r>
              <a:rPr lang="nl-BE" sz="2800" b="1" dirty="0" err="1">
                <a:solidFill>
                  <a:srgbClr val="00B050"/>
                </a:solidFill>
              </a:rPr>
              <a:t>layer</a:t>
            </a:r>
            <a:endParaRPr lang="nl-B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04144"/>
              </p:ext>
            </p:extLst>
          </p:nvPr>
        </p:nvGraphicFramePr>
        <p:xfrm>
          <a:off x="792163" y="304800"/>
          <a:ext cx="72548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Document" r:id="rId4" imgW="7315200" imgH="818292" progId="Word.Document.8">
                  <p:embed/>
                </p:oleObj>
              </mc:Choice>
              <mc:Fallback>
                <p:oleObj name="Document" r:id="rId4" imgW="7315200" imgH="818292" progId="Word.Document.8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04800"/>
                        <a:ext cx="72548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34570221-8EC0-4D79-93D4-1D454ADC9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2" y="1219200"/>
            <a:ext cx="6577012" cy="3742812"/>
          </a:xfrm>
          <a:prstGeom prst="rect">
            <a:avLst/>
          </a:prstGeom>
        </p:spPr>
      </p:pic>
      <p:sp>
        <p:nvSpPr>
          <p:cNvPr id="4" name="Pijl: links 3">
            <a:extLst>
              <a:ext uri="{FF2B5EF4-FFF2-40B4-BE49-F238E27FC236}">
                <a16:creationId xmlns:a16="http://schemas.microsoft.com/office/drawing/2014/main" id="{1F241CAA-08B1-4FBC-9691-BAD8CDE32D02}"/>
              </a:ext>
            </a:extLst>
          </p:cNvPr>
          <p:cNvSpPr/>
          <p:nvPr/>
        </p:nvSpPr>
        <p:spPr>
          <a:xfrm>
            <a:off x="7589838" y="2509581"/>
            <a:ext cx="457200" cy="304800"/>
          </a:xfrm>
          <a:prstGeom prst="lef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230A47-9691-4FC5-8F7B-9804E1E4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153717"/>
            <a:ext cx="2971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557654D-23B2-4C6E-B1BE-F946C70E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93" y="1905000"/>
            <a:ext cx="7993413" cy="2641600"/>
          </a:xfrm>
          <a:prstGeom prst="rect">
            <a:avLst/>
          </a:prstGeom>
        </p:spPr>
      </p:pic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53948"/>
              </p:ext>
            </p:extLst>
          </p:nvPr>
        </p:nvGraphicFramePr>
        <p:xfrm>
          <a:off x="658812" y="533400"/>
          <a:ext cx="7113588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9" name="Document" r:id="rId5" imgW="7315170" imgH="1542829" progId="Word.Document.8">
                  <p:embed/>
                </p:oleObj>
              </mc:Choice>
              <mc:Fallback>
                <p:oleObj name="Document" r:id="rId5" imgW="7315170" imgH="15428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" y="533400"/>
                        <a:ext cx="7113588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2F1BFC4E-3EB2-4367-ACE5-5ACF7EFE5E0E}"/>
              </a:ext>
            </a:extLst>
          </p:cNvPr>
          <p:cNvSpPr/>
          <p:nvPr/>
        </p:nvSpPr>
        <p:spPr>
          <a:xfrm>
            <a:off x="2743200" y="2209800"/>
            <a:ext cx="54864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5C4E5A6-8756-42FD-8B25-7416FDF452C1}"/>
              </a:ext>
            </a:extLst>
          </p:cNvPr>
          <p:cNvSpPr/>
          <p:nvPr/>
        </p:nvSpPr>
        <p:spPr>
          <a:xfrm>
            <a:off x="3124200" y="3962400"/>
            <a:ext cx="24384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5E5FA18-B809-4CC9-921F-8CF1D7CD79E0}"/>
              </a:ext>
            </a:extLst>
          </p:cNvPr>
          <p:cNvSpPr/>
          <p:nvPr/>
        </p:nvSpPr>
        <p:spPr>
          <a:xfrm flipH="1" flipV="1">
            <a:off x="3567906" y="2819400"/>
            <a:ext cx="1080294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366130"/>
              </p:ext>
            </p:extLst>
          </p:nvPr>
        </p:nvGraphicFramePr>
        <p:xfrm>
          <a:off x="685800" y="457200"/>
          <a:ext cx="6994525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5" name="Document" r:id="rId4" imgW="7296120" imgH="2032984" progId="Word.Document.8">
                  <p:embed/>
                </p:oleObj>
              </mc:Choice>
              <mc:Fallback>
                <p:oleObj name="Document" r:id="rId4" imgW="7296120" imgH="20329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6994525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B8907313-5686-42C5-B6CD-7B11753BAA36}"/>
              </a:ext>
            </a:extLst>
          </p:cNvPr>
          <p:cNvSpPr/>
          <p:nvPr/>
        </p:nvSpPr>
        <p:spPr>
          <a:xfrm>
            <a:off x="2667000" y="3276600"/>
            <a:ext cx="5943600" cy="3048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33E220A-0FA2-48F5-BF25-8E42202CE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05000"/>
            <a:ext cx="9144000" cy="39505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2BFBFA2-FD23-4D49-A21D-AECCBF39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870"/>
            <a:ext cx="9144000" cy="268026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1A0B8DF-962E-4174-968E-45C7FBD16B2C}"/>
              </a:ext>
            </a:extLst>
          </p:cNvPr>
          <p:cNvSpPr txBox="1"/>
          <p:nvPr/>
        </p:nvSpPr>
        <p:spPr>
          <a:xfrm>
            <a:off x="228600" y="685800"/>
            <a:ext cx="6518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Call of Service </a:t>
            </a:r>
            <a:r>
              <a:rPr lang="nl-BE" sz="2800" b="1" dirty="0" err="1">
                <a:solidFill>
                  <a:srgbClr val="00B050"/>
                </a:solidFill>
              </a:rPr>
              <a:t>method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with</a:t>
            </a:r>
            <a:r>
              <a:rPr lang="nl-BE" sz="2800" b="1" dirty="0">
                <a:solidFill>
                  <a:srgbClr val="00B050"/>
                </a:solidFill>
              </a:rPr>
              <a:t> LINQ query </a:t>
            </a:r>
          </a:p>
          <a:p>
            <a:r>
              <a:rPr lang="nl-BE" sz="2800" b="1" dirty="0">
                <a:solidFill>
                  <a:srgbClr val="00B050"/>
                </a:solidFill>
              </a:rPr>
              <a:t>in Presentation </a:t>
            </a:r>
            <a:r>
              <a:rPr lang="nl-BE" sz="2800" b="1" dirty="0" err="1">
                <a:solidFill>
                  <a:srgbClr val="00B050"/>
                </a:solidFill>
              </a:rPr>
              <a:t>layer</a:t>
            </a:r>
            <a:endParaRPr lang="nl-BE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4570221-8EC0-4D79-93D4-1D454ADC9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7594"/>
            <a:ext cx="6577012" cy="3742812"/>
          </a:xfrm>
          <a:prstGeom prst="rect">
            <a:avLst/>
          </a:prstGeom>
        </p:spPr>
      </p:pic>
      <p:sp>
        <p:nvSpPr>
          <p:cNvPr id="4" name="Pijl: links 3">
            <a:extLst>
              <a:ext uri="{FF2B5EF4-FFF2-40B4-BE49-F238E27FC236}">
                <a16:creationId xmlns:a16="http://schemas.microsoft.com/office/drawing/2014/main" id="{1F241CAA-08B1-4FBC-9691-BAD8CDE32D02}"/>
              </a:ext>
            </a:extLst>
          </p:cNvPr>
          <p:cNvSpPr/>
          <p:nvPr/>
        </p:nvSpPr>
        <p:spPr>
          <a:xfrm>
            <a:off x="7663656" y="3810000"/>
            <a:ext cx="457200" cy="304800"/>
          </a:xfrm>
          <a:prstGeom prst="lef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230A47-9691-4FC5-8F7B-9804E1E4F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476237"/>
            <a:ext cx="2971800" cy="1962150"/>
          </a:xfrm>
          <a:prstGeom prst="rect">
            <a:avLst/>
          </a:prstGeom>
        </p:spPr>
      </p:pic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D7090EA-9D4D-4A40-A97D-BE91D9A84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14400"/>
          <a:ext cx="7302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Document" r:id="rId6" imgW="7313055" imgH="447930" progId="Word.Document.8">
                  <p:embed/>
                </p:oleObj>
              </mc:Choice>
              <mc:Fallback>
                <p:oleObj name="Document" r:id="rId6" imgW="7313055" imgH="447930" progId="Word.Document.8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025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19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56FFC4F0-8E29-4F41-B067-3626156A0073}"/>
              </a:ext>
            </a:extLst>
          </p:cNvPr>
          <p:cNvSpPr txBox="1"/>
          <p:nvPr/>
        </p:nvSpPr>
        <p:spPr>
          <a:xfrm>
            <a:off x="790575" y="990600"/>
            <a:ext cx="485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The syntax of </a:t>
            </a:r>
            <a:r>
              <a:rPr lang="nl-BE" sz="2800" b="1" dirty="0" err="1">
                <a:solidFill>
                  <a:srgbClr val="00B050"/>
                </a:solidFill>
              </a:rPr>
              <a:t>the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group</a:t>
            </a:r>
            <a:r>
              <a:rPr lang="nl-BE" sz="2800" b="1" dirty="0">
                <a:solidFill>
                  <a:srgbClr val="00B050"/>
                </a:solidFill>
              </a:rPr>
              <a:t> clause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5F9C8D0-0A4F-467B-8D96-336BE7F85CD9}"/>
              </a:ext>
            </a:extLst>
          </p:cNvPr>
          <p:cNvSpPr txBox="1"/>
          <p:nvPr/>
        </p:nvSpPr>
        <p:spPr>
          <a:xfrm>
            <a:off x="804862" y="1676400"/>
            <a:ext cx="782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group</a:t>
            </a:r>
            <a:r>
              <a:rPr lang="nl-BE" b="1" dirty="0"/>
              <a:t> </a:t>
            </a:r>
            <a:r>
              <a:rPr lang="nl-BE" b="1" dirty="0" err="1"/>
              <a:t>elementName</a:t>
            </a:r>
            <a:r>
              <a:rPr lang="nl-BE" b="1" dirty="0"/>
              <a:t> </a:t>
            </a:r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keyExpression</a:t>
            </a:r>
            <a:r>
              <a:rPr lang="nl-BE" b="1" dirty="0"/>
              <a:t> [</a:t>
            </a:r>
            <a:r>
              <a:rPr lang="nl-BE" b="1" dirty="0" err="1"/>
              <a:t>into</a:t>
            </a:r>
            <a:r>
              <a:rPr lang="nl-BE" b="1" dirty="0"/>
              <a:t> </a:t>
            </a:r>
            <a:r>
              <a:rPr lang="nl-BE" b="1" dirty="0" err="1"/>
              <a:t>groupName</a:t>
            </a:r>
            <a:r>
              <a:rPr lang="nl-BE" b="1" dirty="0"/>
              <a:t>]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FDA1CE0-87D0-4E46-ADEC-1D64633D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311531"/>
            <a:ext cx="830580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D1A0B8DF-962E-4174-968E-45C7FBD16B2C}"/>
              </a:ext>
            </a:extLst>
          </p:cNvPr>
          <p:cNvSpPr txBox="1"/>
          <p:nvPr/>
        </p:nvSpPr>
        <p:spPr>
          <a:xfrm>
            <a:off x="228600" y="685800"/>
            <a:ext cx="6518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00B050"/>
                </a:solidFill>
              </a:rPr>
              <a:t>Call of Service </a:t>
            </a:r>
            <a:r>
              <a:rPr lang="nl-BE" sz="2800" b="1" dirty="0" err="1">
                <a:solidFill>
                  <a:srgbClr val="00B050"/>
                </a:solidFill>
              </a:rPr>
              <a:t>method</a:t>
            </a:r>
            <a:r>
              <a:rPr lang="nl-BE" sz="2800" b="1" dirty="0">
                <a:solidFill>
                  <a:srgbClr val="00B050"/>
                </a:solidFill>
              </a:rPr>
              <a:t> </a:t>
            </a:r>
            <a:r>
              <a:rPr lang="nl-BE" sz="2800" b="1" dirty="0" err="1">
                <a:solidFill>
                  <a:srgbClr val="00B050"/>
                </a:solidFill>
              </a:rPr>
              <a:t>with</a:t>
            </a:r>
            <a:r>
              <a:rPr lang="nl-BE" sz="2800" b="1" dirty="0">
                <a:solidFill>
                  <a:srgbClr val="00B050"/>
                </a:solidFill>
              </a:rPr>
              <a:t> LINQ query </a:t>
            </a:r>
          </a:p>
          <a:p>
            <a:r>
              <a:rPr lang="nl-BE" sz="2800" b="1" dirty="0">
                <a:solidFill>
                  <a:srgbClr val="00B050"/>
                </a:solidFill>
              </a:rPr>
              <a:t>in Presentation </a:t>
            </a:r>
            <a:r>
              <a:rPr lang="nl-BE" sz="2800" b="1" dirty="0" err="1">
                <a:solidFill>
                  <a:srgbClr val="00B050"/>
                </a:solidFill>
              </a:rPr>
              <a:t>layer</a:t>
            </a:r>
            <a:endParaRPr lang="nl-BE" sz="2800" b="1" dirty="0">
              <a:solidFill>
                <a:srgbClr val="00B050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9D60D67-EAF4-49A2-89F2-91022DCF2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8542"/>
            <a:ext cx="9144000" cy="30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23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4570221-8EC0-4D79-93D4-1D454ADC9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7594"/>
            <a:ext cx="6577012" cy="3742812"/>
          </a:xfrm>
          <a:prstGeom prst="rect">
            <a:avLst/>
          </a:prstGeom>
        </p:spPr>
      </p:pic>
      <p:sp>
        <p:nvSpPr>
          <p:cNvPr id="4" name="Pijl: links 3">
            <a:extLst>
              <a:ext uri="{FF2B5EF4-FFF2-40B4-BE49-F238E27FC236}">
                <a16:creationId xmlns:a16="http://schemas.microsoft.com/office/drawing/2014/main" id="{1F241CAA-08B1-4FBC-9691-BAD8CDE32D02}"/>
              </a:ext>
            </a:extLst>
          </p:cNvPr>
          <p:cNvSpPr/>
          <p:nvPr/>
        </p:nvSpPr>
        <p:spPr>
          <a:xfrm>
            <a:off x="7569993" y="3429000"/>
            <a:ext cx="457200" cy="304800"/>
          </a:xfrm>
          <a:prstGeom prst="lef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D7090EA-9D4D-4A40-A97D-BE91D9A84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14400"/>
          <a:ext cx="7302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Document" r:id="rId5" imgW="7313055" imgH="447930" progId="Word.Document.8">
                  <p:embed/>
                </p:oleObj>
              </mc:Choice>
              <mc:Fallback>
                <p:oleObj name="Document" r:id="rId5" imgW="7313055" imgH="447930" progId="Word.Documen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DD7090EA-9D4D-4A40-A97D-BE91D9A84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025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C398B2BF-B074-47CF-BF5A-2CB3292EE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4295706"/>
            <a:ext cx="3076575" cy="22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38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ED37BE2-1E31-4688-92C1-4FDAA00F96CC}"/>
              </a:ext>
            </a:extLst>
          </p:cNvPr>
          <p:cNvSpPr txBox="1"/>
          <p:nvPr/>
        </p:nvSpPr>
        <p:spPr>
          <a:xfrm>
            <a:off x="562970" y="1039602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Under </a:t>
            </a:r>
            <a:r>
              <a:rPr lang="nl-BE" dirty="0" err="1">
                <a:latin typeface="+mn-lt"/>
              </a:rPr>
              <a:t>the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hood</a:t>
            </a:r>
            <a:r>
              <a:rPr lang="nl-BE" dirty="0">
                <a:latin typeface="+mn-lt"/>
              </a:rPr>
              <a:t>, LINQ </a:t>
            </a:r>
            <a:r>
              <a:rPr lang="nl-BE" dirty="0" err="1">
                <a:latin typeface="+mn-lt"/>
              </a:rPr>
              <a:t>translates</a:t>
            </a:r>
            <a:r>
              <a:rPr lang="nl-BE" dirty="0">
                <a:latin typeface="+mn-lt"/>
              </a:rPr>
              <a:t> a query </a:t>
            </a:r>
            <a:r>
              <a:rPr lang="nl-BE" dirty="0" err="1">
                <a:latin typeface="+mn-lt"/>
              </a:rPr>
              <a:t>defined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using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the</a:t>
            </a:r>
            <a:r>
              <a:rPr lang="nl-BE" dirty="0">
                <a:latin typeface="+mn-lt"/>
              </a:rPr>
              <a:t> query syntax </a:t>
            </a:r>
            <a:r>
              <a:rPr lang="nl-BE" dirty="0" err="1">
                <a:latin typeface="+mn-lt"/>
              </a:rPr>
              <a:t>to</a:t>
            </a:r>
            <a:r>
              <a:rPr lang="nl-BE" dirty="0">
                <a:latin typeface="+mn-lt"/>
              </a:rPr>
              <a:t> a series of calls </a:t>
            </a:r>
            <a:r>
              <a:rPr lang="nl-BE" dirty="0" err="1">
                <a:latin typeface="+mn-lt"/>
              </a:rPr>
              <a:t>to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extensions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methods</a:t>
            </a:r>
            <a:r>
              <a:rPr lang="nl-BE" dirty="0">
                <a:latin typeface="+mn-lt"/>
              </a:rPr>
              <a:t> on </a:t>
            </a:r>
            <a:r>
              <a:rPr lang="nl-BE" dirty="0" err="1">
                <a:latin typeface="+mn-lt"/>
              </a:rPr>
              <a:t>IEnumerable</a:t>
            </a:r>
            <a:r>
              <a:rPr lang="nl-BE" dirty="0">
                <a:latin typeface="+mn-lt"/>
              </a:rPr>
              <a:t>&lt;T&gt;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>
                <a:latin typeface="+mn-lt"/>
              </a:rPr>
              <a:t>You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can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also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use</a:t>
            </a:r>
            <a:r>
              <a:rPr lang="nl-BE" dirty="0">
                <a:latin typeface="+mn-lt"/>
              </a:rPr>
              <a:t> these </a:t>
            </a:r>
            <a:r>
              <a:rPr lang="nl-BE" dirty="0" err="1">
                <a:latin typeface="+mn-lt"/>
              </a:rPr>
              <a:t>methods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directly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to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define</a:t>
            </a:r>
            <a:r>
              <a:rPr lang="nl-BE" dirty="0">
                <a:latin typeface="+mn-lt"/>
              </a:rPr>
              <a:t> a LINQ query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760F75E-565E-4C7B-B79F-1CDB9616FC66}"/>
              </a:ext>
            </a:extLst>
          </p:cNvPr>
          <p:cNvSpPr txBox="1"/>
          <p:nvPr/>
        </p:nvSpPr>
        <p:spPr>
          <a:xfrm>
            <a:off x="562970" y="30479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j-lt"/>
              </a:rPr>
              <a:t>Query syntax vs. method syntax</a:t>
            </a:r>
            <a:endParaRPr lang="nl-BE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3C114BE3-EE8A-4C30-8473-3CE0E36D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7" y="3324074"/>
            <a:ext cx="7667625" cy="2238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30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nl-BE" sz="140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>
                <a:solidFill>
                  <a:srgbClr val="898989"/>
                </a:solidFill>
                <a:latin typeface="Times New Roman" panose="02020603050405020304" pitchFamily="18" charset="0"/>
              </a:rPr>
              <a:t>Slide </a:t>
            </a:r>
            <a:fld id="{0BC92E39-3C4A-487F-A569-B705F1519207}" type="slidenum">
              <a:rPr lang="en-US" altLang="nl-BE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nl-BE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694215"/>
              </p:ext>
            </p:extLst>
          </p:nvPr>
        </p:nvGraphicFramePr>
        <p:xfrm>
          <a:off x="769938" y="609600"/>
          <a:ext cx="8445500" cy="656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3" name="Document" r:id="rId4" imgW="7374612" imgH="5728649" progId="Word.Document.8">
                  <p:embed/>
                </p:oleObj>
              </mc:Choice>
              <mc:Fallback>
                <p:oleObj name="Document" r:id="rId4" imgW="7374612" imgH="57286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609600"/>
                        <a:ext cx="8445500" cy="656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ED37BE2-1E31-4688-92C1-4FDAA00F96CC}"/>
              </a:ext>
            </a:extLst>
          </p:cNvPr>
          <p:cNvSpPr txBox="1"/>
          <p:nvPr/>
        </p:nvSpPr>
        <p:spPr>
          <a:xfrm>
            <a:off x="562970" y="1039602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>
                <a:latin typeface="+mn-lt"/>
              </a:rPr>
              <a:t>Linq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defines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some</a:t>
            </a:r>
            <a:r>
              <a:rPr lang="nl-BE" dirty="0">
                <a:latin typeface="+mn-lt"/>
              </a:rPr>
              <a:t> extension </a:t>
            </a:r>
            <a:r>
              <a:rPr lang="nl-BE" dirty="0" err="1">
                <a:latin typeface="+mn-lt"/>
              </a:rPr>
              <a:t>methods</a:t>
            </a:r>
            <a:r>
              <a:rPr lang="nl-BE" dirty="0">
                <a:latin typeface="+mn-lt"/>
              </a:rPr>
              <a:t> on </a:t>
            </a:r>
            <a:r>
              <a:rPr lang="nl-BE" dirty="0" err="1">
                <a:latin typeface="+mn-lt"/>
              </a:rPr>
              <a:t>IEnumerable</a:t>
            </a:r>
            <a:r>
              <a:rPr lang="nl-BE" dirty="0">
                <a:latin typeface="+mn-lt"/>
              </a:rPr>
              <a:t>&lt;T&gt; </a:t>
            </a:r>
            <a:r>
              <a:rPr lang="nl-BE" dirty="0" err="1">
                <a:latin typeface="+mn-lt"/>
              </a:rPr>
              <a:t>that</a:t>
            </a:r>
            <a:r>
              <a:rPr lang="nl-BE" dirty="0">
                <a:latin typeface="+mn-lt"/>
              </a:rPr>
              <a:t> trigger query </a:t>
            </a:r>
            <a:r>
              <a:rPr lang="nl-BE" dirty="0" err="1">
                <a:latin typeface="+mn-lt"/>
              </a:rPr>
              <a:t>execution</a:t>
            </a:r>
            <a:r>
              <a:rPr lang="nl-BE" dirty="0">
                <a:latin typeface="+mn-lt"/>
              </a:rPr>
              <a:t> </a:t>
            </a:r>
            <a:r>
              <a:rPr lang="nl-BE" dirty="0" err="1">
                <a:latin typeface="+mn-lt"/>
              </a:rPr>
              <a:t>and</a:t>
            </a:r>
            <a:r>
              <a:rPr lang="nl-BE" dirty="0">
                <a:latin typeface="+mn-lt"/>
              </a:rPr>
              <a:t> return a </a:t>
            </a:r>
            <a:r>
              <a:rPr lang="nl-BE" dirty="0" err="1">
                <a:latin typeface="+mn-lt"/>
              </a:rPr>
              <a:t>collection</a:t>
            </a:r>
            <a:r>
              <a:rPr lang="nl-BE" dirty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>
                <a:latin typeface="+mn-lt"/>
              </a:rPr>
              <a:t>ToList</a:t>
            </a:r>
            <a:r>
              <a:rPr lang="nl-BE" dirty="0">
                <a:latin typeface="+mn-lt"/>
              </a:rPr>
              <a:t> -&gt; returns List&lt;T&gt;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>
                <a:latin typeface="+mn-lt"/>
              </a:rPr>
              <a:t>ToArray</a:t>
            </a:r>
            <a:r>
              <a:rPr lang="nl-BE" dirty="0">
                <a:latin typeface="+mn-lt"/>
              </a:rPr>
              <a:t> -&gt; returns T[]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>
                <a:latin typeface="+mn-lt"/>
              </a:rPr>
              <a:t>ToDictionary</a:t>
            </a:r>
            <a:r>
              <a:rPr lang="nl-BE" dirty="0">
                <a:latin typeface="+mn-lt"/>
              </a:rPr>
              <a:t> -&gt; returns Dictionary&lt;</a:t>
            </a:r>
            <a:r>
              <a:rPr lang="nl-BE" dirty="0" err="1">
                <a:latin typeface="+mn-lt"/>
              </a:rPr>
              <a:t>TKey</a:t>
            </a:r>
            <a:r>
              <a:rPr lang="nl-BE" dirty="0">
                <a:latin typeface="+mn-lt"/>
              </a:rPr>
              <a:t>, </a:t>
            </a:r>
            <a:r>
              <a:rPr lang="nl-BE" dirty="0" err="1">
                <a:latin typeface="+mn-lt"/>
              </a:rPr>
              <a:t>TElement</a:t>
            </a:r>
            <a:r>
              <a:rPr lang="nl-BE" dirty="0">
                <a:latin typeface="+mn-lt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760F75E-565E-4C7B-B79F-1CDB9616FC66}"/>
              </a:ext>
            </a:extLst>
          </p:cNvPr>
          <p:cNvSpPr txBox="1"/>
          <p:nvPr/>
        </p:nvSpPr>
        <p:spPr>
          <a:xfrm>
            <a:off x="562970" y="30479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j-lt"/>
              </a:rPr>
              <a:t>Extension methods that trigger query execution</a:t>
            </a:r>
            <a:endParaRPr lang="nl-BE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8E155E6-ED5D-4756-8134-C45C4CFC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29000"/>
            <a:ext cx="4412362" cy="929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2E003F4-0B9D-454F-AD20-9E3FF9B67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51" y="4572000"/>
            <a:ext cx="4259949" cy="731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E7AB688-55E6-4A06-AD7C-8A6A0E318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516797"/>
            <a:ext cx="7628281" cy="960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131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7179"/>
              </p:ext>
            </p:extLst>
          </p:nvPr>
        </p:nvGraphicFramePr>
        <p:xfrm>
          <a:off x="1133475" y="1146175"/>
          <a:ext cx="7342188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5" name="Document" r:id="rId4" imgW="7459273" imgH="3624012" progId="Word.Document.8">
                  <p:embed/>
                </p:oleObj>
              </mc:Choice>
              <mc:Fallback>
                <p:oleObj name="Document" r:id="rId4" imgW="7459273" imgH="36240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146175"/>
                        <a:ext cx="7342188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93285"/>
              </p:ext>
            </p:extLst>
          </p:nvPr>
        </p:nvGraphicFramePr>
        <p:xfrm>
          <a:off x="1219200" y="381000"/>
          <a:ext cx="7391400" cy="57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5" name="Document" r:id="rId4" imgW="5568347" imgH="4921032" progId="Word.Document.8">
                  <p:embed/>
                </p:oleObj>
              </mc:Choice>
              <mc:Fallback>
                <p:oleObj name="Document" r:id="rId4" imgW="5568347" imgH="49210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7391400" cy="575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25513" y="641350"/>
          <a:ext cx="7185025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9" name="Document" r:id="rId4" imgW="7294700" imgH="2252605" progId="Word.Document.8">
                  <p:embed/>
                </p:oleObj>
              </mc:Choice>
              <mc:Fallback>
                <p:oleObj name="Document" r:id="rId4" imgW="7294700" imgH="22526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641350"/>
                        <a:ext cx="7185025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68388" y="1068388"/>
          <a:ext cx="741045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0" name="Document" r:id="rId4" imgW="7428941" imgH="2499416" progId="Word.Document.8">
                  <p:embed/>
                </p:oleObj>
              </mc:Choice>
              <mc:Fallback>
                <p:oleObj name="Document" r:id="rId4" imgW="7428941" imgH="24994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068388"/>
                        <a:ext cx="741045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0587260D-B059-414D-A073-55BC1DA8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nl-BE" dirty="0"/>
              <a:t>LINQ to Objects</a:t>
            </a:r>
            <a:endParaRPr lang="nl-BE" altLang="nl-BE" dirty="0"/>
          </a:p>
        </p:txBody>
      </p:sp>
      <p:sp>
        <p:nvSpPr>
          <p:cNvPr id="16387" name="Subtitel 2">
            <a:extLst>
              <a:ext uri="{FF2B5EF4-FFF2-40B4-BE49-F238E27FC236}">
                <a16:creationId xmlns:a16="http://schemas.microsoft.com/office/drawing/2014/main" id="{0FA6C1E8-B65A-42EC-B75C-F25C17E4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69707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08742"/>
              </p:ext>
            </p:extLst>
          </p:nvPr>
        </p:nvGraphicFramePr>
        <p:xfrm>
          <a:off x="922339" y="376238"/>
          <a:ext cx="9774176" cy="587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8" name="Document" r:id="rId4" imgW="6927108" imgH="4153721" progId="Word.Document.8">
                  <p:embed/>
                </p:oleObj>
              </mc:Choice>
              <mc:Fallback>
                <p:oleObj name="Document" r:id="rId4" imgW="6927108" imgH="41537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9" y="376238"/>
                        <a:ext cx="9774176" cy="587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XL_layou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XL_layout" id="{F78E4EEF-C937-4A91-8849-C01AA33B5EC6}" vid="{FBFEF568-117F-4753-85FC-D1E5DC7D641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PXL_layout</Template>
  <TotalTime>3735</TotalTime>
  <Words>3602</Words>
  <Application>Microsoft Office PowerPoint</Application>
  <PresentationFormat>Diavoorstelling (4:3)</PresentationFormat>
  <Paragraphs>288</Paragraphs>
  <Slides>30</Slides>
  <Notes>27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PXL_layout</vt:lpstr>
      <vt:lpstr>Document</vt:lpstr>
      <vt:lpstr>LINQ</vt:lpstr>
      <vt:lpstr>Objectives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LINQ to Objects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Wesley Hendrikx</cp:lastModifiedBy>
  <cp:revision>394</cp:revision>
  <dcterms:created xsi:type="dcterms:W3CDTF">2011-02-08T23:20:43Z</dcterms:created>
  <dcterms:modified xsi:type="dcterms:W3CDTF">2020-11-30T09:15:06Z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20002650@PXL.BE</vt:lpwstr>
  </property>
  <property fmtid="{D5CDD505-2E9C-101B-9397-08002B2CF9AE}" pid="5" name="MSIP_Label_f95379a6-efcb-4855-97e0-03c6be785496_SetDate">
    <vt:lpwstr>2020-11-28T13:30:23.2995766Z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b668c205-76b8-47f1-adbd-04ba9d1bbc7a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