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44"/>
  </p:notesMasterIdLst>
  <p:handoutMasterIdLst>
    <p:handoutMasterId r:id="rId45"/>
  </p:handoutMasterIdLst>
  <p:sldIdLst>
    <p:sldId id="314" r:id="rId5"/>
    <p:sldId id="465" r:id="rId6"/>
    <p:sldId id="515" r:id="rId7"/>
    <p:sldId id="516" r:id="rId8"/>
    <p:sldId id="457" r:id="rId9"/>
    <p:sldId id="517" r:id="rId10"/>
    <p:sldId id="459" r:id="rId11"/>
    <p:sldId id="520" r:id="rId12"/>
    <p:sldId id="466" r:id="rId13"/>
    <p:sldId id="521" r:id="rId14"/>
    <p:sldId id="522" r:id="rId15"/>
    <p:sldId id="523" r:id="rId16"/>
    <p:sldId id="524" r:id="rId17"/>
    <p:sldId id="525" r:id="rId18"/>
    <p:sldId id="526" r:id="rId19"/>
    <p:sldId id="530" r:id="rId20"/>
    <p:sldId id="518" r:id="rId21"/>
    <p:sldId id="519" r:id="rId22"/>
    <p:sldId id="531" r:id="rId23"/>
    <p:sldId id="532" r:id="rId24"/>
    <p:sldId id="533" r:id="rId25"/>
    <p:sldId id="529" r:id="rId26"/>
    <p:sldId id="546" r:id="rId27"/>
    <p:sldId id="547" r:id="rId28"/>
    <p:sldId id="536" r:id="rId29"/>
    <p:sldId id="538" r:id="rId30"/>
    <p:sldId id="540" r:id="rId31"/>
    <p:sldId id="541" r:id="rId32"/>
    <p:sldId id="548" r:id="rId33"/>
    <p:sldId id="551" r:id="rId34"/>
    <p:sldId id="549" r:id="rId35"/>
    <p:sldId id="350" r:id="rId36"/>
    <p:sldId id="545" r:id="rId37"/>
    <p:sldId id="544" r:id="rId38"/>
    <p:sldId id="556" r:id="rId39"/>
    <p:sldId id="552" r:id="rId40"/>
    <p:sldId id="557" r:id="rId41"/>
    <p:sldId id="558" r:id="rId42"/>
    <p:sldId id="559" r:id="rId43"/>
  </p:sldIdLst>
  <p:sldSz cx="9144000" cy="6858000" type="screen4x3"/>
  <p:notesSz cx="6858000" cy="994568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205" autoAdjust="0"/>
  </p:normalViewPr>
  <p:slideViewPr>
    <p:cSldViewPr>
      <p:cViewPr varScale="1">
        <p:scale>
          <a:sx n="61" d="100"/>
          <a:sy n="61" d="100"/>
        </p:scale>
        <p:origin x="303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80695DE-D72B-45A0-9500-41BA546D20E9}" type="datetimeFigureOut">
              <a:rPr lang="nl-BE" smtClean="0"/>
              <a:t>21/11/2021</a:t>
            </a:fld>
            <a:endParaRPr lang="nl-BE"/>
          </a:p>
        </p:txBody>
      </p:sp>
      <p:sp>
        <p:nvSpPr>
          <p:cNvPr id="4" name="Tijdelijke aanduiding voor voetteks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6F94081-3AAA-441A-BE9A-C9B695A72346}" type="slidenum">
              <a:rPr lang="nl-BE" smtClean="0"/>
              <a:t>‹nr.›</a:t>
            </a:fld>
            <a:endParaRPr lang="nl-BE"/>
          </a:p>
        </p:txBody>
      </p:sp>
    </p:spTree>
    <p:extLst>
      <p:ext uri="{BB962C8B-B14F-4D97-AF65-F5344CB8AC3E}">
        <p14:creationId xmlns:p14="http://schemas.microsoft.com/office/powerpoint/2010/main" val="363207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724202"/>
            <a:ext cx="54864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icrosoft.com/net/downloa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matskas.com/ef-core-migrations-with-existing-database-schema-and-dat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learnentityframeworkcore.com/configuration/fluent-api"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learnentityframeworkcore.com/configuration/fluent-api"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www.learnentityframeworkcore.com/configuration/fluent-api/property-configuration" TargetMode="External"/><Relationship Id="rId4" Type="http://schemas.openxmlformats.org/officeDocument/2006/relationships/hyperlink" Target="https://www.learnentityframeworkcore.com/configuration/fluent-api/type-configuration"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ef/core/modeling/data-seedin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pp.pluralsight.com/library/courses/getting-started-entity-framework-cor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f/cor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app.pluralsight.com/library/courses/getting-started-entity-framework-core"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253824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a:hlinkClick r:id="rId3"/>
              </a:rPr>
              <a:t>http://microsoft.com/net/download</a:t>
            </a:r>
            <a:r>
              <a:rPr lang="nl-BE" dirty="0"/>
              <a:t> </a:t>
            </a:r>
            <a:endParaRPr lang="en-US" dirty="0"/>
          </a:p>
          <a:p>
            <a:endParaRPr lang="en-US" dirty="0"/>
          </a:p>
          <a:p>
            <a:r>
              <a:rPr lang="en-US" dirty="0"/>
              <a:t>Remember that EF Core has a dependency on .NET Standard 2.0, but that's not installed by Visual Studio 2019. </a:t>
            </a:r>
          </a:p>
          <a:p>
            <a:endParaRPr lang="en-US" dirty="0"/>
          </a:p>
          <a:p>
            <a:r>
              <a:rPr lang="en-US" dirty="0"/>
              <a:t>You can check to see if you've got the correct version using the command line. </a:t>
            </a:r>
          </a:p>
          <a:p>
            <a:r>
              <a:rPr lang="en-US" dirty="0"/>
              <a:t>First, type dotnet to see if dotnet is even installed. If it's there, then type dotnet --version and it will list the version of the dotnet command line interpreter or CLI. </a:t>
            </a:r>
          </a:p>
          <a:p>
            <a:r>
              <a:rPr lang="en-US" dirty="0"/>
              <a:t>If you need to install the latest version of the SDK, you can go to microsoft.com/net/download to get it. </a:t>
            </a:r>
          </a:p>
          <a:p>
            <a:r>
              <a:rPr lang="en-US" dirty="0"/>
              <a:t>The URL redirected to Windows because I'm on a Windows machine. </a:t>
            </a:r>
          </a:p>
          <a:p>
            <a:r>
              <a:rPr lang="en-US" dirty="0"/>
              <a:t>You'll be downloading the .NET Core SDK, which will also install the runtime for you. </a:t>
            </a:r>
          </a:p>
          <a:p>
            <a:r>
              <a:rPr lang="en-US" dirty="0"/>
              <a:t>Once that's installed, you can get to work in Visual Studio 2019.</a:t>
            </a:r>
          </a:p>
          <a:p>
            <a:endParaRPr lang="en-US" dirty="0"/>
          </a:p>
          <a:p>
            <a:r>
              <a:rPr lang="en-US" dirty="0"/>
              <a:t>Note: at this moment the latest version is of the .NET Core SDK is 3.1</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407271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242185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a:t>
            </a:r>
            <a:r>
              <a:rPr lang="en-US" b="1" i="1" dirty="0"/>
              <a:t>Samurai</a:t>
            </a:r>
            <a:r>
              <a:rPr lang="en-US" dirty="0"/>
              <a:t> class has an </a:t>
            </a:r>
            <a:r>
              <a:rPr lang="en-US" i="1" dirty="0"/>
              <a:t>Id</a:t>
            </a:r>
            <a:r>
              <a:rPr lang="en-US" dirty="0"/>
              <a:t> property that will be used for the identifier. </a:t>
            </a:r>
          </a:p>
          <a:p>
            <a:r>
              <a:rPr lang="en-US" dirty="0"/>
              <a:t>It also has a name, a list of quotes, that would be famous quotes that the Samurai spoke in the movie. </a:t>
            </a:r>
          </a:p>
          <a:p>
            <a:r>
              <a:rPr lang="en-US" dirty="0"/>
              <a:t>I also have a </a:t>
            </a:r>
            <a:r>
              <a:rPr lang="en-US" i="1" dirty="0"/>
              <a:t>Clan</a:t>
            </a:r>
            <a:r>
              <a:rPr lang="en-US" dirty="0"/>
              <a:t> property that points to whatever clan the Samurai fights for. </a:t>
            </a:r>
          </a:p>
          <a:p>
            <a:r>
              <a:rPr lang="en-US" dirty="0"/>
              <a:t>The constructor ensures that the list of quotes is already instantiated before I try to use it in code.</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t>
            </a:r>
            <a:r>
              <a:rPr lang="en-US" b="1" i="1" dirty="0"/>
              <a:t>Quote</a:t>
            </a:r>
            <a:r>
              <a:rPr lang="en-US" dirty="0"/>
              <a:t> class has an </a:t>
            </a:r>
            <a:r>
              <a:rPr lang="en-US" i="1" dirty="0"/>
              <a:t>Id</a:t>
            </a:r>
            <a:r>
              <a:rPr lang="en-US" dirty="0"/>
              <a:t> property for tracking it and a </a:t>
            </a:r>
            <a:r>
              <a:rPr lang="en-US" i="1" dirty="0"/>
              <a:t>Text</a:t>
            </a:r>
            <a:r>
              <a:rPr lang="en-US" dirty="0"/>
              <a:t> property that will contain the spoken quote.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I've also got a reference property back to </a:t>
            </a:r>
            <a:r>
              <a:rPr lang="en-US" i="1" dirty="0"/>
              <a:t>Samurai</a:t>
            </a:r>
            <a:r>
              <a:rPr lang="en-US" dirty="0"/>
              <a:t> and an explicit integer property that will contain the foreign key value, which is the Id of the Samurai.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t>
            </a:r>
            <a:r>
              <a:rPr lang="en-US" b="1" i="1" dirty="0"/>
              <a:t>Clan</a:t>
            </a:r>
            <a:r>
              <a:rPr lang="en-US" dirty="0"/>
              <a:t> class has an </a:t>
            </a:r>
            <a:r>
              <a:rPr lang="en-US" i="1" dirty="0"/>
              <a:t>Id</a:t>
            </a:r>
            <a:r>
              <a:rPr lang="en-US" dirty="0"/>
              <a:t> property and the name of the Clan.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 that's the starting point for my domain classes.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It's pretty simple, but I do have some relationships in here that we'll be working with, and that should suffice for working with the EF Core for the first time.</a:t>
            </a:r>
            <a:endParaRPr lang="nl-BE" dirty="0"/>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12</a:t>
            </a:fld>
            <a:endParaRPr lang="nl-NL"/>
          </a:p>
        </p:txBody>
      </p:sp>
    </p:spTree>
    <p:extLst>
      <p:ext uri="{BB962C8B-B14F-4D97-AF65-F5344CB8AC3E}">
        <p14:creationId xmlns:p14="http://schemas.microsoft.com/office/powerpoint/2010/main" val="2639821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Package Manager Console, type:</a:t>
            </a:r>
          </a:p>
          <a:p>
            <a:endParaRPr lang="nl-BE" dirty="0"/>
          </a:p>
          <a:p>
            <a:r>
              <a:rPr lang="nl-BE" dirty="0" err="1"/>
              <a:t>install</a:t>
            </a:r>
            <a:r>
              <a:rPr lang="nl-BE" dirty="0"/>
              <a:t>-package </a:t>
            </a:r>
            <a:r>
              <a:rPr lang="nl-BE" dirty="0" err="1"/>
              <a:t>Microsoft.EntityFrameworkCore.SqlServer</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246079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Now that Entity Framework Core is in the data project, I can go ahead and </a:t>
            </a:r>
            <a:r>
              <a:rPr lang="en-US" b="1" dirty="0"/>
              <a:t>build a data model to drive the persistence of my domain classes into the SQL Server database </a:t>
            </a:r>
            <a:r>
              <a:rPr lang="en-US" dirty="0"/>
              <a:t>that I'll be using. </a:t>
            </a:r>
          </a:p>
          <a:p>
            <a:r>
              <a:rPr lang="en-US" dirty="0"/>
              <a:t>I'll create a new class file and name it </a:t>
            </a:r>
            <a:r>
              <a:rPr lang="en-US" i="1" dirty="0" err="1"/>
              <a:t>SamuraiContext</a:t>
            </a:r>
            <a:r>
              <a:rPr lang="en-US" dirty="0"/>
              <a:t> because it will be using EF Core's </a:t>
            </a:r>
            <a:r>
              <a:rPr lang="en-US" b="1" i="1" dirty="0" err="1"/>
              <a:t>DBContext</a:t>
            </a:r>
            <a:r>
              <a:rPr lang="en-US" dirty="0"/>
              <a:t> class. </a:t>
            </a:r>
          </a:p>
          <a:p>
            <a:endParaRPr lang="en-US" dirty="0"/>
          </a:p>
          <a:p>
            <a:r>
              <a:rPr lang="en-US" dirty="0"/>
              <a:t>My class needs to be public and to inherit from EF Core's </a:t>
            </a:r>
            <a:r>
              <a:rPr lang="en-US" i="1" dirty="0" err="1"/>
              <a:t>DBContext</a:t>
            </a:r>
            <a:r>
              <a:rPr lang="en-US" dirty="0"/>
              <a:t>. </a:t>
            </a:r>
          </a:p>
          <a:p>
            <a:r>
              <a:rPr lang="en-US" dirty="0"/>
              <a:t>The </a:t>
            </a:r>
            <a:r>
              <a:rPr lang="en-US" b="1" i="1" dirty="0" err="1"/>
              <a:t>DBContext</a:t>
            </a:r>
            <a:r>
              <a:rPr lang="en-US" b="1" dirty="0"/>
              <a:t> will provide all of the logic that EF Core is going to be using to do it's change tracking and data base interaction tasks</a:t>
            </a:r>
            <a:r>
              <a:rPr lang="en-US" dirty="0"/>
              <a:t>. </a:t>
            </a:r>
          </a:p>
          <a:p>
            <a:endParaRPr lang="en-US" dirty="0"/>
          </a:p>
          <a:p>
            <a:r>
              <a:rPr lang="en-US" dirty="0"/>
              <a:t>A </a:t>
            </a:r>
            <a:r>
              <a:rPr lang="en-US" i="1" dirty="0" err="1"/>
              <a:t>DBContext</a:t>
            </a:r>
            <a:r>
              <a:rPr lang="en-US" dirty="0"/>
              <a:t> needs to expose </a:t>
            </a:r>
            <a:r>
              <a:rPr lang="en-US" b="1" i="1" dirty="0" err="1"/>
              <a:t>DbSets</a:t>
            </a:r>
            <a:r>
              <a:rPr lang="en-US" dirty="0"/>
              <a:t>, which become </a:t>
            </a:r>
            <a:r>
              <a:rPr lang="en-US" b="1" dirty="0"/>
              <a:t>wrappers to the different types that you'll interact with </a:t>
            </a:r>
            <a:r>
              <a:rPr lang="en-US" dirty="0"/>
              <a:t>while you're using the context. </a:t>
            </a:r>
          </a:p>
          <a:p>
            <a:endParaRPr lang="en-US"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14</a:t>
            </a:fld>
            <a:endParaRPr lang="nl-NL"/>
          </a:p>
        </p:txBody>
      </p:sp>
    </p:spTree>
    <p:extLst>
      <p:ext uri="{BB962C8B-B14F-4D97-AF65-F5344CB8AC3E}">
        <p14:creationId xmlns:p14="http://schemas.microsoft.com/office/powerpoint/2010/main" val="1319230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first </a:t>
            </a:r>
            <a:r>
              <a:rPr lang="en-US" i="1" dirty="0" err="1"/>
              <a:t>DbSet</a:t>
            </a:r>
            <a:r>
              <a:rPr lang="en-US" dirty="0"/>
              <a:t> that I want to create is the </a:t>
            </a:r>
            <a:r>
              <a:rPr lang="en-US" i="1" dirty="0" err="1"/>
              <a:t>DbSet</a:t>
            </a:r>
            <a:r>
              <a:rPr lang="en-US" dirty="0"/>
              <a:t> of </a:t>
            </a:r>
            <a:r>
              <a:rPr lang="en-US" i="1" dirty="0"/>
              <a:t>Samurai</a:t>
            </a:r>
            <a:r>
              <a:rPr lang="en-US" dirty="0"/>
              <a:t> type, and I'll call that Samurais.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data project does need a reference to the domain project, so it can find the Samurai and the other domain classes.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Now I'll add in </a:t>
            </a:r>
            <a:r>
              <a:rPr lang="en-US" i="1" dirty="0" err="1"/>
              <a:t>DbSets</a:t>
            </a:r>
            <a:r>
              <a:rPr lang="en-US" dirty="0"/>
              <a:t> for the quote and for the clan.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How do you define your </a:t>
            </a:r>
            <a:r>
              <a:rPr lang="en-US" i="1" dirty="0" err="1"/>
              <a:t>DBContext</a:t>
            </a:r>
            <a:r>
              <a:rPr lang="en-US" dirty="0"/>
              <a:t> is important to how EF Core treats your data at runtime, as well as how it's able to interact with your database, and it can define how you use the model in your coding.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Because I've exposed all three of these </a:t>
            </a:r>
            <a:r>
              <a:rPr lang="en-US" i="1" dirty="0" err="1"/>
              <a:t>DbSets</a:t>
            </a:r>
            <a:r>
              <a:rPr lang="en-US" dirty="0"/>
              <a:t>, I'll be able to directly query the </a:t>
            </a:r>
            <a:r>
              <a:rPr lang="en-US" i="1" dirty="0"/>
              <a:t>Samurais</a:t>
            </a:r>
            <a:r>
              <a:rPr lang="en-US" dirty="0"/>
              <a:t>, or the </a:t>
            </a:r>
            <a:r>
              <a:rPr lang="en-US" i="1" dirty="0"/>
              <a:t>Quotes</a:t>
            </a:r>
            <a:r>
              <a:rPr lang="en-US" dirty="0"/>
              <a:t>, or the </a:t>
            </a:r>
            <a:r>
              <a:rPr lang="en-US" i="1" dirty="0"/>
              <a:t>Clans</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EF Core also comprehends the relationships that it discovers in the entity classes that we've just made it aware of.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And based on what the </a:t>
            </a:r>
            <a:r>
              <a:rPr lang="en-US" i="1" dirty="0" err="1"/>
              <a:t>DBContext</a:t>
            </a:r>
            <a:r>
              <a:rPr lang="en-US" dirty="0"/>
              <a:t> will discover from these classes, it will use its own </a:t>
            </a:r>
            <a:r>
              <a:rPr lang="en-US" b="1" dirty="0"/>
              <a:t>conventions</a:t>
            </a:r>
            <a:r>
              <a:rPr lang="en-US" dirty="0"/>
              <a:t> for how </a:t>
            </a:r>
            <a:r>
              <a:rPr lang="en-US" b="1" dirty="0"/>
              <a:t>to infer the relationships</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It will see that there's a one‑to‑many relationship between </a:t>
            </a:r>
            <a:r>
              <a:rPr lang="en-US" i="1" dirty="0"/>
              <a:t>Samurai</a:t>
            </a:r>
            <a:r>
              <a:rPr lang="en-US" dirty="0"/>
              <a:t> and </a:t>
            </a:r>
            <a:r>
              <a:rPr lang="en-US" i="1" dirty="0"/>
              <a:t>Quote</a:t>
            </a:r>
            <a:r>
              <a:rPr lang="en-US" dirty="0"/>
              <a:t>, and that there's a relationship between </a:t>
            </a:r>
            <a:r>
              <a:rPr lang="en-US" i="1" dirty="0"/>
              <a:t>Samurai</a:t>
            </a:r>
            <a:r>
              <a:rPr lang="en-US" dirty="0"/>
              <a:t> and </a:t>
            </a:r>
            <a:r>
              <a:rPr lang="en-US" i="1" dirty="0"/>
              <a:t>Clan</a:t>
            </a:r>
            <a:r>
              <a:rPr lang="en-US" dirty="0"/>
              <a:t>, where any number of Samurais can belong to a single Clan.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t>
            </a:r>
            <a:r>
              <a:rPr lang="en-US" i="1" dirty="0" err="1"/>
              <a:t>DBContext</a:t>
            </a:r>
            <a:r>
              <a:rPr lang="en-US" dirty="0"/>
              <a:t> also affects how </a:t>
            </a:r>
            <a:r>
              <a:rPr lang="en-US" b="1" dirty="0"/>
              <a:t>EF Core infers the database schema</a:t>
            </a:r>
            <a:r>
              <a:rPr lang="en-US" dirty="0"/>
              <a:t>, whether you're working with an existing database or you're going to let EF Core create the database using this model.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example, EF Core will presume that the table names match these </a:t>
            </a:r>
            <a:r>
              <a:rPr lang="en-US" i="1" dirty="0" err="1"/>
              <a:t>DbSet</a:t>
            </a:r>
            <a:r>
              <a:rPr lang="en-US" dirty="0"/>
              <a:t> names.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There's a lot you can do to affect how EF Core infers that model at runtime as it reads the </a:t>
            </a:r>
            <a:r>
              <a:rPr lang="en-US" i="1" dirty="0" err="1"/>
              <a:t>DBContext</a:t>
            </a:r>
            <a:r>
              <a:rPr lang="en-US" dirty="0"/>
              <a:t> and any other information you might provide.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But for now, I'll just stick with EF Core's defaults, given that I've already made it aware of the </a:t>
            </a:r>
            <a:r>
              <a:rPr lang="en-US" i="1" dirty="0"/>
              <a:t>Samurai's</a:t>
            </a:r>
            <a:r>
              <a:rPr lang="en-US" dirty="0"/>
              <a:t>, the </a:t>
            </a:r>
            <a:r>
              <a:rPr lang="en-US" i="1" dirty="0"/>
              <a:t>Quotes</a:t>
            </a:r>
            <a:r>
              <a:rPr lang="en-US" dirty="0"/>
              <a:t>, and the </a:t>
            </a:r>
            <a:r>
              <a:rPr lang="en-US" i="1" dirty="0"/>
              <a:t>Clans</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Further on in this course, I'll spend some time providing you with more information about defining the </a:t>
            </a:r>
            <a:r>
              <a:rPr lang="en-US" i="1" dirty="0" err="1"/>
              <a:t>DBContext</a:t>
            </a:r>
            <a:r>
              <a:rPr lang="en-US" i="1"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I'll give you some tips and tricks on taking more control over how EF Core interprets your data model by way of this context.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30027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Even though you've already seen me bring EF Core's SQL Server provider into this project, my </a:t>
            </a:r>
            <a:r>
              <a:rPr lang="en-US" i="1" dirty="0" err="1"/>
              <a:t>DbContext</a:t>
            </a:r>
            <a:r>
              <a:rPr lang="en-US" dirty="0"/>
              <a:t> is still completely unaware of that provider. </a:t>
            </a:r>
          </a:p>
          <a:p>
            <a:r>
              <a:rPr lang="en-US" dirty="0"/>
              <a:t>With EF Core, </a:t>
            </a:r>
            <a:r>
              <a:rPr lang="en-US" b="1" dirty="0"/>
              <a:t>you need to explicitly tell the context what data provider to use and explicitly give it a connection string</a:t>
            </a:r>
            <a:r>
              <a:rPr lang="en-US" dirty="0"/>
              <a:t>. </a:t>
            </a:r>
          </a:p>
          <a:p>
            <a:r>
              <a:rPr lang="en-US" dirty="0"/>
              <a:t>There are a few ways to do this.</a:t>
            </a:r>
          </a:p>
          <a:p>
            <a:endParaRPr lang="en-US" dirty="0"/>
          </a:p>
          <a:p>
            <a:r>
              <a:rPr lang="en-US" dirty="0"/>
              <a:t>One is directly in the </a:t>
            </a:r>
            <a:r>
              <a:rPr lang="en-US" dirty="0" err="1"/>
              <a:t>DbContext</a:t>
            </a:r>
            <a:r>
              <a:rPr lang="en-US" dirty="0"/>
              <a:t> class, and that's what I'll do here. </a:t>
            </a:r>
            <a:br>
              <a:rPr lang="en-US" dirty="0"/>
            </a:br>
            <a:r>
              <a:rPr lang="en-US" dirty="0"/>
              <a:t>Now, hard coding the connection string into the context is great for demos and first looks, but not for your real software. </a:t>
            </a:r>
          </a:p>
          <a:p>
            <a:pPr marL="0" indent="0">
              <a:buFont typeface="Arial" panose="020B0604020202020204" pitchFamily="34" charset="0"/>
              <a:buNone/>
            </a:pPr>
            <a:r>
              <a:rPr lang="en-US" dirty="0"/>
              <a:t>Later, you'll see me take advantage of some features of ASP.NET Core to inject this information into a </a:t>
            </a:r>
            <a:r>
              <a:rPr lang="en-US" i="1" dirty="0" err="1"/>
              <a:t>DbContext</a:t>
            </a:r>
            <a:r>
              <a:rPr lang="en-US" dirty="0"/>
              <a:t> at runtime.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EF Core, the </a:t>
            </a:r>
            <a:r>
              <a:rPr lang="en-US" i="1" dirty="0" err="1"/>
              <a:t>DbContext</a:t>
            </a:r>
            <a:r>
              <a:rPr lang="en-US" dirty="0"/>
              <a:t> has a virtual method called </a:t>
            </a:r>
            <a:r>
              <a:rPr lang="en-US" b="1" i="1" dirty="0" err="1"/>
              <a:t>OnConfiguring</a:t>
            </a:r>
            <a:r>
              <a:rPr lang="en-US" dirty="0"/>
              <a:t>. </a:t>
            </a:r>
          </a:p>
          <a:p>
            <a:pPr marL="0" indent="0">
              <a:buFont typeface="Arial" panose="020B0604020202020204" pitchFamily="34" charset="0"/>
              <a:buNone/>
            </a:pPr>
            <a:r>
              <a:rPr lang="en-US" dirty="0"/>
              <a:t>I'll add that into my class using the override snippet. </a:t>
            </a:r>
          </a:p>
          <a:p>
            <a:pPr marL="0" indent="0">
              <a:buFont typeface="Arial" panose="020B0604020202020204" pitchFamily="34" charset="0"/>
              <a:buNone/>
            </a:pPr>
            <a:r>
              <a:rPr lang="en-US" i="1" dirty="0" err="1"/>
              <a:t>OnConfiguring</a:t>
            </a:r>
            <a:r>
              <a:rPr lang="en-US" dirty="0"/>
              <a:t> will get called internally by EF Core as it's working out what goes in the model, and it will also pass in an </a:t>
            </a:r>
            <a:r>
              <a:rPr lang="en-US" i="1" dirty="0" err="1"/>
              <a:t>optionsBuilder</a:t>
            </a:r>
            <a:r>
              <a:rPr lang="en-US" dirty="0"/>
              <a:t> object. </a:t>
            </a:r>
          </a:p>
          <a:p>
            <a:pPr marL="0" indent="0">
              <a:buFont typeface="Arial" panose="020B0604020202020204" pitchFamily="34" charset="0"/>
              <a:buNone/>
            </a:pPr>
            <a:r>
              <a:rPr lang="en-US" dirty="0"/>
              <a:t>You can use that </a:t>
            </a:r>
            <a:r>
              <a:rPr lang="en-US" i="1" dirty="0" err="1"/>
              <a:t>optionsBuilder</a:t>
            </a:r>
            <a:r>
              <a:rPr lang="en-US" dirty="0"/>
              <a:t> to configure options for the </a:t>
            </a:r>
            <a:r>
              <a:rPr lang="en-US" i="1" dirty="0" err="1"/>
              <a:t>DbContext</a:t>
            </a:r>
            <a:r>
              <a:rPr lang="en-US" dirty="0"/>
              <a:t>. </a:t>
            </a:r>
          </a:p>
          <a:p>
            <a:pPr marL="0" indent="0">
              <a:buFont typeface="Arial" panose="020B0604020202020204" pitchFamily="34" charset="0"/>
              <a:buNone/>
            </a:pPr>
            <a:r>
              <a:rPr lang="en-US" dirty="0"/>
              <a:t>Notice that the </a:t>
            </a:r>
            <a:r>
              <a:rPr lang="en-US" dirty="0" err="1"/>
              <a:t>optionsBuilder</a:t>
            </a:r>
            <a:r>
              <a:rPr lang="en-US" dirty="0"/>
              <a:t> has a method called </a:t>
            </a:r>
            <a:r>
              <a:rPr lang="en-US" i="1" dirty="0" err="1"/>
              <a:t>UseSqlServer</a:t>
            </a:r>
            <a:r>
              <a:rPr lang="en-US" dirty="0"/>
              <a:t>. </a:t>
            </a:r>
          </a:p>
          <a:p>
            <a:pPr marL="0" indent="0">
              <a:buFont typeface="Arial" panose="020B0604020202020204" pitchFamily="34" charset="0"/>
              <a:buNone/>
            </a:pPr>
            <a:r>
              <a:rPr lang="en-US" dirty="0"/>
              <a:t>That's an extension method, and it's available because I've got a reference to the Microsoft Entity Framework Core's SQL Server API. </a:t>
            </a:r>
          </a:p>
          <a:p>
            <a:pPr marL="0" indent="0">
              <a:buFont typeface="Arial" panose="020B0604020202020204" pitchFamily="34" charset="0"/>
              <a:buNone/>
            </a:pPr>
            <a:r>
              <a:rPr lang="en-US" dirty="0"/>
              <a:t>If I had pulled in SQLite, I would see a method called </a:t>
            </a:r>
            <a:r>
              <a:rPr lang="en-US" i="1" dirty="0" err="1"/>
              <a:t>UseSqLite</a:t>
            </a:r>
            <a:r>
              <a:rPr lang="en-US" dirty="0"/>
              <a:t> here. </a:t>
            </a:r>
          </a:p>
          <a:p>
            <a:pPr marL="0" indent="0">
              <a:buFont typeface="Arial" panose="020B0604020202020204" pitchFamily="34" charset="0"/>
              <a:buNone/>
            </a:pPr>
            <a:r>
              <a:rPr lang="en-US" dirty="0"/>
              <a:t>So I'll choose the </a:t>
            </a:r>
            <a:r>
              <a:rPr lang="en-US" i="1" dirty="0" err="1"/>
              <a:t>UseSqlServer</a:t>
            </a:r>
            <a:r>
              <a:rPr lang="en-US" dirty="0"/>
              <a:t> method, which expects a parameter, that's the connection string. </a:t>
            </a:r>
          </a:p>
          <a:p>
            <a:pPr marL="0" indent="0">
              <a:buFont typeface="Arial" panose="020B0604020202020204" pitchFamily="34" charset="0"/>
              <a:buNone/>
            </a:pPr>
            <a:r>
              <a:rPr lang="en-US" dirty="0"/>
              <a:t>And this is how, in a single statement, I can tell the </a:t>
            </a:r>
            <a:r>
              <a:rPr lang="en-US" i="1" dirty="0" err="1"/>
              <a:t>DbContext</a:t>
            </a:r>
            <a:r>
              <a:rPr lang="en-US" i="1" dirty="0"/>
              <a:t>: </a:t>
            </a:r>
            <a:r>
              <a:rPr lang="en-US" dirty="0"/>
              <a:t> “</a:t>
            </a:r>
            <a:r>
              <a:rPr lang="en-US" i="1" dirty="0"/>
              <a:t>hey, you're going to be working with SQL Server and here's the connection string to the database that I want you to use</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in my case, the database doesn't exist yet, but there are a number of ways to let EF Core help you create a database. </a:t>
            </a:r>
          </a:p>
          <a:p>
            <a:pPr marL="0" indent="0">
              <a:buFont typeface="Arial" panose="020B0604020202020204" pitchFamily="34" charset="0"/>
              <a:buNone/>
            </a:pPr>
            <a:r>
              <a:rPr lang="en-US" dirty="0"/>
              <a:t>And that's possible because EF Core is able to read the model that this </a:t>
            </a:r>
            <a:r>
              <a:rPr lang="en-US" i="1" dirty="0" err="1"/>
              <a:t>DbContext</a:t>
            </a:r>
            <a:r>
              <a:rPr lang="en-US" dirty="0"/>
              <a:t> describes based on the classes that it's pointing to. </a:t>
            </a:r>
          </a:p>
          <a:p>
            <a:pPr marL="0" indent="0">
              <a:buFont typeface="Arial" panose="020B0604020202020204" pitchFamily="34" charset="0"/>
              <a:buNone/>
            </a:pPr>
            <a:r>
              <a:rPr lang="en-US" dirty="0"/>
              <a:t>And it can do it on the fly, at runtime, or you can explicitly do this at design time, and you even have the option of letting it create the database directly or just having it create SQL scripts.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first time EF Core instantiates the </a:t>
            </a:r>
            <a:r>
              <a:rPr lang="en-US" i="1" dirty="0" err="1"/>
              <a:t>SamuraiContext</a:t>
            </a:r>
            <a:r>
              <a:rPr lang="en-US" dirty="0"/>
              <a:t> at runtime, it will trigger the </a:t>
            </a:r>
            <a:r>
              <a:rPr lang="en-US" i="1" dirty="0" err="1"/>
              <a:t>OnConfiguring</a:t>
            </a:r>
            <a:r>
              <a:rPr lang="en-US" dirty="0"/>
              <a:t> method, learn that it should be using the SQL Server provider, and at the same time, be aware of the connection string. </a:t>
            </a:r>
          </a:p>
          <a:p>
            <a:pPr marL="0" indent="0">
              <a:buFont typeface="Arial" panose="020B0604020202020204" pitchFamily="34" charset="0"/>
              <a:buNone/>
            </a:pPr>
            <a:r>
              <a:rPr lang="en-US" dirty="0"/>
              <a:t>So that way it will be able to find the database and do its work.</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16</a:t>
            </a:fld>
            <a:endParaRPr lang="nl-NL"/>
          </a:p>
        </p:txBody>
      </p:sp>
    </p:spTree>
    <p:extLst>
      <p:ext uri="{BB962C8B-B14F-4D97-AF65-F5344CB8AC3E}">
        <p14:creationId xmlns:p14="http://schemas.microsoft.com/office/powerpoint/2010/main" val="88314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none" dirty="0"/>
              <a:t>If you've never used Entity Framework migrations before, it's important to understand the basics of what this feature does and it's workflow before interacting with the APIs. </a:t>
            </a:r>
          </a:p>
          <a:p>
            <a:r>
              <a:rPr lang="en-US" u="none" dirty="0"/>
              <a:t>Here, I'll provide a quick overview. Entity </a:t>
            </a:r>
          </a:p>
          <a:p>
            <a:endParaRPr lang="en-US" u="none" dirty="0"/>
          </a:p>
          <a:p>
            <a:r>
              <a:rPr lang="en-US" u="none" dirty="0"/>
              <a:t>Framework needs to be able to comprehend </a:t>
            </a:r>
          </a:p>
          <a:p>
            <a:pPr marL="171450" indent="-171450">
              <a:buFont typeface="Arial" panose="020B0604020202020204" pitchFamily="34" charset="0"/>
              <a:buChar char="•"/>
            </a:pPr>
            <a:r>
              <a:rPr lang="en-US" u="none" dirty="0"/>
              <a:t>how to build queries that work with your database schema</a:t>
            </a:r>
          </a:p>
          <a:p>
            <a:pPr marL="171450" indent="-171450">
              <a:buFont typeface="Arial" panose="020B0604020202020204" pitchFamily="34" charset="0"/>
              <a:buChar char="•"/>
            </a:pPr>
            <a:r>
              <a:rPr lang="en-US" u="none" dirty="0"/>
              <a:t>how to reshape data that's returned from the database in order to create your objects from them </a:t>
            </a:r>
          </a:p>
          <a:p>
            <a:pPr marL="171450" indent="-171450">
              <a:buFont typeface="Arial" panose="020B0604020202020204" pitchFamily="34" charset="0"/>
              <a:buChar char="•"/>
            </a:pPr>
            <a:r>
              <a:rPr lang="en-US" u="none" dirty="0"/>
              <a:t>as you modify the data, how to get that data into the database. </a:t>
            </a:r>
          </a:p>
          <a:p>
            <a:pPr marL="0" indent="0">
              <a:buFont typeface="Arial" panose="020B0604020202020204" pitchFamily="34" charset="0"/>
              <a:buNone/>
            </a:pPr>
            <a:r>
              <a:rPr lang="en-US" u="none" dirty="0"/>
              <a:t>=&gt; See basic workflow slide</a:t>
            </a:r>
          </a:p>
          <a:p>
            <a:pPr marL="171450" indent="-171450">
              <a:buFont typeface="Arial" panose="020B0604020202020204" pitchFamily="34" charset="0"/>
              <a:buChar char="•"/>
            </a:pPr>
            <a:endParaRPr lang="en-US" u="none" dirty="0"/>
          </a:p>
          <a:p>
            <a:pPr marL="0" indent="0">
              <a:buFont typeface="Arial" panose="020B0604020202020204" pitchFamily="34" charset="0"/>
              <a:buNone/>
            </a:pPr>
            <a:r>
              <a:rPr lang="en-US" u="none" dirty="0"/>
              <a:t>In order to do that, it has a comprehension about how the </a:t>
            </a:r>
            <a:r>
              <a:rPr lang="en-US" b="1" u="none" dirty="0"/>
              <a:t>data model </a:t>
            </a:r>
            <a:r>
              <a:rPr lang="en-US" u="none" dirty="0"/>
              <a:t>you've defined through </a:t>
            </a:r>
            <a:r>
              <a:rPr lang="en-US" i="1" u="none" dirty="0" err="1"/>
              <a:t>DBContext</a:t>
            </a:r>
            <a:r>
              <a:rPr lang="en-US" u="none" dirty="0"/>
              <a:t> </a:t>
            </a:r>
            <a:r>
              <a:rPr lang="en-US" b="1" u="none" dirty="0"/>
              <a:t>maps to the schema of the database. </a:t>
            </a:r>
          </a:p>
          <a:p>
            <a:pPr marL="0" indent="0">
              <a:buFont typeface="Arial" panose="020B0604020202020204" pitchFamily="34" charset="0"/>
              <a:buNone/>
            </a:pPr>
            <a:r>
              <a:rPr lang="en-US" u="none" dirty="0"/>
              <a:t>It performs that logic at runtime </a:t>
            </a:r>
            <a:r>
              <a:rPr lang="en-US" b="1" u="none" dirty="0"/>
              <a:t>by reading the </a:t>
            </a:r>
            <a:r>
              <a:rPr lang="en-US" b="1" i="1" u="none" dirty="0" err="1"/>
              <a:t>DBContext</a:t>
            </a:r>
            <a:r>
              <a:rPr lang="en-US" b="1" u="none" dirty="0"/>
              <a:t> </a:t>
            </a:r>
            <a:r>
              <a:rPr lang="en-US" u="none" dirty="0"/>
              <a:t>and using its </a:t>
            </a:r>
            <a:r>
              <a:rPr lang="en-US" b="1" u="none" dirty="0"/>
              <a:t>own conventions</a:t>
            </a:r>
            <a:r>
              <a:rPr lang="en-US" u="none" dirty="0"/>
              <a:t>, combined with any </a:t>
            </a:r>
            <a:r>
              <a:rPr lang="en-US" b="1" u="none" dirty="0"/>
              <a:t>additional custom mapping information </a:t>
            </a:r>
            <a:r>
              <a:rPr lang="en-US" u="none" dirty="0"/>
              <a:t>that you've provided to it to infer the schema of the database. </a:t>
            </a:r>
          </a:p>
          <a:p>
            <a:pPr marL="0" indent="0">
              <a:buFont typeface="Arial" panose="020B0604020202020204" pitchFamily="34" charset="0"/>
              <a:buNone/>
            </a:pPr>
            <a:r>
              <a:rPr lang="en-US" u="none" dirty="0"/>
              <a:t>And with that information, it's able to figure out how to do those interactions, how to build queries, how to construct commands to push data to the database, and how to transform database results into your objects. </a:t>
            </a:r>
          </a:p>
          <a:p>
            <a:pPr marL="0" indent="0">
              <a:buFont typeface="Arial" panose="020B0604020202020204" pitchFamily="34" charset="0"/>
              <a:buNone/>
            </a:pPr>
            <a:endParaRPr lang="en-US" u="none" dirty="0"/>
          </a:p>
          <a:p>
            <a:pPr marL="0" indent="0">
              <a:buFont typeface="Arial" panose="020B0604020202020204" pitchFamily="34" charset="0"/>
              <a:buNone/>
            </a:pPr>
            <a:r>
              <a:rPr lang="en-US" u="none" dirty="0"/>
              <a:t>That also means if you evolve your data model, and that could be because you've made changes to the structure of your classes, or you've added more information to the </a:t>
            </a:r>
            <a:r>
              <a:rPr lang="en-US" i="1" u="none" dirty="0" err="1"/>
              <a:t>DBContext</a:t>
            </a:r>
            <a:r>
              <a:rPr lang="en-US" u="none" dirty="0"/>
              <a:t>, then Entity Framework's comprehension of the database schema will also change. </a:t>
            </a:r>
          </a:p>
          <a:p>
            <a:pPr marL="0" indent="0">
              <a:buFont typeface="Arial" panose="020B0604020202020204" pitchFamily="34" charset="0"/>
              <a:buNone/>
            </a:pPr>
            <a:r>
              <a:rPr lang="en-US" u="none" dirty="0"/>
              <a:t>But that's just what Entity Framework thinks is in the database, so it's important to </a:t>
            </a:r>
            <a:r>
              <a:rPr lang="en-US" b="1" u="none" dirty="0"/>
              <a:t>make sure that what it thinks the database look like is actually what the database looks like</a:t>
            </a:r>
            <a:r>
              <a:rPr lang="en-US" u="none" dirty="0"/>
              <a:t>.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219083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When defining the data model, your </a:t>
            </a:r>
            <a:r>
              <a:rPr lang="en-US" b="1" dirty="0"/>
              <a:t>classes aren't required to exactly match the schema of the database</a:t>
            </a:r>
            <a:r>
              <a:rPr lang="en-US" dirty="0"/>
              <a:t>. </a:t>
            </a:r>
          </a:p>
          <a:p>
            <a:endParaRPr lang="en-US" dirty="0"/>
          </a:p>
          <a:p>
            <a:r>
              <a:rPr lang="en-US" dirty="0"/>
              <a:t>Entity Framework does have a lot of </a:t>
            </a:r>
            <a:r>
              <a:rPr lang="en-US" b="1" dirty="0"/>
              <a:t>default rules for how it will infer what the database schema looks like </a:t>
            </a:r>
            <a:r>
              <a:rPr lang="en-US" dirty="0"/>
              <a:t>and that helps it determine what the SQL should be for commands and queries and also how to create objects from query results coming back from the database. </a:t>
            </a:r>
          </a:p>
          <a:p>
            <a:r>
              <a:rPr lang="en-US" dirty="0"/>
              <a:t>For example, it presumes that property names match the column names in the map table, it also makes presumptions about types in many other facets, but you can affect most of the mappings, for example, a custom mapping is helping Entity Framework understand that the </a:t>
            </a:r>
            <a:r>
              <a:rPr lang="en-US" i="1" dirty="0"/>
              <a:t>FirstName</a:t>
            </a:r>
            <a:r>
              <a:rPr lang="en-US" dirty="0"/>
              <a:t> property doesn't follow convention when it maps to the database, but instead, should map to a column named </a:t>
            </a:r>
            <a:r>
              <a:rPr lang="en-US" i="1" dirty="0" err="1"/>
              <a:t>First_Name</a:t>
            </a:r>
            <a:r>
              <a:rPr lang="en-US" i="1" dirty="0"/>
              <a:t> </a:t>
            </a:r>
            <a:r>
              <a:rPr lang="en-US" dirty="0"/>
              <a:t>that's an </a:t>
            </a:r>
            <a:r>
              <a:rPr lang="en-US" i="1" dirty="0" err="1"/>
              <a:t>nvarchar</a:t>
            </a:r>
            <a:r>
              <a:rPr lang="en-US" dirty="0"/>
              <a:t> with a length of 30 and that it's not nullable. </a:t>
            </a:r>
          </a:p>
          <a:p>
            <a:r>
              <a:rPr lang="en-US" dirty="0"/>
              <a:t>I'll also take advantage of an EF core convention when it is on my context. That's one that ensures Entity Framework will understand that the name of the table I'm mapping to is plural. But keep in mind, these are facets of the database schema and they don't, by default, drive the business logic and validations in your code.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18</a:t>
            </a:fld>
            <a:endParaRPr lang="nl-NL"/>
          </a:p>
        </p:txBody>
      </p:sp>
    </p:spTree>
    <p:extLst>
      <p:ext uri="{BB962C8B-B14F-4D97-AF65-F5344CB8AC3E}">
        <p14:creationId xmlns:p14="http://schemas.microsoft.com/office/powerpoint/2010/main" val="2286939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r>
              <a:rPr lang="en-US" u="none" dirty="0"/>
              <a:t>Along with a Code First paradigm, with the Entity Framework and Entity Framework Core, we also have a full set of APIs referred to as </a:t>
            </a:r>
            <a:r>
              <a:rPr lang="en-US" b="1" u="none" dirty="0"/>
              <a:t>migrations</a:t>
            </a:r>
            <a:r>
              <a:rPr lang="en-US" u="none" dirty="0"/>
              <a:t>. </a:t>
            </a:r>
          </a:p>
          <a:p>
            <a:pPr marL="0" indent="0">
              <a:buFont typeface="Arial" panose="020B0604020202020204" pitchFamily="34" charset="0"/>
              <a:buNone/>
            </a:pPr>
            <a:r>
              <a:rPr lang="en-US" u="none" dirty="0"/>
              <a:t>With </a:t>
            </a:r>
            <a:r>
              <a:rPr lang="en-US" b="1" u="none" dirty="0"/>
              <a:t>each change to your model</a:t>
            </a:r>
            <a:r>
              <a:rPr lang="en-US" u="none" dirty="0"/>
              <a:t>, you can </a:t>
            </a:r>
            <a:r>
              <a:rPr lang="en-US" b="1" u="none" dirty="0"/>
              <a:t>create a new migration </a:t>
            </a:r>
            <a:r>
              <a:rPr lang="en-US" u="none" dirty="0"/>
              <a:t>that </a:t>
            </a:r>
            <a:r>
              <a:rPr lang="en-US" b="1" u="none" dirty="0"/>
              <a:t>describes the change</a:t>
            </a:r>
            <a:r>
              <a:rPr lang="en-US" u="none" dirty="0"/>
              <a:t>, and then let the migrations API create the proper SQL script. </a:t>
            </a:r>
          </a:p>
          <a:p>
            <a:pPr marL="0" indent="0">
              <a:buFont typeface="Arial" panose="020B0604020202020204" pitchFamily="34" charset="0"/>
              <a:buNone/>
            </a:pPr>
            <a:r>
              <a:rPr lang="en-US" u="none" dirty="0"/>
              <a:t>If you would like, the migrations API can also execute that script for you right on the database. </a:t>
            </a:r>
          </a:p>
          <a:p>
            <a:pPr marL="0" indent="0">
              <a:buFont typeface="Arial" panose="020B0604020202020204" pitchFamily="34" charset="0"/>
              <a:buNone/>
            </a:pPr>
            <a:endParaRPr lang="en-US" u="none" dirty="0"/>
          </a:p>
          <a:p>
            <a:pPr marL="0" indent="0">
              <a:buFont typeface="Arial" panose="020B0604020202020204" pitchFamily="34" charset="0"/>
              <a:buNone/>
            </a:pPr>
            <a:r>
              <a:rPr lang="en-US" u="none" dirty="0"/>
              <a:t>One last point, an important one that I want to make about migrations in the EF Core, is that they're designed to work easily with source control on your team. </a:t>
            </a:r>
          </a:p>
          <a:p>
            <a:pPr marL="0" indent="0">
              <a:buFont typeface="Arial" panose="020B0604020202020204" pitchFamily="34" charset="0"/>
              <a:buNone/>
            </a:pPr>
            <a:r>
              <a:rPr lang="en-US" u="none" dirty="0"/>
              <a:t>And this is a big change that EF Core brought over earlier versions of Entity Framework. You'll see more about that as we move forward.</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19</a:t>
            </a:fld>
            <a:endParaRPr lang="nl-NL"/>
          </a:p>
        </p:txBody>
      </p:sp>
    </p:spTree>
    <p:extLst>
      <p:ext uri="{BB962C8B-B14F-4D97-AF65-F5344CB8AC3E}">
        <p14:creationId xmlns:p14="http://schemas.microsoft.com/office/powerpoint/2010/main" val="209486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14492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It's time to create the first migration for the Samurai context, and here we're going to take advantage of the </a:t>
            </a:r>
            <a:r>
              <a:rPr lang="en-US" dirty="0" err="1"/>
              <a:t>ConsoleApp</a:t>
            </a:r>
            <a:r>
              <a:rPr lang="en-US" dirty="0"/>
              <a:t> (UI). </a:t>
            </a:r>
          </a:p>
          <a:p>
            <a:r>
              <a:rPr lang="en-US" dirty="0"/>
              <a:t>The </a:t>
            </a:r>
            <a:r>
              <a:rPr lang="en-US" b="1" dirty="0"/>
              <a:t>migrations tools need some type of executable </a:t>
            </a:r>
            <a:r>
              <a:rPr lang="en-US" dirty="0"/>
              <a:t>to help them run, so the infrastructure library project won't be able to do that on its own. </a:t>
            </a:r>
          </a:p>
          <a:p>
            <a:endParaRPr lang="en-US" dirty="0"/>
          </a:p>
          <a:p>
            <a:r>
              <a:rPr lang="en-US" dirty="0"/>
              <a:t>In order to create and execute migrations, we'll need access to the migrations commands and to the migrations logic. </a:t>
            </a:r>
          </a:p>
          <a:p>
            <a:r>
              <a:rPr lang="en-US" dirty="0"/>
              <a:t>Not every developer working with EF Core is going to create and execute migrations, so those are in separate packages. </a:t>
            </a:r>
          </a:p>
          <a:p>
            <a:r>
              <a:rPr lang="en-US" dirty="0"/>
              <a:t>The commands are in a package called </a:t>
            </a:r>
            <a:r>
              <a:rPr lang="en-US" b="1" dirty="0" err="1"/>
              <a:t>Microsoft.</a:t>
            </a:r>
            <a:r>
              <a:rPr lang="en-US" b="1" i="1" dirty="0" err="1"/>
              <a:t>EntityFrameworkCore.Tools</a:t>
            </a:r>
            <a:r>
              <a:rPr lang="en-US" dirty="0"/>
              <a:t>, which you can install using the NuGet Package Manager just like I did with the other packages. </a:t>
            </a:r>
          </a:p>
          <a:p>
            <a:r>
              <a:rPr lang="en-US" dirty="0"/>
              <a:t>Remember, you need to </a:t>
            </a:r>
            <a:r>
              <a:rPr lang="en-US" b="1" dirty="0"/>
              <a:t>add that to an executable project</a:t>
            </a:r>
            <a:r>
              <a:rPr lang="en-US" dirty="0"/>
              <a:t>. </a:t>
            </a:r>
          </a:p>
          <a:p>
            <a:r>
              <a:rPr lang="en-US" dirty="0"/>
              <a:t>So in my solution, that's the console project. </a:t>
            </a:r>
          </a:p>
          <a:p>
            <a:endParaRPr lang="en-US" dirty="0"/>
          </a:p>
          <a:p>
            <a:r>
              <a:rPr lang="en-US" dirty="0"/>
              <a:t>You'll run the commands in the </a:t>
            </a:r>
            <a:r>
              <a:rPr lang="en-US" b="1" dirty="0"/>
              <a:t>Package Manager console</a:t>
            </a:r>
            <a:r>
              <a:rPr lang="en-US" dirty="0"/>
              <a:t>, which is for executing PowerShell commands. </a:t>
            </a:r>
          </a:p>
          <a:p>
            <a:r>
              <a:rPr lang="en-US" dirty="0"/>
              <a:t>Because EF Core and the commands and the context are in the </a:t>
            </a:r>
            <a:r>
              <a:rPr lang="en-US" i="1" dirty="0" err="1"/>
              <a:t>SamuraiApp.Infrastructure</a:t>
            </a:r>
            <a:r>
              <a:rPr lang="en-US" dirty="0"/>
              <a:t> project, you have to be sure that the console's default project is pointed to that. </a:t>
            </a:r>
          </a:p>
          <a:p>
            <a:endParaRPr lang="en-US" dirty="0"/>
          </a:p>
          <a:p>
            <a:r>
              <a:rPr lang="en-US" dirty="0"/>
              <a:t>Let's take a look at what the </a:t>
            </a:r>
            <a:r>
              <a:rPr lang="en-US" b="1" dirty="0"/>
              <a:t>PowerShell commands </a:t>
            </a:r>
            <a:r>
              <a:rPr lang="en-US" dirty="0"/>
              <a:t>are for EF Core. </a:t>
            </a:r>
          </a:p>
          <a:p>
            <a:r>
              <a:rPr lang="en-US" dirty="0"/>
              <a:t>I can do that by typing </a:t>
            </a:r>
            <a:r>
              <a:rPr lang="en-US" b="1" i="1" dirty="0"/>
              <a:t>get‑help </a:t>
            </a:r>
            <a:r>
              <a:rPr lang="en-US" b="1" i="1" dirty="0" err="1"/>
              <a:t>entityframework</a:t>
            </a:r>
            <a:r>
              <a:rPr lang="en-US" dirty="0"/>
              <a:t>. </a:t>
            </a:r>
          </a:p>
          <a:p>
            <a:r>
              <a:rPr lang="en-US" dirty="0"/>
              <a:t>You can see that the commands are </a:t>
            </a:r>
          </a:p>
          <a:p>
            <a:pPr marL="171450" indent="-171450">
              <a:buFont typeface="Arial" panose="020B0604020202020204" pitchFamily="34" charset="0"/>
              <a:buChar char="•"/>
            </a:pPr>
            <a:r>
              <a:rPr lang="en-US" dirty="0"/>
              <a:t>Add‑Migration</a:t>
            </a:r>
          </a:p>
          <a:p>
            <a:pPr marL="171450" indent="-171450">
              <a:buFont typeface="Arial" panose="020B0604020202020204" pitchFamily="34" charset="0"/>
              <a:buChar char="•"/>
            </a:pPr>
            <a:r>
              <a:rPr lang="en-US" dirty="0"/>
              <a:t>Drop‑Database</a:t>
            </a:r>
          </a:p>
          <a:p>
            <a:pPr marL="171450" indent="-171450">
              <a:buFont typeface="Arial" panose="020B0604020202020204" pitchFamily="34" charset="0"/>
              <a:buChar char="•"/>
            </a:pPr>
            <a:r>
              <a:rPr lang="en-US" dirty="0"/>
              <a:t>Get‑</a:t>
            </a:r>
            <a:r>
              <a:rPr lang="en-US" dirty="0" err="1"/>
              <a:t>DbContext</a:t>
            </a:r>
            <a:endParaRPr lang="en-US" dirty="0"/>
          </a:p>
          <a:p>
            <a:pPr marL="171450" indent="-171450">
              <a:buFont typeface="Arial" panose="020B0604020202020204" pitchFamily="34" charset="0"/>
              <a:buChar char="•"/>
            </a:pPr>
            <a:r>
              <a:rPr lang="en-US" dirty="0"/>
              <a:t>Remove‑Migration</a:t>
            </a:r>
          </a:p>
          <a:p>
            <a:pPr marL="171450" indent="-171450">
              <a:buFont typeface="Arial" panose="020B0604020202020204" pitchFamily="34" charset="0"/>
              <a:buChar char="•"/>
            </a:pPr>
            <a:r>
              <a:rPr lang="en-US" dirty="0"/>
              <a:t>Scaffold‑</a:t>
            </a:r>
            <a:r>
              <a:rPr lang="en-US" dirty="0" err="1"/>
              <a:t>DbContext</a:t>
            </a:r>
            <a:endParaRPr lang="en-US" dirty="0"/>
          </a:p>
          <a:p>
            <a:pPr marL="171450" indent="-171450">
              <a:buFont typeface="Arial" panose="020B0604020202020204" pitchFamily="34" charset="0"/>
              <a:buChar char="•"/>
            </a:pPr>
            <a:r>
              <a:rPr lang="en-US" dirty="0"/>
              <a:t>Script‑</a:t>
            </a:r>
            <a:r>
              <a:rPr lang="en-US" dirty="0" err="1"/>
              <a:t>DbContext</a:t>
            </a:r>
            <a:endParaRPr lang="en-US" dirty="0"/>
          </a:p>
          <a:p>
            <a:pPr marL="171450" indent="-171450">
              <a:buFont typeface="Arial" panose="020B0604020202020204" pitchFamily="34" charset="0"/>
              <a:buChar char="•"/>
            </a:pPr>
            <a:r>
              <a:rPr lang="en-US" dirty="0"/>
              <a:t>Script‑Migration</a:t>
            </a:r>
          </a:p>
          <a:p>
            <a:pPr marL="171450" indent="-171450">
              <a:buFont typeface="Arial" panose="020B0604020202020204" pitchFamily="34" charset="0"/>
              <a:buChar char="•"/>
            </a:pPr>
            <a:r>
              <a:rPr lang="en-US" dirty="0"/>
              <a:t>Update‑Database.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i="1" dirty="0"/>
              <a:t>Add‑Migration </a:t>
            </a:r>
            <a:r>
              <a:rPr lang="en-US" dirty="0"/>
              <a:t>will look at the </a:t>
            </a:r>
            <a:r>
              <a:rPr lang="en-US" i="1" dirty="0" err="1"/>
              <a:t>DbContext</a:t>
            </a:r>
            <a:r>
              <a:rPr lang="en-US" dirty="0"/>
              <a:t> and determine the data model. </a:t>
            </a:r>
          </a:p>
          <a:p>
            <a:pPr marL="0" indent="0">
              <a:buFont typeface="Arial" panose="020B0604020202020204" pitchFamily="34" charset="0"/>
              <a:buNone/>
            </a:pPr>
            <a:r>
              <a:rPr lang="en-US" dirty="0"/>
              <a:t>Using that knowledge, it will </a:t>
            </a:r>
            <a:r>
              <a:rPr lang="en-US" b="1" dirty="0"/>
              <a:t>create a new migration file </a:t>
            </a:r>
            <a:r>
              <a:rPr lang="en-US" dirty="0"/>
              <a:t>with the information needed to create or migrate the database to match the model. </a:t>
            </a:r>
          </a:p>
          <a:p>
            <a:pPr marL="0" indent="0">
              <a:buFont typeface="Arial" panose="020B0604020202020204" pitchFamily="34" charset="0"/>
              <a:buNone/>
            </a:pPr>
            <a:endParaRPr lang="en-US" dirty="0"/>
          </a:p>
          <a:p>
            <a:pPr marL="0" indent="0">
              <a:buFont typeface="Arial" panose="020B0604020202020204" pitchFamily="34" charset="0"/>
              <a:buNone/>
            </a:pPr>
            <a:r>
              <a:rPr lang="en-US" b="1" i="1" dirty="0"/>
              <a:t>Update‑Database </a:t>
            </a:r>
            <a:r>
              <a:rPr lang="en-US" b="1" dirty="0"/>
              <a:t>applies the migration </a:t>
            </a:r>
            <a:r>
              <a:rPr lang="en-US" dirty="0"/>
              <a:t>to the database. </a:t>
            </a:r>
          </a:p>
          <a:p>
            <a:pPr marL="0" indent="0">
              <a:buFont typeface="Arial" panose="020B0604020202020204" pitchFamily="34" charset="0"/>
              <a:buNone/>
            </a:pPr>
            <a:r>
              <a:rPr lang="en-US" dirty="0"/>
              <a:t>Since the task right now is to add a new migration, I won't delve further into the other commands, and we'll just focus on adding migration and updating the database. </a:t>
            </a:r>
          </a:p>
          <a:p>
            <a:pPr marL="0" indent="0">
              <a:buFont typeface="Arial" panose="020B0604020202020204" pitchFamily="34" charset="0"/>
              <a:buNone/>
            </a:pPr>
            <a:endParaRPr lang="en-US" dirty="0"/>
          </a:p>
          <a:p>
            <a:pPr marL="0" indent="0">
              <a:buFont typeface="Arial" panose="020B0604020202020204" pitchFamily="34" charset="0"/>
              <a:buNone/>
            </a:pPr>
            <a:r>
              <a:rPr lang="en-US" i="1" dirty="0"/>
              <a:t>Add‑Migration </a:t>
            </a:r>
            <a:r>
              <a:rPr lang="en-US" dirty="0"/>
              <a:t>has a number of parameters, but I'm only going to use the required parameter, the name of the migration file I'm creating. </a:t>
            </a:r>
          </a:p>
          <a:p>
            <a:pPr marL="0" indent="0">
              <a:buFont typeface="Arial" panose="020B0604020202020204" pitchFamily="34" charset="0"/>
              <a:buNone/>
            </a:pPr>
            <a:r>
              <a:rPr lang="en-US" dirty="0"/>
              <a:t>And you can see right away I get an error message. </a:t>
            </a:r>
          </a:p>
          <a:p>
            <a:pPr marL="0" indent="0">
              <a:buFont typeface="Arial" panose="020B0604020202020204" pitchFamily="34" charset="0"/>
              <a:buNone/>
            </a:pPr>
            <a:r>
              <a:rPr lang="en-US" dirty="0"/>
              <a:t>The error says that the startup project, which currently happens to be </a:t>
            </a:r>
            <a:r>
              <a:rPr lang="en-US" i="1" dirty="0" err="1"/>
              <a:t>SamuraiApp.Infrastructure</a:t>
            </a:r>
            <a:r>
              <a:rPr lang="en-US" dirty="0"/>
              <a:t>, targets </a:t>
            </a:r>
            <a:r>
              <a:rPr lang="en-US" dirty="0" err="1"/>
              <a:t>NETStandard</a:t>
            </a:r>
            <a:r>
              <a:rPr lang="en-US" dirty="0"/>
              <a:t> but needs a runtime in order to execute the command. </a:t>
            </a:r>
          </a:p>
          <a:p>
            <a:pPr marL="0" indent="0">
              <a:buFont typeface="Arial" panose="020B0604020202020204" pitchFamily="34" charset="0"/>
              <a:buNone/>
            </a:pPr>
            <a:r>
              <a:rPr lang="en-US" dirty="0"/>
              <a:t>I need to make sure the startup project and the solution are set to the </a:t>
            </a:r>
            <a:r>
              <a:rPr lang="en-US" dirty="0" err="1"/>
              <a:t>ConsoleApp</a:t>
            </a:r>
            <a:r>
              <a:rPr lang="en-US" dirty="0"/>
              <a:t>.</a:t>
            </a:r>
          </a:p>
          <a:p>
            <a:pPr marL="0" indent="0">
              <a:buFont typeface="Arial" panose="020B0604020202020204" pitchFamily="34" charset="0"/>
              <a:buNone/>
            </a:pPr>
            <a:r>
              <a:rPr lang="en-US" dirty="0"/>
              <a:t>After making that change, I can go back to the console with a default project still pointed to </a:t>
            </a:r>
            <a:r>
              <a:rPr lang="en-US" i="1" dirty="0"/>
              <a:t>infrastructure</a:t>
            </a:r>
            <a:r>
              <a:rPr lang="en-US" dirty="0"/>
              <a:t> since that's where the migrations need to go, and I can run the </a:t>
            </a:r>
            <a:r>
              <a:rPr lang="en-US" i="1" dirty="0"/>
              <a:t>Add‑Migration </a:t>
            </a:r>
            <a:r>
              <a:rPr lang="en-US" dirty="0"/>
              <a:t>command again, and this time it succeeds.</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20</a:t>
            </a:fld>
            <a:endParaRPr lang="nl-NL"/>
          </a:p>
        </p:txBody>
      </p:sp>
    </p:spTree>
    <p:extLst>
      <p:ext uri="{BB962C8B-B14F-4D97-AF65-F5344CB8AC3E}">
        <p14:creationId xmlns:p14="http://schemas.microsoft.com/office/powerpoint/2010/main" val="3096781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Let's take a look at the migration I just created. </a:t>
            </a:r>
          </a:p>
          <a:p>
            <a:endParaRPr lang="en-US" dirty="0"/>
          </a:p>
          <a:p>
            <a:r>
              <a:rPr lang="en-US" dirty="0"/>
              <a:t>Notice that there is a new Migrations folder in the infrastructure project, and in there is the new migration file called </a:t>
            </a:r>
            <a:r>
              <a:rPr lang="en-US" i="1" dirty="0" err="1"/>
              <a:t>init</a:t>
            </a:r>
            <a:r>
              <a:rPr lang="en-US" dirty="0"/>
              <a:t> along with a timestamp. </a:t>
            </a:r>
          </a:p>
          <a:p>
            <a:endParaRPr lang="en-US" dirty="0"/>
          </a:p>
          <a:p>
            <a:r>
              <a:rPr lang="en-US" dirty="0"/>
              <a:t>There is another file in there called </a:t>
            </a:r>
            <a:r>
              <a:rPr lang="en-US" b="1" dirty="0"/>
              <a:t>model snapshot </a:t>
            </a:r>
            <a:r>
              <a:rPr lang="en-US" dirty="0"/>
              <a:t>and that's where Entity Framework Migrations </a:t>
            </a:r>
            <a:r>
              <a:rPr lang="en-US" b="1" dirty="0"/>
              <a:t>keeps track of the current state of the model </a:t>
            </a:r>
            <a:r>
              <a:rPr lang="en-US" dirty="0"/>
              <a:t>and that's really important because next time you add a migration, EF Core will read that snapshot, compare it to the new version of the model, and that's how it figures out what needs to be changed in the schema. </a:t>
            </a:r>
          </a:p>
          <a:p>
            <a:r>
              <a:rPr lang="en-US" dirty="0"/>
              <a:t>The snapshot is just a file, it's part of the project, and it can participate fully in source control when you're using EF Core and Migrations across members of your team. </a:t>
            </a:r>
          </a:p>
          <a:p>
            <a:r>
              <a:rPr lang="en-US" dirty="0"/>
              <a:t>If you're coming from a previous version of Entity Framework and you're on a team that's using migrations, this is probably cause for celebration. This is a really important improvement that we got with EF Core. </a:t>
            </a:r>
          </a:p>
          <a:p>
            <a:endParaRPr lang="en-US" dirty="0"/>
          </a:p>
          <a:p>
            <a:r>
              <a:rPr lang="en-US" dirty="0"/>
              <a:t>The </a:t>
            </a:r>
            <a:r>
              <a:rPr lang="en-US" b="1" dirty="0"/>
              <a:t>migration</a:t>
            </a:r>
            <a:r>
              <a:rPr lang="en-US" dirty="0"/>
              <a:t> uses EF Core's Migration API to </a:t>
            </a:r>
            <a:r>
              <a:rPr lang="en-US" b="1" dirty="0"/>
              <a:t>describe what needs to happen in the database</a:t>
            </a:r>
            <a:r>
              <a:rPr lang="en-US" dirty="0"/>
              <a:t>, and notice the annotation in the generated file that specifically says </a:t>
            </a:r>
            <a:r>
              <a:rPr lang="en-US" i="1" dirty="0" err="1"/>
              <a:t>SqlServer:ValueGenerationStrategy</a:t>
            </a:r>
            <a:r>
              <a:rPr lang="en-US" dirty="0"/>
              <a:t>. </a:t>
            </a:r>
          </a:p>
          <a:p>
            <a:r>
              <a:rPr lang="en-US" dirty="0"/>
              <a:t>That's because migrations read the configuration information that we supplied in the </a:t>
            </a:r>
            <a:r>
              <a:rPr lang="en-US" i="1" dirty="0" err="1"/>
              <a:t>SamuraiContext</a:t>
            </a:r>
            <a:r>
              <a:rPr lang="en-US" dirty="0"/>
              <a:t> and knew that we're targeting SQL Server and so it interacted with the SQL Server provider to determine some important metadata. </a:t>
            </a:r>
          </a:p>
          <a:p>
            <a:r>
              <a:rPr lang="en-US" dirty="0"/>
              <a:t>Scrolling through the migration file, you can see that it's creating tables, and for the tables, it's creating the columns along with particular attributes for those columns. </a:t>
            </a:r>
          </a:p>
          <a:p>
            <a:r>
              <a:rPr lang="en-US" dirty="0"/>
              <a:t>Also, notice that it's specifying primary keys and foreign keys, as well as constraints between those primary and foreign keys. </a:t>
            </a:r>
          </a:p>
          <a:p>
            <a:r>
              <a:rPr lang="en-US" dirty="0"/>
              <a:t>It even specified a few indexes and EF Core's conventional rule behind indexes is to create an index for every one of the foreign keys that it discovers in the model. </a:t>
            </a:r>
          </a:p>
          <a:p>
            <a:r>
              <a:rPr lang="en-US" dirty="0"/>
              <a:t>All of that is part of a method called </a:t>
            </a:r>
            <a:r>
              <a:rPr lang="en-US" i="1" dirty="0"/>
              <a:t>Up</a:t>
            </a:r>
            <a:r>
              <a:rPr lang="en-US" dirty="0"/>
              <a:t> and here is another method called </a:t>
            </a:r>
            <a:r>
              <a:rPr lang="en-US" i="1" dirty="0"/>
              <a:t>Down</a:t>
            </a:r>
            <a:r>
              <a:rPr lang="en-US" dirty="0"/>
              <a:t>, that's used if we ever want to unwind this particular migration. </a:t>
            </a:r>
          </a:p>
          <a:p>
            <a:endParaRPr lang="en-US" dirty="0"/>
          </a:p>
          <a:p>
            <a:r>
              <a:rPr lang="en-US" dirty="0"/>
              <a:t>So that's it for this first migration. The next step will be to have the migration tools create the database.</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21</a:t>
            </a:fld>
            <a:endParaRPr lang="nl-NL"/>
          </a:p>
        </p:txBody>
      </p:sp>
    </p:spTree>
    <p:extLst>
      <p:ext uri="{BB962C8B-B14F-4D97-AF65-F5344CB8AC3E}">
        <p14:creationId xmlns:p14="http://schemas.microsoft.com/office/powerpoint/2010/main" val="1379281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With the migration in place, we now have everything we need in order to create a database. </a:t>
            </a:r>
          </a:p>
          <a:p>
            <a:r>
              <a:rPr lang="en-US" dirty="0"/>
              <a:t>Not only do migrations give me the ability to have Entity Framework create the database for me directly, I can also have it generate a script, which is an important feature for working with a production database or sharing your development database changes with your team. </a:t>
            </a:r>
          </a:p>
          <a:p>
            <a:endParaRPr lang="en-US" dirty="0"/>
          </a:p>
          <a:p>
            <a:r>
              <a:rPr lang="en-US" dirty="0"/>
              <a:t>EF Core's </a:t>
            </a:r>
            <a:r>
              <a:rPr lang="en-US" b="1" i="1" dirty="0"/>
              <a:t>script‑migration </a:t>
            </a:r>
            <a:r>
              <a:rPr lang="en-US" dirty="0"/>
              <a:t>command will build up the relevant SQL. </a:t>
            </a:r>
          </a:p>
          <a:p>
            <a:r>
              <a:rPr lang="en-US" dirty="0"/>
              <a:t>In this case, it's T‑SQL because I'm using SQL Server based on what is discovered in the migration file. </a:t>
            </a:r>
          </a:p>
          <a:p>
            <a:r>
              <a:rPr lang="en-US" dirty="0"/>
              <a:t>Now with this T‑SQL in hand, you can let your resident database expert take care of executing it on the production database. </a:t>
            </a:r>
          </a:p>
          <a:p>
            <a:r>
              <a:rPr lang="en-US" dirty="0"/>
              <a:t>They may even want to make some tweaks to it. </a:t>
            </a:r>
          </a:p>
          <a:p>
            <a:endParaRPr lang="en-US" dirty="0"/>
          </a:p>
          <a:p>
            <a:r>
              <a:rPr lang="en-US" dirty="0"/>
              <a:t>With my development database, I'll typically let migrations go ahead and create and update the database for me on the fly. </a:t>
            </a:r>
          </a:p>
          <a:p>
            <a:r>
              <a:rPr lang="en-US" dirty="0"/>
              <a:t>But with a production database, a more common scenario is to take advantage of the ability to generate the SQL and taking more control over how and when it's applied to the production database. </a:t>
            </a:r>
          </a:p>
          <a:p>
            <a:endParaRPr lang="en-US" dirty="0"/>
          </a:p>
          <a:p>
            <a:r>
              <a:rPr lang="en-US" dirty="0"/>
              <a:t>Alternatively, you can let EF Core migrations directly affect the database with the </a:t>
            </a:r>
            <a:r>
              <a:rPr lang="en-US" b="1" i="1" dirty="0"/>
              <a:t>update‑database </a:t>
            </a:r>
            <a:r>
              <a:rPr lang="en-US" dirty="0"/>
              <a:t>command. </a:t>
            </a:r>
          </a:p>
          <a:p>
            <a:r>
              <a:rPr lang="en-US" dirty="0"/>
              <a:t>Before I run that, I do need to point out that I deleted the database, which was created by </a:t>
            </a:r>
            <a:r>
              <a:rPr lang="en-US" i="1" dirty="0" err="1"/>
              <a:t>EnsureCreated</a:t>
            </a:r>
            <a:r>
              <a:rPr lang="en-US" dirty="0"/>
              <a:t> in the previous module. </a:t>
            </a:r>
          </a:p>
          <a:p>
            <a:endParaRPr lang="en-US" dirty="0"/>
          </a:p>
          <a:p>
            <a:r>
              <a:rPr lang="en-US" dirty="0"/>
              <a:t>So now the database does not exist at all. In fact, if we look back at the migration, there's nothing in there that says create the database. </a:t>
            </a:r>
          </a:p>
          <a:p>
            <a:r>
              <a:rPr lang="en-US" dirty="0"/>
              <a:t>That's actually handled by the internal code inside of migrations, which first checks to see if the database exists or not before the migration's run. </a:t>
            </a:r>
          </a:p>
          <a:p>
            <a:r>
              <a:rPr lang="en-US" dirty="0"/>
              <a:t>If it doesn't exist, then EF Core will first create that database at the given location. </a:t>
            </a:r>
          </a:p>
          <a:p>
            <a:r>
              <a:rPr lang="en-US" dirty="0"/>
              <a:t>If you've created a script and you're running that, you will be responsible for creating the database yourself. </a:t>
            </a:r>
          </a:p>
          <a:p>
            <a:r>
              <a:rPr lang="en-US" dirty="0"/>
              <a:t>I won't be using any of the </a:t>
            </a:r>
            <a:r>
              <a:rPr lang="en-US" i="1" dirty="0"/>
              <a:t>update‑database </a:t>
            </a:r>
            <a:r>
              <a:rPr lang="en-US" dirty="0"/>
              <a:t>parameters, although I will use a parameter that's common across PowerShell, which is the </a:t>
            </a:r>
            <a:r>
              <a:rPr lang="en-US" i="1" dirty="0"/>
              <a:t>-verbose parameter</a:t>
            </a:r>
            <a:r>
              <a:rPr lang="en-US" dirty="0"/>
              <a:t>. </a:t>
            </a:r>
          </a:p>
          <a:p>
            <a:r>
              <a:rPr lang="en-US" dirty="0"/>
              <a:t>This lets you see everything that the </a:t>
            </a:r>
            <a:r>
              <a:rPr lang="en-US" i="1" dirty="0"/>
              <a:t>update‑database </a:t>
            </a:r>
            <a:r>
              <a:rPr lang="en-US" dirty="0"/>
              <a:t>command is doing, and you can see it's discovering the correct projects, it's rebuilding the solution, and then finding all of its assets. </a:t>
            </a:r>
          </a:p>
          <a:p>
            <a:r>
              <a:rPr lang="en-US" dirty="0"/>
              <a:t>Finally, it applies the migration, and it's done. </a:t>
            </a:r>
          </a:p>
          <a:p>
            <a:endParaRPr lang="en-US" dirty="0"/>
          </a:p>
          <a:p>
            <a:r>
              <a:rPr lang="en-US" dirty="0"/>
              <a:t>Now, after I refresh the SQL Server Object Explorer, you can see the new database, </a:t>
            </a:r>
            <a:r>
              <a:rPr lang="en-US" i="1" dirty="0" err="1"/>
              <a:t>SamuraiAppData</a:t>
            </a:r>
            <a:r>
              <a:rPr lang="en-US" dirty="0"/>
              <a:t>, and if I expand that further, you can see the new tables: </a:t>
            </a:r>
            <a:r>
              <a:rPr lang="en-US" i="1" dirty="0"/>
              <a:t>Clans</a:t>
            </a:r>
            <a:r>
              <a:rPr lang="en-US" dirty="0"/>
              <a:t>, </a:t>
            </a:r>
            <a:r>
              <a:rPr lang="en-US" i="1" dirty="0"/>
              <a:t>Quotes</a:t>
            </a:r>
            <a:r>
              <a:rPr lang="en-US" dirty="0"/>
              <a:t>, and </a:t>
            </a:r>
            <a:r>
              <a:rPr lang="en-US" i="1" dirty="0"/>
              <a:t>Samurais</a:t>
            </a:r>
            <a:r>
              <a:rPr lang="en-US" dirty="0"/>
              <a:t>. </a:t>
            </a:r>
          </a:p>
          <a:p>
            <a:r>
              <a:rPr lang="en-US" dirty="0"/>
              <a:t>Those pluralized names were driven by the way I named the </a:t>
            </a:r>
            <a:r>
              <a:rPr lang="en-US" i="1" dirty="0" err="1"/>
              <a:t>DbSets</a:t>
            </a:r>
            <a:r>
              <a:rPr lang="en-US" dirty="0"/>
              <a:t> in my </a:t>
            </a:r>
            <a:r>
              <a:rPr lang="en-US" i="1" dirty="0" err="1"/>
              <a:t>DbContext</a:t>
            </a:r>
            <a:r>
              <a:rPr lang="en-US" dirty="0"/>
              <a:t>. </a:t>
            </a:r>
          </a:p>
          <a:p>
            <a:endParaRPr lang="en-US" dirty="0"/>
          </a:p>
          <a:p>
            <a:r>
              <a:rPr lang="en-US" dirty="0"/>
              <a:t>So what about that history table? </a:t>
            </a:r>
          </a:p>
          <a:p>
            <a:r>
              <a:rPr lang="en-US" dirty="0"/>
              <a:t>Its job is to keep track of which migrations have been run on the database, and its columns are </a:t>
            </a:r>
            <a:r>
              <a:rPr lang="en-US" i="1" dirty="0" err="1"/>
              <a:t>MigrationId</a:t>
            </a:r>
            <a:r>
              <a:rPr lang="en-US" dirty="0"/>
              <a:t> and the </a:t>
            </a:r>
            <a:r>
              <a:rPr lang="en-US" i="1" dirty="0" err="1"/>
              <a:t>ProductVersion</a:t>
            </a:r>
            <a:r>
              <a:rPr lang="en-US" dirty="0"/>
              <a:t> that was used. </a:t>
            </a:r>
          </a:p>
          <a:p>
            <a:endParaRPr lang="en-US" dirty="0"/>
          </a:p>
          <a:p>
            <a:r>
              <a:rPr lang="en-US" dirty="0"/>
              <a:t>Let’s look at the tables from a different perspective by looking at the database schema (using SQL Server Object explorer or SQL Server Management Studio).</a:t>
            </a:r>
          </a:p>
          <a:p>
            <a:r>
              <a:rPr lang="en-US" dirty="0"/>
              <a:t>You can see that </a:t>
            </a:r>
            <a:r>
              <a:rPr lang="en-US" b="1" dirty="0"/>
              <a:t>it created primary keys</a:t>
            </a:r>
            <a:r>
              <a:rPr lang="en-US" dirty="0"/>
              <a:t>, and that's thanks to one of EF Core's </a:t>
            </a:r>
            <a:r>
              <a:rPr lang="en-US" b="1" dirty="0"/>
              <a:t>convention</a:t>
            </a:r>
            <a:r>
              <a:rPr lang="en-US" b="0" dirty="0"/>
              <a:t>s</a:t>
            </a:r>
            <a:r>
              <a:rPr lang="en-US" dirty="0"/>
              <a:t> based on the fact that the property names in my classes were named </a:t>
            </a:r>
            <a:r>
              <a:rPr lang="en-US" i="1" dirty="0"/>
              <a:t>Id</a:t>
            </a:r>
            <a:r>
              <a:rPr lang="en-US" dirty="0"/>
              <a:t>. </a:t>
            </a:r>
          </a:p>
          <a:p>
            <a:r>
              <a:rPr lang="en-US" dirty="0"/>
              <a:t>You can also see that the default data type derived from my </a:t>
            </a:r>
            <a:r>
              <a:rPr lang="en-US" i="1" dirty="0"/>
              <a:t>string</a:t>
            </a:r>
            <a:r>
              <a:rPr lang="en-US" dirty="0"/>
              <a:t> properties is an </a:t>
            </a:r>
            <a:r>
              <a:rPr lang="en-US" i="1" dirty="0" err="1"/>
              <a:t>nvarchar</a:t>
            </a:r>
            <a:r>
              <a:rPr lang="en-US" i="1" dirty="0"/>
              <a:t>(MAX)</a:t>
            </a:r>
            <a:r>
              <a:rPr lang="en-US" dirty="0"/>
              <a:t>, which is actually a default that's driven by the database provider, not by EF Core. </a:t>
            </a:r>
          </a:p>
          <a:p>
            <a:r>
              <a:rPr lang="en-US" dirty="0"/>
              <a:t>We saw in the migration code that it was working out not just the primary keys, but also foreign keys. </a:t>
            </a:r>
          </a:p>
          <a:p>
            <a:r>
              <a:rPr lang="en-US" dirty="0"/>
              <a:t>And you can see those relationships in the database schema along with the names that EF Core's conventions provided for those constraints.</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22</a:t>
            </a:fld>
            <a:endParaRPr lang="nl-NL"/>
          </a:p>
        </p:txBody>
      </p:sp>
    </p:spTree>
    <p:extLst>
      <p:ext uri="{BB962C8B-B14F-4D97-AF65-F5344CB8AC3E}">
        <p14:creationId xmlns:p14="http://schemas.microsoft.com/office/powerpoint/2010/main" val="2861130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23</a:t>
            </a:fld>
            <a:endParaRPr lang="nl-NL"/>
          </a:p>
        </p:txBody>
      </p:sp>
    </p:spTree>
    <p:extLst>
      <p:ext uri="{BB962C8B-B14F-4D97-AF65-F5344CB8AC3E}">
        <p14:creationId xmlns:p14="http://schemas.microsoft.com/office/powerpoint/2010/main" val="1690069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err="1"/>
              <a:t>Article</a:t>
            </a:r>
            <a:r>
              <a:rPr lang="nl-BE" dirty="0"/>
              <a:t>: </a:t>
            </a:r>
            <a:r>
              <a:rPr lang="nl-BE" dirty="0">
                <a:hlinkClick r:id="rId3"/>
              </a:rPr>
              <a:t>How </a:t>
            </a:r>
            <a:r>
              <a:rPr lang="nl-BE" dirty="0" err="1">
                <a:hlinkClick r:id="rId3"/>
              </a:rPr>
              <a:t>to</a:t>
            </a:r>
            <a:r>
              <a:rPr lang="nl-BE" dirty="0">
                <a:hlinkClick r:id="rId3"/>
              </a:rPr>
              <a:t> </a:t>
            </a:r>
            <a:r>
              <a:rPr lang="nl-BE" dirty="0" err="1">
                <a:hlinkClick r:id="rId3"/>
              </a:rPr>
              <a:t>use</a:t>
            </a:r>
            <a:r>
              <a:rPr lang="nl-BE" dirty="0">
                <a:hlinkClick r:id="rId3"/>
              </a:rPr>
              <a:t> EF </a:t>
            </a:r>
            <a:r>
              <a:rPr lang="nl-BE" dirty="0" err="1">
                <a:hlinkClick r:id="rId3"/>
              </a:rPr>
              <a:t>migrations</a:t>
            </a:r>
            <a:r>
              <a:rPr lang="nl-BE" dirty="0">
                <a:hlinkClick r:id="rId3"/>
              </a:rPr>
              <a:t> </a:t>
            </a:r>
            <a:r>
              <a:rPr lang="nl-BE" dirty="0" err="1">
                <a:hlinkClick r:id="rId3"/>
              </a:rPr>
              <a:t>with</a:t>
            </a:r>
            <a:r>
              <a:rPr lang="nl-BE" dirty="0">
                <a:hlinkClick r:id="rId3"/>
              </a:rPr>
              <a:t> </a:t>
            </a:r>
            <a:r>
              <a:rPr lang="nl-BE" dirty="0" err="1">
                <a:hlinkClick r:id="rId3"/>
              </a:rPr>
              <a:t>existing</a:t>
            </a:r>
            <a:r>
              <a:rPr lang="nl-BE" dirty="0">
                <a:hlinkClick r:id="rId3"/>
              </a:rPr>
              <a:t> database schema </a:t>
            </a:r>
            <a:r>
              <a:rPr lang="nl-BE" dirty="0" err="1">
                <a:hlinkClick r:id="rId3"/>
              </a:rPr>
              <a:t>and</a:t>
            </a:r>
            <a:r>
              <a:rPr lang="nl-BE" dirty="0">
                <a:hlinkClick r:id="rId3"/>
              </a:rPr>
              <a:t> data</a:t>
            </a:r>
            <a:endParaRPr lang="nl-BE" dirty="0"/>
          </a:p>
          <a:p>
            <a:endParaRPr lang="en-US"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3753256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It's important to understand how many‑to‑many relationships work in EF Core, and also why. </a:t>
            </a:r>
          </a:p>
          <a:p>
            <a:endParaRPr lang="en-US" dirty="0"/>
          </a:p>
          <a:p>
            <a:r>
              <a:rPr lang="en-US" dirty="0"/>
              <a:t>One of the big jobs of a samurai is to fight in battles, so I'll be adding a new battle class into the domain in order to keep track of information about the battle. </a:t>
            </a:r>
          </a:p>
          <a:p>
            <a:r>
              <a:rPr lang="en-US" dirty="0"/>
              <a:t>And then we'll need to introduce a many‑to‑many relationship between samurai and battle. </a:t>
            </a:r>
          </a:p>
          <a:p>
            <a:r>
              <a:rPr lang="en-US" dirty="0"/>
              <a:t>That will let us keep track of all the battles the samurai fought in and all the samurais that fought in a particular battle. </a:t>
            </a:r>
          </a:p>
          <a:p>
            <a:endParaRPr lang="en-US" dirty="0"/>
          </a:p>
          <a:p>
            <a:r>
              <a:rPr lang="en-US" dirty="0"/>
              <a:t>In EF Core you have to represent a </a:t>
            </a:r>
            <a:r>
              <a:rPr lang="en-US" b="1" dirty="0"/>
              <a:t>many‑to‑many</a:t>
            </a:r>
            <a:r>
              <a:rPr lang="en-US" dirty="0"/>
              <a:t> relationship explicitly with a </a:t>
            </a:r>
            <a:r>
              <a:rPr lang="en-US" b="1" dirty="0"/>
              <a:t>join entity</a:t>
            </a:r>
            <a:r>
              <a:rPr lang="en-US" dirty="0"/>
              <a:t>. </a:t>
            </a:r>
          </a:p>
          <a:p>
            <a:r>
              <a:rPr lang="en-US" dirty="0"/>
              <a:t>This aligns with how it's done in a relational database. </a:t>
            </a:r>
          </a:p>
          <a:p>
            <a:endParaRPr lang="en-US" dirty="0"/>
          </a:p>
          <a:p>
            <a:r>
              <a:rPr lang="en-US" dirty="0"/>
              <a:t>There are pros and cons in using a join entity: </a:t>
            </a:r>
          </a:p>
          <a:p>
            <a:pPr marL="171450" indent="-171450">
              <a:buFont typeface="Arial" panose="020B0604020202020204" pitchFamily="34" charset="0"/>
              <a:buChar char="•"/>
            </a:pPr>
            <a:r>
              <a:rPr lang="en-US" dirty="0"/>
              <a:t>When defining my business objects, I do want to be able to easily navigate from a samurai to all the battles which the samurai's fought in, </a:t>
            </a:r>
            <a:br>
              <a:rPr lang="en-US" dirty="0"/>
            </a:br>
            <a:r>
              <a:rPr lang="en-US" dirty="0"/>
              <a:t>and I would like to easily be able to look at a battle, and then see all of the samurais that fought in a particular battle. </a:t>
            </a:r>
            <a:br>
              <a:rPr lang="en-US" dirty="0"/>
            </a:br>
            <a:r>
              <a:rPr lang="en-US" dirty="0"/>
              <a:t>Even if I design my entity classes this way, EF Core isn't able to recognize this pattern in order to persist the data. </a:t>
            </a:r>
            <a:br>
              <a:rPr lang="en-US" dirty="0"/>
            </a:br>
            <a:r>
              <a:rPr lang="en-US" dirty="0"/>
              <a:t>And because we have to put that join entity in between, it does create some complications for us in how we interact with that data in our code. </a:t>
            </a:r>
            <a:br>
              <a:rPr lang="en-US" dirty="0"/>
            </a:br>
            <a:r>
              <a:rPr lang="en-US" dirty="0"/>
              <a:t>So from that perspective, being forced to use the join entity does present a problem; </a:t>
            </a:r>
          </a:p>
          <a:p>
            <a:pPr marL="171450" indent="-171450">
              <a:buFont typeface="Arial" panose="020B0604020202020204" pitchFamily="34" charset="0"/>
              <a:buChar char="•"/>
            </a:pPr>
            <a:r>
              <a:rPr lang="en-US" dirty="0"/>
              <a:t>However, here's another perspective. </a:t>
            </a:r>
            <a:br>
              <a:rPr lang="en-US" dirty="0"/>
            </a:br>
            <a:r>
              <a:rPr lang="en-US" dirty="0"/>
              <a:t>I don't like a lot of magic to happen that I can't control. EF would need to do some tricky transformations behind the scenes in order to persist many‑to‑many relationships to the database.</a:t>
            </a:r>
            <a:br>
              <a:rPr lang="en-US" dirty="0"/>
            </a:br>
            <a:r>
              <a:rPr lang="en-US" dirty="0"/>
              <a:t>That's fine when things are simple, but when you run into complications, it's a little more difficult to sort out because you're not in control of how it works. </a:t>
            </a:r>
            <a:br>
              <a:rPr lang="en-US" dirty="0"/>
            </a:br>
            <a:endParaRPr lang="en-US" dirty="0"/>
          </a:p>
          <a:p>
            <a:pPr marL="0" indent="0">
              <a:buFont typeface="Arial" panose="020B0604020202020204" pitchFamily="34" charset="0"/>
              <a:buNone/>
            </a:pPr>
            <a:r>
              <a:rPr lang="en-US" dirty="0"/>
              <a:t>For this course, it's best to take the simple path and follow the pattern prescribed by the EF team, which is to implement the join entity. </a:t>
            </a:r>
          </a:p>
          <a:p>
            <a:pPr marL="0" indent="0">
              <a:buFont typeface="Arial" panose="020B0604020202020204" pitchFamily="34" charset="0"/>
              <a:buNone/>
            </a:pPr>
            <a:r>
              <a:rPr lang="en-US" dirty="0"/>
              <a:t>And later in the course, you'll see how to interact with these classes, including the join entity, when retrieving and saving your data.</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689839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Let’s take a closer look at the new classes. </a:t>
            </a:r>
          </a:p>
          <a:p>
            <a:r>
              <a:rPr lang="en-US" dirty="0"/>
              <a:t>The </a:t>
            </a:r>
            <a:r>
              <a:rPr lang="en-US" b="1" dirty="0"/>
              <a:t>Battle</a:t>
            </a:r>
            <a:r>
              <a:rPr lang="en-US" dirty="0"/>
              <a:t> class got its </a:t>
            </a:r>
            <a:r>
              <a:rPr lang="en-US" i="1" dirty="0"/>
              <a:t>Id</a:t>
            </a:r>
            <a:r>
              <a:rPr lang="en-US" dirty="0"/>
              <a:t>, the </a:t>
            </a:r>
            <a:r>
              <a:rPr lang="en-US" i="1" dirty="0"/>
              <a:t>Name</a:t>
            </a:r>
            <a:r>
              <a:rPr lang="en-US" dirty="0"/>
              <a:t> of the battle, and its </a:t>
            </a:r>
            <a:r>
              <a:rPr lang="en-US" i="1" dirty="0"/>
              <a:t>StartDate</a:t>
            </a:r>
            <a:r>
              <a:rPr lang="en-US" dirty="0"/>
              <a:t> and </a:t>
            </a:r>
            <a:r>
              <a:rPr lang="en-US" i="1" dirty="0" err="1"/>
              <a:t>EndDate</a:t>
            </a:r>
            <a:r>
              <a:rPr lang="en-US" dirty="0"/>
              <a:t>. </a:t>
            </a:r>
          </a:p>
          <a:p>
            <a:endParaRPr lang="en-US" dirty="0"/>
          </a:p>
          <a:p>
            <a:r>
              <a:rPr lang="en-US" dirty="0"/>
              <a:t>In addition to the new </a:t>
            </a:r>
            <a:r>
              <a:rPr lang="en-US" i="1" dirty="0"/>
              <a:t>Battle</a:t>
            </a:r>
            <a:r>
              <a:rPr lang="en-US" dirty="0"/>
              <a:t> class, I've created the join entity class named </a:t>
            </a:r>
            <a:r>
              <a:rPr lang="en-US" b="1" i="1" dirty="0" err="1"/>
              <a:t>SamuraiBattle</a:t>
            </a:r>
            <a:r>
              <a:rPr lang="en-US" dirty="0"/>
              <a:t>. </a:t>
            </a:r>
          </a:p>
          <a:p>
            <a:r>
              <a:rPr lang="en-US" dirty="0"/>
              <a:t>This has a </a:t>
            </a:r>
            <a:r>
              <a:rPr lang="en-US" i="1" dirty="0" err="1"/>
              <a:t>SamuraiId</a:t>
            </a:r>
            <a:r>
              <a:rPr lang="en-US" dirty="0"/>
              <a:t> and a </a:t>
            </a:r>
            <a:r>
              <a:rPr lang="en-US" i="1" dirty="0" err="1"/>
              <a:t>BattleId</a:t>
            </a:r>
            <a:r>
              <a:rPr lang="en-US" dirty="0"/>
              <a:t> property, and these are required because they'll become foreign keys pointing back to the </a:t>
            </a:r>
            <a:r>
              <a:rPr lang="en-US" i="1" dirty="0"/>
              <a:t>Samurai</a:t>
            </a:r>
            <a:r>
              <a:rPr lang="en-US" dirty="0"/>
              <a:t> class and the </a:t>
            </a:r>
            <a:r>
              <a:rPr lang="en-US" i="1" dirty="0"/>
              <a:t>Battle</a:t>
            </a:r>
            <a:r>
              <a:rPr lang="en-US" dirty="0"/>
              <a:t> class. </a:t>
            </a:r>
          </a:p>
          <a:p>
            <a:r>
              <a:rPr lang="en-US" dirty="0"/>
              <a:t>I've also added navigation properties to </a:t>
            </a:r>
            <a:r>
              <a:rPr lang="en-US" i="1" dirty="0"/>
              <a:t>Samurai</a:t>
            </a:r>
            <a:r>
              <a:rPr lang="en-US" dirty="0"/>
              <a:t> and </a:t>
            </a:r>
            <a:r>
              <a:rPr lang="en-US" i="1" dirty="0"/>
              <a:t>Battle</a:t>
            </a:r>
            <a:r>
              <a:rPr lang="en-US" dirty="0"/>
              <a:t>, but these are optional. </a:t>
            </a:r>
          </a:p>
          <a:p>
            <a:r>
              <a:rPr lang="en-US" dirty="0"/>
              <a:t>Whether or not you need them depends on how you plan to interact with these objects in your business logic, but they're not needed by EF Core in order to comprehend the model and how to persist it. </a:t>
            </a:r>
          </a:p>
          <a:p>
            <a:endParaRPr lang="en-US" dirty="0"/>
          </a:p>
          <a:p>
            <a:r>
              <a:rPr lang="en-US" dirty="0"/>
              <a:t>Next, I need a list of </a:t>
            </a:r>
            <a:r>
              <a:rPr lang="en-US" i="1" dirty="0" err="1"/>
              <a:t>SamuraiBattles</a:t>
            </a:r>
            <a:r>
              <a:rPr lang="en-US" dirty="0"/>
              <a:t> in the </a:t>
            </a:r>
            <a:r>
              <a:rPr lang="en-US" b="1" i="1" dirty="0"/>
              <a:t>Samurai</a:t>
            </a:r>
            <a:r>
              <a:rPr lang="en-US" dirty="0"/>
              <a:t> class, and we'll need to instantiate that in the constructor, so you don't run into any surprises because of it being null. </a:t>
            </a:r>
          </a:p>
          <a:p>
            <a:r>
              <a:rPr lang="en-US" dirty="0"/>
              <a:t>And we also need to add the </a:t>
            </a:r>
            <a:r>
              <a:rPr lang="en-US" i="1" dirty="0" err="1"/>
              <a:t>SamuraiBattles</a:t>
            </a:r>
            <a:r>
              <a:rPr lang="en-US" dirty="0"/>
              <a:t> </a:t>
            </a:r>
            <a:r>
              <a:rPr lang="en-US" i="0" dirty="0"/>
              <a:t>list</a:t>
            </a:r>
            <a:r>
              <a:rPr lang="en-US" dirty="0"/>
              <a:t> into the </a:t>
            </a:r>
            <a:r>
              <a:rPr lang="en-US" i="1" dirty="0"/>
              <a:t>Battle</a:t>
            </a:r>
            <a:r>
              <a:rPr lang="en-US" dirty="0"/>
              <a:t> class and instantiate in its constructor as well. </a:t>
            </a:r>
          </a:p>
          <a:p>
            <a:r>
              <a:rPr lang="en-US" dirty="0"/>
              <a:t>And with those, it's now possible for a Samurai to have many </a:t>
            </a:r>
            <a:r>
              <a:rPr lang="en-US" i="1" dirty="0" err="1"/>
              <a:t>SamuraiBattles</a:t>
            </a:r>
            <a:r>
              <a:rPr lang="en-US" dirty="0"/>
              <a:t>, which will connect it to any of the battles that those lead me to. </a:t>
            </a:r>
          </a:p>
          <a:p>
            <a:endParaRPr lang="en-US" dirty="0"/>
          </a:p>
          <a:p>
            <a:r>
              <a:rPr lang="en-US" dirty="0"/>
              <a:t>In the </a:t>
            </a:r>
            <a:r>
              <a:rPr lang="en-US" i="1" dirty="0"/>
              <a:t>Battle</a:t>
            </a:r>
            <a:r>
              <a:rPr lang="en-US" dirty="0"/>
              <a:t> class, the </a:t>
            </a:r>
            <a:r>
              <a:rPr lang="en-US" i="1" dirty="0" err="1"/>
              <a:t>SamuraiBattles</a:t>
            </a:r>
            <a:r>
              <a:rPr lang="en-US" dirty="0"/>
              <a:t> list will connect the battle back to the </a:t>
            </a:r>
            <a:r>
              <a:rPr lang="en-US" i="1" dirty="0"/>
              <a:t>Samurai</a:t>
            </a:r>
            <a:r>
              <a:rPr lang="en-US" dirty="0"/>
              <a:t> represented in each of those connections. </a:t>
            </a:r>
          </a:p>
          <a:p>
            <a:endParaRPr lang="en-US" dirty="0"/>
          </a:p>
          <a:p>
            <a:r>
              <a:rPr lang="en-US" dirty="0"/>
              <a:t>The classes involved in the many‑to‑many are now set up properly, but </a:t>
            </a:r>
            <a:r>
              <a:rPr lang="en-US" b="1" dirty="0"/>
              <a:t>EF Core can't infer this relationship on its own</a:t>
            </a:r>
            <a:r>
              <a:rPr lang="en-US"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3673838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We have to give EF Core some more information so that it can map to the database, as well as translate queries and updates. </a:t>
            </a:r>
          </a:p>
          <a:p>
            <a:r>
              <a:rPr lang="en-US" dirty="0"/>
              <a:t>Here in the </a:t>
            </a:r>
            <a:r>
              <a:rPr lang="en-US" dirty="0" err="1"/>
              <a:t>SamuraiContext</a:t>
            </a:r>
            <a:r>
              <a:rPr lang="en-US" dirty="0"/>
              <a:t> class, I'm using the </a:t>
            </a:r>
            <a:r>
              <a:rPr lang="en-US" b="1" dirty="0"/>
              <a:t>Fluent API </a:t>
            </a:r>
            <a:r>
              <a:rPr lang="en-US" dirty="0"/>
              <a:t>to specify the last critical detail of the many‑to‑many relationship. </a:t>
            </a:r>
          </a:p>
          <a:p>
            <a:endParaRPr lang="en-US" dirty="0"/>
          </a:p>
          <a:p>
            <a:r>
              <a:rPr lang="en-US" dirty="0"/>
              <a:t>The place to add custom mappings (from data model to database schema) is in het </a:t>
            </a:r>
            <a:r>
              <a:rPr lang="en-US" dirty="0" err="1"/>
              <a:t>DBContext's</a:t>
            </a:r>
            <a:r>
              <a:rPr lang="en-US" dirty="0"/>
              <a:t> </a:t>
            </a:r>
            <a:r>
              <a:rPr lang="en-US" b="1" i="1" dirty="0" err="1"/>
              <a:t>onModelCreating</a:t>
            </a:r>
            <a:r>
              <a:rPr lang="en-US" dirty="0"/>
              <a:t> method.</a:t>
            </a:r>
          </a:p>
          <a:p>
            <a:r>
              <a:rPr lang="en-US" dirty="0"/>
              <a:t>This method </a:t>
            </a:r>
            <a:r>
              <a:rPr lang="en-US" b="1" dirty="0"/>
              <a:t>gets called internally at runtime when EF Core is working out what the data model looks like</a:t>
            </a:r>
            <a:r>
              <a:rPr lang="en-US" dirty="0"/>
              <a:t>. </a:t>
            </a:r>
          </a:p>
          <a:p>
            <a:r>
              <a:rPr lang="en-US" dirty="0"/>
              <a:t>Using the </a:t>
            </a:r>
            <a:r>
              <a:rPr lang="en-US" i="1" dirty="0" err="1"/>
              <a:t>modelBuilder</a:t>
            </a:r>
            <a:r>
              <a:rPr lang="en-US" dirty="0"/>
              <a:t> object that EF Core has passed into the method, I've told it that the </a:t>
            </a:r>
            <a:r>
              <a:rPr lang="en-US" i="1" dirty="0" err="1"/>
              <a:t>SamuraiBattle</a:t>
            </a:r>
            <a:r>
              <a:rPr lang="en-US" dirty="0"/>
              <a:t> Entity has a key that's composed from its </a:t>
            </a:r>
            <a:r>
              <a:rPr lang="en-US" i="1" dirty="0" err="1"/>
              <a:t>SamuraiId</a:t>
            </a:r>
            <a:r>
              <a:rPr lang="en-US" dirty="0"/>
              <a:t> and </a:t>
            </a:r>
            <a:r>
              <a:rPr lang="en-US" i="1" dirty="0" err="1"/>
              <a:t>BattleId</a:t>
            </a:r>
            <a:r>
              <a:rPr lang="en-US" dirty="0"/>
              <a:t> properties. </a:t>
            </a:r>
          </a:p>
          <a:p>
            <a:r>
              <a:rPr lang="en-US" dirty="0"/>
              <a:t>Now EF Core will be able to understand the database schema that's related to this, as well as to build the SQL for queries and database updates that respect this many‑to‑many relationship.</a:t>
            </a:r>
          </a:p>
          <a:p>
            <a:endParaRPr lang="en-US" dirty="0"/>
          </a:p>
          <a:p>
            <a:r>
              <a:rPr lang="en-US" dirty="0"/>
              <a:t>Fluent API reference:</a:t>
            </a:r>
            <a:endParaRPr lang="nl-BE" dirty="0">
              <a:hlinkClick r:id="rId3"/>
            </a:endParaRPr>
          </a:p>
          <a:p>
            <a:r>
              <a:rPr lang="nl-BE" dirty="0">
                <a:hlinkClick r:id="rId3"/>
              </a:rPr>
              <a:t>https://www.learnentityframeworkcore.com/configuration/fluent-api</a:t>
            </a:r>
            <a:r>
              <a:rPr lang="nl-BE" dirty="0"/>
              <a:t>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851349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Now let's move on to the one‑to‑one relationship. </a:t>
            </a:r>
          </a:p>
          <a:p>
            <a:r>
              <a:rPr lang="en-US" dirty="0"/>
              <a:t>I've created a new class called </a:t>
            </a:r>
            <a:r>
              <a:rPr lang="en-US" i="1" dirty="0"/>
              <a:t>Horse</a:t>
            </a:r>
            <a:r>
              <a:rPr lang="en-US" dirty="0"/>
              <a:t> to keep track of each samurai's trusty steed. </a:t>
            </a:r>
          </a:p>
          <a:p>
            <a:r>
              <a:rPr lang="en-US" dirty="0"/>
              <a:t>The new class has an Id, the horse's name, and the Id of the samurai that it belongs to. </a:t>
            </a:r>
          </a:p>
          <a:p>
            <a:endParaRPr lang="en-US" dirty="0"/>
          </a:p>
          <a:p>
            <a:r>
              <a:rPr lang="en-US" dirty="0"/>
              <a:t>The </a:t>
            </a:r>
            <a:r>
              <a:rPr lang="en-US" i="1" dirty="0"/>
              <a:t>Samurai</a:t>
            </a:r>
            <a:r>
              <a:rPr lang="en-US" dirty="0"/>
              <a:t> class now has a navigation property to define the samurai's horse. </a:t>
            </a:r>
          </a:p>
          <a:p>
            <a:r>
              <a:rPr lang="en-US" dirty="0"/>
              <a:t>With the navigation property in </a:t>
            </a:r>
            <a:r>
              <a:rPr lang="en-US" i="1" dirty="0"/>
              <a:t>Samurai</a:t>
            </a:r>
            <a:r>
              <a:rPr lang="en-US" dirty="0"/>
              <a:t> and the foreign key in the </a:t>
            </a:r>
            <a:r>
              <a:rPr lang="en-US" i="1" dirty="0"/>
              <a:t>Horse</a:t>
            </a:r>
            <a:r>
              <a:rPr lang="en-US" dirty="0"/>
              <a:t> class, it's enough for EF Core to comprehend the relationship without any more information from me.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213614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Keep in mind that the dependent end of a one‑to‑one relationship, in this case the horse, is always optional as far as EF Core is concerned. </a:t>
            </a:r>
          </a:p>
          <a:p>
            <a:r>
              <a:rPr lang="en-US" dirty="0"/>
              <a:t>There's no way to apply that constraint in the model or, for that matter, in the database. </a:t>
            </a:r>
          </a:p>
          <a:p>
            <a:r>
              <a:rPr lang="en-US" dirty="0"/>
              <a:t>If you want to require that samurai always has a horse, you'll have to do that in your business logic. </a:t>
            </a:r>
          </a:p>
          <a:p>
            <a:r>
              <a:rPr lang="en-US" dirty="0"/>
              <a:t>But I'll keep that simple, and we just might have to have some samurais that have to walk.</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29</a:t>
            </a:fld>
            <a:endParaRPr lang="nl-NL"/>
          </a:p>
        </p:txBody>
      </p:sp>
    </p:spTree>
    <p:extLst>
      <p:ext uri="{BB962C8B-B14F-4D97-AF65-F5344CB8AC3E}">
        <p14:creationId xmlns:p14="http://schemas.microsoft.com/office/powerpoint/2010/main" val="315474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Entity Framework Core</a:t>
            </a:r>
            <a:r>
              <a:rPr lang="en-US" dirty="0"/>
              <a:t>, or EF Core, is an evolution of Microsoft's </a:t>
            </a:r>
            <a:r>
              <a:rPr lang="en-US" b="1" dirty="0"/>
              <a:t>object relational mapper</a:t>
            </a:r>
            <a:r>
              <a:rPr lang="en-US" dirty="0"/>
              <a:t>, which has been around since 2008 and evolving and improving dramatically over the years. </a:t>
            </a:r>
          </a:p>
          <a:p>
            <a:r>
              <a:rPr lang="en-US" dirty="0"/>
              <a:t>EF Core encompasses a set of .NET APIs for performing data access in your software, and it's the </a:t>
            </a:r>
            <a:r>
              <a:rPr lang="en-US" b="1" dirty="0"/>
              <a:t>official data access platform from Microsoft</a:t>
            </a:r>
            <a:r>
              <a:rPr lang="en-US" dirty="0"/>
              <a:t>. </a:t>
            </a:r>
          </a:p>
          <a:p>
            <a:endParaRPr lang="en-US" dirty="0"/>
          </a:p>
          <a:p>
            <a:r>
              <a:rPr lang="en-US" dirty="0"/>
              <a:t>It's used in millions of applications, and its </a:t>
            </a:r>
            <a:r>
              <a:rPr lang="en-US" b="1" dirty="0"/>
              <a:t>cross‑platform</a:t>
            </a:r>
            <a:r>
              <a:rPr lang="en-US" dirty="0"/>
              <a:t>. </a:t>
            </a:r>
          </a:p>
          <a:p>
            <a:r>
              <a:rPr lang="en-US" dirty="0"/>
              <a:t>You can build and run EF Core‑based APIs or applications on Windows, Mac OS, Linux, and even in Docker containers, whether on‑premises or in the cloud.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a:t>
            </a:fld>
            <a:endParaRPr lang="nl-NL"/>
          </a:p>
        </p:txBody>
      </p:sp>
    </p:spTree>
    <p:extLst>
      <p:ext uri="{BB962C8B-B14F-4D97-AF65-F5344CB8AC3E}">
        <p14:creationId xmlns:p14="http://schemas.microsoft.com/office/powerpoint/2010/main" val="2124148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There is one last change to make, and that's in the </a:t>
            </a:r>
            <a:r>
              <a:rPr lang="en-US" i="1" dirty="0" err="1"/>
              <a:t>DbContext</a:t>
            </a:r>
            <a:r>
              <a:rPr lang="en-US" dirty="0"/>
              <a:t>. </a:t>
            </a:r>
          </a:p>
          <a:p>
            <a:endParaRPr lang="en-US" dirty="0"/>
          </a:p>
          <a:p>
            <a:r>
              <a:rPr lang="en-US" dirty="0"/>
              <a:t>Further on in the course, I want to be able to interact directly with battles through the </a:t>
            </a:r>
            <a:r>
              <a:rPr lang="en-US" i="1" dirty="0" err="1"/>
              <a:t>DbContext</a:t>
            </a:r>
            <a:r>
              <a:rPr lang="en-US" dirty="0"/>
              <a:t>, so I've added a new </a:t>
            </a:r>
            <a:r>
              <a:rPr lang="en-US" i="1" dirty="0" err="1"/>
              <a:t>DbSet</a:t>
            </a:r>
            <a:r>
              <a:rPr lang="en-US" dirty="0"/>
              <a:t> called </a:t>
            </a:r>
            <a:r>
              <a:rPr lang="en-US" i="1" dirty="0"/>
              <a:t>Battles</a:t>
            </a:r>
            <a:r>
              <a:rPr lang="en-US" dirty="0"/>
              <a:t>. </a:t>
            </a:r>
          </a:p>
          <a:p>
            <a:endParaRPr lang="en-US" dirty="0"/>
          </a:p>
          <a:p>
            <a:r>
              <a:rPr lang="en-US" dirty="0"/>
              <a:t>EF Core will also be able to find the </a:t>
            </a:r>
            <a:r>
              <a:rPr lang="en-US" i="1" dirty="0"/>
              <a:t>Horse</a:t>
            </a:r>
            <a:r>
              <a:rPr lang="en-US" dirty="0"/>
              <a:t> class because it's connected to the </a:t>
            </a:r>
            <a:r>
              <a:rPr lang="en-US" i="1" dirty="0"/>
              <a:t>Samurai</a:t>
            </a:r>
            <a:r>
              <a:rPr lang="en-US" dirty="0"/>
              <a:t>. </a:t>
            </a:r>
          </a:p>
          <a:p>
            <a:r>
              <a:rPr lang="en-US" dirty="0"/>
              <a:t>However, by </a:t>
            </a:r>
            <a:r>
              <a:rPr lang="en-US" b="1" dirty="0"/>
              <a:t>default</a:t>
            </a:r>
            <a:r>
              <a:rPr lang="en-US" dirty="0"/>
              <a:t>, EF Core will create a </a:t>
            </a:r>
            <a:r>
              <a:rPr lang="en-US" b="1" dirty="0"/>
              <a:t>table name that matches the name of the class since I haven't specified a </a:t>
            </a:r>
            <a:r>
              <a:rPr lang="en-US" b="1" i="1" dirty="0" err="1"/>
              <a:t>DbSet</a:t>
            </a:r>
            <a:r>
              <a:rPr lang="en-US" dirty="0"/>
              <a:t>. </a:t>
            </a:r>
          </a:p>
          <a:p>
            <a:r>
              <a:rPr lang="en-US" dirty="0"/>
              <a:t>And that's going to be singular, horse, which doesn't align with my convention for table names. </a:t>
            </a:r>
          </a:p>
          <a:p>
            <a:r>
              <a:rPr lang="en-US" dirty="0"/>
              <a:t>But I don't want to add a </a:t>
            </a:r>
            <a:r>
              <a:rPr lang="en-US" i="1" dirty="0" err="1"/>
              <a:t>DbSet</a:t>
            </a:r>
            <a:r>
              <a:rPr lang="en-US" dirty="0"/>
              <a:t> just for that reason because then someone working with my API might be tempted to interact directly with horses, which doesn't align with my business rules. </a:t>
            </a:r>
          </a:p>
          <a:p>
            <a:endParaRPr lang="en-US" dirty="0"/>
          </a:p>
          <a:p>
            <a:r>
              <a:rPr lang="en-US" dirty="0"/>
              <a:t>There is another way to affect the table name, and this is another great example of how flexible the mappings are. </a:t>
            </a:r>
          </a:p>
          <a:p>
            <a:r>
              <a:rPr lang="en-US" dirty="0"/>
              <a:t>I can use the </a:t>
            </a:r>
            <a:r>
              <a:rPr lang="en-US" b="1" dirty="0"/>
              <a:t>fluent API </a:t>
            </a:r>
            <a:r>
              <a:rPr lang="en-US" dirty="0"/>
              <a:t>or data annotations to change that. </a:t>
            </a:r>
          </a:p>
          <a:p>
            <a:r>
              <a:rPr lang="en-US" dirty="0"/>
              <a:t>So in </a:t>
            </a:r>
            <a:r>
              <a:rPr lang="en-US" i="1" dirty="0" err="1"/>
              <a:t>OnModelCreating</a:t>
            </a:r>
            <a:r>
              <a:rPr lang="en-US" dirty="0"/>
              <a:t>, I've added a line of code to tell the </a:t>
            </a:r>
            <a:r>
              <a:rPr lang="en-US" i="1" dirty="0" err="1"/>
              <a:t>modelBuilder</a:t>
            </a:r>
            <a:r>
              <a:rPr lang="en-US" dirty="0"/>
              <a:t> that the </a:t>
            </a:r>
            <a:r>
              <a:rPr lang="en-US" i="1" dirty="0"/>
              <a:t>Horse</a:t>
            </a:r>
            <a:r>
              <a:rPr lang="en-US" dirty="0"/>
              <a:t> entity maps to a table called </a:t>
            </a:r>
            <a:r>
              <a:rPr lang="en-US" i="1" dirty="0"/>
              <a:t>Horses</a:t>
            </a:r>
            <a:r>
              <a:rPr lang="en-US" dirty="0"/>
              <a:t>, and I'm using the </a:t>
            </a:r>
            <a:r>
              <a:rPr lang="en-US" b="1" i="1" dirty="0" err="1"/>
              <a:t>ToTable</a:t>
            </a:r>
            <a:r>
              <a:rPr lang="en-US" dirty="0"/>
              <a:t> method to do that. </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30</a:t>
            </a:fld>
            <a:endParaRPr lang="nl-NL"/>
          </a:p>
        </p:txBody>
      </p:sp>
    </p:spTree>
    <p:extLst>
      <p:ext uri="{BB962C8B-B14F-4D97-AF65-F5344CB8AC3E}">
        <p14:creationId xmlns:p14="http://schemas.microsoft.com/office/powerpoint/2010/main" val="2402449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1403799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Configurations are applied via a number of methods exposed by the </a:t>
            </a:r>
            <a:r>
              <a:rPr lang="en-US" dirty="0" err="1"/>
              <a:t>Microsoft.EntityFrameworkCore.ModelBuilder</a:t>
            </a:r>
            <a:r>
              <a:rPr lang="en-US" sz="1200" b="0" i="0" kern="1200" dirty="0">
                <a:solidFill>
                  <a:schemeClr val="tx1"/>
                </a:solidFill>
                <a:effectLst/>
                <a:latin typeface="Arial" charset="0"/>
                <a:ea typeface="+mn-ea"/>
                <a:cs typeface="+mn-cs"/>
              </a:rPr>
              <a:t> class. </a:t>
            </a:r>
          </a:p>
          <a:p>
            <a:r>
              <a:rPr lang="en-US" sz="1200" b="0" i="0" kern="1200" dirty="0">
                <a:solidFill>
                  <a:schemeClr val="tx1"/>
                </a:solidFill>
                <a:effectLst/>
                <a:latin typeface="Arial" charset="0"/>
                <a:ea typeface="+mn-ea"/>
                <a:cs typeface="+mn-cs"/>
              </a:rPr>
              <a:t>The </a:t>
            </a:r>
            <a:r>
              <a:rPr lang="en-US" b="1" dirty="0" err="1"/>
              <a:t>DbContext</a:t>
            </a:r>
            <a:r>
              <a:rPr lang="en-US" sz="1200" b="0" i="0" kern="1200" dirty="0">
                <a:solidFill>
                  <a:schemeClr val="tx1"/>
                </a:solidFill>
                <a:effectLst/>
                <a:latin typeface="Arial" charset="0"/>
                <a:ea typeface="+mn-ea"/>
                <a:cs typeface="+mn-cs"/>
              </a:rPr>
              <a:t> class has a method called </a:t>
            </a:r>
            <a:r>
              <a:rPr lang="en-US" b="1" dirty="0" err="1"/>
              <a:t>OnModelCreating</a:t>
            </a:r>
            <a:r>
              <a:rPr lang="en-US" sz="1200" b="0" i="0" kern="1200" dirty="0">
                <a:solidFill>
                  <a:schemeClr val="tx1"/>
                </a:solidFill>
                <a:effectLst/>
                <a:latin typeface="Arial" charset="0"/>
                <a:ea typeface="+mn-ea"/>
                <a:cs typeface="+mn-cs"/>
              </a:rPr>
              <a:t> that takes an instance of </a:t>
            </a:r>
            <a:r>
              <a:rPr lang="en-US" b="1" dirty="0" err="1"/>
              <a:t>ModelBuilder</a:t>
            </a:r>
            <a:r>
              <a:rPr lang="en-US" sz="1200" b="0" i="0" kern="1200" dirty="0">
                <a:solidFill>
                  <a:schemeClr val="tx1"/>
                </a:solidFill>
                <a:effectLst/>
                <a:latin typeface="Arial" charset="0"/>
                <a:ea typeface="+mn-ea"/>
                <a:cs typeface="+mn-cs"/>
              </a:rPr>
              <a:t> as a parameter. </a:t>
            </a:r>
          </a:p>
          <a:p>
            <a:r>
              <a:rPr lang="en-US" sz="1200" b="0" i="0" kern="1200" dirty="0">
                <a:solidFill>
                  <a:schemeClr val="tx1"/>
                </a:solidFill>
                <a:effectLst/>
                <a:latin typeface="Arial" charset="0"/>
                <a:ea typeface="+mn-ea"/>
                <a:cs typeface="+mn-cs"/>
              </a:rPr>
              <a:t>This method is called by the framework </a:t>
            </a:r>
            <a:r>
              <a:rPr lang="en-US" sz="1200" b="1" i="0" kern="1200" dirty="0">
                <a:solidFill>
                  <a:schemeClr val="tx1"/>
                </a:solidFill>
                <a:effectLst/>
                <a:latin typeface="Arial" charset="0"/>
                <a:ea typeface="+mn-ea"/>
                <a:cs typeface="+mn-cs"/>
              </a:rPr>
              <a:t>when your context is first created to build the model and its mappings in memory</a:t>
            </a:r>
            <a:r>
              <a:rPr lang="en-US" sz="1200" b="0" i="0" kern="1200" dirty="0">
                <a:solidFill>
                  <a:schemeClr val="tx1"/>
                </a:solidFill>
                <a:effectLst/>
                <a:latin typeface="Arial" charset="0"/>
                <a:ea typeface="+mn-ea"/>
                <a:cs typeface="+mn-cs"/>
              </a:rPr>
              <a:t>. </a:t>
            </a:r>
          </a:p>
          <a:p>
            <a:r>
              <a:rPr lang="en-US" sz="1200" b="0" i="0" kern="1200" dirty="0">
                <a:solidFill>
                  <a:schemeClr val="tx1"/>
                </a:solidFill>
                <a:effectLst/>
                <a:latin typeface="Arial" charset="0"/>
                <a:ea typeface="+mn-ea"/>
                <a:cs typeface="+mn-cs"/>
              </a:rPr>
              <a:t>You can </a:t>
            </a:r>
            <a:r>
              <a:rPr lang="en-US" sz="1200" b="1" i="0" kern="1200" dirty="0">
                <a:solidFill>
                  <a:schemeClr val="tx1"/>
                </a:solidFill>
                <a:effectLst/>
                <a:latin typeface="Arial" charset="0"/>
                <a:ea typeface="+mn-ea"/>
                <a:cs typeface="+mn-cs"/>
              </a:rPr>
              <a:t>override</a:t>
            </a:r>
            <a:r>
              <a:rPr lang="en-US" sz="1200" b="0" i="0" kern="1200" dirty="0">
                <a:solidFill>
                  <a:schemeClr val="tx1"/>
                </a:solidFill>
                <a:effectLst/>
                <a:latin typeface="Arial" charset="0"/>
                <a:ea typeface="+mn-ea"/>
                <a:cs typeface="+mn-cs"/>
              </a:rPr>
              <a:t> this method to add your own configurations</a:t>
            </a:r>
          </a:p>
          <a:p>
            <a:endParaRPr lang="en-US" sz="1200" b="0" i="0" kern="1200" dirty="0">
              <a:solidFill>
                <a:schemeClr val="tx1"/>
              </a:solidFill>
              <a:effectLst/>
              <a:latin typeface="Arial" charset="0"/>
              <a:ea typeface="+mn-ea"/>
              <a:cs typeface="+mn-cs"/>
            </a:endParaRPr>
          </a:p>
          <a:p>
            <a:r>
              <a:rPr lang="nl-BE" dirty="0" err="1"/>
              <a:t>Docs</a:t>
            </a:r>
            <a:r>
              <a:rPr lang="nl-BE" dirty="0"/>
              <a:t>: </a:t>
            </a:r>
            <a:r>
              <a:rPr lang="nl-BE" sz="1800" dirty="0">
                <a:hlinkClick r:id="rId3"/>
              </a:rPr>
              <a:t>https://www.learnentityframeworkcore.com/configuration/fluent-api</a:t>
            </a:r>
            <a:endParaRPr lang="nl-BE" sz="1800" dirty="0"/>
          </a:p>
          <a:p>
            <a:endParaRPr lang="nl-BE" sz="2400" dirty="0"/>
          </a:p>
          <a:p>
            <a:r>
              <a:rPr lang="nl-BE" sz="2400" dirty="0" err="1"/>
              <a:t>Configure</a:t>
            </a:r>
            <a:r>
              <a:rPr lang="nl-BE" sz="2400" dirty="0"/>
              <a:t> </a:t>
            </a:r>
            <a:r>
              <a:rPr lang="nl-BE" sz="2400" dirty="0" err="1"/>
              <a:t>entities</a:t>
            </a:r>
            <a:r>
              <a:rPr lang="nl-BE" sz="2400" dirty="0"/>
              <a:t> (</a:t>
            </a:r>
            <a:r>
              <a:rPr lang="nl-BE" sz="2400" dirty="0" err="1"/>
              <a:t>tables</a:t>
            </a:r>
            <a:r>
              <a:rPr lang="nl-BE" sz="2400" dirty="0"/>
              <a:t>): </a:t>
            </a:r>
            <a:r>
              <a:rPr lang="nl-BE" sz="1800" dirty="0">
                <a:hlinkClick r:id="rId4"/>
              </a:rPr>
              <a:t>https://www.learnentityframeworkcore.com/configuration/fluent-api/type-configuration</a:t>
            </a:r>
            <a:endParaRPr lang="nl-BE" sz="1800" dirty="0"/>
          </a:p>
          <a:p>
            <a:r>
              <a:rPr lang="nl-BE" sz="2400" dirty="0" err="1"/>
              <a:t>Configure</a:t>
            </a:r>
            <a:r>
              <a:rPr lang="nl-BE" sz="2400" dirty="0"/>
              <a:t> </a:t>
            </a:r>
            <a:r>
              <a:rPr lang="nl-BE" sz="2400" dirty="0" err="1"/>
              <a:t>properties</a:t>
            </a:r>
            <a:r>
              <a:rPr lang="nl-BE" sz="2400" dirty="0"/>
              <a:t> (</a:t>
            </a:r>
            <a:r>
              <a:rPr lang="nl-BE" sz="2400" dirty="0" err="1"/>
              <a:t>colums</a:t>
            </a:r>
            <a:r>
              <a:rPr lang="nl-BE" sz="2400" dirty="0"/>
              <a:t>): </a:t>
            </a:r>
            <a:r>
              <a:rPr lang="nl-BE" sz="1800" dirty="0">
                <a:hlinkClick r:id="rId5"/>
              </a:rPr>
              <a:t>https://www.learnentityframeworkcore.com/configuration/fluent-api/property-configuration</a:t>
            </a:r>
            <a:endParaRPr lang="en-US" sz="1800"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24078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u="sng" kern="1200" dirty="0">
                <a:solidFill>
                  <a:schemeClr val="tx1"/>
                </a:solidFill>
                <a:effectLst/>
                <a:latin typeface="Arial" charset="0"/>
                <a:ea typeface="+mn-ea"/>
                <a:cs typeface="+mn-cs"/>
                <a:hlinkClick r:id="rId3"/>
              </a:rPr>
              <a:t>https://docs.microsoft.com/en-us/ef/core/modeling/data-seeding</a:t>
            </a:r>
            <a:r>
              <a:rPr lang="nl-BE" sz="1200" kern="1200" dirty="0">
                <a:solidFill>
                  <a:schemeClr val="tx1"/>
                </a:solidFill>
                <a:effectLst/>
                <a:latin typeface="Arial" charset="0"/>
                <a:ea typeface="+mn-ea"/>
                <a:cs typeface="+mn-cs"/>
              </a:rPr>
              <a:t> </a:t>
            </a:r>
          </a:p>
          <a:p>
            <a:endParaRPr lang="nl-BE" dirty="0"/>
          </a:p>
          <a:p>
            <a:r>
              <a:rPr lang="nl-BE" dirty="0" err="1"/>
              <a:t>This</a:t>
            </a:r>
            <a:r>
              <a:rPr lang="nl-BE" dirty="0"/>
              <a:t> feature is </a:t>
            </a:r>
            <a:r>
              <a:rPr lang="nl-BE" dirty="0" err="1"/>
              <a:t>available</a:t>
            </a:r>
            <a:r>
              <a:rPr lang="nl-BE" dirty="0"/>
              <a:t> </a:t>
            </a:r>
            <a:r>
              <a:rPr lang="nl-BE" dirty="0" err="1"/>
              <a:t>since</a:t>
            </a:r>
            <a:r>
              <a:rPr lang="nl-BE" dirty="0"/>
              <a:t> EF </a:t>
            </a:r>
            <a:r>
              <a:rPr lang="nl-BE" dirty="0" err="1"/>
              <a:t>Core</a:t>
            </a:r>
            <a:r>
              <a:rPr lang="nl-BE" dirty="0"/>
              <a:t> 2.1</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3239808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With</a:t>
            </a:r>
            <a:r>
              <a:rPr lang="nl-BE" dirty="0"/>
              <a:t> </a:t>
            </a:r>
            <a:r>
              <a:rPr lang="nl-BE" dirty="0" err="1"/>
              <a:t>HasData</a:t>
            </a:r>
            <a:r>
              <a:rPr lang="nl-BE" dirty="0"/>
              <a:t> </a:t>
            </a:r>
            <a:r>
              <a:rPr lang="nl-BE" dirty="0" err="1"/>
              <a:t>you</a:t>
            </a:r>
            <a:r>
              <a:rPr lang="nl-BE" dirty="0"/>
              <a:t> </a:t>
            </a:r>
            <a:r>
              <a:rPr lang="nl-BE" dirty="0" err="1"/>
              <a:t>configure</a:t>
            </a:r>
            <a:r>
              <a:rPr lang="nl-BE" dirty="0"/>
              <a:t> </a:t>
            </a:r>
            <a:r>
              <a:rPr lang="nl-BE" dirty="0" err="1"/>
              <a:t>entities</a:t>
            </a:r>
            <a:r>
              <a:rPr lang="nl-BE" dirty="0"/>
              <a:t> </a:t>
            </a:r>
            <a:r>
              <a:rPr lang="nl-BE" dirty="0" err="1"/>
              <a:t>with</a:t>
            </a:r>
            <a:r>
              <a:rPr lang="nl-BE" dirty="0"/>
              <a:t> data. </a:t>
            </a:r>
            <a:r>
              <a:rPr lang="nl-BE" dirty="0" err="1"/>
              <a:t>Then</a:t>
            </a:r>
            <a:r>
              <a:rPr lang="nl-BE" dirty="0"/>
              <a:t> </a:t>
            </a:r>
            <a:r>
              <a:rPr lang="nl-BE" dirty="0" err="1"/>
              <a:t>you</a:t>
            </a:r>
            <a:r>
              <a:rPr lang="nl-BE" dirty="0"/>
              <a:t> </a:t>
            </a:r>
            <a:r>
              <a:rPr lang="nl-BE" dirty="0" err="1"/>
              <a:t>perform</a:t>
            </a:r>
            <a:r>
              <a:rPr lang="nl-BE" dirty="0"/>
              <a:t> a new </a:t>
            </a:r>
            <a:r>
              <a:rPr lang="nl-BE" dirty="0" err="1"/>
              <a:t>migration</a:t>
            </a:r>
            <a:r>
              <a:rPr lang="nl-BE" dirty="0"/>
              <a:t> </a:t>
            </a:r>
            <a:r>
              <a:rPr lang="nl-BE" dirty="0" err="1"/>
              <a:t>to</a:t>
            </a:r>
            <a:r>
              <a:rPr lang="nl-BE" dirty="0"/>
              <a:t> </a:t>
            </a:r>
            <a:r>
              <a:rPr lang="nl-BE" dirty="0" err="1"/>
              <a:t>add</a:t>
            </a:r>
            <a:r>
              <a:rPr lang="nl-BE" dirty="0"/>
              <a:t> these </a:t>
            </a:r>
            <a:r>
              <a:rPr lang="nl-BE" dirty="0" err="1"/>
              <a:t>to</a:t>
            </a:r>
            <a:r>
              <a:rPr lang="nl-BE" dirty="0"/>
              <a:t> </a:t>
            </a:r>
            <a:r>
              <a:rPr lang="nl-BE" dirty="0" err="1"/>
              <a:t>the</a:t>
            </a:r>
            <a:r>
              <a:rPr lang="nl-BE" dirty="0"/>
              <a:t> </a:t>
            </a:r>
            <a:r>
              <a:rPr lang="nl-BE" dirty="0" err="1"/>
              <a:t>migration</a:t>
            </a:r>
            <a:r>
              <a:rPr lang="nl-BE" dirty="0"/>
              <a:t> code:</a:t>
            </a:r>
          </a:p>
          <a:p>
            <a:endParaRPr lang="nl-BE" dirty="0"/>
          </a:p>
          <a:p>
            <a:r>
              <a:rPr lang="nl-BE" dirty="0" err="1"/>
              <a:t>Add</a:t>
            </a:r>
            <a:r>
              <a:rPr lang="nl-BE" dirty="0"/>
              <a:t>-Migration </a:t>
            </a:r>
            <a:r>
              <a:rPr lang="nl-BE" dirty="0" err="1"/>
              <a:t>battledata</a:t>
            </a:r>
            <a:endParaRPr lang="nl-BE" dirty="0"/>
          </a:p>
          <a:p>
            <a:endParaRPr lang="nl-BE" dirty="0"/>
          </a:p>
          <a:p>
            <a:r>
              <a:rPr lang="nl-BE" dirty="0"/>
              <a:t>Update-Database triggers </a:t>
            </a:r>
            <a:r>
              <a:rPr lang="nl-BE" dirty="0" err="1"/>
              <a:t>migrations</a:t>
            </a:r>
            <a:r>
              <a:rPr lang="nl-BE" dirty="0"/>
              <a:t> </a:t>
            </a:r>
            <a:r>
              <a:rPr lang="nl-BE" dirty="0" err="1"/>
              <a:t>and</a:t>
            </a:r>
            <a:r>
              <a:rPr lang="nl-BE" dirty="0"/>
              <a:t> </a:t>
            </a:r>
            <a:r>
              <a:rPr lang="nl-BE" dirty="0" err="1"/>
              <a:t>therefore</a:t>
            </a:r>
            <a:r>
              <a:rPr lang="nl-BE" dirty="0"/>
              <a:t> </a:t>
            </a:r>
            <a:r>
              <a:rPr lang="nl-BE" dirty="0" err="1"/>
              <a:t>creates</a:t>
            </a:r>
            <a:r>
              <a:rPr lang="nl-BE" dirty="0"/>
              <a:t> </a:t>
            </a:r>
            <a:r>
              <a:rPr lang="nl-BE" dirty="0" err="1"/>
              <a:t>the</a:t>
            </a:r>
            <a:r>
              <a:rPr lang="nl-BE" dirty="0"/>
              <a:t> </a:t>
            </a:r>
            <a:r>
              <a:rPr lang="nl-BE" dirty="0" err="1"/>
              <a:t>necessary</a:t>
            </a:r>
            <a:r>
              <a:rPr lang="nl-BE" dirty="0"/>
              <a:t> data.</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202543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35</a:t>
            </a:fld>
            <a:endParaRPr lang="nl-NL"/>
          </a:p>
        </p:txBody>
      </p:sp>
    </p:spTree>
    <p:extLst>
      <p:ext uri="{BB962C8B-B14F-4D97-AF65-F5344CB8AC3E}">
        <p14:creationId xmlns:p14="http://schemas.microsoft.com/office/powerpoint/2010/main" val="2114494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err="1"/>
              <a:t>Pluralsight</a:t>
            </a:r>
            <a:r>
              <a:rPr lang="nl-BE" dirty="0"/>
              <a:t> Course: </a:t>
            </a:r>
            <a:r>
              <a:rPr lang="nl-BE" dirty="0" err="1">
                <a:hlinkClick r:id="rId3"/>
              </a:rPr>
              <a:t>Entity</a:t>
            </a:r>
            <a:r>
              <a:rPr lang="nl-BE" dirty="0">
                <a:hlinkClick r:id="rId3"/>
              </a:rPr>
              <a:t> Framework </a:t>
            </a:r>
            <a:r>
              <a:rPr lang="nl-BE" dirty="0" err="1">
                <a:hlinkClick r:id="rId3"/>
              </a:rPr>
              <a:t>Core</a:t>
            </a:r>
            <a:r>
              <a:rPr lang="nl-BE" dirty="0">
                <a:hlinkClick r:id="rId3"/>
              </a:rPr>
              <a:t>: </a:t>
            </a:r>
            <a:r>
              <a:rPr lang="nl-BE" dirty="0" err="1">
                <a:hlinkClick r:id="rId3"/>
              </a:rPr>
              <a:t>Getting</a:t>
            </a:r>
            <a:r>
              <a:rPr lang="nl-BE" dirty="0">
                <a:hlinkClick r:id="rId3"/>
              </a:rPr>
              <a:t> </a:t>
            </a:r>
            <a:r>
              <a:rPr lang="nl-BE" dirty="0" err="1">
                <a:hlinkClick r:id="rId3"/>
              </a:rPr>
              <a:t>Started</a:t>
            </a:r>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36</a:t>
            </a:fld>
            <a:endParaRPr lang="nl-NL"/>
          </a:p>
        </p:txBody>
      </p:sp>
    </p:spTree>
    <p:extLst>
      <p:ext uri="{BB962C8B-B14F-4D97-AF65-F5344CB8AC3E}">
        <p14:creationId xmlns:p14="http://schemas.microsoft.com/office/powerpoint/2010/main" val="1615379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a:hlinkClick r:id="rId3"/>
              </a:rPr>
              <a:t>https://docs.microsoft.com/ef/core</a:t>
            </a:r>
            <a:r>
              <a:rPr lang="nl-BE" dirty="0"/>
              <a:t> </a:t>
            </a:r>
            <a:endParaRPr lang="en-US"/>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37</a:t>
            </a:fld>
            <a:endParaRPr lang="nl-NL"/>
          </a:p>
        </p:txBody>
      </p:sp>
    </p:spTree>
    <p:extLst>
      <p:ext uri="{BB962C8B-B14F-4D97-AF65-F5344CB8AC3E}">
        <p14:creationId xmlns:p14="http://schemas.microsoft.com/office/powerpoint/2010/main" val="1241452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38</a:t>
            </a:fld>
            <a:endParaRPr lang="nl-NL"/>
          </a:p>
        </p:txBody>
      </p:sp>
    </p:spTree>
    <p:extLst>
      <p:ext uri="{BB962C8B-B14F-4D97-AF65-F5344CB8AC3E}">
        <p14:creationId xmlns:p14="http://schemas.microsoft.com/office/powerpoint/2010/main" val="1547444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err="1"/>
              <a:t>Pluralsight</a:t>
            </a:r>
            <a:r>
              <a:rPr lang="nl-BE" dirty="0"/>
              <a:t> Course: </a:t>
            </a:r>
            <a:r>
              <a:rPr lang="nl-BE" dirty="0" err="1">
                <a:hlinkClick r:id="rId3"/>
              </a:rPr>
              <a:t>Entity</a:t>
            </a:r>
            <a:r>
              <a:rPr lang="nl-BE" dirty="0">
                <a:hlinkClick r:id="rId3"/>
              </a:rPr>
              <a:t> Framework </a:t>
            </a:r>
            <a:r>
              <a:rPr lang="nl-BE" dirty="0" err="1">
                <a:hlinkClick r:id="rId3"/>
              </a:rPr>
              <a:t>Core</a:t>
            </a:r>
            <a:r>
              <a:rPr lang="nl-BE" dirty="0">
                <a:hlinkClick r:id="rId3"/>
              </a:rPr>
              <a:t>: </a:t>
            </a:r>
            <a:r>
              <a:rPr lang="nl-BE" dirty="0" err="1">
                <a:hlinkClick r:id="rId3"/>
              </a:rPr>
              <a:t>Getting</a:t>
            </a:r>
            <a:r>
              <a:rPr lang="nl-BE" dirty="0">
                <a:hlinkClick r:id="rId3"/>
              </a:rPr>
              <a:t> </a:t>
            </a:r>
            <a:r>
              <a:rPr lang="nl-BE" dirty="0" err="1">
                <a:hlinkClick r:id="rId3"/>
              </a:rPr>
              <a:t>Started</a:t>
            </a:r>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39</a:t>
            </a:fld>
            <a:endParaRPr lang="nl-NL"/>
          </a:p>
        </p:txBody>
      </p:sp>
    </p:spTree>
    <p:extLst>
      <p:ext uri="{BB962C8B-B14F-4D97-AF65-F5344CB8AC3E}">
        <p14:creationId xmlns:p14="http://schemas.microsoft.com/office/powerpoint/2010/main" val="161475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Object relational mappers</a:t>
            </a:r>
            <a:r>
              <a:rPr lang="en-US" dirty="0"/>
              <a:t>, or ORMs, are designed to </a:t>
            </a:r>
            <a:r>
              <a:rPr lang="en-US" b="1" dirty="0"/>
              <a:t>reduce the friction between how data is structured in a relational database and how you define your classes</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Without an ORM, we typically have to write a lot of code to transform database results into instances of the types in our software.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An ORM allows us to express our queries using our classes, and then the ORM itself builds and executes the relevant SQL for us, as well as materializing objects from the data that came back from the database.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It also allows you to store, and update, and even delete data in the database.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Using an ORM can really eliminate a slew of redundant data interaction coding tasks</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 doing so, EF Core can really enhance developer productivity.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It also </a:t>
            </a:r>
            <a:r>
              <a:rPr lang="en-US" b="1" dirty="0"/>
              <a:t>provides consistency </a:t>
            </a:r>
            <a:r>
              <a:rPr lang="en-US" dirty="0"/>
              <a:t>in the tasks that it does, rather than having various members of your team invent their own means of designing their data access.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While a typical ORM infers that the classes and database tables are of a similar structure, EF Core has a </a:t>
            </a:r>
            <a:r>
              <a:rPr lang="en-US" b="1" dirty="0"/>
              <a:t>mapping layer </a:t>
            </a:r>
            <a:r>
              <a:rPr lang="en-US" dirty="0"/>
              <a:t>in between, and that gives us a lot more flexibility in how to get from objects to tables and from object properties to table columns.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EF Core allows you to </a:t>
            </a:r>
            <a:r>
              <a:rPr lang="en-US" b="1" dirty="0"/>
              <a:t>connect to a variety of data stores</a:t>
            </a:r>
            <a:r>
              <a:rPr lang="en-US" dirty="0"/>
              <a:t>, mostly relational databases.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While Microsoft maintains rich providers for SQL Server and SQLite, and even an in‑memory provider that's incredible for automated testing, there are many other third‑party providers as well, some commercial and some from the community. One of the new features that came with EF Core 3 is support for a non‑relational database, Azure </a:t>
            </a:r>
            <a:r>
              <a:rPr lang="en-US" dirty="0" err="1"/>
              <a:t>CosmosDB</a:t>
            </a:r>
            <a:r>
              <a:rPr lang="en-US" dirty="0"/>
              <a:t>, Microsoft's document database that's in the cloud.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allows you to leverage your existing knowledge of EF Core to interact with </a:t>
            </a:r>
            <a:r>
              <a:rPr lang="en-US" dirty="0" err="1"/>
              <a:t>CosmosDB</a:t>
            </a:r>
            <a:r>
              <a:rPr lang="en-US" dirty="0"/>
              <a:t>, instead of having to learn another client API. </a:t>
            </a:r>
          </a:p>
          <a:p>
            <a:r>
              <a:rPr lang="en-US" dirty="0"/>
              <a:t>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a:t>
            </a:fld>
            <a:endParaRPr lang="nl-NL"/>
          </a:p>
        </p:txBody>
      </p:sp>
    </p:spTree>
    <p:extLst>
      <p:ext uri="{BB962C8B-B14F-4D97-AF65-F5344CB8AC3E}">
        <p14:creationId xmlns:p14="http://schemas.microsoft.com/office/powerpoint/2010/main" val="195254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an ORM over other ways of doing data access and why this ORM, </a:t>
            </a:r>
            <a:r>
              <a:rPr lang="en-US" b="1" dirty="0"/>
              <a:t>why Entity Framework Core? </a:t>
            </a:r>
          </a:p>
          <a:p>
            <a:endParaRPr lang="en-US" dirty="0"/>
          </a:p>
          <a:p>
            <a:r>
              <a:rPr lang="en-US" dirty="0"/>
              <a:t>Using an ORM can really eliminate a slew of redundant data interaction coding tasks, and doing so, EF Core can really enhance </a:t>
            </a:r>
            <a:r>
              <a:rPr lang="en-US" b="1" dirty="0"/>
              <a:t>developer productivity</a:t>
            </a:r>
            <a:r>
              <a:rPr lang="en-US" dirty="0"/>
              <a:t>. </a:t>
            </a:r>
          </a:p>
          <a:p>
            <a:r>
              <a:rPr lang="en-US" dirty="0"/>
              <a:t>It also provides consistency in the tasks that it does, rather than having various members of your team invent their own means of designing their data access tasks. </a:t>
            </a:r>
          </a:p>
          <a:p>
            <a:r>
              <a:rPr lang="en-US" dirty="0"/>
              <a:t>Not to say that there isn't a learning curve for EF Core, especially if you want to leverage its advanced features, but in simpler scenarios, the learning curve can be quick.</a:t>
            </a:r>
          </a:p>
          <a:p>
            <a:endParaRPr lang="en-US" dirty="0"/>
          </a:p>
          <a:p>
            <a:r>
              <a:rPr lang="en-US" b="1" dirty="0"/>
              <a:t>EF Core has a dedicated team at Microsoft </a:t>
            </a:r>
            <a:r>
              <a:rPr lang="en-US" dirty="0"/>
              <a:t>and Entity Framework has been around for over 10 years and has gone through a number of evolutionary steps as it gains functionality and has become more sophisticated. </a:t>
            </a:r>
          </a:p>
          <a:p>
            <a:r>
              <a:rPr lang="en-US" dirty="0"/>
              <a:t>The last version of what we might refer to as classic Entity Framework, and that's EF6, has over 14 million downloads. </a:t>
            </a:r>
          </a:p>
          <a:p>
            <a:r>
              <a:rPr lang="en-US" dirty="0"/>
              <a:t>It's used in myriad (large) applications and will continue to be supported and maintained, but the evolution to EF Core in order to continue to innovate on Entity Framework shows that this investment will continue to be of high importance to Microsoft. </a:t>
            </a:r>
          </a:p>
          <a:p>
            <a:r>
              <a:rPr lang="en-US" dirty="0"/>
              <a:t>Most ORMs allow you </a:t>
            </a:r>
            <a:r>
              <a:rPr lang="en-US" b="1" dirty="0"/>
              <a:t>to connect to a variety of databases </a:t>
            </a:r>
            <a:r>
              <a:rPr lang="en-US" dirty="0"/>
              <a:t>and EF Core is no exception. </a:t>
            </a:r>
          </a:p>
          <a:p>
            <a:r>
              <a:rPr lang="en-US" dirty="0"/>
              <a:t>While Microsoft maintains rich </a:t>
            </a:r>
            <a:r>
              <a:rPr lang="en-US" b="1" dirty="0"/>
              <a:t>providers for </a:t>
            </a:r>
            <a:r>
              <a:rPr lang="en-US" dirty="0"/>
              <a:t>a </a:t>
            </a:r>
            <a:r>
              <a:rPr lang="en-US" b="1" dirty="0"/>
              <a:t>SQL Server </a:t>
            </a:r>
            <a:r>
              <a:rPr lang="en-US" dirty="0"/>
              <a:t>and </a:t>
            </a:r>
            <a:r>
              <a:rPr lang="en-US" b="1" dirty="0"/>
              <a:t>SQLite</a:t>
            </a:r>
            <a:r>
              <a:rPr lang="en-US" dirty="0"/>
              <a:t> and even an </a:t>
            </a:r>
            <a:r>
              <a:rPr lang="en-US" b="1" dirty="0"/>
              <a:t>in-memory provider</a:t>
            </a:r>
            <a:r>
              <a:rPr lang="en-US" dirty="0"/>
              <a:t> that's incredible for automated testing, there are </a:t>
            </a:r>
            <a:r>
              <a:rPr lang="en-US" b="1" dirty="0"/>
              <a:t>many other third-party providers</a:t>
            </a:r>
            <a:r>
              <a:rPr lang="en-US" dirty="0"/>
              <a:t> as well, some commercial and some from the community.</a:t>
            </a:r>
          </a:p>
          <a:p>
            <a:endParaRPr lang="en-US" dirty="0"/>
          </a:p>
          <a:p>
            <a:r>
              <a:rPr lang="en-US" dirty="0"/>
              <a:t>Rather than writing the relevant SQL to target whatever relational database you're working with, </a:t>
            </a:r>
            <a:r>
              <a:rPr lang="en-US" b="1" dirty="0"/>
              <a:t>EF Core uses the LINQ </a:t>
            </a:r>
            <a:r>
              <a:rPr lang="en-US" dirty="0"/>
              <a:t>syntax that's part of the .NET Framework. </a:t>
            </a:r>
          </a:p>
          <a:p>
            <a:r>
              <a:rPr lang="en-US" b="1" dirty="0"/>
              <a:t>LINQ to Entities </a:t>
            </a:r>
            <a:r>
              <a:rPr lang="en-US" dirty="0"/>
              <a:t>allows developers to use a consistent and strongly-typed query language regardless of which database they're targeting. </a:t>
            </a:r>
          </a:p>
          <a:p>
            <a:r>
              <a:rPr lang="en-US" dirty="0"/>
              <a:t>Additionally, LINQ for objects is used for querying other elements in .NET, even in-memory objects. </a:t>
            </a:r>
          </a:p>
          <a:p>
            <a:r>
              <a:rPr lang="en-US" dirty="0"/>
              <a:t>So developers benefit from their knowledge of LINQ whether they're using LINQ to Entities, LINQ to Objects, or some other flavor of LINQ.</a:t>
            </a:r>
          </a:p>
          <a:p>
            <a:endParaRPr lang="en-US" dirty="0"/>
          </a:p>
          <a:p>
            <a:r>
              <a:rPr lang="en-US" dirty="0"/>
              <a:t>Using an ORM allows developers to </a:t>
            </a:r>
            <a:r>
              <a:rPr lang="en-US" b="1" dirty="0"/>
              <a:t>focus on their domain</a:t>
            </a:r>
            <a:r>
              <a:rPr lang="en-US" dirty="0"/>
              <a:t>, their business rules, and their business objects, they </a:t>
            </a:r>
            <a:r>
              <a:rPr lang="en-US" b="1" dirty="0"/>
              <a:t>don't have to worry about direct interaction with the database </a:t>
            </a:r>
            <a:r>
              <a:rPr lang="en-US" dirty="0"/>
              <a:t>or being intimately familiar with the database schema. Developers still need to understand how Entity Framework Core works and some of its nuances with regards, for example, to tracking changes that need to be persisted to the database or patterns for working disconnected applications, but that follows the importance of understanding how any of your tools work and not just blindly using them in your software. </a:t>
            </a:r>
          </a:p>
        </p:txBody>
      </p:sp>
      <p:sp>
        <p:nvSpPr>
          <p:cNvPr id="4" name="Slide Number Placehold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82714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EF Core is incredibly flexible with respect to where you can deploy it, as well as where you can build apps that use it. </a:t>
            </a:r>
          </a:p>
          <a:p>
            <a:r>
              <a:rPr lang="en-US" dirty="0"/>
              <a:t>EF Core runs on top of the </a:t>
            </a:r>
            <a:r>
              <a:rPr lang="en-US" b="1" dirty="0"/>
              <a:t>Cross-platform .NET Standard 2.0</a:t>
            </a:r>
            <a:r>
              <a:rPr lang="en-US" dirty="0"/>
              <a:t>, which is supported by a variety of runtimes from </a:t>
            </a:r>
            <a:r>
              <a:rPr lang="en-US" b="1" dirty="0"/>
              <a:t>.NET Framework </a:t>
            </a:r>
            <a:r>
              <a:rPr lang="en-US" dirty="0"/>
              <a:t>to </a:t>
            </a:r>
            <a:r>
              <a:rPr lang="en-US" b="1" dirty="0"/>
              <a:t>Linux</a:t>
            </a:r>
            <a:r>
              <a:rPr lang="en-US" dirty="0"/>
              <a:t> to </a:t>
            </a:r>
            <a:r>
              <a:rPr lang="en-US" b="1" dirty="0"/>
              <a:t>UWP</a:t>
            </a:r>
            <a:r>
              <a:rPr lang="en-US" dirty="0"/>
              <a:t> to </a:t>
            </a:r>
            <a:r>
              <a:rPr lang="en-US" b="1" dirty="0"/>
              <a:t>iOS</a:t>
            </a:r>
            <a:r>
              <a:rPr lang="en-US" dirty="0"/>
              <a:t>, but this means you can only build and run EF Core in apps whose runtime does sit on top of .NET Standard 2. </a:t>
            </a:r>
          </a:p>
          <a:p>
            <a:r>
              <a:rPr lang="en-US" dirty="0"/>
              <a:t>There has been a lot of confusion around this and I believe that many are still surprised that .NET Framework is one of those options and this doesn't just mean where you can deploy your apps, but also where you can build them. </a:t>
            </a:r>
          </a:p>
          <a:p>
            <a:endParaRPr lang="en-US" dirty="0"/>
          </a:p>
          <a:p>
            <a:r>
              <a:rPr lang="en-US" dirty="0"/>
              <a:t>Because </a:t>
            </a:r>
            <a:r>
              <a:rPr lang="en-US" b="1" dirty="0"/>
              <a:t>.NET 4.6.1 and above supports .NET Standard 2.0</a:t>
            </a:r>
            <a:r>
              <a:rPr lang="en-US" dirty="0"/>
              <a:t>, you can use EF Core in any of the </a:t>
            </a:r>
            <a:r>
              <a:rPr lang="en-US" b="1" dirty="0"/>
              <a:t>classic Windows (WPF) </a:t>
            </a:r>
            <a:r>
              <a:rPr lang="en-US" dirty="0"/>
              <a:t>or </a:t>
            </a:r>
            <a:r>
              <a:rPr lang="en-US" b="1" dirty="0"/>
              <a:t>web applications</a:t>
            </a:r>
            <a:r>
              <a:rPr lang="en-US" dirty="0"/>
              <a:t>. </a:t>
            </a:r>
          </a:p>
          <a:p>
            <a:r>
              <a:rPr lang="en-US" dirty="0"/>
              <a:t>That means you can benefit from features of EF Core without being forced to give up the application types your business and customers might still be relying on. </a:t>
            </a:r>
          </a:p>
          <a:p>
            <a:endParaRPr lang="en-US" dirty="0"/>
          </a:p>
          <a:p>
            <a:r>
              <a:rPr lang="en-US" dirty="0"/>
              <a:t>More obvious for EF Core is the fact that you can use it in </a:t>
            </a:r>
            <a:r>
              <a:rPr lang="en-US" b="1" dirty="0"/>
              <a:t>.NET Core apps </a:t>
            </a:r>
            <a:r>
              <a:rPr lang="en-US" dirty="0"/>
              <a:t>that run </a:t>
            </a:r>
            <a:r>
              <a:rPr lang="en-US" b="1" dirty="0"/>
              <a:t>cross platform </a:t>
            </a:r>
            <a:r>
              <a:rPr lang="en-US" dirty="0"/>
              <a:t>on </a:t>
            </a:r>
            <a:r>
              <a:rPr lang="en-US" b="1" dirty="0"/>
              <a:t>Windows</a:t>
            </a:r>
            <a:r>
              <a:rPr lang="en-US" dirty="0"/>
              <a:t>, </a:t>
            </a:r>
            <a:r>
              <a:rPr lang="en-US" b="1" dirty="0"/>
              <a:t>Mac 0S</a:t>
            </a:r>
            <a:r>
              <a:rPr lang="en-US" dirty="0"/>
              <a:t>, and </a:t>
            </a:r>
            <a:r>
              <a:rPr lang="en-US" b="1" dirty="0"/>
              <a:t>Linux</a:t>
            </a:r>
            <a:r>
              <a:rPr lang="en-US" dirty="0"/>
              <a:t>. </a:t>
            </a:r>
          </a:p>
          <a:p>
            <a:r>
              <a:rPr lang="en-US" dirty="0"/>
              <a:t>For Windows 10 Universal Windows Platform (UWP) apps, EF Core can run on any device that has </a:t>
            </a:r>
            <a:r>
              <a:rPr lang="en-US" b="1" dirty="0"/>
              <a:t>Windows 10 Fall Creators update </a:t>
            </a:r>
            <a:r>
              <a:rPr lang="en-US" dirty="0"/>
              <a:t>installed. </a:t>
            </a:r>
          </a:p>
          <a:p>
            <a:r>
              <a:rPr lang="en-US" dirty="0"/>
              <a:t>And </a:t>
            </a:r>
            <a:r>
              <a:rPr lang="en-US" b="1" dirty="0"/>
              <a:t>Xamarin</a:t>
            </a:r>
            <a:r>
              <a:rPr lang="en-US" dirty="0"/>
              <a:t> will let you use EF Core in native apps that run on </a:t>
            </a:r>
            <a:r>
              <a:rPr lang="en-US" b="1" dirty="0"/>
              <a:t>iOS</a:t>
            </a:r>
            <a:r>
              <a:rPr lang="en-US" dirty="0"/>
              <a:t>, </a:t>
            </a:r>
            <a:r>
              <a:rPr lang="en-US" b="1" dirty="0"/>
              <a:t>Android</a:t>
            </a:r>
            <a:r>
              <a:rPr lang="en-US" dirty="0"/>
              <a:t>, </a:t>
            </a:r>
            <a:r>
              <a:rPr lang="en-US" b="1" dirty="0"/>
              <a:t>Windows</a:t>
            </a:r>
            <a:r>
              <a:rPr lang="en-US" dirty="0"/>
              <a:t>, and </a:t>
            </a:r>
            <a:r>
              <a:rPr lang="en-US" b="1" dirty="0"/>
              <a:t>Mac OS</a:t>
            </a:r>
            <a:r>
              <a:rPr lang="en-US" dirty="0"/>
              <a:t>. </a:t>
            </a:r>
          </a:p>
          <a:p>
            <a:r>
              <a:rPr lang="en-US" dirty="0"/>
              <a:t>The requirements here are a little complicated because they differ from one environment to another. </a:t>
            </a:r>
          </a:p>
          <a:p>
            <a:endParaRPr lang="en-US" dirty="0"/>
          </a:p>
          <a:p>
            <a:r>
              <a:rPr lang="en-US" dirty="0"/>
              <a:t>In order to build anything with EF Core, you must have the .NET Core SDK installed on your machine. </a:t>
            </a:r>
          </a:p>
          <a:p>
            <a:r>
              <a:rPr lang="en-US" dirty="0"/>
              <a:t>If you're planning to build software that will only ever run on .NET Framework, you'll need to be on a Windows machine to do your development and you can use Visual Studio. </a:t>
            </a:r>
          </a:p>
          <a:p>
            <a:r>
              <a:rPr lang="en-US" dirty="0"/>
              <a:t>If you plan to build Cross-platform apps using .NET Core, you've got a lot of options, Visual Studio on Windows, Visual Studio for Mac, or the lightweight Cross-platform Visual Studio code, which you can use on Windows, Mac OS, or Linux, but there is still more. </a:t>
            </a:r>
          </a:p>
          <a:p>
            <a:r>
              <a:rPr lang="en-US" dirty="0"/>
              <a:t>If you're building mobile apps targeting UWP, your development machine must have Windows 10 Fall Creators Update on it and the latest version of Visual Studio is always best, but it has to be at least version 15.4. </a:t>
            </a:r>
          </a:p>
          <a:p>
            <a:r>
              <a:rPr lang="en-US" dirty="0"/>
              <a:t>And finally, building Xamarin apps also has a number of options, but the targets will determine your requirements. </a:t>
            </a:r>
          </a:p>
          <a:p>
            <a:endParaRPr lang="en-US" dirty="0"/>
          </a:p>
          <a:p>
            <a:r>
              <a:rPr lang="en-US" b="1" dirty="0"/>
              <a:t>Regardless of where you're doing the coding or where your application gets deployed, there is only one set of APIs that you'll use when working with EF Core.</a:t>
            </a:r>
            <a:endParaRPr lang="nl-BE" b="1"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a:t>
            </a:fld>
            <a:endParaRPr lang="nl-NL"/>
          </a:p>
        </p:txBody>
      </p:sp>
    </p:spTree>
    <p:extLst>
      <p:ext uri="{BB962C8B-B14F-4D97-AF65-F5344CB8AC3E}">
        <p14:creationId xmlns:p14="http://schemas.microsoft.com/office/powerpoint/2010/main" val="193450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 high-level look at EF Core's workflow which I feel is important to understand before jumping into any code. </a:t>
            </a:r>
          </a:p>
          <a:p>
            <a:endParaRPr lang="en-US" baseline="0" dirty="0"/>
          </a:p>
          <a:p>
            <a:r>
              <a:rPr lang="en-US" baseline="0" dirty="0"/>
              <a:t>The puzzle pieces involved fall into four different categories. </a:t>
            </a:r>
          </a:p>
          <a:p>
            <a:pPr marL="228600" indent="-228600">
              <a:buFont typeface="+mj-lt"/>
              <a:buAutoNum type="arabicPeriod"/>
            </a:pPr>
            <a:r>
              <a:rPr lang="en-US" baseline="0" dirty="0"/>
              <a:t>First, you need </a:t>
            </a:r>
            <a:r>
              <a:rPr lang="en-US" b="1" baseline="0" dirty="0"/>
              <a:t>the classes that describe your domain</a:t>
            </a:r>
            <a:r>
              <a:rPr lang="en-US" baseline="0" dirty="0"/>
              <a:t>, the business problem that your software is going to solve, and this part actually has nothing to do with Entity Framework. </a:t>
            </a:r>
          </a:p>
          <a:p>
            <a:pPr marL="228600" indent="-228600">
              <a:buFont typeface="+mj-lt"/>
              <a:buAutoNum type="arabicPeriod"/>
            </a:pPr>
            <a:r>
              <a:rPr lang="en-US" baseline="0" dirty="0"/>
              <a:t>Then you use Entity Framework APIs to </a:t>
            </a:r>
            <a:r>
              <a:rPr lang="en-US" b="1" baseline="0" dirty="0"/>
              <a:t>define a data model </a:t>
            </a:r>
            <a:r>
              <a:rPr lang="en-US" baseline="0" dirty="0"/>
              <a:t>based on those domain classes. </a:t>
            </a:r>
            <a:br>
              <a:rPr lang="en-US" baseline="0" dirty="0"/>
            </a:br>
            <a:r>
              <a:rPr lang="en-US" baseline="0" dirty="0"/>
              <a:t>You also use Entity Framework APIs to </a:t>
            </a:r>
            <a:r>
              <a:rPr lang="en-US" b="1" baseline="0" dirty="0"/>
              <a:t>write and execute LINQ to Entities queries </a:t>
            </a:r>
            <a:r>
              <a:rPr lang="en-US" baseline="0" dirty="0"/>
              <a:t>against those classes, and in your code, you'll need to call Entity Framework's </a:t>
            </a:r>
            <a:r>
              <a:rPr lang="en-US" b="1" baseline="0" dirty="0"/>
              <a:t>save changes </a:t>
            </a:r>
            <a:r>
              <a:rPr lang="en-US" baseline="0" dirty="0"/>
              <a:t>to push data back to the database. </a:t>
            </a:r>
          </a:p>
          <a:p>
            <a:pPr marL="228600" indent="-228600">
              <a:buFont typeface="+mj-lt"/>
              <a:buAutoNum type="arabicPeriod"/>
            </a:pPr>
            <a:r>
              <a:rPr lang="en-US" baseline="0" dirty="0"/>
              <a:t>What Entity Framework's APIs will do for you is </a:t>
            </a:r>
            <a:r>
              <a:rPr lang="en-US" b="1" baseline="0" dirty="0"/>
              <a:t>keep track of the state of objects that it's aware of</a:t>
            </a:r>
            <a:r>
              <a:rPr lang="en-US" baseline="0" dirty="0"/>
              <a:t>, it'll </a:t>
            </a:r>
            <a:r>
              <a:rPr lang="en-US" b="1" baseline="0" dirty="0"/>
              <a:t>determine the SQL it needs to save data back to the database</a:t>
            </a:r>
            <a:r>
              <a:rPr lang="en-US" baseline="0" dirty="0"/>
              <a:t>, and for queries, Entity Framework will </a:t>
            </a:r>
            <a:r>
              <a:rPr lang="en-US" b="1" baseline="0" dirty="0"/>
              <a:t>transform</a:t>
            </a:r>
            <a:r>
              <a:rPr lang="en-US" baseline="0" dirty="0"/>
              <a:t> your </a:t>
            </a:r>
            <a:r>
              <a:rPr lang="en-US" b="1" baseline="0" dirty="0"/>
              <a:t>LINQ</a:t>
            </a:r>
            <a:r>
              <a:rPr lang="en-US" baseline="0" dirty="0"/>
              <a:t> to Entities queries </a:t>
            </a:r>
            <a:r>
              <a:rPr lang="en-US" b="1" baseline="0" dirty="0"/>
              <a:t>into SQL</a:t>
            </a:r>
            <a:r>
              <a:rPr lang="en-US" baseline="0" dirty="0"/>
              <a:t>, </a:t>
            </a:r>
            <a:r>
              <a:rPr lang="en-US" b="1" baseline="0" dirty="0"/>
              <a:t>execute</a:t>
            </a:r>
            <a:r>
              <a:rPr lang="en-US" baseline="0" dirty="0"/>
              <a:t> that </a:t>
            </a:r>
            <a:r>
              <a:rPr lang="en-US" b="1" baseline="0" dirty="0"/>
              <a:t>SQL</a:t>
            </a:r>
            <a:r>
              <a:rPr lang="en-US" baseline="0" dirty="0"/>
              <a:t>, and then </a:t>
            </a:r>
            <a:r>
              <a:rPr lang="en-US" b="1" baseline="0" dirty="0"/>
              <a:t>create objects from the query results</a:t>
            </a:r>
            <a:r>
              <a:rPr lang="en-US" baseline="0" dirty="0"/>
              <a:t>. </a:t>
            </a:r>
          </a:p>
          <a:p>
            <a:pPr marL="228600" indent="-228600">
              <a:buFont typeface="+mj-lt"/>
              <a:buAutoNum type="arabicPeriod"/>
            </a:pPr>
            <a:r>
              <a:rPr lang="en-US" baseline="0" dirty="0"/>
              <a:t>The last major puzzle piece is that </a:t>
            </a:r>
            <a:r>
              <a:rPr lang="en-US" b="1" baseline="0" dirty="0"/>
              <a:t>Entity Framework manages all of the interaction with the data store</a:t>
            </a:r>
            <a:r>
              <a:rPr lang="en-US" baseline="0" dirty="0"/>
              <a:t>. </a:t>
            </a:r>
            <a:endParaRPr lang="nl-BE" baseline="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7</a:t>
            </a:fld>
            <a:endParaRPr lang="nl-NL"/>
          </a:p>
        </p:txBody>
      </p:sp>
    </p:spTree>
    <p:extLst>
      <p:ext uri="{BB962C8B-B14F-4D97-AF65-F5344CB8AC3E}">
        <p14:creationId xmlns:p14="http://schemas.microsoft.com/office/powerpoint/2010/main" val="39683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With this information in hand, let's now look at a </a:t>
            </a:r>
            <a:r>
              <a:rPr lang="en-US" b="1" dirty="0"/>
              <a:t>basic workflow of how Entity Framework works </a:t>
            </a:r>
            <a:r>
              <a:rPr lang="en-US" dirty="0"/>
              <a:t>in an application. </a:t>
            </a:r>
          </a:p>
          <a:p>
            <a:endParaRPr lang="en-US" dirty="0"/>
          </a:p>
          <a:p>
            <a:r>
              <a:rPr lang="en-US" dirty="0"/>
              <a:t>As I said earlier, </a:t>
            </a:r>
            <a:r>
              <a:rPr lang="en-US" b="1" dirty="0"/>
              <a:t>it all starts with your domain classes</a:t>
            </a:r>
            <a:r>
              <a:rPr lang="en-US" dirty="0"/>
              <a:t>, not with Entity Framework, but with those classes, you can then use Entity Framework's </a:t>
            </a:r>
            <a:r>
              <a:rPr lang="en-US" b="1" dirty="0" err="1"/>
              <a:t>DbContext</a:t>
            </a:r>
            <a:r>
              <a:rPr lang="en-US" dirty="0"/>
              <a:t> API </a:t>
            </a:r>
            <a:r>
              <a:rPr lang="en-US" b="1" dirty="0"/>
              <a:t>to wrap the classes into a model and instruct Entity Framework as to how those classes in the model map to the database schema</a:t>
            </a:r>
            <a:r>
              <a:rPr lang="en-US" dirty="0"/>
              <a:t>. </a:t>
            </a:r>
          </a:p>
          <a:p>
            <a:endParaRPr lang="en-US" dirty="0"/>
          </a:p>
          <a:p>
            <a:r>
              <a:rPr lang="en-US" dirty="0"/>
              <a:t>With this understanding and the help of the relevant database provider, Entity Framework can then </a:t>
            </a:r>
            <a:r>
              <a:rPr lang="en-US" b="1" dirty="0"/>
              <a:t>translate queries</a:t>
            </a:r>
            <a:r>
              <a:rPr lang="en-US" dirty="0"/>
              <a:t> that you write in </a:t>
            </a:r>
            <a:r>
              <a:rPr lang="en-US" b="1" dirty="0"/>
              <a:t>LINQ</a:t>
            </a:r>
            <a:r>
              <a:rPr lang="en-US" dirty="0"/>
              <a:t> to entities against your classes </a:t>
            </a:r>
            <a:r>
              <a:rPr lang="en-US" b="1" dirty="0"/>
              <a:t>into SQL </a:t>
            </a:r>
            <a:r>
              <a:rPr lang="en-US" dirty="0"/>
              <a:t>that's understood by your database. </a:t>
            </a:r>
          </a:p>
          <a:p>
            <a:r>
              <a:rPr lang="en-US" dirty="0"/>
              <a:t>It then </a:t>
            </a:r>
            <a:r>
              <a:rPr lang="en-US" b="1" dirty="0"/>
              <a:t>executes the query </a:t>
            </a:r>
            <a:r>
              <a:rPr lang="en-US" dirty="0"/>
              <a:t>and </a:t>
            </a:r>
            <a:r>
              <a:rPr lang="en-US" b="1" dirty="0"/>
              <a:t>uses the results to return populated instances of your objects</a:t>
            </a:r>
            <a:r>
              <a:rPr lang="en-US" dirty="0"/>
              <a:t>, again, taking away all of that redundant work that we normally have to do. </a:t>
            </a:r>
          </a:p>
          <a:p>
            <a:endParaRPr lang="en-US" dirty="0"/>
          </a:p>
          <a:p>
            <a:r>
              <a:rPr lang="en-US" dirty="0"/>
              <a:t>You could also map to views, instead of tables, and if you need to, you can even execute stored procedures, maybe if Entity Framework just can't create efficiently performing SQL or if the query is just too hard to express with LINQ. </a:t>
            </a:r>
          </a:p>
          <a:p>
            <a:endParaRPr lang="en-US" dirty="0"/>
          </a:p>
          <a:p>
            <a:r>
              <a:rPr lang="en-US" dirty="0"/>
              <a:t>Entity Framework can </a:t>
            </a:r>
            <a:r>
              <a:rPr lang="en-US" b="1" dirty="0"/>
              <a:t>keep track of objects </a:t>
            </a:r>
            <a:r>
              <a:rPr lang="en-US" dirty="0"/>
              <a:t>as long as the </a:t>
            </a:r>
            <a:r>
              <a:rPr lang="en-US" i="1" dirty="0" err="1"/>
              <a:t>DbContext</a:t>
            </a:r>
            <a:r>
              <a:rPr lang="en-US" dirty="0"/>
              <a:t> is in scope, for example, this could happen in a </a:t>
            </a:r>
            <a:r>
              <a:rPr lang="en-US" b="0" dirty="0"/>
              <a:t>desktop application. </a:t>
            </a:r>
            <a:r>
              <a:rPr lang="en-US" dirty="0"/>
              <a:t>If you edit or add or delete an object, Entity Framework will be aware of it. </a:t>
            </a:r>
          </a:p>
          <a:p>
            <a:r>
              <a:rPr lang="en-US" dirty="0"/>
              <a:t>With disconnected apps though (e.g. a web application), we do have patterns to inform Entity Framework of this state of an object when it comes back from whatever was working with it. </a:t>
            </a:r>
          </a:p>
          <a:p>
            <a:r>
              <a:rPr lang="en-US" dirty="0"/>
              <a:t>Then with a single command, </a:t>
            </a:r>
            <a:r>
              <a:rPr lang="en-US" b="1" dirty="0"/>
              <a:t>save changes</a:t>
            </a:r>
            <a:r>
              <a:rPr lang="en-US" dirty="0"/>
              <a:t>, Entity Framework can use all that state information to </a:t>
            </a:r>
            <a:r>
              <a:rPr lang="en-US" b="1" dirty="0"/>
              <a:t>build and execute the relevant insert, update, or delete commands on the database</a:t>
            </a:r>
            <a:r>
              <a:rPr lang="en-US" dirty="0"/>
              <a:t>.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138376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4067026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21-11-2021</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pic>
        <p:nvPicPr>
          <p:cNvPr id="10" name="Afbeelding 9"/>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52239" y="3336728"/>
            <a:ext cx="3691761" cy="3353646"/>
          </a:xfrm>
          <a:prstGeom prst="rect">
            <a:avLst/>
          </a:prstGeom>
        </p:spPr>
      </p:pic>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21-11-2021</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21-11-2021</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21-11-2021</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9" y="6338203"/>
            <a:ext cx="459730" cy="289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21-11-2021</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21-11-2021</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21-11-2021</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21-11-2021</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21-11-2021</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21-11-2021</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21-11-2021</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21-11-2021</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icrosoft.com/net/downloa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pluralsight.com/course-player?clipId=a4ce26f3-753a-4c03-a966-7154fb90e16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app.pluralsight.com/course-player?clipId=722147f0-fab6-42ce-a51b-02ed0caf908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pluralsight.com/course-player?clipId=993b823d-09a1-4c79-80fa-b5da7808932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pluralsight.com/course-player?clipId=cac741f2-a8e3-40de-b5ee-b5203090181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pp.pluralsight.com/course-player?clipId=c18dba3b-7ec3-4590-a6b7-ec341d5c619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course-player?clipId=836b4a79-26d6-47b2-a215-1168e29f728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luralsight.com/player?course=entity-framework-core-2-getting-started&amp;author=julie-lerman&amp;name=fa16ecc6-d374-4ad8-af7c-55632114f53a&amp;clip=8&amp;mode=liv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pp.pluralsight.com/course-player?clipId=35ce7dc0-74bc-4743-a07e-b2c5d882ef4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matskas.com/ef-core-migrations-with-existing-database-schema-and-da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app.pluralsight.com/course-player?clipId=67346714-7029-4e5a-8bae-02fa7383bc2c"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pp.pluralsight.com/course-player?clipId=50a28b3b-258a-4d7f-875c-be9ffbbc733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app.pluralsight.com/course-player?clipId=67346714-7029-4e5a-8bae-02fa7383bc2c"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app.pluralsight.com/course-player?clipId=e604226b-19e8-4443-9cdb-73658875fe5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earnentityframeworkcore.com/configuration/fluent-ap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learnentityframeworkcore.com/configuration/fluent-api/property-configuration" TargetMode="External"/><Relationship Id="rId4" Type="http://schemas.openxmlformats.org/officeDocument/2006/relationships/hyperlink" Target="https://www.learnentityframeworkcore.com/configuration/fluent-api/type-configuration"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app.pluralsight.com/library/courses/getting-started-entity-framework-cor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f/cor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a:t>Entity</a:t>
            </a:r>
            <a:r>
              <a:rPr lang="nl-NL" dirty="0"/>
              <a:t> Framework </a:t>
            </a:r>
            <a:r>
              <a:rPr lang="nl-NL" dirty="0" err="1"/>
              <a:t>Core</a:t>
            </a:r>
            <a:endParaRPr lang="nl-NL" dirty="0"/>
          </a:p>
        </p:txBody>
      </p:sp>
      <p:sp>
        <p:nvSpPr>
          <p:cNvPr id="3" name="Subtitel 2"/>
          <p:cNvSpPr>
            <a:spLocks noGrp="1"/>
          </p:cNvSpPr>
          <p:nvPr>
            <p:ph type="subTitle" idx="1"/>
          </p:nvPr>
        </p:nvSpPr>
        <p:spPr/>
        <p:txBody>
          <a:bodyPr/>
          <a:lstStyle/>
          <a:p>
            <a:r>
              <a:rPr lang="nl-NL" dirty="0"/>
              <a:t>Enterprise &amp; Mobile .NET</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E96F362-CE53-495B-A0AE-6EA27DD5BA53}"/>
              </a:ext>
            </a:extLst>
          </p:cNvPr>
          <p:cNvSpPr>
            <a:spLocks noGrp="1"/>
          </p:cNvSpPr>
          <p:nvPr>
            <p:ph type="title"/>
          </p:nvPr>
        </p:nvSpPr>
        <p:spPr/>
        <p:txBody>
          <a:bodyPr/>
          <a:lstStyle/>
          <a:p>
            <a:r>
              <a:rPr lang="nl-BE" dirty="0" err="1"/>
              <a:t>Note</a:t>
            </a:r>
            <a:r>
              <a:rPr lang="nl-BE" dirty="0"/>
              <a:t>: .NET Standard </a:t>
            </a:r>
            <a:r>
              <a:rPr lang="nl-BE" dirty="0" err="1"/>
              <a:t>dependency</a:t>
            </a:r>
            <a:endParaRPr lang="nl-BE" dirty="0"/>
          </a:p>
        </p:txBody>
      </p:sp>
      <p:sp>
        <p:nvSpPr>
          <p:cNvPr id="6" name="Tijdelijke aanduiding voor inhoud 5">
            <a:extLst>
              <a:ext uri="{FF2B5EF4-FFF2-40B4-BE49-F238E27FC236}">
                <a16:creationId xmlns:a16="http://schemas.microsoft.com/office/drawing/2014/main" id="{42BA6579-A90C-43AD-87BD-47FEA364E291}"/>
              </a:ext>
            </a:extLst>
          </p:cNvPr>
          <p:cNvSpPr>
            <a:spLocks noGrp="1"/>
          </p:cNvSpPr>
          <p:nvPr>
            <p:ph idx="1"/>
          </p:nvPr>
        </p:nvSpPr>
        <p:spPr/>
        <p:txBody>
          <a:bodyPr/>
          <a:lstStyle/>
          <a:p>
            <a:r>
              <a:rPr lang="nl-BE" dirty="0"/>
              <a:t>Open up console </a:t>
            </a:r>
            <a:r>
              <a:rPr lang="nl-BE" dirty="0" err="1"/>
              <a:t>and</a:t>
            </a:r>
            <a:r>
              <a:rPr lang="nl-BE" dirty="0"/>
              <a:t> type</a:t>
            </a:r>
          </a:p>
          <a:p>
            <a:pPr lvl="1"/>
            <a:r>
              <a:rPr lang="nl-BE" dirty="0" err="1"/>
              <a:t>dotnet</a:t>
            </a:r>
            <a:r>
              <a:rPr lang="nl-BE" dirty="0"/>
              <a:t> --</a:t>
            </a:r>
            <a:r>
              <a:rPr lang="nl-BE" dirty="0" err="1"/>
              <a:t>version</a:t>
            </a:r>
            <a:endParaRPr lang="nl-BE" dirty="0"/>
          </a:p>
          <a:p>
            <a:r>
              <a:rPr lang="nl-BE" dirty="0"/>
              <a:t>Installation </a:t>
            </a:r>
            <a:r>
              <a:rPr lang="nl-BE" dirty="0" err="1"/>
              <a:t>instructions</a:t>
            </a:r>
            <a:endParaRPr lang="nl-BE" dirty="0"/>
          </a:p>
          <a:p>
            <a:pPr lvl="1"/>
            <a:r>
              <a:rPr lang="nl-BE" dirty="0">
                <a:hlinkClick r:id="rId3"/>
              </a:rPr>
              <a:t>http://microsoft.com/net/download</a:t>
            </a:r>
            <a:r>
              <a:rPr lang="nl-BE" dirty="0"/>
              <a:t> </a:t>
            </a:r>
          </a:p>
          <a:p>
            <a:pPr lvl="1"/>
            <a:r>
              <a:rPr lang="nl-BE" dirty="0" err="1"/>
              <a:t>You</a:t>
            </a:r>
            <a:r>
              <a:rPr lang="nl-BE" dirty="0"/>
              <a:t> </a:t>
            </a:r>
            <a:r>
              <a:rPr lang="nl-BE" dirty="0" err="1"/>
              <a:t>need</a:t>
            </a:r>
            <a:r>
              <a:rPr lang="nl-BE" dirty="0"/>
              <a:t> .NET </a:t>
            </a:r>
            <a:r>
              <a:rPr lang="nl-BE" dirty="0" err="1"/>
              <a:t>Core</a:t>
            </a:r>
            <a:r>
              <a:rPr lang="nl-BE" dirty="0"/>
              <a:t> SDK</a:t>
            </a:r>
          </a:p>
        </p:txBody>
      </p:sp>
      <p:sp>
        <p:nvSpPr>
          <p:cNvPr id="4" name="Tijdelijke aanduiding voor dianummer 3">
            <a:extLst>
              <a:ext uri="{FF2B5EF4-FFF2-40B4-BE49-F238E27FC236}">
                <a16:creationId xmlns:a16="http://schemas.microsoft.com/office/drawing/2014/main" id="{5F659724-88EE-4553-815F-B920207A5DB7}"/>
              </a:ext>
            </a:extLst>
          </p:cNvPr>
          <p:cNvSpPr>
            <a:spLocks noGrp="1"/>
          </p:cNvSpPr>
          <p:nvPr>
            <p:ph type="sldNum" sz="quarter" idx="12"/>
          </p:nvPr>
        </p:nvSpPr>
        <p:spPr/>
        <p:txBody>
          <a:bodyPr/>
          <a:lstStyle/>
          <a:p>
            <a:fld id="{BB1F6A77-C74B-4AE6-948A-7F70CF80FD7E}" type="slidenum">
              <a:rPr lang="nl-NL" smtClean="0"/>
              <a:pPr/>
              <a:t>10</a:t>
            </a:fld>
            <a:endParaRPr lang="nl-NL"/>
          </a:p>
        </p:txBody>
      </p:sp>
    </p:spTree>
    <p:extLst>
      <p:ext uri="{BB962C8B-B14F-4D97-AF65-F5344CB8AC3E}">
        <p14:creationId xmlns:p14="http://schemas.microsoft.com/office/powerpoint/2010/main" val="345026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442BB-FA11-4DF0-BAE8-1F1CE8A20C4A}"/>
              </a:ext>
            </a:extLst>
          </p:cNvPr>
          <p:cNvSpPr>
            <a:spLocks noGrp="1"/>
          </p:cNvSpPr>
          <p:nvPr>
            <p:ph type="title"/>
          </p:nvPr>
        </p:nvSpPr>
        <p:spPr/>
        <p:txBody>
          <a:bodyPr/>
          <a:lstStyle/>
          <a:p>
            <a:r>
              <a:rPr lang="nl-BE" dirty="0"/>
              <a:t>Setting up </a:t>
            </a:r>
            <a:r>
              <a:rPr lang="nl-BE" dirty="0" err="1"/>
              <a:t>the</a:t>
            </a:r>
            <a:r>
              <a:rPr lang="nl-BE" dirty="0"/>
              <a:t> Solution</a:t>
            </a:r>
          </a:p>
        </p:txBody>
      </p:sp>
      <p:sp>
        <p:nvSpPr>
          <p:cNvPr id="3" name="Tijdelijke aanduiding voor inhoud 2">
            <a:extLst>
              <a:ext uri="{FF2B5EF4-FFF2-40B4-BE49-F238E27FC236}">
                <a16:creationId xmlns:a16="http://schemas.microsoft.com/office/drawing/2014/main" id="{4CEA8348-7B76-449B-8BB0-5B693077B49F}"/>
              </a:ext>
            </a:extLst>
          </p:cNvPr>
          <p:cNvSpPr>
            <a:spLocks noGrp="1"/>
          </p:cNvSpPr>
          <p:nvPr>
            <p:ph idx="1"/>
          </p:nvPr>
        </p:nvSpPr>
        <p:spPr/>
        <p:txBody>
          <a:bodyPr>
            <a:normAutofit fontScale="92500" lnSpcReduction="10000"/>
          </a:bodyPr>
          <a:lstStyle/>
          <a:p>
            <a:r>
              <a:rPr lang="nl-BE" dirty="0" err="1">
                <a:hlinkClick r:id="rId3"/>
              </a:rPr>
              <a:t>Pluralsight</a:t>
            </a:r>
            <a:r>
              <a:rPr lang="nl-BE" dirty="0">
                <a:hlinkClick r:id="rId3"/>
              </a:rPr>
              <a:t> Demo</a:t>
            </a:r>
            <a:endParaRPr lang="nl-BE" dirty="0"/>
          </a:p>
          <a:p>
            <a:r>
              <a:rPr lang="nl-BE" dirty="0"/>
              <a:t>Start </a:t>
            </a:r>
            <a:r>
              <a:rPr lang="nl-BE" dirty="0" err="1"/>
              <a:t>from</a:t>
            </a:r>
            <a:r>
              <a:rPr lang="nl-BE" dirty="0"/>
              <a:t> blank solution without </a:t>
            </a:r>
            <a:r>
              <a:rPr lang="nl-BE" dirty="0" err="1"/>
              <a:t>any</a:t>
            </a:r>
            <a:r>
              <a:rPr lang="nl-BE" dirty="0"/>
              <a:t> </a:t>
            </a:r>
            <a:r>
              <a:rPr lang="nl-BE" dirty="0" err="1"/>
              <a:t>projects</a:t>
            </a:r>
            <a:endParaRPr lang="nl-BE" dirty="0"/>
          </a:p>
          <a:p>
            <a:r>
              <a:rPr lang="nl-BE" dirty="0" err="1"/>
              <a:t>Add</a:t>
            </a:r>
            <a:r>
              <a:rPr lang="nl-BE" dirty="0"/>
              <a:t> </a:t>
            </a:r>
            <a:r>
              <a:rPr lang="nl-BE" dirty="0" err="1"/>
              <a:t>Projects</a:t>
            </a:r>
            <a:endParaRPr lang="nl-BE" dirty="0"/>
          </a:p>
          <a:p>
            <a:pPr lvl="1"/>
            <a:r>
              <a:rPr lang="nl-BE" dirty="0"/>
              <a:t>Class Library (.NET Standard) =&gt; Domain</a:t>
            </a:r>
          </a:p>
          <a:p>
            <a:pPr lvl="1"/>
            <a:r>
              <a:rPr lang="nl-BE" dirty="0"/>
              <a:t>Class Library (.NET Standard) =&gt; Infrastructure</a:t>
            </a:r>
          </a:p>
          <a:p>
            <a:pPr lvl="1"/>
            <a:r>
              <a:rPr lang="nl-BE" dirty="0" err="1"/>
              <a:t>Some</a:t>
            </a:r>
            <a:r>
              <a:rPr lang="nl-BE" dirty="0"/>
              <a:t> UI Project (.NET </a:t>
            </a:r>
            <a:r>
              <a:rPr lang="nl-BE" dirty="0" err="1"/>
              <a:t>Core</a:t>
            </a:r>
            <a:r>
              <a:rPr lang="nl-BE" dirty="0"/>
              <a:t> Console)</a:t>
            </a:r>
          </a:p>
          <a:p>
            <a:pPr lvl="1"/>
            <a:r>
              <a:rPr lang="nl-BE" dirty="0"/>
              <a:t>…</a:t>
            </a:r>
          </a:p>
          <a:p>
            <a:r>
              <a:rPr lang="nl-BE" dirty="0"/>
              <a:t>It is a best </a:t>
            </a:r>
            <a:r>
              <a:rPr lang="nl-BE" dirty="0" err="1"/>
              <a:t>practice</a:t>
            </a:r>
            <a:r>
              <a:rPr lang="nl-BE" dirty="0"/>
              <a:t> </a:t>
            </a:r>
            <a:r>
              <a:rPr lang="nl-BE" dirty="0" err="1"/>
              <a:t>to</a:t>
            </a:r>
            <a:r>
              <a:rPr lang="nl-BE" dirty="0"/>
              <a:t> </a:t>
            </a:r>
            <a:r>
              <a:rPr lang="nl-BE" dirty="0" err="1"/>
              <a:t>work</a:t>
            </a:r>
            <a:r>
              <a:rPr lang="nl-BE" dirty="0"/>
              <a:t> </a:t>
            </a:r>
            <a:r>
              <a:rPr lang="nl-BE" dirty="0" err="1"/>
              <a:t>with</a:t>
            </a:r>
            <a:r>
              <a:rPr lang="nl-BE" dirty="0"/>
              <a:t> </a:t>
            </a:r>
            <a:r>
              <a:rPr lang="nl-BE" dirty="0" err="1"/>
              <a:t>seperate</a:t>
            </a:r>
            <a:r>
              <a:rPr lang="nl-BE" dirty="0"/>
              <a:t> </a:t>
            </a:r>
            <a:r>
              <a:rPr lang="nl-BE" dirty="0" err="1"/>
              <a:t>projects</a:t>
            </a:r>
            <a:r>
              <a:rPr lang="nl-BE" dirty="0"/>
              <a:t> </a:t>
            </a:r>
            <a:r>
              <a:rPr lang="nl-BE" dirty="0" err="1"/>
              <a:t>for</a:t>
            </a:r>
            <a:r>
              <a:rPr lang="nl-BE" dirty="0"/>
              <a:t> different </a:t>
            </a:r>
            <a:r>
              <a:rPr lang="nl-BE" dirty="0" err="1"/>
              <a:t>layers</a:t>
            </a:r>
            <a:r>
              <a:rPr lang="nl-BE" dirty="0"/>
              <a:t> of </a:t>
            </a:r>
            <a:r>
              <a:rPr lang="nl-BE" dirty="0" err="1"/>
              <a:t>your</a:t>
            </a:r>
            <a:r>
              <a:rPr lang="nl-BE" dirty="0"/>
              <a:t> </a:t>
            </a:r>
            <a:r>
              <a:rPr lang="nl-BE" dirty="0" err="1"/>
              <a:t>application</a:t>
            </a:r>
            <a:endParaRPr lang="nl-BE" dirty="0"/>
          </a:p>
        </p:txBody>
      </p:sp>
      <p:sp>
        <p:nvSpPr>
          <p:cNvPr id="4" name="Tijdelijke aanduiding voor dianummer 3">
            <a:extLst>
              <a:ext uri="{FF2B5EF4-FFF2-40B4-BE49-F238E27FC236}">
                <a16:creationId xmlns:a16="http://schemas.microsoft.com/office/drawing/2014/main" id="{81C5FCA5-B51F-46CE-8784-21A23BB52365}"/>
              </a:ext>
            </a:extLst>
          </p:cNvPr>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308549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F2B5A-900A-4CD3-9728-E2478807A9B7}"/>
              </a:ext>
            </a:extLst>
          </p:cNvPr>
          <p:cNvSpPr>
            <a:spLocks noGrp="1"/>
          </p:cNvSpPr>
          <p:nvPr>
            <p:ph type="title"/>
          </p:nvPr>
        </p:nvSpPr>
        <p:spPr/>
        <p:txBody>
          <a:bodyPr/>
          <a:lstStyle/>
          <a:p>
            <a:r>
              <a:rPr lang="nl-BE" dirty="0"/>
              <a:t>Model classes:</a:t>
            </a:r>
            <a:br>
              <a:rPr lang="nl-BE" dirty="0"/>
            </a:br>
            <a:r>
              <a:rPr lang="nl-BE" dirty="0" err="1"/>
              <a:t>Samurai</a:t>
            </a:r>
            <a:r>
              <a:rPr lang="nl-BE" dirty="0"/>
              <a:t>, Quote, Clan</a:t>
            </a:r>
          </a:p>
        </p:txBody>
      </p:sp>
      <p:sp>
        <p:nvSpPr>
          <p:cNvPr id="4" name="Tijdelijke aanduiding voor dianummer 3">
            <a:extLst>
              <a:ext uri="{FF2B5EF4-FFF2-40B4-BE49-F238E27FC236}">
                <a16:creationId xmlns:a16="http://schemas.microsoft.com/office/drawing/2014/main" id="{6C4DF550-02FB-4A68-A0CB-8408A6CF1380}"/>
              </a:ext>
            </a:extLst>
          </p:cNvPr>
          <p:cNvSpPr>
            <a:spLocks noGrp="1"/>
          </p:cNvSpPr>
          <p:nvPr>
            <p:ph type="sldNum" sz="quarter" idx="12"/>
          </p:nvPr>
        </p:nvSpPr>
        <p:spPr/>
        <p:txBody>
          <a:bodyPr/>
          <a:lstStyle/>
          <a:p>
            <a:fld id="{BB1F6A77-C74B-4AE6-948A-7F70CF80FD7E}" type="slidenum">
              <a:rPr lang="nl-NL" smtClean="0"/>
              <a:pPr/>
              <a:t>12</a:t>
            </a:fld>
            <a:endParaRPr lang="nl-NL"/>
          </a:p>
        </p:txBody>
      </p:sp>
      <p:pic>
        <p:nvPicPr>
          <p:cNvPr id="8" name="Tijdelijke aanduiding voor inhoud 7">
            <a:extLst>
              <a:ext uri="{FF2B5EF4-FFF2-40B4-BE49-F238E27FC236}">
                <a16:creationId xmlns:a16="http://schemas.microsoft.com/office/drawing/2014/main" id="{B6336C41-16EE-487E-A9A3-DB2EA60CE1CF}"/>
              </a:ext>
            </a:extLst>
          </p:cNvPr>
          <p:cNvPicPr>
            <a:picLocks noGrp="1" noChangeAspect="1"/>
          </p:cNvPicPr>
          <p:nvPr>
            <p:ph idx="1"/>
          </p:nvPr>
        </p:nvPicPr>
        <p:blipFill>
          <a:blip r:embed="rId3"/>
          <a:stretch>
            <a:fillRect/>
          </a:stretch>
        </p:blipFill>
        <p:spPr>
          <a:xfrm>
            <a:off x="5342731" y="3679740"/>
            <a:ext cx="3362325" cy="1209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C7DDB501-D94B-4039-8FA5-B5A3C00EE142}"/>
              </a:ext>
            </a:extLst>
          </p:cNvPr>
          <p:cNvPicPr>
            <a:picLocks noChangeAspect="1"/>
          </p:cNvPicPr>
          <p:nvPr/>
        </p:nvPicPr>
        <p:blipFill>
          <a:blip r:embed="rId4"/>
          <a:stretch>
            <a:fillRect/>
          </a:stretch>
        </p:blipFill>
        <p:spPr>
          <a:xfrm>
            <a:off x="755576" y="1664445"/>
            <a:ext cx="4104456" cy="2773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00E1BE34-E890-4616-8621-03F9A936F795}"/>
              </a:ext>
            </a:extLst>
          </p:cNvPr>
          <p:cNvPicPr>
            <a:picLocks noChangeAspect="1"/>
          </p:cNvPicPr>
          <p:nvPr/>
        </p:nvPicPr>
        <p:blipFill>
          <a:blip r:embed="rId5"/>
          <a:stretch>
            <a:fillRect/>
          </a:stretch>
        </p:blipFill>
        <p:spPr>
          <a:xfrm>
            <a:off x="5342731" y="1670600"/>
            <a:ext cx="3276600" cy="1495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5149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25BF9-95E4-4C5C-8156-3C5065CEFCA5}"/>
              </a:ext>
            </a:extLst>
          </p:cNvPr>
          <p:cNvSpPr>
            <a:spLocks noGrp="1"/>
          </p:cNvSpPr>
          <p:nvPr>
            <p:ph type="title"/>
          </p:nvPr>
        </p:nvSpPr>
        <p:spPr/>
        <p:txBody>
          <a:bodyPr/>
          <a:lstStyle/>
          <a:p>
            <a:r>
              <a:rPr lang="nl-BE" dirty="0" err="1"/>
              <a:t>Adding</a:t>
            </a:r>
            <a:r>
              <a:rPr lang="nl-BE" dirty="0"/>
              <a:t> EF </a:t>
            </a:r>
            <a:r>
              <a:rPr lang="nl-BE" dirty="0" err="1"/>
              <a:t>Core</a:t>
            </a:r>
            <a:endParaRPr lang="nl-BE" dirty="0"/>
          </a:p>
        </p:txBody>
      </p:sp>
      <p:sp>
        <p:nvSpPr>
          <p:cNvPr id="3" name="Tijdelijke aanduiding voor inhoud 2">
            <a:extLst>
              <a:ext uri="{FF2B5EF4-FFF2-40B4-BE49-F238E27FC236}">
                <a16:creationId xmlns:a16="http://schemas.microsoft.com/office/drawing/2014/main" id="{69CA5E23-C422-4C79-AA26-898BE95556BE}"/>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err="1"/>
              <a:t>Use</a:t>
            </a:r>
            <a:r>
              <a:rPr lang="nl-BE" dirty="0"/>
              <a:t> </a:t>
            </a:r>
            <a:r>
              <a:rPr lang="nl-BE" dirty="0" err="1"/>
              <a:t>Nuget</a:t>
            </a:r>
            <a:r>
              <a:rPr lang="nl-BE" dirty="0"/>
              <a:t> Package Manager</a:t>
            </a:r>
          </a:p>
          <a:p>
            <a:pPr lvl="1"/>
            <a:r>
              <a:rPr lang="nl-BE" sz="2400" dirty="0" err="1"/>
              <a:t>Install</a:t>
            </a:r>
            <a:r>
              <a:rPr lang="nl-BE" sz="2400" dirty="0"/>
              <a:t> </a:t>
            </a:r>
            <a:r>
              <a:rPr lang="nl-BE" sz="2400" dirty="0" err="1"/>
              <a:t>it</a:t>
            </a:r>
            <a:r>
              <a:rPr lang="nl-BE" sz="2400" dirty="0"/>
              <a:t> </a:t>
            </a:r>
            <a:r>
              <a:rPr lang="nl-BE" sz="2400" dirty="0" err="1"/>
              <a:t>to</a:t>
            </a:r>
            <a:r>
              <a:rPr lang="nl-BE" sz="2400" dirty="0"/>
              <a:t> </a:t>
            </a:r>
            <a:r>
              <a:rPr lang="nl-BE" sz="2400" dirty="0" err="1"/>
              <a:t>the</a:t>
            </a:r>
            <a:r>
              <a:rPr lang="nl-BE" sz="2400" dirty="0"/>
              <a:t> “Infrastructure”-project</a:t>
            </a:r>
          </a:p>
          <a:p>
            <a:pPr lvl="1"/>
            <a:r>
              <a:rPr lang="nl-BE" sz="2400" dirty="0" err="1"/>
              <a:t>Install</a:t>
            </a:r>
            <a:r>
              <a:rPr lang="nl-BE" sz="2400" dirty="0"/>
              <a:t> </a:t>
            </a:r>
            <a:r>
              <a:rPr lang="nl-BE" sz="2400" dirty="0" err="1"/>
              <a:t>the</a:t>
            </a:r>
            <a:r>
              <a:rPr lang="nl-BE" sz="2400" dirty="0"/>
              <a:t> </a:t>
            </a:r>
            <a:r>
              <a:rPr lang="nl-BE" sz="2400" dirty="0" err="1"/>
              <a:t>latest</a:t>
            </a:r>
            <a:r>
              <a:rPr lang="nl-BE" sz="2400" dirty="0"/>
              <a:t> “3.1” </a:t>
            </a:r>
            <a:r>
              <a:rPr lang="nl-BE" sz="2400" dirty="0" err="1"/>
              <a:t>version</a:t>
            </a:r>
            <a:r>
              <a:rPr lang="nl-BE" sz="2400" dirty="0"/>
              <a:t> (</a:t>
            </a:r>
            <a:r>
              <a:rPr lang="nl-BE" sz="2400" dirty="0" err="1"/>
              <a:t>not</a:t>
            </a:r>
            <a:r>
              <a:rPr lang="nl-BE" sz="2400" dirty="0"/>
              <a:t> </a:t>
            </a:r>
            <a:r>
              <a:rPr lang="nl-BE" sz="2400" dirty="0" err="1"/>
              <a:t>version</a:t>
            </a:r>
            <a:r>
              <a:rPr lang="nl-BE" sz="2400" dirty="0"/>
              <a:t> 5 or 6)</a:t>
            </a:r>
          </a:p>
          <a:p>
            <a:pPr lvl="1"/>
            <a:r>
              <a:rPr lang="nl-BE" sz="2400" dirty="0"/>
              <a:t>Search </a:t>
            </a:r>
            <a:r>
              <a:rPr lang="nl-BE" sz="2400" dirty="0" err="1"/>
              <a:t>for</a:t>
            </a:r>
            <a:r>
              <a:rPr lang="nl-BE" sz="2400" dirty="0"/>
              <a:t> </a:t>
            </a:r>
            <a:r>
              <a:rPr lang="nl-BE" sz="2400" i="1" dirty="0" err="1"/>
              <a:t>microsoft.entityframeworkcore</a:t>
            </a:r>
            <a:endParaRPr lang="nl-BE" sz="2400" i="1" dirty="0"/>
          </a:p>
          <a:p>
            <a:pPr lvl="1"/>
            <a:r>
              <a:rPr lang="nl-BE" sz="2400" dirty="0"/>
              <a:t>Start </a:t>
            </a:r>
            <a:r>
              <a:rPr lang="nl-BE" sz="2400" dirty="0" err="1"/>
              <a:t>with</a:t>
            </a:r>
            <a:r>
              <a:rPr lang="nl-BE" sz="2400" dirty="0"/>
              <a:t> </a:t>
            </a:r>
            <a:r>
              <a:rPr lang="nl-BE" sz="2400" dirty="0" err="1"/>
              <a:t>the</a:t>
            </a:r>
            <a:r>
              <a:rPr lang="nl-BE" sz="2400" dirty="0"/>
              <a:t> package </a:t>
            </a:r>
            <a:r>
              <a:rPr lang="nl-BE" sz="2400" dirty="0" err="1"/>
              <a:t>that</a:t>
            </a:r>
            <a:r>
              <a:rPr lang="nl-BE" sz="2400" dirty="0"/>
              <a:t> </a:t>
            </a:r>
            <a:r>
              <a:rPr lang="nl-BE" sz="2400" dirty="0" err="1"/>
              <a:t>holds</a:t>
            </a:r>
            <a:r>
              <a:rPr lang="nl-BE" sz="2400" dirty="0"/>
              <a:t> </a:t>
            </a:r>
            <a:r>
              <a:rPr lang="nl-BE" sz="2400" dirty="0" err="1"/>
              <a:t>the</a:t>
            </a:r>
            <a:r>
              <a:rPr lang="nl-BE" sz="2400" dirty="0"/>
              <a:t> dataprovider </a:t>
            </a:r>
            <a:r>
              <a:rPr lang="nl-BE" sz="2400" dirty="0" err="1"/>
              <a:t>for</a:t>
            </a:r>
            <a:r>
              <a:rPr lang="nl-BE" sz="2400" dirty="0"/>
              <a:t> </a:t>
            </a:r>
            <a:r>
              <a:rPr lang="nl-BE" sz="2400" dirty="0" err="1"/>
              <a:t>the</a:t>
            </a:r>
            <a:r>
              <a:rPr lang="nl-BE" sz="2400" dirty="0"/>
              <a:t> datastore</a:t>
            </a:r>
          </a:p>
          <a:p>
            <a:pPr lvl="2"/>
            <a:r>
              <a:rPr lang="nl-BE" sz="2000" dirty="0" err="1"/>
              <a:t>E.g</a:t>
            </a:r>
            <a:r>
              <a:rPr lang="nl-BE" sz="2000" dirty="0"/>
              <a:t>: </a:t>
            </a:r>
            <a:r>
              <a:rPr lang="nl-BE" sz="2000" dirty="0" err="1"/>
              <a:t>Microsoft.EntityFrameworkCore.SqlServer</a:t>
            </a:r>
            <a:endParaRPr lang="nl-BE" sz="2000" dirty="0"/>
          </a:p>
          <a:p>
            <a:pPr lvl="2"/>
            <a:r>
              <a:rPr lang="nl-BE" sz="2000" dirty="0" err="1"/>
              <a:t>this</a:t>
            </a:r>
            <a:r>
              <a:rPr lang="nl-BE" sz="2000" dirty="0"/>
              <a:t> </a:t>
            </a:r>
            <a:r>
              <a:rPr lang="nl-BE" sz="2000" dirty="0" err="1"/>
              <a:t>brings</a:t>
            </a:r>
            <a:r>
              <a:rPr lang="nl-BE" sz="2000" dirty="0"/>
              <a:t> </a:t>
            </a:r>
            <a:r>
              <a:rPr lang="nl-BE" sz="2000" dirty="0" err="1"/>
              <a:t>all</a:t>
            </a:r>
            <a:r>
              <a:rPr lang="nl-BE" sz="2000" dirty="0"/>
              <a:t> </a:t>
            </a:r>
            <a:r>
              <a:rPr lang="nl-BE" sz="2000" dirty="0" err="1"/>
              <a:t>dependencies</a:t>
            </a:r>
            <a:r>
              <a:rPr lang="nl-BE" sz="2000" dirty="0"/>
              <a:t> </a:t>
            </a:r>
            <a:r>
              <a:rPr lang="nl-BE" sz="2000" dirty="0" err="1"/>
              <a:t>along</a:t>
            </a:r>
            <a:endParaRPr lang="nl-BE" sz="2000" dirty="0"/>
          </a:p>
          <a:p>
            <a:r>
              <a:rPr lang="nl-BE" dirty="0"/>
              <a:t>Package Manager Console	</a:t>
            </a:r>
          </a:p>
        </p:txBody>
      </p:sp>
      <p:sp>
        <p:nvSpPr>
          <p:cNvPr id="4" name="Tijdelijke aanduiding voor dianummer 3">
            <a:extLst>
              <a:ext uri="{FF2B5EF4-FFF2-40B4-BE49-F238E27FC236}">
                <a16:creationId xmlns:a16="http://schemas.microsoft.com/office/drawing/2014/main" id="{C9132CC8-9CFB-46BC-A48B-BC6D325645F5}"/>
              </a:ext>
            </a:extLst>
          </p:cNvPr>
          <p:cNvSpPr>
            <a:spLocks noGrp="1"/>
          </p:cNvSpPr>
          <p:nvPr>
            <p:ph type="sldNum" sz="quarter" idx="12"/>
          </p:nvPr>
        </p:nvSpPr>
        <p:spPr/>
        <p:txBody>
          <a:bodyPr/>
          <a:lstStyle/>
          <a:p>
            <a:fld id="{BB1F6A77-C74B-4AE6-948A-7F70CF80FD7E}" type="slidenum">
              <a:rPr lang="nl-NL" smtClean="0"/>
              <a:pPr/>
              <a:t>13</a:t>
            </a:fld>
            <a:endParaRPr lang="nl-NL"/>
          </a:p>
        </p:txBody>
      </p:sp>
    </p:spTree>
    <p:extLst>
      <p:ext uri="{BB962C8B-B14F-4D97-AF65-F5344CB8AC3E}">
        <p14:creationId xmlns:p14="http://schemas.microsoft.com/office/powerpoint/2010/main" val="379936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024BFA-2E1B-4344-8354-DEB4B3CFE8CE}"/>
              </a:ext>
            </a:extLst>
          </p:cNvPr>
          <p:cNvSpPr>
            <a:spLocks noGrp="1"/>
          </p:cNvSpPr>
          <p:nvPr>
            <p:ph type="title"/>
          </p:nvPr>
        </p:nvSpPr>
        <p:spPr/>
        <p:txBody>
          <a:bodyPr/>
          <a:lstStyle/>
          <a:p>
            <a:r>
              <a:rPr lang="nl-BE" sz="4000" dirty="0" err="1"/>
              <a:t>Creating</a:t>
            </a:r>
            <a:r>
              <a:rPr lang="nl-BE" sz="4000" dirty="0"/>
              <a:t> </a:t>
            </a:r>
            <a:r>
              <a:rPr lang="nl-BE" sz="4000" dirty="0" err="1"/>
              <a:t>the</a:t>
            </a:r>
            <a:r>
              <a:rPr lang="nl-BE" sz="4000" dirty="0"/>
              <a:t> Data Model </a:t>
            </a:r>
            <a:r>
              <a:rPr lang="nl-BE" sz="4000" dirty="0" err="1"/>
              <a:t>with</a:t>
            </a:r>
            <a:r>
              <a:rPr lang="nl-BE" sz="4000" dirty="0"/>
              <a:t> EF </a:t>
            </a:r>
            <a:r>
              <a:rPr lang="nl-BE" sz="4000" dirty="0" err="1"/>
              <a:t>Core</a:t>
            </a:r>
            <a:endParaRPr lang="nl-BE" sz="4000" dirty="0"/>
          </a:p>
        </p:txBody>
      </p:sp>
      <p:sp>
        <p:nvSpPr>
          <p:cNvPr id="3" name="Tijdelijke aanduiding voor inhoud 2">
            <a:extLst>
              <a:ext uri="{FF2B5EF4-FFF2-40B4-BE49-F238E27FC236}">
                <a16:creationId xmlns:a16="http://schemas.microsoft.com/office/drawing/2014/main" id="{6223219C-A7CA-460A-AFBB-7C6A44157703}"/>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err="1"/>
              <a:t>Create</a:t>
            </a:r>
            <a:r>
              <a:rPr lang="nl-BE" dirty="0"/>
              <a:t> a public class </a:t>
            </a:r>
            <a:r>
              <a:rPr lang="nl-BE" dirty="0" err="1"/>
              <a:t>SamuraiContext</a:t>
            </a:r>
            <a:endParaRPr lang="nl-BE" dirty="0"/>
          </a:p>
          <a:p>
            <a:pPr lvl="1"/>
            <a:r>
              <a:rPr lang="nl-BE" dirty="0" err="1"/>
              <a:t>Inherits</a:t>
            </a:r>
            <a:r>
              <a:rPr lang="nl-BE" dirty="0"/>
              <a:t> </a:t>
            </a:r>
            <a:r>
              <a:rPr lang="nl-BE" dirty="0" err="1"/>
              <a:t>from</a:t>
            </a:r>
            <a:r>
              <a:rPr lang="nl-BE" dirty="0"/>
              <a:t> </a:t>
            </a:r>
            <a:r>
              <a:rPr lang="nl-BE" dirty="0" err="1"/>
              <a:t>DbContext</a:t>
            </a:r>
            <a:endParaRPr lang="nl-BE" dirty="0"/>
          </a:p>
          <a:p>
            <a:pPr lvl="1"/>
            <a:r>
              <a:rPr lang="nl-BE" dirty="0" err="1"/>
              <a:t>DbContext</a:t>
            </a:r>
            <a:r>
              <a:rPr lang="nl-BE" dirty="0"/>
              <a:t> </a:t>
            </a:r>
            <a:r>
              <a:rPr lang="nl-BE" dirty="0" err="1"/>
              <a:t>provides</a:t>
            </a:r>
            <a:r>
              <a:rPr lang="nl-BE" dirty="0"/>
              <a:t> </a:t>
            </a:r>
            <a:r>
              <a:rPr lang="nl-BE" dirty="0" err="1"/>
              <a:t>all</a:t>
            </a:r>
            <a:r>
              <a:rPr lang="nl-BE" dirty="0"/>
              <a:t> </a:t>
            </a:r>
            <a:r>
              <a:rPr lang="nl-BE" dirty="0" err="1"/>
              <a:t>the</a:t>
            </a:r>
            <a:r>
              <a:rPr lang="nl-BE" dirty="0"/>
              <a:t> logic </a:t>
            </a:r>
            <a:r>
              <a:rPr lang="nl-BE" dirty="0" err="1"/>
              <a:t>that</a:t>
            </a:r>
            <a:r>
              <a:rPr lang="nl-BE" dirty="0"/>
              <a:t> EF </a:t>
            </a:r>
            <a:r>
              <a:rPr lang="nl-BE" dirty="0" err="1"/>
              <a:t>uses</a:t>
            </a:r>
            <a:r>
              <a:rPr lang="nl-BE" dirty="0"/>
              <a:t> </a:t>
            </a:r>
            <a:r>
              <a:rPr lang="nl-BE" dirty="0" err="1"/>
              <a:t>to</a:t>
            </a:r>
            <a:r>
              <a:rPr lang="nl-BE" dirty="0"/>
              <a:t> do change tracking </a:t>
            </a:r>
            <a:r>
              <a:rPr lang="nl-BE" dirty="0" err="1"/>
              <a:t>and</a:t>
            </a:r>
            <a:r>
              <a:rPr lang="nl-BE" dirty="0"/>
              <a:t> DB </a:t>
            </a:r>
            <a:r>
              <a:rPr lang="nl-BE" dirty="0" err="1"/>
              <a:t>interaction</a:t>
            </a:r>
            <a:endParaRPr lang="nl-BE" dirty="0"/>
          </a:p>
          <a:p>
            <a:r>
              <a:rPr lang="nl-BE" dirty="0" err="1"/>
              <a:t>Create</a:t>
            </a:r>
            <a:r>
              <a:rPr lang="nl-BE" dirty="0"/>
              <a:t> </a:t>
            </a:r>
            <a:r>
              <a:rPr lang="nl-BE" dirty="0" err="1"/>
              <a:t>DBSet-props</a:t>
            </a:r>
            <a:r>
              <a:rPr lang="nl-BE" dirty="0"/>
              <a:t> </a:t>
            </a:r>
            <a:r>
              <a:rPr lang="nl-BE" dirty="0" err="1"/>
              <a:t>for</a:t>
            </a:r>
            <a:r>
              <a:rPr lang="nl-BE" dirty="0"/>
              <a:t> </a:t>
            </a:r>
            <a:r>
              <a:rPr lang="nl-BE" dirty="0" err="1"/>
              <a:t>all</a:t>
            </a:r>
            <a:r>
              <a:rPr lang="nl-BE" dirty="0"/>
              <a:t> types </a:t>
            </a:r>
            <a:r>
              <a:rPr lang="nl-BE" dirty="0" err="1"/>
              <a:t>that</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interact</a:t>
            </a:r>
            <a:r>
              <a:rPr lang="nl-BE" dirty="0"/>
              <a:t> </a:t>
            </a:r>
            <a:r>
              <a:rPr lang="nl-BE" dirty="0" err="1"/>
              <a:t>with</a:t>
            </a:r>
            <a:endParaRPr lang="nl-BE" dirty="0"/>
          </a:p>
          <a:p>
            <a:pPr lvl="1"/>
            <a:r>
              <a:rPr lang="nl-BE" dirty="0" err="1"/>
              <a:t>Add</a:t>
            </a:r>
            <a:r>
              <a:rPr lang="nl-BE" dirty="0"/>
              <a:t> a </a:t>
            </a:r>
            <a:r>
              <a:rPr lang="nl-BE" dirty="0" err="1"/>
              <a:t>reference</a:t>
            </a:r>
            <a:r>
              <a:rPr lang="nl-BE" dirty="0"/>
              <a:t> </a:t>
            </a:r>
            <a:r>
              <a:rPr lang="nl-BE" dirty="0" err="1"/>
              <a:t>to</a:t>
            </a:r>
            <a:r>
              <a:rPr lang="nl-BE" dirty="0"/>
              <a:t> </a:t>
            </a:r>
            <a:r>
              <a:rPr lang="nl-BE" dirty="0" err="1"/>
              <a:t>the</a:t>
            </a:r>
            <a:r>
              <a:rPr lang="nl-BE" dirty="0"/>
              <a:t> Domain-project</a:t>
            </a:r>
          </a:p>
          <a:p>
            <a:pPr lvl="2"/>
            <a:endParaRPr lang="nl-BE" dirty="0"/>
          </a:p>
        </p:txBody>
      </p:sp>
      <p:sp>
        <p:nvSpPr>
          <p:cNvPr id="4" name="Tijdelijke aanduiding voor dianummer 3">
            <a:extLst>
              <a:ext uri="{FF2B5EF4-FFF2-40B4-BE49-F238E27FC236}">
                <a16:creationId xmlns:a16="http://schemas.microsoft.com/office/drawing/2014/main" id="{30C2D4D5-0380-47C7-985B-718EBCE98D12}"/>
              </a:ext>
            </a:extLst>
          </p:cNvPr>
          <p:cNvSpPr>
            <a:spLocks noGrp="1"/>
          </p:cNvSpPr>
          <p:nvPr>
            <p:ph type="sldNum" sz="quarter" idx="12"/>
          </p:nvPr>
        </p:nvSpPr>
        <p:spPr/>
        <p:txBody>
          <a:bodyPr/>
          <a:lstStyle/>
          <a:p>
            <a:fld id="{BB1F6A77-C74B-4AE6-948A-7F70CF80FD7E}" type="slidenum">
              <a:rPr lang="nl-NL" smtClean="0"/>
              <a:pPr/>
              <a:t>14</a:t>
            </a:fld>
            <a:endParaRPr lang="nl-NL"/>
          </a:p>
        </p:txBody>
      </p:sp>
    </p:spTree>
    <p:extLst>
      <p:ext uri="{BB962C8B-B14F-4D97-AF65-F5344CB8AC3E}">
        <p14:creationId xmlns:p14="http://schemas.microsoft.com/office/powerpoint/2010/main" val="319918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1BD9F-38CD-4484-A4A9-65B17DE7456D}"/>
              </a:ext>
            </a:extLst>
          </p:cNvPr>
          <p:cNvSpPr>
            <a:spLocks noGrp="1"/>
          </p:cNvSpPr>
          <p:nvPr>
            <p:ph type="title"/>
          </p:nvPr>
        </p:nvSpPr>
        <p:spPr/>
        <p:txBody>
          <a:bodyPr/>
          <a:lstStyle/>
          <a:p>
            <a:r>
              <a:rPr lang="nl-BE" dirty="0" err="1"/>
              <a:t>SamuraiContext</a:t>
            </a:r>
            <a:endParaRPr lang="nl-BE" dirty="0"/>
          </a:p>
        </p:txBody>
      </p:sp>
      <p:sp>
        <p:nvSpPr>
          <p:cNvPr id="4" name="Tijdelijke aanduiding voor dianummer 3">
            <a:extLst>
              <a:ext uri="{FF2B5EF4-FFF2-40B4-BE49-F238E27FC236}">
                <a16:creationId xmlns:a16="http://schemas.microsoft.com/office/drawing/2014/main" id="{483FA178-18D0-4619-ABB2-994CF41FBCA0}"/>
              </a:ext>
            </a:extLst>
          </p:cNvPr>
          <p:cNvSpPr>
            <a:spLocks noGrp="1"/>
          </p:cNvSpPr>
          <p:nvPr>
            <p:ph type="sldNum" sz="quarter" idx="12"/>
          </p:nvPr>
        </p:nvSpPr>
        <p:spPr/>
        <p:txBody>
          <a:bodyPr/>
          <a:lstStyle/>
          <a:p>
            <a:fld id="{BB1F6A77-C74B-4AE6-948A-7F70CF80FD7E}" type="slidenum">
              <a:rPr lang="nl-NL" smtClean="0"/>
              <a:pPr/>
              <a:t>15</a:t>
            </a:fld>
            <a:endParaRPr lang="nl-NL"/>
          </a:p>
        </p:txBody>
      </p:sp>
      <p:pic>
        <p:nvPicPr>
          <p:cNvPr id="3" name="Afbeelding 2">
            <a:extLst>
              <a:ext uri="{FF2B5EF4-FFF2-40B4-BE49-F238E27FC236}">
                <a16:creationId xmlns:a16="http://schemas.microsoft.com/office/drawing/2014/main" id="{09B516D5-B043-4E4A-8173-881DE0AE92F0}"/>
              </a:ext>
            </a:extLst>
          </p:cNvPr>
          <p:cNvPicPr>
            <a:picLocks noChangeAspect="1"/>
          </p:cNvPicPr>
          <p:nvPr/>
        </p:nvPicPr>
        <p:blipFill>
          <a:blip r:embed="rId3"/>
          <a:stretch>
            <a:fillRect/>
          </a:stretch>
        </p:blipFill>
        <p:spPr>
          <a:xfrm>
            <a:off x="1463400" y="2487935"/>
            <a:ext cx="6217200" cy="18821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07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776B8-A5A0-4039-9A8A-78970B20BBA1}"/>
              </a:ext>
            </a:extLst>
          </p:cNvPr>
          <p:cNvSpPr>
            <a:spLocks noGrp="1"/>
          </p:cNvSpPr>
          <p:nvPr>
            <p:ph type="title"/>
          </p:nvPr>
        </p:nvSpPr>
        <p:spPr/>
        <p:txBody>
          <a:bodyPr/>
          <a:lstStyle/>
          <a:p>
            <a:r>
              <a:rPr lang="nl-BE" sz="3200" dirty="0" err="1"/>
              <a:t>Specifying</a:t>
            </a:r>
            <a:r>
              <a:rPr lang="nl-BE" sz="3200" dirty="0"/>
              <a:t> Data Provider </a:t>
            </a:r>
            <a:r>
              <a:rPr lang="nl-BE" sz="3200" dirty="0" err="1"/>
              <a:t>and</a:t>
            </a:r>
            <a:r>
              <a:rPr lang="nl-BE" sz="3200" dirty="0"/>
              <a:t> Connection String</a:t>
            </a:r>
          </a:p>
        </p:txBody>
      </p:sp>
      <p:sp>
        <p:nvSpPr>
          <p:cNvPr id="3" name="Tijdelijke aanduiding voor inhoud 2">
            <a:extLst>
              <a:ext uri="{FF2B5EF4-FFF2-40B4-BE49-F238E27FC236}">
                <a16:creationId xmlns:a16="http://schemas.microsoft.com/office/drawing/2014/main" id="{1202CA9A-9E74-4F78-8A45-01F04703FC91}"/>
              </a:ext>
            </a:extLst>
          </p:cNvPr>
          <p:cNvSpPr>
            <a:spLocks noGrp="1"/>
          </p:cNvSpPr>
          <p:nvPr>
            <p:ph idx="1"/>
          </p:nvPr>
        </p:nvSpPr>
        <p:spPr/>
        <p:txBody>
          <a:bodyPr>
            <a:normAutofit fontScale="92500" lnSpcReduction="10000"/>
          </a:bodyPr>
          <a:lstStyle/>
          <a:p>
            <a:r>
              <a:rPr lang="nl-BE" dirty="0" err="1">
                <a:hlinkClick r:id="rId3"/>
              </a:rPr>
              <a:t>Pluralsight</a:t>
            </a:r>
            <a:r>
              <a:rPr lang="nl-BE" dirty="0">
                <a:hlinkClick r:id="rId3"/>
              </a:rPr>
              <a:t> Demo</a:t>
            </a:r>
            <a:endParaRPr lang="nl-BE" dirty="0"/>
          </a:p>
          <a:p>
            <a:r>
              <a:rPr lang="nl-BE" dirty="0" err="1"/>
              <a:t>DbContext</a:t>
            </a:r>
            <a:r>
              <a:rPr lang="nl-BE" dirty="0"/>
              <a:t> must </a:t>
            </a:r>
            <a:r>
              <a:rPr lang="nl-BE" dirty="0" err="1"/>
              <a:t>know</a:t>
            </a:r>
            <a:r>
              <a:rPr lang="nl-BE" dirty="0"/>
              <a:t> </a:t>
            </a:r>
            <a:r>
              <a:rPr lang="nl-BE" dirty="0" err="1"/>
              <a:t>what</a:t>
            </a:r>
            <a:r>
              <a:rPr lang="nl-BE" dirty="0"/>
              <a:t> data provider </a:t>
            </a:r>
            <a:r>
              <a:rPr lang="nl-BE" dirty="0" err="1"/>
              <a:t>and</a:t>
            </a:r>
            <a:r>
              <a:rPr lang="nl-BE" dirty="0"/>
              <a:t> </a:t>
            </a:r>
            <a:r>
              <a:rPr lang="nl-BE" dirty="0" err="1"/>
              <a:t>connection</a:t>
            </a:r>
            <a:r>
              <a:rPr lang="nl-BE" dirty="0"/>
              <a:t> string </a:t>
            </a:r>
            <a:r>
              <a:rPr lang="nl-BE" dirty="0" err="1"/>
              <a:t>to</a:t>
            </a:r>
            <a:r>
              <a:rPr lang="nl-BE" dirty="0"/>
              <a:t> </a:t>
            </a:r>
            <a:r>
              <a:rPr lang="nl-BE" dirty="0" err="1"/>
              <a:t>use</a:t>
            </a:r>
            <a:endParaRPr lang="nl-BE" dirty="0"/>
          </a:p>
          <a:p>
            <a:pPr lvl="1"/>
            <a:r>
              <a:rPr lang="nl-BE" dirty="0"/>
              <a:t>Hard-</a:t>
            </a:r>
            <a:r>
              <a:rPr lang="nl-BE" dirty="0" err="1"/>
              <a:t>coded</a:t>
            </a:r>
            <a:r>
              <a:rPr lang="nl-BE" dirty="0"/>
              <a:t> in </a:t>
            </a:r>
            <a:r>
              <a:rPr lang="nl-BE" i="1" dirty="0" err="1"/>
              <a:t>OnConfiguring</a:t>
            </a:r>
            <a:r>
              <a:rPr lang="nl-BE" dirty="0"/>
              <a:t> </a:t>
            </a:r>
            <a:r>
              <a:rPr lang="nl-BE" dirty="0" err="1"/>
              <a:t>method</a:t>
            </a:r>
            <a:r>
              <a:rPr lang="nl-BE" dirty="0"/>
              <a:t> (Ok </a:t>
            </a:r>
            <a:r>
              <a:rPr lang="nl-BE" dirty="0" err="1"/>
              <a:t>for</a:t>
            </a:r>
            <a:r>
              <a:rPr lang="nl-BE" dirty="0"/>
              <a:t> demo </a:t>
            </a:r>
            <a:r>
              <a:rPr lang="nl-BE" dirty="0" err="1"/>
              <a:t>purposes</a:t>
            </a:r>
            <a:r>
              <a:rPr lang="nl-BE" dirty="0"/>
              <a:t>)</a:t>
            </a:r>
            <a:br>
              <a:rPr lang="nl-BE" dirty="0"/>
            </a:br>
            <a:br>
              <a:rPr lang="nl-BE" dirty="0"/>
            </a:br>
            <a:br>
              <a:rPr lang="nl-BE" dirty="0"/>
            </a:br>
            <a:br>
              <a:rPr lang="nl-BE" dirty="0"/>
            </a:br>
            <a:endParaRPr lang="nl-BE" dirty="0"/>
          </a:p>
          <a:p>
            <a:pPr lvl="1"/>
            <a:r>
              <a:rPr lang="nl-BE" dirty="0"/>
              <a:t>Or </a:t>
            </a:r>
            <a:r>
              <a:rPr lang="nl-BE" dirty="0" err="1"/>
              <a:t>inject</a:t>
            </a:r>
            <a:r>
              <a:rPr lang="nl-BE" dirty="0"/>
              <a:t> this information (</a:t>
            </a:r>
            <a:r>
              <a:rPr lang="nl-BE" i="1" dirty="0" err="1"/>
              <a:t>DbContextOptions</a:t>
            </a:r>
            <a:r>
              <a:rPr lang="nl-BE" dirty="0"/>
              <a:t>) in </a:t>
            </a:r>
            <a:r>
              <a:rPr lang="nl-BE" dirty="0" err="1"/>
              <a:t>the</a:t>
            </a:r>
            <a:r>
              <a:rPr lang="nl-BE" dirty="0"/>
              <a:t> constructor (out of scope </a:t>
            </a:r>
            <a:r>
              <a:rPr lang="nl-BE" dirty="0" err="1"/>
              <a:t>for</a:t>
            </a:r>
            <a:r>
              <a:rPr lang="nl-BE" dirty="0"/>
              <a:t> this course)</a:t>
            </a:r>
          </a:p>
          <a:p>
            <a:pPr lvl="1"/>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917B6E96-1F72-45A2-81AA-90B1D6F8F015}"/>
              </a:ext>
            </a:extLst>
          </p:cNvPr>
          <p:cNvSpPr>
            <a:spLocks noGrp="1"/>
          </p:cNvSpPr>
          <p:nvPr>
            <p:ph type="sldNum" sz="quarter" idx="12"/>
          </p:nvPr>
        </p:nvSpPr>
        <p:spPr/>
        <p:txBody>
          <a:bodyPr/>
          <a:lstStyle/>
          <a:p>
            <a:fld id="{BB1F6A77-C74B-4AE6-948A-7F70CF80FD7E}" type="slidenum">
              <a:rPr lang="nl-NL" smtClean="0"/>
              <a:pPr/>
              <a:t>16</a:t>
            </a:fld>
            <a:endParaRPr lang="nl-NL"/>
          </a:p>
        </p:txBody>
      </p:sp>
      <p:pic>
        <p:nvPicPr>
          <p:cNvPr id="5" name="Afbeelding 4">
            <a:extLst>
              <a:ext uri="{FF2B5EF4-FFF2-40B4-BE49-F238E27FC236}">
                <a16:creationId xmlns:a16="http://schemas.microsoft.com/office/drawing/2014/main" id="{24722F79-8327-44EF-941F-A5B489F91D46}"/>
              </a:ext>
            </a:extLst>
          </p:cNvPr>
          <p:cNvPicPr>
            <a:picLocks noChangeAspect="1"/>
          </p:cNvPicPr>
          <p:nvPr/>
        </p:nvPicPr>
        <p:blipFill>
          <a:blip r:embed="rId4"/>
          <a:stretch>
            <a:fillRect/>
          </a:stretch>
        </p:blipFill>
        <p:spPr>
          <a:xfrm>
            <a:off x="0" y="3728267"/>
            <a:ext cx="9144000" cy="1656521"/>
          </a:xfrm>
          <a:prstGeom prst="rect">
            <a:avLst/>
          </a:prstGeom>
        </p:spPr>
      </p:pic>
    </p:spTree>
    <p:extLst>
      <p:ext uri="{BB962C8B-B14F-4D97-AF65-F5344CB8AC3E}">
        <p14:creationId xmlns:p14="http://schemas.microsoft.com/office/powerpoint/2010/main" val="211294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D978AD-DEAB-46B7-8C66-11EC692E4825}"/>
              </a:ext>
            </a:extLst>
          </p:cNvPr>
          <p:cNvSpPr>
            <a:spLocks noGrp="1"/>
          </p:cNvSpPr>
          <p:nvPr>
            <p:ph type="title"/>
          </p:nvPr>
        </p:nvSpPr>
        <p:spPr/>
        <p:txBody>
          <a:bodyPr/>
          <a:lstStyle/>
          <a:p>
            <a:r>
              <a:rPr lang="nl-BE" dirty="0" err="1"/>
              <a:t>Mapping</a:t>
            </a:r>
            <a:r>
              <a:rPr lang="nl-BE" dirty="0"/>
              <a:t> data model </a:t>
            </a:r>
            <a:r>
              <a:rPr lang="nl-BE" dirty="0" err="1"/>
              <a:t>to</a:t>
            </a:r>
            <a:r>
              <a:rPr lang="nl-BE" dirty="0"/>
              <a:t> database</a:t>
            </a:r>
          </a:p>
        </p:txBody>
      </p:sp>
      <p:sp>
        <p:nvSpPr>
          <p:cNvPr id="4" name="Tijdelijke aanduiding voor dianummer 3">
            <a:extLst>
              <a:ext uri="{FF2B5EF4-FFF2-40B4-BE49-F238E27FC236}">
                <a16:creationId xmlns:a16="http://schemas.microsoft.com/office/drawing/2014/main" id="{96E6E2B9-6A0A-406E-88FF-66220E6B8E16}"/>
              </a:ext>
            </a:extLst>
          </p:cNvPr>
          <p:cNvSpPr>
            <a:spLocks noGrp="1"/>
          </p:cNvSpPr>
          <p:nvPr>
            <p:ph type="sldNum" sz="quarter" idx="12"/>
          </p:nvPr>
        </p:nvSpPr>
        <p:spPr/>
        <p:txBody>
          <a:bodyPr/>
          <a:lstStyle/>
          <a:p>
            <a:fld id="{BB1F6A77-C74B-4AE6-948A-7F70CF80FD7E}" type="slidenum">
              <a:rPr lang="nl-NL" smtClean="0"/>
              <a:pPr/>
              <a:t>17</a:t>
            </a:fld>
            <a:endParaRPr lang="nl-NL"/>
          </a:p>
        </p:txBody>
      </p:sp>
      <p:pic>
        <p:nvPicPr>
          <p:cNvPr id="7" name="Afbeelding 6">
            <a:extLst>
              <a:ext uri="{FF2B5EF4-FFF2-40B4-BE49-F238E27FC236}">
                <a16:creationId xmlns:a16="http://schemas.microsoft.com/office/drawing/2014/main" id="{C3869DF0-B90C-4B2E-88DB-C93997002BED}"/>
              </a:ext>
            </a:extLst>
          </p:cNvPr>
          <p:cNvPicPr>
            <a:picLocks noChangeAspect="1"/>
          </p:cNvPicPr>
          <p:nvPr/>
        </p:nvPicPr>
        <p:blipFill>
          <a:blip r:embed="rId3"/>
          <a:stretch>
            <a:fillRect/>
          </a:stretch>
        </p:blipFill>
        <p:spPr>
          <a:xfrm>
            <a:off x="593812" y="1986260"/>
            <a:ext cx="7956376" cy="3801467"/>
          </a:xfrm>
          <a:prstGeom prst="rect">
            <a:avLst/>
          </a:prstGeom>
        </p:spPr>
      </p:pic>
    </p:spTree>
    <p:extLst>
      <p:ext uri="{BB962C8B-B14F-4D97-AF65-F5344CB8AC3E}">
        <p14:creationId xmlns:p14="http://schemas.microsoft.com/office/powerpoint/2010/main" val="354166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4066DA-FC6A-4AEB-899A-85BB4075529B}"/>
              </a:ext>
            </a:extLst>
          </p:cNvPr>
          <p:cNvSpPr>
            <a:spLocks noGrp="1"/>
          </p:cNvSpPr>
          <p:nvPr>
            <p:ph type="title"/>
          </p:nvPr>
        </p:nvSpPr>
        <p:spPr/>
        <p:txBody>
          <a:bodyPr/>
          <a:lstStyle/>
          <a:p>
            <a:r>
              <a:rPr lang="nl-BE" sz="3600" dirty="0" err="1"/>
              <a:t>Mapping</a:t>
            </a:r>
            <a:r>
              <a:rPr lang="nl-BE" sz="3600" dirty="0"/>
              <a:t> Classes &amp; </a:t>
            </a:r>
            <a:r>
              <a:rPr lang="nl-BE" sz="3600" dirty="0" err="1"/>
              <a:t>Properties</a:t>
            </a:r>
            <a:r>
              <a:rPr lang="nl-BE" sz="3600" dirty="0"/>
              <a:t> </a:t>
            </a:r>
            <a:r>
              <a:rPr lang="nl-BE" sz="3600" dirty="0" err="1"/>
              <a:t>to</a:t>
            </a:r>
            <a:r>
              <a:rPr lang="nl-BE" sz="3600" dirty="0"/>
              <a:t> Database</a:t>
            </a:r>
          </a:p>
        </p:txBody>
      </p:sp>
      <p:pic>
        <p:nvPicPr>
          <p:cNvPr id="5" name="Tijdelijke aanduiding voor inhoud 4">
            <a:extLst>
              <a:ext uri="{FF2B5EF4-FFF2-40B4-BE49-F238E27FC236}">
                <a16:creationId xmlns:a16="http://schemas.microsoft.com/office/drawing/2014/main" id="{338E2CCB-BF65-48B1-B4AC-16D9558990A0}"/>
              </a:ext>
            </a:extLst>
          </p:cNvPr>
          <p:cNvPicPr>
            <a:picLocks noGrp="1" noChangeAspect="1"/>
          </p:cNvPicPr>
          <p:nvPr>
            <p:ph idx="1"/>
          </p:nvPr>
        </p:nvPicPr>
        <p:blipFill>
          <a:blip r:embed="rId3"/>
          <a:stretch>
            <a:fillRect/>
          </a:stretch>
        </p:blipFill>
        <p:spPr>
          <a:xfrm>
            <a:off x="457200" y="2589191"/>
            <a:ext cx="8229600" cy="2547981"/>
          </a:xfrm>
          <a:prstGeom prst="rect">
            <a:avLst/>
          </a:prstGeom>
        </p:spPr>
      </p:pic>
      <p:sp>
        <p:nvSpPr>
          <p:cNvPr id="4" name="Tijdelijke aanduiding voor dianummer 3">
            <a:extLst>
              <a:ext uri="{FF2B5EF4-FFF2-40B4-BE49-F238E27FC236}">
                <a16:creationId xmlns:a16="http://schemas.microsoft.com/office/drawing/2014/main" id="{BBA19CE8-5DC8-4D0B-8243-92DFA6CF55B9}"/>
              </a:ext>
            </a:extLst>
          </p:cNvPr>
          <p:cNvSpPr>
            <a:spLocks noGrp="1"/>
          </p:cNvSpPr>
          <p:nvPr>
            <p:ph type="sldNum" sz="quarter" idx="12"/>
          </p:nvPr>
        </p:nvSpPr>
        <p:spPr/>
        <p:txBody>
          <a:bodyPr/>
          <a:lstStyle/>
          <a:p>
            <a:fld id="{BB1F6A77-C74B-4AE6-948A-7F70CF80FD7E}" type="slidenum">
              <a:rPr lang="nl-NL" smtClean="0"/>
              <a:pPr/>
              <a:t>18</a:t>
            </a:fld>
            <a:endParaRPr lang="nl-NL"/>
          </a:p>
        </p:txBody>
      </p:sp>
    </p:spTree>
    <p:extLst>
      <p:ext uri="{BB962C8B-B14F-4D97-AF65-F5344CB8AC3E}">
        <p14:creationId xmlns:p14="http://schemas.microsoft.com/office/powerpoint/2010/main" val="398192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E0694-9888-40DB-9573-E850E72870B1}"/>
              </a:ext>
            </a:extLst>
          </p:cNvPr>
          <p:cNvSpPr>
            <a:spLocks noGrp="1"/>
          </p:cNvSpPr>
          <p:nvPr>
            <p:ph type="title"/>
          </p:nvPr>
        </p:nvSpPr>
        <p:spPr/>
        <p:txBody>
          <a:bodyPr/>
          <a:lstStyle/>
          <a:p>
            <a:r>
              <a:rPr lang="nl-BE" dirty="0"/>
              <a:t>EF </a:t>
            </a:r>
            <a:r>
              <a:rPr lang="nl-BE" dirty="0" err="1"/>
              <a:t>Core</a:t>
            </a:r>
            <a:r>
              <a:rPr lang="nl-BE" dirty="0"/>
              <a:t> </a:t>
            </a:r>
            <a:r>
              <a:rPr lang="nl-BE" dirty="0" err="1"/>
              <a:t>Migrations</a:t>
            </a:r>
            <a:endParaRPr lang="nl-BE" dirty="0"/>
          </a:p>
        </p:txBody>
      </p:sp>
      <p:pic>
        <p:nvPicPr>
          <p:cNvPr id="5" name="Tijdelijke aanduiding voor inhoud 4">
            <a:extLst>
              <a:ext uri="{FF2B5EF4-FFF2-40B4-BE49-F238E27FC236}">
                <a16:creationId xmlns:a16="http://schemas.microsoft.com/office/drawing/2014/main" id="{D9FA6D0C-EB13-402B-904F-D20F4DA9B3AD}"/>
              </a:ext>
            </a:extLst>
          </p:cNvPr>
          <p:cNvPicPr>
            <a:picLocks noGrp="1" noChangeAspect="1"/>
          </p:cNvPicPr>
          <p:nvPr>
            <p:ph idx="1"/>
          </p:nvPr>
        </p:nvPicPr>
        <p:blipFill>
          <a:blip r:embed="rId3"/>
          <a:stretch>
            <a:fillRect/>
          </a:stretch>
        </p:blipFill>
        <p:spPr>
          <a:xfrm>
            <a:off x="457200" y="3161719"/>
            <a:ext cx="8229600" cy="1402925"/>
          </a:xfrm>
          <a:prstGeom prst="rect">
            <a:avLst/>
          </a:prstGeom>
        </p:spPr>
      </p:pic>
      <p:sp>
        <p:nvSpPr>
          <p:cNvPr id="4" name="Tijdelijke aanduiding voor dianummer 3">
            <a:extLst>
              <a:ext uri="{FF2B5EF4-FFF2-40B4-BE49-F238E27FC236}">
                <a16:creationId xmlns:a16="http://schemas.microsoft.com/office/drawing/2014/main" id="{D9E9FFD7-C4E5-45EC-B79B-46BB928BE32A}"/>
              </a:ext>
            </a:extLst>
          </p:cNvPr>
          <p:cNvSpPr>
            <a:spLocks noGrp="1"/>
          </p:cNvSpPr>
          <p:nvPr>
            <p:ph type="sldNum" sz="quarter" idx="12"/>
          </p:nvPr>
        </p:nvSpPr>
        <p:spPr/>
        <p:txBody>
          <a:bodyPr/>
          <a:lstStyle/>
          <a:p>
            <a:fld id="{BB1F6A77-C74B-4AE6-948A-7F70CF80FD7E}" type="slidenum">
              <a:rPr lang="nl-NL" smtClean="0"/>
              <a:pPr/>
              <a:t>19</a:t>
            </a:fld>
            <a:endParaRPr lang="nl-NL"/>
          </a:p>
        </p:txBody>
      </p:sp>
    </p:spTree>
    <p:extLst>
      <p:ext uri="{BB962C8B-B14F-4D97-AF65-F5344CB8AC3E}">
        <p14:creationId xmlns:p14="http://schemas.microsoft.com/office/powerpoint/2010/main" val="113254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Entity</a:t>
            </a:r>
            <a:r>
              <a:rPr lang="nl-BE" dirty="0"/>
              <a:t> Framework </a:t>
            </a:r>
            <a:r>
              <a:rPr lang="nl-BE" dirty="0" err="1"/>
              <a:t>Core</a:t>
            </a:r>
            <a:r>
              <a:rPr lang="nl-BE" dirty="0"/>
              <a:t> Intro</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2</a:t>
            </a:fld>
            <a:endParaRPr lang="nl-NL"/>
          </a:p>
        </p:txBody>
      </p:sp>
    </p:spTree>
    <p:extLst>
      <p:ext uri="{BB962C8B-B14F-4D97-AF65-F5344CB8AC3E}">
        <p14:creationId xmlns:p14="http://schemas.microsoft.com/office/powerpoint/2010/main" val="621301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87BB0-2140-48E5-9B8D-CEB923DE478C}"/>
              </a:ext>
            </a:extLst>
          </p:cNvPr>
          <p:cNvSpPr>
            <a:spLocks noGrp="1"/>
          </p:cNvSpPr>
          <p:nvPr>
            <p:ph type="title"/>
          </p:nvPr>
        </p:nvSpPr>
        <p:spPr/>
        <p:txBody>
          <a:bodyPr/>
          <a:lstStyle/>
          <a:p>
            <a:r>
              <a:rPr lang="nl-BE" dirty="0" err="1"/>
              <a:t>Adding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4E82BDE4-FB67-4499-AF0E-DF22AA1C8A25}"/>
              </a:ext>
            </a:extLst>
          </p:cNvPr>
          <p:cNvSpPr>
            <a:spLocks noGrp="1"/>
          </p:cNvSpPr>
          <p:nvPr>
            <p:ph idx="1"/>
          </p:nvPr>
        </p:nvSpPr>
        <p:spPr/>
        <p:txBody>
          <a:bodyPr>
            <a:normAutofit fontScale="77500" lnSpcReduction="20000"/>
          </a:bodyPr>
          <a:lstStyle/>
          <a:p>
            <a:r>
              <a:rPr lang="nl-BE" dirty="0" err="1">
                <a:hlinkClick r:id="rId3"/>
              </a:rPr>
              <a:t>Pluralsight</a:t>
            </a:r>
            <a:r>
              <a:rPr lang="nl-BE" dirty="0">
                <a:hlinkClick r:id="rId3"/>
              </a:rPr>
              <a:t> Demo</a:t>
            </a:r>
            <a:endParaRPr lang="nl-BE" dirty="0"/>
          </a:p>
          <a:p>
            <a:r>
              <a:rPr lang="nl-BE" dirty="0" err="1"/>
              <a:t>Add</a:t>
            </a:r>
            <a:r>
              <a:rPr lang="nl-BE" dirty="0"/>
              <a:t> </a:t>
            </a:r>
            <a:r>
              <a:rPr lang="nl-BE" dirty="0" err="1"/>
              <a:t>Nuget</a:t>
            </a:r>
            <a:r>
              <a:rPr lang="nl-BE" dirty="0"/>
              <a:t> Package </a:t>
            </a:r>
            <a:r>
              <a:rPr lang="nl-BE" dirty="0" err="1"/>
              <a:t>to</a:t>
            </a:r>
            <a:r>
              <a:rPr lang="nl-BE" dirty="0"/>
              <a:t> </a:t>
            </a:r>
            <a:r>
              <a:rPr lang="nl-BE" dirty="0" err="1"/>
              <a:t>the</a:t>
            </a:r>
            <a:r>
              <a:rPr lang="nl-BE" dirty="0"/>
              <a:t> </a:t>
            </a:r>
            <a:r>
              <a:rPr lang="nl-BE" dirty="0" err="1"/>
              <a:t>executable</a:t>
            </a:r>
            <a:r>
              <a:rPr lang="nl-BE" dirty="0"/>
              <a:t> project (UI)</a:t>
            </a:r>
          </a:p>
          <a:p>
            <a:pPr lvl="1"/>
            <a:r>
              <a:rPr lang="nl-BE" dirty="0" err="1"/>
              <a:t>Microsoft.EntityFrameworkCore.Tools</a:t>
            </a:r>
            <a:endParaRPr lang="nl-BE" dirty="0"/>
          </a:p>
          <a:p>
            <a:pPr lvl="1"/>
            <a:r>
              <a:rPr lang="nl-BE" dirty="0"/>
              <a:t>Set as </a:t>
            </a:r>
            <a:r>
              <a:rPr lang="nl-BE" dirty="0" err="1"/>
              <a:t>StartUp</a:t>
            </a:r>
            <a:r>
              <a:rPr lang="nl-BE" dirty="0"/>
              <a:t> project</a:t>
            </a:r>
          </a:p>
          <a:p>
            <a:r>
              <a:rPr lang="nl-BE" dirty="0"/>
              <a:t>Package manager console</a:t>
            </a:r>
          </a:p>
          <a:p>
            <a:pPr lvl="1"/>
            <a:r>
              <a:rPr lang="nl-BE" dirty="0"/>
              <a:t>Default Project </a:t>
            </a:r>
            <a:r>
              <a:rPr lang="nl-BE" dirty="0" err="1"/>
              <a:t>should</a:t>
            </a:r>
            <a:r>
              <a:rPr lang="nl-BE" dirty="0"/>
              <a:t> </a:t>
            </a:r>
            <a:r>
              <a:rPr lang="nl-BE" dirty="0" err="1"/>
              <a:t>be</a:t>
            </a:r>
            <a:r>
              <a:rPr lang="nl-BE" dirty="0"/>
              <a:t> </a:t>
            </a:r>
            <a:r>
              <a:rPr lang="nl-BE" dirty="0" err="1"/>
              <a:t>the</a:t>
            </a:r>
            <a:r>
              <a:rPr lang="nl-BE" dirty="0"/>
              <a:t> Infrastructure-Project</a:t>
            </a:r>
          </a:p>
          <a:p>
            <a:pPr lvl="1"/>
            <a:r>
              <a:rPr lang="nl-BE" dirty="0"/>
              <a:t>Get-Help </a:t>
            </a:r>
            <a:r>
              <a:rPr lang="nl-BE" dirty="0" err="1"/>
              <a:t>EntityFramework</a:t>
            </a:r>
            <a:endParaRPr lang="nl-BE" dirty="0"/>
          </a:p>
          <a:p>
            <a:pPr lvl="1"/>
            <a:r>
              <a:rPr lang="nl-BE" dirty="0" err="1"/>
              <a:t>Commands</a:t>
            </a:r>
            <a:endParaRPr lang="nl-BE" dirty="0"/>
          </a:p>
          <a:p>
            <a:pPr lvl="2"/>
            <a:r>
              <a:rPr lang="nl-BE" dirty="0" err="1"/>
              <a:t>Add</a:t>
            </a:r>
            <a:r>
              <a:rPr lang="nl-BE" dirty="0"/>
              <a:t>-Migration</a:t>
            </a:r>
          </a:p>
          <a:p>
            <a:pPr lvl="3"/>
            <a:r>
              <a:rPr lang="nl-BE" dirty="0"/>
              <a:t>Checks </a:t>
            </a:r>
            <a:r>
              <a:rPr lang="nl-BE" dirty="0" err="1"/>
              <a:t>the</a:t>
            </a:r>
            <a:r>
              <a:rPr lang="nl-BE" dirty="0"/>
              <a:t> data model </a:t>
            </a:r>
            <a:r>
              <a:rPr lang="nl-BE" dirty="0" err="1"/>
              <a:t>for</a:t>
            </a:r>
            <a:r>
              <a:rPr lang="nl-BE" dirty="0"/>
              <a:t> changes </a:t>
            </a:r>
            <a:r>
              <a:rPr lang="nl-BE" dirty="0" err="1"/>
              <a:t>and</a:t>
            </a:r>
            <a:r>
              <a:rPr lang="nl-BE" dirty="0"/>
              <a:t> </a:t>
            </a:r>
            <a:r>
              <a:rPr lang="nl-BE" dirty="0" err="1"/>
              <a:t>creates</a:t>
            </a:r>
            <a:r>
              <a:rPr lang="nl-BE" dirty="0"/>
              <a:t> a file </a:t>
            </a:r>
            <a:r>
              <a:rPr lang="nl-BE" dirty="0" err="1"/>
              <a:t>with</a:t>
            </a:r>
            <a:r>
              <a:rPr lang="nl-BE" dirty="0"/>
              <a:t> </a:t>
            </a:r>
            <a:r>
              <a:rPr lang="nl-BE" dirty="0" err="1"/>
              <a:t>the</a:t>
            </a:r>
            <a:r>
              <a:rPr lang="nl-BE" dirty="0"/>
              <a:t> information </a:t>
            </a:r>
            <a:r>
              <a:rPr lang="nl-BE" dirty="0" err="1"/>
              <a:t>needed</a:t>
            </a:r>
            <a:r>
              <a:rPr lang="nl-BE" dirty="0"/>
              <a:t> </a:t>
            </a:r>
            <a:r>
              <a:rPr lang="nl-BE" dirty="0" err="1"/>
              <a:t>to</a:t>
            </a:r>
            <a:r>
              <a:rPr lang="nl-BE" dirty="0"/>
              <a:t> </a:t>
            </a:r>
            <a:r>
              <a:rPr lang="nl-BE" dirty="0" err="1"/>
              <a:t>create</a:t>
            </a:r>
            <a:r>
              <a:rPr lang="nl-BE" dirty="0"/>
              <a:t> or </a:t>
            </a:r>
            <a:r>
              <a:rPr lang="nl-BE" dirty="0" err="1"/>
              <a:t>migrate</a:t>
            </a:r>
            <a:r>
              <a:rPr lang="nl-BE" dirty="0"/>
              <a:t> </a:t>
            </a:r>
            <a:r>
              <a:rPr lang="nl-BE" dirty="0" err="1"/>
              <a:t>the</a:t>
            </a:r>
            <a:r>
              <a:rPr lang="nl-BE" dirty="0"/>
              <a:t> database</a:t>
            </a:r>
          </a:p>
          <a:p>
            <a:pPr lvl="2"/>
            <a:r>
              <a:rPr lang="nl-BE" dirty="0"/>
              <a:t>Update-Database</a:t>
            </a:r>
          </a:p>
          <a:p>
            <a:pPr lvl="3"/>
            <a:r>
              <a:rPr lang="nl-BE" dirty="0" err="1"/>
              <a:t>Applies</a:t>
            </a:r>
            <a:r>
              <a:rPr lang="nl-BE" dirty="0"/>
              <a:t> a </a:t>
            </a:r>
            <a:r>
              <a:rPr lang="nl-BE" dirty="0" err="1"/>
              <a:t>migration</a:t>
            </a:r>
            <a:r>
              <a:rPr lang="nl-BE" dirty="0"/>
              <a:t> </a:t>
            </a:r>
            <a:r>
              <a:rPr lang="nl-BE" dirty="0" err="1"/>
              <a:t>to</a:t>
            </a:r>
            <a:r>
              <a:rPr lang="nl-BE" dirty="0"/>
              <a:t> </a:t>
            </a:r>
            <a:r>
              <a:rPr lang="nl-BE" dirty="0" err="1"/>
              <a:t>the</a:t>
            </a:r>
            <a:r>
              <a:rPr lang="nl-BE" dirty="0"/>
              <a:t> database</a:t>
            </a:r>
          </a:p>
          <a:p>
            <a:pPr lvl="2"/>
            <a:r>
              <a:rPr lang="nl-BE" dirty="0"/>
              <a:t>…</a:t>
            </a:r>
          </a:p>
        </p:txBody>
      </p:sp>
      <p:sp>
        <p:nvSpPr>
          <p:cNvPr id="4" name="Tijdelijke aanduiding voor dianummer 3">
            <a:extLst>
              <a:ext uri="{FF2B5EF4-FFF2-40B4-BE49-F238E27FC236}">
                <a16:creationId xmlns:a16="http://schemas.microsoft.com/office/drawing/2014/main" id="{2A430B04-3A9B-40BF-BA78-B9F52692B822}"/>
              </a:ext>
            </a:extLst>
          </p:cNvPr>
          <p:cNvSpPr>
            <a:spLocks noGrp="1"/>
          </p:cNvSpPr>
          <p:nvPr>
            <p:ph type="sldNum" sz="quarter" idx="12"/>
          </p:nvPr>
        </p:nvSpPr>
        <p:spPr/>
        <p:txBody>
          <a:bodyPr/>
          <a:lstStyle/>
          <a:p>
            <a:fld id="{BB1F6A77-C74B-4AE6-948A-7F70CF80FD7E}" type="slidenum">
              <a:rPr lang="nl-NL" smtClean="0"/>
              <a:pPr/>
              <a:t>20</a:t>
            </a:fld>
            <a:endParaRPr lang="nl-NL"/>
          </a:p>
        </p:txBody>
      </p:sp>
    </p:spTree>
    <p:extLst>
      <p:ext uri="{BB962C8B-B14F-4D97-AF65-F5344CB8AC3E}">
        <p14:creationId xmlns:p14="http://schemas.microsoft.com/office/powerpoint/2010/main" val="313537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A5B84-3C38-48AE-A1E0-0138E2F9905F}"/>
              </a:ext>
            </a:extLst>
          </p:cNvPr>
          <p:cNvSpPr>
            <a:spLocks noGrp="1"/>
          </p:cNvSpPr>
          <p:nvPr>
            <p:ph type="title"/>
          </p:nvPr>
        </p:nvSpPr>
        <p:spPr/>
        <p:txBody>
          <a:bodyPr/>
          <a:lstStyle/>
          <a:p>
            <a:r>
              <a:rPr lang="nl-BE" dirty="0" err="1"/>
              <a:t>Inspecting</a:t>
            </a:r>
            <a:r>
              <a:rPr lang="nl-BE" dirty="0"/>
              <a:t> </a:t>
            </a:r>
            <a:r>
              <a:rPr lang="nl-BE" dirty="0" err="1"/>
              <a:t>your</a:t>
            </a:r>
            <a:r>
              <a:rPr lang="nl-BE" dirty="0"/>
              <a:t> first </a:t>
            </a:r>
            <a:r>
              <a:rPr lang="nl-BE" dirty="0" err="1"/>
              <a:t>migration</a:t>
            </a:r>
            <a:endParaRPr lang="nl-BE" dirty="0"/>
          </a:p>
        </p:txBody>
      </p:sp>
      <p:sp>
        <p:nvSpPr>
          <p:cNvPr id="3" name="Tijdelijke aanduiding voor inhoud 2">
            <a:extLst>
              <a:ext uri="{FF2B5EF4-FFF2-40B4-BE49-F238E27FC236}">
                <a16:creationId xmlns:a16="http://schemas.microsoft.com/office/drawing/2014/main" id="{22B9B4FC-9127-46ED-ACFF-A93248E385D9}"/>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New Folder </a:t>
            </a:r>
            <a:r>
              <a:rPr lang="nl-BE" i="1" dirty="0" err="1"/>
              <a:t>Migrations</a:t>
            </a:r>
            <a:r>
              <a:rPr lang="nl-BE" dirty="0"/>
              <a:t> in </a:t>
            </a:r>
            <a:r>
              <a:rPr lang="nl-BE" dirty="0" err="1"/>
              <a:t>the</a:t>
            </a:r>
            <a:r>
              <a:rPr lang="nl-BE" dirty="0"/>
              <a:t> Infrastructure Project</a:t>
            </a:r>
          </a:p>
          <a:p>
            <a:pPr lvl="1"/>
            <a:r>
              <a:rPr lang="nl-BE" dirty="0" err="1"/>
              <a:t>Xxxxx_init.cs</a:t>
            </a:r>
            <a:r>
              <a:rPr lang="nl-BE" dirty="0"/>
              <a:t> =&gt; info </a:t>
            </a:r>
            <a:r>
              <a:rPr lang="nl-BE" dirty="0" err="1"/>
              <a:t>to</a:t>
            </a:r>
            <a:r>
              <a:rPr lang="nl-BE" dirty="0"/>
              <a:t> </a:t>
            </a:r>
            <a:r>
              <a:rPr lang="nl-BE" dirty="0" err="1"/>
              <a:t>build</a:t>
            </a:r>
            <a:r>
              <a:rPr lang="nl-BE" dirty="0"/>
              <a:t> </a:t>
            </a:r>
            <a:r>
              <a:rPr lang="nl-BE" dirty="0" err="1"/>
              <a:t>the</a:t>
            </a:r>
            <a:r>
              <a:rPr lang="nl-BE" dirty="0"/>
              <a:t> database</a:t>
            </a:r>
          </a:p>
          <a:p>
            <a:pPr lvl="1"/>
            <a:r>
              <a:rPr lang="nl-BE" dirty="0" err="1"/>
              <a:t>XXxxxx_Snapshot</a:t>
            </a:r>
            <a:r>
              <a:rPr lang="nl-BE" dirty="0"/>
              <a:t> =&gt; </a:t>
            </a:r>
            <a:r>
              <a:rPr lang="nl-BE" dirty="0" err="1"/>
              <a:t>version</a:t>
            </a:r>
            <a:r>
              <a:rPr lang="nl-BE" dirty="0"/>
              <a:t> info of </a:t>
            </a:r>
            <a:r>
              <a:rPr lang="nl-BE" dirty="0" err="1"/>
              <a:t>the</a:t>
            </a:r>
            <a:r>
              <a:rPr lang="nl-BE" dirty="0"/>
              <a:t> </a:t>
            </a:r>
            <a:r>
              <a:rPr lang="nl-BE" dirty="0" err="1"/>
              <a:t>current</a:t>
            </a:r>
            <a:r>
              <a:rPr lang="nl-BE" dirty="0"/>
              <a:t> database/model</a:t>
            </a:r>
          </a:p>
        </p:txBody>
      </p:sp>
      <p:sp>
        <p:nvSpPr>
          <p:cNvPr id="4" name="Tijdelijke aanduiding voor dianummer 3">
            <a:extLst>
              <a:ext uri="{FF2B5EF4-FFF2-40B4-BE49-F238E27FC236}">
                <a16:creationId xmlns:a16="http://schemas.microsoft.com/office/drawing/2014/main" id="{9094D870-32C8-4598-A7F9-FE8914B066EA}"/>
              </a:ext>
            </a:extLst>
          </p:cNvPr>
          <p:cNvSpPr>
            <a:spLocks noGrp="1"/>
          </p:cNvSpPr>
          <p:nvPr>
            <p:ph type="sldNum" sz="quarter" idx="12"/>
          </p:nvPr>
        </p:nvSpPr>
        <p:spPr/>
        <p:txBody>
          <a:bodyPr/>
          <a:lstStyle/>
          <a:p>
            <a:fld id="{BB1F6A77-C74B-4AE6-948A-7F70CF80FD7E}" type="slidenum">
              <a:rPr lang="nl-NL" smtClean="0"/>
              <a:pPr/>
              <a:t>21</a:t>
            </a:fld>
            <a:endParaRPr lang="nl-NL"/>
          </a:p>
        </p:txBody>
      </p:sp>
    </p:spTree>
    <p:extLst>
      <p:ext uri="{BB962C8B-B14F-4D97-AF65-F5344CB8AC3E}">
        <p14:creationId xmlns:p14="http://schemas.microsoft.com/office/powerpoint/2010/main" val="275660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C0965-E125-40DD-BB89-83E698369C5B}"/>
              </a:ext>
            </a:extLst>
          </p:cNvPr>
          <p:cNvSpPr>
            <a:spLocks noGrp="1"/>
          </p:cNvSpPr>
          <p:nvPr>
            <p:ph type="title"/>
          </p:nvPr>
        </p:nvSpPr>
        <p:spPr/>
        <p:txBody>
          <a:bodyPr/>
          <a:lstStyle/>
          <a:p>
            <a:r>
              <a:rPr lang="nl-BE" dirty="0" err="1"/>
              <a:t>Apply</a:t>
            </a:r>
            <a:r>
              <a:rPr lang="nl-BE" dirty="0"/>
              <a:t> a </a:t>
            </a:r>
            <a:r>
              <a:rPr lang="nl-BE" dirty="0" err="1"/>
              <a:t>migration</a:t>
            </a:r>
            <a:endParaRPr lang="nl-BE" dirty="0"/>
          </a:p>
        </p:txBody>
      </p:sp>
      <p:sp>
        <p:nvSpPr>
          <p:cNvPr id="3" name="Tijdelijke aanduiding voor inhoud 2">
            <a:extLst>
              <a:ext uri="{FF2B5EF4-FFF2-40B4-BE49-F238E27FC236}">
                <a16:creationId xmlns:a16="http://schemas.microsoft.com/office/drawing/2014/main" id="{AB554EC1-672D-4507-84A0-13DCA789079A}"/>
              </a:ext>
            </a:extLst>
          </p:cNvPr>
          <p:cNvSpPr>
            <a:spLocks noGrp="1"/>
          </p:cNvSpPr>
          <p:nvPr>
            <p:ph idx="1"/>
          </p:nvPr>
        </p:nvSpPr>
        <p:spPr/>
        <p:txBody>
          <a:bodyPr/>
          <a:lstStyle/>
          <a:p>
            <a:r>
              <a:rPr lang="nl-BE" dirty="0" err="1">
                <a:hlinkClick r:id="rId3"/>
              </a:rPr>
              <a:t>Pluralsight</a:t>
            </a:r>
            <a:r>
              <a:rPr lang="nl-BE" dirty="0">
                <a:hlinkClick r:id="rId3"/>
              </a:rPr>
              <a:t> Demo</a:t>
            </a:r>
            <a:endParaRPr lang="nl-BE" dirty="0"/>
          </a:p>
          <a:p>
            <a:r>
              <a:rPr lang="nl-BE" dirty="0"/>
              <a:t>Script-Migration =&gt; T-SQL script</a:t>
            </a:r>
          </a:p>
          <a:p>
            <a:r>
              <a:rPr lang="nl-BE" dirty="0"/>
              <a:t>Update-Database =&gt; </a:t>
            </a:r>
            <a:r>
              <a:rPr lang="nl-BE" dirty="0" err="1"/>
              <a:t>Directly</a:t>
            </a:r>
            <a:r>
              <a:rPr lang="nl-BE" dirty="0"/>
              <a:t> </a:t>
            </a:r>
            <a:r>
              <a:rPr lang="nl-BE" dirty="0" err="1"/>
              <a:t>create</a:t>
            </a:r>
            <a:r>
              <a:rPr lang="nl-BE" dirty="0"/>
              <a:t> database</a:t>
            </a:r>
          </a:p>
          <a:p>
            <a:pPr lvl="1"/>
            <a:r>
              <a:rPr lang="nl-BE" dirty="0" err="1"/>
              <a:t>verbose</a:t>
            </a:r>
            <a:r>
              <a:rPr lang="nl-BE" dirty="0"/>
              <a:t> =&gt; </a:t>
            </a:r>
            <a:r>
              <a:rPr lang="nl-BE" dirty="0" err="1"/>
              <a:t>informative</a:t>
            </a:r>
            <a:r>
              <a:rPr lang="nl-BE" dirty="0"/>
              <a:t> output</a:t>
            </a:r>
          </a:p>
        </p:txBody>
      </p:sp>
      <p:sp>
        <p:nvSpPr>
          <p:cNvPr id="4" name="Tijdelijke aanduiding voor dianummer 3">
            <a:extLst>
              <a:ext uri="{FF2B5EF4-FFF2-40B4-BE49-F238E27FC236}">
                <a16:creationId xmlns:a16="http://schemas.microsoft.com/office/drawing/2014/main" id="{A8EAB510-9E70-44B9-B3C5-E0F834D3525F}"/>
              </a:ext>
            </a:extLst>
          </p:cNvPr>
          <p:cNvSpPr>
            <a:spLocks noGrp="1"/>
          </p:cNvSpPr>
          <p:nvPr>
            <p:ph type="sldNum" sz="quarter" idx="12"/>
          </p:nvPr>
        </p:nvSpPr>
        <p:spPr/>
        <p:txBody>
          <a:bodyPr/>
          <a:lstStyle/>
          <a:p>
            <a:fld id="{BB1F6A77-C74B-4AE6-948A-7F70CF80FD7E}" type="slidenum">
              <a:rPr lang="nl-NL" smtClean="0"/>
              <a:pPr/>
              <a:t>22</a:t>
            </a:fld>
            <a:endParaRPr lang="nl-NL"/>
          </a:p>
        </p:txBody>
      </p:sp>
      <p:pic>
        <p:nvPicPr>
          <p:cNvPr id="5" name="Afbeelding 4">
            <a:extLst>
              <a:ext uri="{FF2B5EF4-FFF2-40B4-BE49-F238E27FC236}">
                <a16:creationId xmlns:a16="http://schemas.microsoft.com/office/drawing/2014/main" id="{7556A3B9-D1CC-4EF5-BD13-E26B931AACBF}"/>
              </a:ext>
            </a:extLst>
          </p:cNvPr>
          <p:cNvPicPr>
            <a:picLocks noChangeAspect="1"/>
          </p:cNvPicPr>
          <p:nvPr/>
        </p:nvPicPr>
        <p:blipFill>
          <a:blip r:embed="rId4"/>
          <a:stretch>
            <a:fillRect/>
          </a:stretch>
        </p:blipFill>
        <p:spPr>
          <a:xfrm>
            <a:off x="2119451" y="3903605"/>
            <a:ext cx="4905097" cy="2708389"/>
          </a:xfrm>
          <a:prstGeom prst="rect">
            <a:avLst/>
          </a:prstGeom>
        </p:spPr>
      </p:pic>
    </p:spTree>
    <p:extLst>
      <p:ext uri="{BB962C8B-B14F-4D97-AF65-F5344CB8AC3E}">
        <p14:creationId xmlns:p14="http://schemas.microsoft.com/office/powerpoint/2010/main" val="169892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C0965-E125-40DD-BB89-83E698369C5B}"/>
              </a:ext>
            </a:extLst>
          </p:cNvPr>
          <p:cNvSpPr>
            <a:spLocks noGrp="1"/>
          </p:cNvSpPr>
          <p:nvPr>
            <p:ph type="title"/>
          </p:nvPr>
        </p:nvSpPr>
        <p:spPr/>
        <p:txBody>
          <a:bodyPr/>
          <a:lstStyle/>
          <a:p>
            <a:r>
              <a:rPr lang="nl-BE" dirty="0"/>
              <a:t>Migration </a:t>
            </a:r>
            <a:r>
              <a:rPr lang="nl-BE" dirty="0" err="1"/>
              <a:t>recommendation</a:t>
            </a:r>
            <a:endParaRPr lang="nl-BE" dirty="0"/>
          </a:p>
        </p:txBody>
      </p:sp>
      <p:sp>
        <p:nvSpPr>
          <p:cNvPr id="4" name="Tijdelijke aanduiding voor dianummer 3">
            <a:extLst>
              <a:ext uri="{FF2B5EF4-FFF2-40B4-BE49-F238E27FC236}">
                <a16:creationId xmlns:a16="http://schemas.microsoft.com/office/drawing/2014/main" id="{A8EAB510-9E70-44B9-B3C5-E0F834D3525F}"/>
              </a:ext>
            </a:extLst>
          </p:cNvPr>
          <p:cNvSpPr>
            <a:spLocks noGrp="1"/>
          </p:cNvSpPr>
          <p:nvPr>
            <p:ph type="sldNum" sz="quarter" idx="12"/>
          </p:nvPr>
        </p:nvSpPr>
        <p:spPr/>
        <p:txBody>
          <a:bodyPr/>
          <a:lstStyle/>
          <a:p>
            <a:fld id="{BB1F6A77-C74B-4AE6-948A-7F70CF80FD7E}" type="slidenum">
              <a:rPr lang="nl-NL" smtClean="0"/>
              <a:pPr/>
              <a:t>23</a:t>
            </a:fld>
            <a:endParaRPr lang="nl-NL"/>
          </a:p>
        </p:txBody>
      </p:sp>
      <p:pic>
        <p:nvPicPr>
          <p:cNvPr id="6" name="Afbeelding 5">
            <a:extLst>
              <a:ext uri="{FF2B5EF4-FFF2-40B4-BE49-F238E27FC236}">
                <a16:creationId xmlns:a16="http://schemas.microsoft.com/office/drawing/2014/main" id="{906FA8FC-3E64-445F-83EB-D4018644E287}"/>
              </a:ext>
            </a:extLst>
          </p:cNvPr>
          <p:cNvPicPr>
            <a:picLocks noChangeAspect="1"/>
          </p:cNvPicPr>
          <p:nvPr/>
        </p:nvPicPr>
        <p:blipFill>
          <a:blip r:embed="rId3"/>
          <a:stretch>
            <a:fillRect/>
          </a:stretch>
        </p:blipFill>
        <p:spPr>
          <a:xfrm>
            <a:off x="898494" y="2284977"/>
            <a:ext cx="7347011" cy="3160625"/>
          </a:xfrm>
          <a:prstGeom prst="rect">
            <a:avLst/>
          </a:prstGeom>
        </p:spPr>
      </p:pic>
    </p:spTree>
    <p:extLst>
      <p:ext uri="{BB962C8B-B14F-4D97-AF65-F5344CB8AC3E}">
        <p14:creationId xmlns:p14="http://schemas.microsoft.com/office/powerpoint/2010/main" val="121972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5AC5A-3E1F-4DB9-A3C8-D233AAA3D744}"/>
              </a:ext>
            </a:extLst>
          </p:cNvPr>
          <p:cNvSpPr>
            <a:spLocks noGrp="1"/>
          </p:cNvSpPr>
          <p:nvPr>
            <p:ph type="title"/>
          </p:nvPr>
        </p:nvSpPr>
        <p:spPr/>
        <p:txBody>
          <a:bodyPr/>
          <a:lstStyle/>
          <a:p>
            <a:r>
              <a:rPr lang="nl-BE" dirty="0"/>
              <a:t>Reverse engineering</a:t>
            </a:r>
            <a:br>
              <a:rPr lang="nl-BE" dirty="0"/>
            </a:br>
            <a:r>
              <a:rPr lang="nl-BE" dirty="0" err="1"/>
              <a:t>an</a:t>
            </a:r>
            <a:r>
              <a:rPr lang="nl-BE" dirty="0"/>
              <a:t> </a:t>
            </a:r>
            <a:r>
              <a:rPr lang="nl-BE" dirty="0" err="1"/>
              <a:t>existing</a:t>
            </a:r>
            <a:r>
              <a:rPr lang="nl-BE" dirty="0"/>
              <a:t> database</a:t>
            </a:r>
          </a:p>
        </p:txBody>
      </p:sp>
      <p:sp>
        <p:nvSpPr>
          <p:cNvPr id="3" name="Tijdelijke aanduiding voor inhoud 2">
            <a:extLst>
              <a:ext uri="{FF2B5EF4-FFF2-40B4-BE49-F238E27FC236}">
                <a16:creationId xmlns:a16="http://schemas.microsoft.com/office/drawing/2014/main" id="{33DA98B2-8CED-4487-961F-76C713EBA525}"/>
              </a:ext>
            </a:extLst>
          </p:cNvPr>
          <p:cNvSpPr>
            <a:spLocks noGrp="1"/>
          </p:cNvSpPr>
          <p:nvPr>
            <p:ph idx="1"/>
          </p:nvPr>
        </p:nvSpPr>
        <p:spPr/>
        <p:txBody>
          <a:bodyPr/>
          <a:lstStyle/>
          <a:p>
            <a:r>
              <a:rPr lang="nl-BE" dirty="0" err="1">
                <a:hlinkClick r:id="rId3"/>
              </a:rPr>
              <a:t>Pluralsight</a:t>
            </a:r>
            <a:r>
              <a:rPr lang="nl-BE" dirty="0">
                <a:hlinkClick r:id="rId3"/>
              </a:rPr>
              <a:t> Demo</a:t>
            </a:r>
          </a:p>
          <a:p>
            <a:r>
              <a:rPr lang="nl-BE" dirty="0"/>
              <a:t>Powershell </a:t>
            </a:r>
            <a:r>
              <a:rPr lang="nl-BE" dirty="0" err="1"/>
              <a:t>command</a:t>
            </a:r>
            <a:r>
              <a:rPr lang="nl-BE" dirty="0"/>
              <a:t>: </a:t>
            </a:r>
            <a:r>
              <a:rPr lang="nl-BE" dirty="0" err="1"/>
              <a:t>scaffold-dbcontext</a:t>
            </a:r>
            <a:endParaRPr lang="nl-BE" dirty="0"/>
          </a:p>
          <a:p>
            <a:pPr lvl="1"/>
            <a:r>
              <a:rPr lang="nl-BE" dirty="0"/>
              <a:t>provider (e.g. </a:t>
            </a:r>
            <a:r>
              <a:rPr lang="nl-BE" dirty="0" err="1"/>
              <a:t>Microsoft.EntityFrameworkCore.SqlServer</a:t>
            </a:r>
            <a:r>
              <a:rPr lang="nl-BE" dirty="0"/>
              <a:t>)</a:t>
            </a:r>
          </a:p>
          <a:p>
            <a:pPr lvl="1"/>
            <a:r>
              <a:rPr lang="nl-BE" dirty="0" err="1"/>
              <a:t>connection</a:t>
            </a:r>
            <a:r>
              <a:rPr lang="nl-BE" dirty="0"/>
              <a:t> (e.g. “Data Source=(</a:t>
            </a:r>
            <a:r>
              <a:rPr lang="nl-BE" dirty="0" err="1"/>
              <a:t>localdb</a:t>
            </a:r>
            <a:r>
              <a:rPr lang="nl-BE" dirty="0"/>
              <a:t>)\</a:t>
            </a:r>
            <a:r>
              <a:rPr lang="nl-BE" dirty="0" err="1"/>
              <a:t>MSSQLLocalDB</a:t>
            </a:r>
            <a:r>
              <a:rPr lang="nl-BE" dirty="0"/>
              <a:t>; </a:t>
            </a:r>
            <a:r>
              <a:rPr lang="nl-BE" dirty="0" err="1"/>
              <a:t>Intitial</a:t>
            </a:r>
            <a:r>
              <a:rPr lang="nl-BE" dirty="0"/>
              <a:t> </a:t>
            </a:r>
            <a:r>
              <a:rPr lang="nl-BE" dirty="0" err="1"/>
              <a:t>Catalog</a:t>
            </a:r>
            <a:r>
              <a:rPr lang="nl-BE" dirty="0"/>
              <a:t>=</a:t>
            </a:r>
            <a:r>
              <a:rPr lang="nl-BE" dirty="0" err="1"/>
              <a:t>SamuraiAppData</a:t>
            </a:r>
            <a:r>
              <a:rPr lang="nl-BE" dirty="0"/>
              <a:t>”)</a:t>
            </a:r>
          </a:p>
          <a:p>
            <a:r>
              <a:rPr lang="nl-BE" dirty="0" err="1"/>
              <a:t>Article</a:t>
            </a:r>
            <a:r>
              <a:rPr lang="nl-BE" dirty="0"/>
              <a:t>: </a:t>
            </a:r>
            <a:r>
              <a:rPr lang="nl-BE" dirty="0">
                <a:hlinkClick r:id="rId4"/>
              </a:rPr>
              <a:t>How </a:t>
            </a:r>
            <a:r>
              <a:rPr lang="nl-BE" dirty="0" err="1">
                <a:hlinkClick r:id="rId4"/>
              </a:rPr>
              <a:t>to</a:t>
            </a:r>
            <a:r>
              <a:rPr lang="nl-BE" dirty="0">
                <a:hlinkClick r:id="rId4"/>
              </a:rPr>
              <a:t> </a:t>
            </a:r>
            <a:r>
              <a:rPr lang="nl-BE" dirty="0" err="1">
                <a:hlinkClick r:id="rId4"/>
              </a:rPr>
              <a:t>use</a:t>
            </a:r>
            <a:r>
              <a:rPr lang="nl-BE" dirty="0">
                <a:hlinkClick r:id="rId4"/>
              </a:rPr>
              <a:t> EF </a:t>
            </a:r>
            <a:r>
              <a:rPr lang="nl-BE" dirty="0" err="1">
                <a:hlinkClick r:id="rId4"/>
              </a:rPr>
              <a:t>migrations</a:t>
            </a:r>
            <a:r>
              <a:rPr lang="nl-BE" dirty="0">
                <a:hlinkClick r:id="rId4"/>
              </a:rPr>
              <a:t> </a:t>
            </a:r>
            <a:r>
              <a:rPr lang="nl-BE" dirty="0" err="1">
                <a:hlinkClick r:id="rId4"/>
              </a:rPr>
              <a:t>with</a:t>
            </a:r>
            <a:r>
              <a:rPr lang="nl-BE" dirty="0">
                <a:hlinkClick r:id="rId4"/>
              </a:rPr>
              <a:t> </a:t>
            </a:r>
            <a:r>
              <a:rPr lang="nl-BE" dirty="0" err="1">
                <a:hlinkClick r:id="rId4"/>
              </a:rPr>
              <a:t>existing</a:t>
            </a:r>
            <a:r>
              <a:rPr lang="nl-BE" dirty="0">
                <a:hlinkClick r:id="rId4"/>
              </a:rPr>
              <a:t> database schema </a:t>
            </a:r>
            <a:r>
              <a:rPr lang="nl-BE" dirty="0" err="1">
                <a:hlinkClick r:id="rId4"/>
              </a:rPr>
              <a:t>and</a:t>
            </a:r>
            <a:r>
              <a:rPr lang="nl-BE" dirty="0">
                <a:hlinkClick r:id="rId4"/>
              </a:rPr>
              <a:t> data</a:t>
            </a:r>
            <a:endParaRPr lang="nl-BE" dirty="0"/>
          </a:p>
          <a:p>
            <a:pPr marL="457200" lvl="1" indent="0">
              <a:buNone/>
            </a:pPr>
            <a:endParaRPr lang="nl-BE" dirty="0">
              <a:hlinkClick r:id="rId3"/>
            </a:endParaRPr>
          </a:p>
        </p:txBody>
      </p:sp>
      <p:sp>
        <p:nvSpPr>
          <p:cNvPr id="4" name="Tijdelijke aanduiding voor dianummer 3">
            <a:extLst>
              <a:ext uri="{FF2B5EF4-FFF2-40B4-BE49-F238E27FC236}">
                <a16:creationId xmlns:a16="http://schemas.microsoft.com/office/drawing/2014/main" id="{004B602B-DBA4-4953-B6EE-30064F61A9B2}"/>
              </a:ext>
            </a:extLst>
          </p:cNvPr>
          <p:cNvSpPr>
            <a:spLocks noGrp="1"/>
          </p:cNvSpPr>
          <p:nvPr>
            <p:ph type="sldNum" sz="quarter" idx="12"/>
          </p:nvPr>
        </p:nvSpPr>
        <p:spPr/>
        <p:txBody>
          <a:bodyPr/>
          <a:lstStyle/>
          <a:p>
            <a:fld id="{BB1F6A77-C74B-4AE6-948A-7F70CF80FD7E}" type="slidenum">
              <a:rPr lang="nl-NL" smtClean="0"/>
              <a:pPr/>
              <a:t>24</a:t>
            </a:fld>
            <a:endParaRPr lang="nl-NL"/>
          </a:p>
        </p:txBody>
      </p:sp>
    </p:spTree>
    <p:extLst>
      <p:ext uri="{BB962C8B-B14F-4D97-AF65-F5344CB8AC3E}">
        <p14:creationId xmlns:p14="http://schemas.microsoft.com/office/powerpoint/2010/main" val="53590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5AC5A-3E1F-4DB9-A3C8-D233AAA3D744}"/>
              </a:ext>
            </a:extLst>
          </p:cNvPr>
          <p:cNvSpPr>
            <a:spLocks noGrp="1"/>
          </p:cNvSpPr>
          <p:nvPr>
            <p:ph type="title"/>
          </p:nvPr>
        </p:nvSpPr>
        <p:spPr/>
        <p:txBody>
          <a:bodyPr/>
          <a:lstStyle/>
          <a:p>
            <a:r>
              <a:rPr lang="nl-BE" dirty="0" err="1"/>
              <a:t>Many-to-many</a:t>
            </a:r>
            <a:r>
              <a:rPr lang="nl-BE" dirty="0"/>
              <a:t> </a:t>
            </a:r>
            <a:r>
              <a:rPr lang="nl-BE" dirty="0" err="1"/>
              <a:t>relationship</a:t>
            </a:r>
            <a:endParaRPr lang="nl-BE" dirty="0"/>
          </a:p>
        </p:txBody>
      </p:sp>
      <p:sp>
        <p:nvSpPr>
          <p:cNvPr id="3" name="Tijdelijke aanduiding voor inhoud 2">
            <a:extLst>
              <a:ext uri="{FF2B5EF4-FFF2-40B4-BE49-F238E27FC236}">
                <a16:creationId xmlns:a16="http://schemas.microsoft.com/office/drawing/2014/main" id="{33DA98B2-8CED-4487-961F-76C713EBA525}"/>
              </a:ext>
            </a:extLst>
          </p:cNvPr>
          <p:cNvSpPr>
            <a:spLocks noGrp="1"/>
          </p:cNvSpPr>
          <p:nvPr>
            <p:ph idx="1"/>
          </p:nvPr>
        </p:nvSpPr>
        <p:spPr/>
        <p:txBody>
          <a:bodyPr/>
          <a:lstStyle/>
          <a:p>
            <a:r>
              <a:rPr lang="nl-BE" dirty="0" err="1">
                <a:hlinkClick r:id="rId3"/>
              </a:rPr>
              <a:t>Pluralsight</a:t>
            </a:r>
            <a:r>
              <a:rPr lang="nl-BE" dirty="0">
                <a:hlinkClick r:id="rId3"/>
              </a:rPr>
              <a:t> Demo</a:t>
            </a:r>
          </a:p>
          <a:p>
            <a:pPr lvl="1"/>
            <a:r>
              <a:rPr lang="nl-BE" dirty="0"/>
              <a:t>Must </a:t>
            </a:r>
            <a:r>
              <a:rPr lang="nl-BE" dirty="0" err="1"/>
              <a:t>use</a:t>
            </a:r>
            <a:r>
              <a:rPr lang="nl-BE" dirty="0"/>
              <a:t> a </a:t>
            </a:r>
            <a:r>
              <a:rPr lang="nl-BE" dirty="0" err="1"/>
              <a:t>join</a:t>
            </a:r>
            <a:r>
              <a:rPr lang="nl-BE" dirty="0"/>
              <a:t> </a:t>
            </a:r>
            <a:r>
              <a:rPr lang="nl-BE" dirty="0" err="1"/>
              <a:t>entity</a:t>
            </a:r>
            <a:r>
              <a:rPr lang="nl-BE" dirty="0"/>
              <a:t> </a:t>
            </a:r>
            <a:r>
              <a:rPr lang="nl-BE" dirty="0" err="1"/>
              <a:t>that</a:t>
            </a:r>
            <a:r>
              <a:rPr lang="nl-BE" dirty="0"/>
              <a:t> </a:t>
            </a:r>
            <a:r>
              <a:rPr lang="nl-BE" dirty="0" err="1"/>
              <a:t>can</a:t>
            </a:r>
            <a:r>
              <a:rPr lang="nl-BE" dirty="0"/>
              <a:t> </a:t>
            </a:r>
            <a:r>
              <a:rPr lang="nl-BE" dirty="0" err="1"/>
              <a:t>be</a:t>
            </a:r>
            <a:r>
              <a:rPr lang="nl-BE" dirty="0"/>
              <a:t> </a:t>
            </a:r>
            <a:r>
              <a:rPr lang="nl-BE" dirty="0" err="1"/>
              <a:t>mapped</a:t>
            </a:r>
            <a:r>
              <a:rPr lang="nl-BE" dirty="0"/>
              <a:t> on a database </a:t>
            </a:r>
            <a:r>
              <a:rPr lang="nl-BE" dirty="0" err="1"/>
              <a:t>join</a:t>
            </a:r>
            <a:r>
              <a:rPr lang="nl-BE" dirty="0"/>
              <a:t> </a:t>
            </a:r>
            <a:r>
              <a:rPr lang="nl-BE" dirty="0" err="1"/>
              <a:t>table</a:t>
            </a:r>
            <a:endParaRPr lang="nl-BE" dirty="0"/>
          </a:p>
        </p:txBody>
      </p:sp>
      <p:sp>
        <p:nvSpPr>
          <p:cNvPr id="4" name="Tijdelijke aanduiding voor dianummer 3">
            <a:extLst>
              <a:ext uri="{FF2B5EF4-FFF2-40B4-BE49-F238E27FC236}">
                <a16:creationId xmlns:a16="http://schemas.microsoft.com/office/drawing/2014/main" id="{004B602B-DBA4-4953-B6EE-30064F61A9B2}"/>
              </a:ext>
            </a:extLst>
          </p:cNvPr>
          <p:cNvSpPr>
            <a:spLocks noGrp="1"/>
          </p:cNvSpPr>
          <p:nvPr>
            <p:ph type="sldNum" sz="quarter" idx="12"/>
          </p:nvPr>
        </p:nvSpPr>
        <p:spPr/>
        <p:txBody>
          <a:bodyPr/>
          <a:lstStyle/>
          <a:p>
            <a:fld id="{BB1F6A77-C74B-4AE6-948A-7F70CF80FD7E}" type="slidenum">
              <a:rPr lang="nl-NL" smtClean="0"/>
              <a:pPr/>
              <a:t>25</a:t>
            </a:fld>
            <a:endParaRPr lang="nl-NL"/>
          </a:p>
        </p:txBody>
      </p:sp>
      <p:pic>
        <p:nvPicPr>
          <p:cNvPr id="5" name="Afbeelding 4">
            <a:extLst>
              <a:ext uri="{FF2B5EF4-FFF2-40B4-BE49-F238E27FC236}">
                <a16:creationId xmlns:a16="http://schemas.microsoft.com/office/drawing/2014/main" id="{0CCAA7E0-94A0-4B89-9C1D-435D89B75D26}"/>
              </a:ext>
            </a:extLst>
          </p:cNvPr>
          <p:cNvPicPr>
            <a:picLocks noChangeAspect="1"/>
          </p:cNvPicPr>
          <p:nvPr/>
        </p:nvPicPr>
        <p:blipFill>
          <a:blip r:embed="rId4"/>
          <a:stretch>
            <a:fillRect/>
          </a:stretch>
        </p:blipFill>
        <p:spPr>
          <a:xfrm>
            <a:off x="737828" y="3398128"/>
            <a:ext cx="7668344" cy="2352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225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8404B-3482-40AD-BBC5-9C9E51101D94}"/>
              </a:ext>
            </a:extLst>
          </p:cNvPr>
          <p:cNvSpPr>
            <a:spLocks noGrp="1"/>
          </p:cNvSpPr>
          <p:nvPr>
            <p:ph type="title"/>
          </p:nvPr>
        </p:nvSpPr>
        <p:spPr/>
        <p:txBody>
          <a:bodyPr/>
          <a:lstStyle/>
          <a:p>
            <a:r>
              <a:rPr lang="nl-BE" dirty="0" err="1"/>
              <a:t>Many-to-many</a:t>
            </a:r>
            <a:r>
              <a:rPr lang="nl-BE" dirty="0"/>
              <a:t> - </a:t>
            </a:r>
            <a:r>
              <a:rPr lang="nl-BE" dirty="0" err="1"/>
              <a:t>Join</a:t>
            </a:r>
            <a:r>
              <a:rPr lang="nl-BE" dirty="0"/>
              <a:t> Entity</a:t>
            </a:r>
          </a:p>
        </p:txBody>
      </p:sp>
      <p:sp>
        <p:nvSpPr>
          <p:cNvPr id="4" name="Tijdelijke aanduiding voor dianummer 3">
            <a:extLst>
              <a:ext uri="{FF2B5EF4-FFF2-40B4-BE49-F238E27FC236}">
                <a16:creationId xmlns:a16="http://schemas.microsoft.com/office/drawing/2014/main" id="{299236AE-A1C3-4C8F-9A8B-0D94BC0F2690}"/>
              </a:ext>
            </a:extLst>
          </p:cNvPr>
          <p:cNvSpPr>
            <a:spLocks noGrp="1"/>
          </p:cNvSpPr>
          <p:nvPr>
            <p:ph type="sldNum" sz="quarter" idx="12"/>
          </p:nvPr>
        </p:nvSpPr>
        <p:spPr/>
        <p:txBody>
          <a:bodyPr/>
          <a:lstStyle/>
          <a:p>
            <a:fld id="{BB1F6A77-C74B-4AE6-948A-7F70CF80FD7E}" type="slidenum">
              <a:rPr lang="nl-NL" smtClean="0"/>
              <a:pPr/>
              <a:t>26</a:t>
            </a:fld>
            <a:endParaRPr lang="nl-NL"/>
          </a:p>
        </p:txBody>
      </p:sp>
      <p:pic>
        <p:nvPicPr>
          <p:cNvPr id="3" name="Afbeelding 2">
            <a:extLst>
              <a:ext uri="{FF2B5EF4-FFF2-40B4-BE49-F238E27FC236}">
                <a16:creationId xmlns:a16="http://schemas.microsoft.com/office/drawing/2014/main" id="{6E19CCA4-342D-4A52-BFE4-599596B10A1E}"/>
              </a:ext>
            </a:extLst>
          </p:cNvPr>
          <p:cNvPicPr>
            <a:picLocks noChangeAspect="1"/>
          </p:cNvPicPr>
          <p:nvPr/>
        </p:nvPicPr>
        <p:blipFill>
          <a:blip r:embed="rId3"/>
          <a:stretch>
            <a:fillRect/>
          </a:stretch>
        </p:blipFill>
        <p:spPr>
          <a:xfrm>
            <a:off x="4924425" y="1707028"/>
            <a:ext cx="3696306" cy="15779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97079AED-0A01-482B-98EB-8303DD67C07B}"/>
              </a:ext>
            </a:extLst>
          </p:cNvPr>
          <p:cNvPicPr>
            <a:picLocks noChangeAspect="1"/>
          </p:cNvPicPr>
          <p:nvPr/>
        </p:nvPicPr>
        <p:blipFill>
          <a:blip r:embed="rId4"/>
          <a:stretch>
            <a:fillRect/>
          </a:stretch>
        </p:blipFill>
        <p:spPr>
          <a:xfrm>
            <a:off x="457200" y="1707029"/>
            <a:ext cx="4114800" cy="22246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862AA2ED-5838-4CBA-8A75-27C056923CB5}"/>
              </a:ext>
            </a:extLst>
          </p:cNvPr>
          <p:cNvPicPr>
            <a:picLocks noChangeAspect="1"/>
          </p:cNvPicPr>
          <p:nvPr/>
        </p:nvPicPr>
        <p:blipFill>
          <a:blip r:embed="rId5"/>
          <a:stretch>
            <a:fillRect/>
          </a:stretch>
        </p:blipFill>
        <p:spPr>
          <a:xfrm>
            <a:off x="658961" y="4221088"/>
            <a:ext cx="3913039" cy="1664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471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87D92-D953-4E9B-8E46-5BB9BC6C22D9}"/>
              </a:ext>
            </a:extLst>
          </p:cNvPr>
          <p:cNvSpPr>
            <a:spLocks noGrp="1"/>
          </p:cNvSpPr>
          <p:nvPr>
            <p:ph type="title"/>
          </p:nvPr>
        </p:nvSpPr>
        <p:spPr/>
        <p:txBody>
          <a:bodyPr/>
          <a:lstStyle/>
          <a:p>
            <a:r>
              <a:rPr lang="nl-BE" dirty="0" err="1"/>
              <a:t>Many-to-many</a:t>
            </a:r>
            <a:r>
              <a:rPr lang="nl-BE" dirty="0"/>
              <a:t> - </a:t>
            </a:r>
            <a:r>
              <a:rPr lang="nl-BE" dirty="0" err="1"/>
              <a:t>DbContext</a:t>
            </a:r>
            <a:endParaRPr lang="nl-BE" dirty="0"/>
          </a:p>
        </p:txBody>
      </p:sp>
      <p:sp>
        <p:nvSpPr>
          <p:cNvPr id="4" name="Tijdelijke aanduiding voor dianummer 3">
            <a:extLst>
              <a:ext uri="{FF2B5EF4-FFF2-40B4-BE49-F238E27FC236}">
                <a16:creationId xmlns:a16="http://schemas.microsoft.com/office/drawing/2014/main" id="{2A0FC005-2CDB-4D4E-983F-40E0CECA3384}"/>
              </a:ext>
            </a:extLst>
          </p:cNvPr>
          <p:cNvSpPr>
            <a:spLocks noGrp="1"/>
          </p:cNvSpPr>
          <p:nvPr>
            <p:ph type="sldNum" sz="quarter" idx="12"/>
          </p:nvPr>
        </p:nvSpPr>
        <p:spPr/>
        <p:txBody>
          <a:bodyPr/>
          <a:lstStyle/>
          <a:p>
            <a:fld id="{BB1F6A77-C74B-4AE6-948A-7F70CF80FD7E}" type="slidenum">
              <a:rPr lang="nl-NL" smtClean="0"/>
              <a:pPr/>
              <a:t>27</a:t>
            </a:fld>
            <a:endParaRPr lang="nl-NL"/>
          </a:p>
        </p:txBody>
      </p:sp>
      <p:pic>
        <p:nvPicPr>
          <p:cNvPr id="3" name="Afbeelding 2">
            <a:extLst>
              <a:ext uri="{FF2B5EF4-FFF2-40B4-BE49-F238E27FC236}">
                <a16:creationId xmlns:a16="http://schemas.microsoft.com/office/drawing/2014/main" id="{74316326-4B2E-4D0D-B407-014BFD2D0D21}"/>
              </a:ext>
            </a:extLst>
          </p:cNvPr>
          <p:cNvPicPr>
            <a:picLocks noChangeAspect="1"/>
          </p:cNvPicPr>
          <p:nvPr/>
        </p:nvPicPr>
        <p:blipFill>
          <a:blip r:embed="rId3"/>
          <a:stretch>
            <a:fillRect/>
          </a:stretch>
        </p:blipFill>
        <p:spPr>
          <a:xfrm>
            <a:off x="971600" y="2060848"/>
            <a:ext cx="7565139" cy="30896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1556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9E2AD-F0E2-44D3-8DFA-76E18C0D411C}"/>
              </a:ext>
            </a:extLst>
          </p:cNvPr>
          <p:cNvSpPr>
            <a:spLocks noGrp="1"/>
          </p:cNvSpPr>
          <p:nvPr>
            <p:ph type="title"/>
          </p:nvPr>
        </p:nvSpPr>
        <p:spPr/>
        <p:txBody>
          <a:bodyPr/>
          <a:lstStyle/>
          <a:p>
            <a:r>
              <a:rPr lang="nl-BE" dirty="0" err="1"/>
              <a:t>One-To-One</a:t>
            </a:r>
            <a:r>
              <a:rPr lang="nl-BE" dirty="0"/>
              <a:t> </a:t>
            </a:r>
            <a:r>
              <a:rPr lang="nl-BE" dirty="0" err="1"/>
              <a:t>relationship</a:t>
            </a:r>
            <a:endParaRPr lang="nl-BE" dirty="0"/>
          </a:p>
        </p:txBody>
      </p:sp>
      <p:sp>
        <p:nvSpPr>
          <p:cNvPr id="3" name="Tijdelijke aanduiding voor inhoud 2">
            <a:extLst>
              <a:ext uri="{FF2B5EF4-FFF2-40B4-BE49-F238E27FC236}">
                <a16:creationId xmlns:a16="http://schemas.microsoft.com/office/drawing/2014/main" id="{F42BFC23-9B07-4B2D-B65D-D2E516F223D7}"/>
              </a:ext>
            </a:extLst>
          </p:cNvPr>
          <p:cNvSpPr>
            <a:spLocks noGrp="1"/>
          </p:cNvSpPr>
          <p:nvPr>
            <p:ph idx="1"/>
          </p:nvPr>
        </p:nvSpPr>
        <p:spPr/>
        <p:txBody>
          <a:bodyPr/>
          <a:lstStyle/>
          <a:p>
            <a:r>
              <a:rPr lang="nl-BE" dirty="0" err="1"/>
              <a:t>Samurai</a:t>
            </a:r>
            <a:r>
              <a:rPr lang="nl-BE" dirty="0"/>
              <a:t> &lt;-&gt; Horse</a:t>
            </a:r>
          </a:p>
          <a:p>
            <a:r>
              <a:rPr lang="nl-BE" dirty="0"/>
              <a:t>A </a:t>
            </a:r>
            <a:r>
              <a:rPr lang="nl-BE" dirty="0" err="1"/>
              <a:t>samurai</a:t>
            </a:r>
            <a:r>
              <a:rPr lang="nl-BE" dirty="0"/>
              <a:t> </a:t>
            </a:r>
            <a:r>
              <a:rPr lang="nl-BE" dirty="0" err="1"/>
              <a:t>can</a:t>
            </a:r>
            <a:r>
              <a:rPr lang="nl-BE" dirty="0"/>
              <a:t> have </a:t>
            </a:r>
            <a:r>
              <a:rPr lang="nl-BE" dirty="0" err="1"/>
              <a:t>one</a:t>
            </a:r>
            <a:r>
              <a:rPr lang="nl-BE" dirty="0"/>
              <a:t> </a:t>
            </a:r>
            <a:r>
              <a:rPr lang="nl-BE" dirty="0" err="1"/>
              <a:t>trusty</a:t>
            </a:r>
            <a:r>
              <a:rPr lang="nl-BE" dirty="0"/>
              <a:t> </a:t>
            </a:r>
            <a:r>
              <a:rPr lang="nl-BE" dirty="0" err="1"/>
              <a:t>steed</a:t>
            </a:r>
            <a:endParaRPr lang="nl-BE" dirty="0"/>
          </a:p>
        </p:txBody>
      </p:sp>
      <p:sp>
        <p:nvSpPr>
          <p:cNvPr id="4" name="Tijdelijke aanduiding voor dianummer 3">
            <a:extLst>
              <a:ext uri="{FF2B5EF4-FFF2-40B4-BE49-F238E27FC236}">
                <a16:creationId xmlns:a16="http://schemas.microsoft.com/office/drawing/2014/main" id="{D0921D8F-EE03-4D9A-9CB6-99E729C2C4C2}"/>
              </a:ext>
            </a:extLst>
          </p:cNvPr>
          <p:cNvSpPr>
            <a:spLocks noGrp="1"/>
          </p:cNvSpPr>
          <p:nvPr>
            <p:ph type="sldNum" sz="quarter" idx="12"/>
          </p:nvPr>
        </p:nvSpPr>
        <p:spPr/>
        <p:txBody>
          <a:bodyPr/>
          <a:lstStyle/>
          <a:p>
            <a:fld id="{BB1F6A77-C74B-4AE6-948A-7F70CF80FD7E}" type="slidenum">
              <a:rPr lang="nl-NL" smtClean="0"/>
              <a:pPr/>
              <a:t>28</a:t>
            </a:fld>
            <a:endParaRPr lang="nl-NL"/>
          </a:p>
        </p:txBody>
      </p:sp>
      <p:pic>
        <p:nvPicPr>
          <p:cNvPr id="5" name="Afbeelding 4">
            <a:extLst>
              <a:ext uri="{FF2B5EF4-FFF2-40B4-BE49-F238E27FC236}">
                <a16:creationId xmlns:a16="http://schemas.microsoft.com/office/drawing/2014/main" id="{CB166418-DEF7-43A7-8C5B-0325BA9CAEE0}"/>
              </a:ext>
            </a:extLst>
          </p:cNvPr>
          <p:cNvPicPr>
            <a:picLocks noChangeAspect="1"/>
          </p:cNvPicPr>
          <p:nvPr/>
        </p:nvPicPr>
        <p:blipFill>
          <a:blip r:embed="rId3"/>
          <a:stretch>
            <a:fillRect/>
          </a:stretch>
        </p:blipFill>
        <p:spPr>
          <a:xfrm>
            <a:off x="669141" y="2924944"/>
            <a:ext cx="4090273" cy="1656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6AE461CD-6942-475F-A649-FF03489F03B3}"/>
              </a:ext>
            </a:extLst>
          </p:cNvPr>
          <p:cNvPicPr>
            <a:picLocks noChangeAspect="1"/>
          </p:cNvPicPr>
          <p:nvPr/>
        </p:nvPicPr>
        <p:blipFill>
          <a:blip r:embed="rId4"/>
          <a:stretch>
            <a:fillRect/>
          </a:stretch>
        </p:blipFill>
        <p:spPr>
          <a:xfrm>
            <a:off x="3981450" y="4395787"/>
            <a:ext cx="4705350" cy="214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868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9E2AD-F0E2-44D3-8DFA-76E18C0D411C}"/>
              </a:ext>
            </a:extLst>
          </p:cNvPr>
          <p:cNvSpPr>
            <a:spLocks noGrp="1"/>
          </p:cNvSpPr>
          <p:nvPr>
            <p:ph type="title"/>
          </p:nvPr>
        </p:nvSpPr>
        <p:spPr/>
        <p:txBody>
          <a:bodyPr/>
          <a:lstStyle/>
          <a:p>
            <a:r>
              <a:rPr lang="nl-BE" dirty="0" err="1"/>
              <a:t>One-To-One</a:t>
            </a:r>
            <a:r>
              <a:rPr lang="nl-BE" dirty="0"/>
              <a:t> </a:t>
            </a:r>
            <a:r>
              <a:rPr lang="nl-BE" dirty="0" err="1"/>
              <a:t>relationship</a:t>
            </a:r>
            <a:endParaRPr lang="nl-BE" dirty="0"/>
          </a:p>
        </p:txBody>
      </p:sp>
      <p:pic>
        <p:nvPicPr>
          <p:cNvPr id="6" name="Tijdelijke aanduiding voor inhoud 5">
            <a:extLst>
              <a:ext uri="{FF2B5EF4-FFF2-40B4-BE49-F238E27FC236}">
                <a16:creationId xmlns:a16="http://schemas.microsoft.com/office/drawing/2014/main" id="{6627E27E-E3F8-48B0-A46A-C1DDD5B234D2}"/>
              </a:ext>
            </a:extLst>
          </p:cNvPr>
          <p:cNvPicPr>
            <a:picLocks noGrp="1" noChangeAspect="1"/>
          </p:cNvPicPr>
          <p:nvPr>
            <p:ph idx="1"/>
          </p:nvPr>
        </p:nvPicPr>
        <p:blipFill>
          <a:blip r:embed="rId3"/>
          <a:stretch>
            <a:fillRect/>
          </a:stretch>
        </p:blipFill>
        <p:spPr>
          <a:xfrm>
            <a:off x="457200" y="1925129"/>
            <a:ext cx="8229600" cy="3876105"/>
          </a:xfrm>
          <a:prstGeom prst="rect">
            <a:avLst/>
          </a:prstGeom>
        </p:spPr>
      </p:pic>
      <p:sp>
        <p:nvSpPr>
          <p:cNvPr id="4" name="Tijdelijke aanduiding voor dianummer 3">
            <a:extLst>
              <a:ext uri="{FF2B5EF4-FFF2-40B4-BE49-F238E27FC236}">
                <a16:creationId xmlns:a16="http://schemas.microsoft.com/office/drawing/2014/main" id="{D0921D8F-EE03-4D9A-9CB6-99E729C2C4C2}"/>
              </a:ext>
            </a:extLst>
          </p:cNvPr>
          <p:cNvSpPr>
            <a:spLocks noGrp="1"/>
          </p:cNvSpPr>
          <p:nvPr>
            <p:ph type="sldNum" sz="quarter" idx="12"/>
          </p:nvPr>
        </p:nvSpPr>
        <p:spPr/>
        <p:txBody>
          <a:bodyPr/>
          <a:lstStyle/>
          <a:p>
            <a:fld id="{BB1F6A77-C74B-4AE6-948A-7F70CF80FD7E}" type="slidenum">
              <a:rPr lang="nl-NL" smtClean="0"/>
              <a:pPr/>
              <a:t>29</a:t>
            </a:fld>
            <a:endParaRPr lang="nl-NL"/>
          </a:p>
        </p:txBody>
      </p:sp>
    </p:spTree>
    <p:extLst>
      <p:ext uri="{BB962C8B-B14F-4D97-AF65-F5344CB8AC3E}">
        <p14:creationId xmlns:p14="http://schemas.microsoft.com/office/powerpoint/2010/main" val="404587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17C32AC-D37A-4C14-9F6A-C48C8538C552}"/>
              </a:ext>
            </a:extLst>
          </p:cNvPr>
          <p:cNvSpPr>
            <a:spLocks noGrp="1"/>
          </p:cNvSpPr>
          <p:nvPr>
            <p:ph type="title"/>
          </p:nvPr>
        </p:nvSpPr>
        <p:spPr/>
        <p:txBody>
          <a:bodyPr/>
          <a:lstStyle/>
          <a:p>
            <a:r>
              <a:rPr lang="nl-BE" dirty="0" err="1"/>
              <a:t>Entity</a:t>
            </a:r>
            <a:r>
              <a:rPr lang="nl-BE" dirty="0"/>
              <a:t> Framework</a:t>
            </a:r>
          </a:p>
        </p:txBody>
      </p:sp>
      <p:sp>
        <p:nvSpPr>
          <p:cNvPr id="6" name="Tijdelijke aanduiding voor inhoud 5">
            <a:extLst>
              <a:ext uri="{FF2B5EF4-FFF2-40B4-BE49-F238E27FC236}">
                <a16:creationId xmlns:a16="http://schemas.microsoft.com/office/drawing/2014/main" id="{1D601BE2-6B80-4139-8757-5C10D85587B2}"/>
              </a:ext>
            </a:extLst>
          </p:cNvPr>
          <p:cNvSpPr>
            <a:spLocks noGrp="1"/>
          </p:cNvSpPr>
          <p:nvPr>
            <p:ph idx="1"/>
          </p:nvPr>
        </p:nvSpPr>
        <p:spPr/>
        <p:txBody>
          <a:bodyPr/>
          <a:lstStyle/>
          <a:p>
            <a:r>
              <a:rPr lang="nl-BE" dirty="0" err="1"/>
              <a:t>Microsoft’s</a:t>
            </a:r>
            <a:r>
              <a:rPr lang="nl-BE" dirty="0"/>
              <a:t> official data access </a:t>
            </a:r>
            <a:r>
              <a:rPr lang="nl-BE" dirty="0" err="1"/>
              <a:t>technology</a:t>
            </a:r>
            <a:r>
              <a:rPr lang="nl-BE" dirty="0"/>
              <a:t> </a:t>
            </a:r>
            <a:r>
              <a:rPr lang="nl-BE" dirty="0" err="1"/>
              <a:t>for</a:t>
            </a:r>
            <a:r>
              <a:rPr lang="nl-BE" dirty="0"/>
              <a:t> .NET development</a:t>
            </a:r>
          </a:p>
          <a:p>
            <a:r>
              <a:rPr lang="nl-BE" dirty="0"/>
              <a:t>Design &amp; </a:t>
            </a:r>
            <a:r>
              <a:rPr lang="nl-BE" dirty="0" err="1"/>
              <a:t>deploy</a:t>
            </a:r>
            <a:r>
              <a:rPr lang="nl-BE" dirty="0"/>
              <a:t> on Windows, </a:t>
            </a:r>
            <a:r>
              <a:rPr lang="nl-BE" dirty="0" err="1"/>
              <a:t>macOS</a:t>
            </a:r>
            <a:r>
              <a:rPr lang="nl-BE" dirty="0"/>
              <a:t> &amp; Linux</a:t>
            </a:r>
          </a:p>
        </p:txBody>
      </p:sp>
      <p:sp>
        <p:nvSpPr>
          <p:cNvPr id="4" name="Tijdelijke aanduiding voor dianummer 3">
            <a:extLst>
              <a:ext uri="{FF2B5EF4-FFF2-40B4-BE49-F238E27FC236}">
                <a16:creationId xmlns:a16="http://schemas.microsoft.com/office/drawing/2014/main" id="{9C98DF23-D019-45E0-9EA8-A3EF14CDC212}"/>
              </a:ext>
            </a:extLst>
          </p:cNvPr>
          <p:cNvSpPr>
            <a:spLocks noGrp="1"/>
          </p:cNvSpPr>
          <p:nvPr>
            <p:ph type="sldNum" sz="quarter" idx="12"/>
          </p:nvPr>
        </p:nvSpPr>
        <p:spPr/>
        <p:txBody>
          <a:bodyPr/>
          <a:lstStyle/>
          <a:p>
            <a:fld id="{BB1F6A77-C74B-4AE6-948A-7F70CF80FD7E}" type="slidenum">
              <a:rPr lang="nl-NL" smtClean="0"/>
              <a:pPr/>
              <a:t>3</a:t>
            </a:fld>
            <a:endParaRPr lang="nl-NL"/>
          </a:p>
        </p:txBody>
      </p:sp>
    </p:spTree>
    <p:extLst>
      <p:ext uri="{BB962C8B-B14F-4D97-AF65-F5344CB8AC3E}">
        <p14:creationId xmlns:p14="http://schemas.microsoft.com/office/powerpoint/2010/main" val="404093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5AC5A-3E1F-4DB9-A3C8-D233AAA3D744}"/>
              </a:ext>
            </a:extLst>
          </p:cNvPr>
          <p:cNvSpPr>
            <a:spLocks noGrp="1"/>
          </p:cNvSpPr>
          <p:nvPr>
            <p:ph type="title"/>
          </p:nvPr>
        </p:nvSpPr>
        <p:spPr/>
        <p:txBody>
          <a:bodyPr/>
          <a:lstStyle/>
          <a:p>
            <a:r>
              <a:rPr lang="nl-BE" dirty="0"/>
              <a:t>Controlling </a:t>
            </a:r>
            <a:r>
              <a:rPr lang="nl-BE" dirty="0" err="1"/>
              <a:t>table</a:t>
            </a:r>
            <a:r>
              <a:rPr lang="nl-BE" dirty="0"/>
              <a:t> </a:t>
            </a:r>
            <a:r>
              <a:rPr lang="nl-BE" dirty="0" err="1"/>
              <a:t>names</a:t>
            </a:r>
            <a:endParaRPr lang="nl-BE" dirty="0"/>
          </a:p>
        </p:txBody>
      </p:sp>
      <p:sp>
        <p:nvSpPr>
          <p:cNvPr id="3" name="Tijdelijke aanduiding voor inhoud 2">
            <a:extLst>
              <a:ext uri="{FF2B5EF4-FFF2-40B4-BE49-F238E27FC236}">
                <a16:creationId xmlns:a16="http://schemas.microsoft.com/office/drawing/2014/main" id="{33DA98B2-8CED-4487-961F-76C713EBA525}"/>
              </a:ext>
            </a:extLst>
          </p:cNvPr>
          <p:cNvSpPr>
            <a:spLocks noGrp="1"/>
          </p:cNvSpPr>
          <p:nvPr>
            <p:ph idx="1"/>
          </p:nvPr>
        </p:nvSpPr>
        <p:spPr>
          <a:xfrm>
            <a:off x="457200" y="1600199"/>
            <a:ext cx="8229600" cy="3614737"/>
          </a:xfrm>
        </p:spPr>
        <p:txBody>
          <a:bodyPr>
            <a:normAutofit fontScale="85000" lnSpcReduction="10000"/>
          </a:bodyPr>
          <a:lstStyle/>
          <a:p>
            <a:r>
              <a:rPr lang="nl-BE" dirty="0" err="1">
                <a:hlinkClick r:id="rId3"/>
              </a:rPr>
              <a:t>Pluralsight</a:t>
            </a:r>
            <a:r>
              <a:rPr lang="nl-BE" dirty="0">
                <a:hlinkClick r:id="rId3"/>
              </a:rPr>
              <a:t> Demo</a:t>
            </a:r>
            <a:endParaRPr lang="nl-BE" dirty="0">
              <a:hlinkClick r:id="rId4"/>
            </a:endParaRPr>
          </a:p>
          <a:p>
            <a:pPr lvl="1"/>
            <a:r>
              <a:rPr lang="nl-BE" dirty="0" err="1"/>
              <a:t>Add</a:t>
            </a:r>
            <a:r>
              <a:rPr lang="nl-BE" dirty="0"/>
              <a:t> </a:t>
            </a:r>
            <a:r>
              <a:rPr lang="nl-BE" dirty="0" err="1"/>
              <a:t>DbSet</a:t>
            </a:r>
            <a:r>
              <a:rPr lang="nl-BE" dirty="0"/>
              <a:t>&lt;Battle&gt; </a:t>
            </a:r>
            <a:r>
              <a:rPr lang="nl-BE" dirty="0" err="1"/>
              <a:t>to</a:t>
            </a:r>
            <a:r>
              <a:rPr lang="nl-BE" dirty="0"/>
              <a:t> </a:t>
            </a:r>
            <a:r>
              <a:rPr lang="nl-BE" dirty="0" err="1"/>
              <a:t>DbContext</a:t>
            </a:r>
            <a:endParaRPr lang="nl-BE" dirty="0"/>
          </a:p>
          <a:p>
            <a:pPr lvl="2"/>
            <a:r>
              <a:rPr lang="nl-BE" dirty="0" err="1"/>
              <a:t>Now</a:t>
            </a:r>
            <a:r>
              <a:rPr lang="nl-BE" dirty="0"/>
              <a:t> </a:t>
            </a:r>
            <a:r>
              <a:rPr lang="nl-BE" dirty="0" err="1"/>
              <a:t>it</a:t>
            </a:r>
            <a:r>
              <a:rPr lang="nl-BE" dirty="0"/>
              <a:t> </a:t>
            </a:r>
            <a:r>
              <a:rPr lang="nl-BE" dirty="0" err="1"/>
              <a:t>will</a:t>
            </a:r>
            <a:r>
              <a:rPr lang="nl-BE" dirty="0"/>
              <a:t> </a:t>
            </a:r>
            <a:r>
              <a:rPr lang="nl-BE" dirty="0" err="1"/>
              <a:t>be</a:t>
            </a:r>
            <a:r>
              <a:rPr lang="nl-BE" dirty="0"/>
              <a:t> </a:t>
            </a:r>
            <a:r>
              <a:rPr lang="nl-BE" dirty="0" err="1"/>
              <a:t>possible</a:t>
            </a:r>
            <a:r>
              <a:rPr lang="nl-BE" dirty="0"/>
              <a:t> </a:t>
            </a:r>
            <a:r>
              <a:rPr lang="nl-BE" dirty="0" err="1"/>
              <a:t>to</a:t>
            </a:r>
            <a:r>
              <a:rPr lang="nl-BE" dirty="0"/>
              <a:t> </a:t>
            </a:r>
            <a:r>
              <a:rPr lang="nl-BE" dirty="0" err="1"/>
              <a:t>interact</a:t>
            </a:r>
            <a:r>
              <a:rPr lang="nl-BE" dirty="0"/>
              <a:t> </a:t>
            </a:r>
            <a:r>
              <a:rPr lang="nl-BE" dirty="0" err="1"/>
              <a:t>directly</a:t>
            </a:r>
            <a:r>
              <a:rPr lang="nl-BE" dirty="0"/>
              <a:t> </a:t>
            </a:r>
            <a:r>
              <a:rPr lang="nl-BE" dirty="0" err="1"/>
              <a:t>with</a:t>
            </a:r>
            <a:r>
              <a:rPr lang="nl-BE" dirty="0"/>
              <a:t> </a:t>
            </a:r>
            <a:r>
              <a:rPr lang="nl-BE" dirty="0" err="1"/>
              <a:t>battles</a:t>
            </a:r>
            <a:r>
              <a:rPr lang="nl-BE" dirty="0"/>
              <a:t> in </a:t>
            </a:r>
            <a:r>
              <a:rPr lang="nl-BE" dirty="0" err="1"/>
              <a:t>the</a:t>
            </a:r>
            <a:r>
              <a:rPr lang="nl-BE" dirty="0"/>
              <a:t> code</a:t>
            </a:r>
          </a:p>
          <a:p>
            <a:pPr lvl="2"/>
            <a:r>
              <a:rPr lang="nl-BE" dirty="0"/>
              <a:t>EF </a:t>
            </a:r>
            <a:r>
              <a:rPr lang="nl-BE" dirty="0" err="1"/>
              <a:t>will</a:t>
            </a:r>
            <a:r>
              <a:rPr lang="nl-BE" dirty="0"/>
              <a:t> </a:t>
            </a:r>
            <a:r>
              <a:rPr lang="nl-BE" dirty="0" err="1"/>
              <a:t>infer</a:t>
            </a:r>
            <a:r>
              <a:rPr lang="nl-BE" dirty="0"/>
              <a:t> </a:t>
            </a:r>
            <a:r>
              <a:rPr lang="nl-BE" dirty="0" err="1"/>
              <a:t>the</a:t>
            </a:r>
            <a:r>
              <a:rPr lang="nl-BE" dirty="0"/>
              <a:t> </a:t>
            </a:r>
            <a:r>
              <a:rPr lang="nl-BE" dirty="0" err="1"/>
              <a:t>table</a:t>
            </a:r>
            <a:r>
              <a:rPr lang="nl-BE" dirty="0"/>
              <a:t> name “</a:t>
            </a:r>
            <a:r>
              <a:rPr lang="nl-BE" dirty="0" err="1"/>
              <a:t>Battles</a:t>
            </a:r>
            <a:r>
              <a:rPr lang="nl-BE" dirty="0"/>
              <a:t>” </a:t>
            </a:r>
            <a:r>
              <a:rPr lang="nl-BE" dirty="0" err="1"/>
              <a:t>from</a:t>
            </a:r>
            <a:r>
              <a:rPr lang="nl-BE" dirty="0"/>
              <a:t> </a:t>
            </a:r>
            <a:r>
              <a:rPr lang="nl-BE" dirty="0" err="1"/>
              <a:t>the</a:t>
            </a:r>
            <a:r>
              <a:rPr lang="nl-BE" dirty="0"/>
              <a:t> name of </a:t>
            </a:r>
            <a:r>
              <a:rPr lang="nl-BE" dirty="0" err="1"/>
              <a:t>the</a:t>
            </a:r>
            <a:r>
              <a:rPr lang="nl-BE" dirty="0"/>
              <a:t> </a:t>
            </a:r>
            <a:r>
              <a:rPr lang="nl-BE" dirty="0" err="1"/>
              <a:t>DbSet</a:t>
            </a:r>
            <a:r>
              <a:rPr lang="nl-BE" dirty="0"/>
              <a:t> property </a:t>
            </a:r>
          </a:p>
          <a:p>
            <a:pPr lvl="1"/>
            <a:r>
              <a:rPr lang="nl-BE" dirty="0"/>
              <a:t>No </a:t>
            </a:r>
            <a:r>
              <a:rPr lang="nl-BE" dirty="0" err="1"/>
              <a:t>need</a:t>
            </a:r>
            <a:r>
              <a:rPr lang="nl-BE" dirty="0"/>
              <a:t> </a:t>
            </a:r>
            <a:r>
              <a:rPr lang="nl-BE" dirty="0" err="1"/>
              <a:t>to</a:t>
            </a:r>
            <a:r>
              <a:rPr lang="nl-BE" dirty="0"/>
              <a:t> </a:t>
            </a:r>
            <a:r>
              <a:rPr lang="nl-BE" dirty="0" err="1"/>
              <a:t>add</a:t>
            </a:r>
            <a:r>
              <a:rPr lang="nl-BE" dirty="0"/>
              <a:t> a </a:t>
            </a:r>
            <a:r>
              <a:rPr lang="nl-BE" dirty="0" err="1"/>
              <a:t>DbSet</a:t>
            </a:r>
            <a:r>
              <a:rPr lang="nl-BE" dirty="0"/>
              <a:t>&lt;Horse&gt;</a:t>
            </a:r>
          </a:p>
          <a:p>
            <a:pPr lvl="2"/>
            <a:r>
              <a:rPr lang="nl-BE" dirty="0"/>
              <a:t>EF </a:t>
            </a:r>
            <a:r>
              <a:rPr lang="nl-BE" dirty="0" err="1"/>
              <a:t>will</a:t>
            </a:r>
            <a:r>
              <a:rPr lang="nl-BE" dirty="0"/>
              <a:t> </a:t>
            </a:r>
            <a:r>
              <a:rPr lang="nl-BE" dirty="0" err="1"/>
              <a:t>infer</a:t>
            </a:r>
            <a:r>
              <a:rPr lang="nl-BE" dirty="0"/>
              <a:t> </a:t>
            </a:r>
            <a:r>
              <a:rPr lang="nl-BE" dirty="0" err="1"/>
              <a:t>the</a:t>
            </a:r>
            <a:r>
              <a:rPr lang="nl-BE" dirty="0"/>
              <a:t> </a:t>
            </a:r>
            <a:r>
              <a:rPr lang="nl-BE" dirty="0" err="1"/>
              <a:t>relation</a:t>
            </a:r>
            <a:r>
              <a:rPr lang="nl-BE" dirty="0"/>
              <a:t> via </a:t>
            </a:r>
            <a:r>
              <a:rPr lang="nl-BE" dirty="0" err="1"/>
              <a:t>the</a:t>
            </a:r>
            <a:r>
              <a:rPr lang="nl-BE" dirty="0"/>
              <a:t> </a:t>
            </a:r>
            <a:r>
              <a:rPr lang="nl-BE" dirty="0" err="1"/>
              <a:t>Samurai</a:t>
            </a:r>
            <a:r>
              <a:rPr lang="nl-BE" dirty="0"/>
              <a:t> class</a:t>
            </a:r>
          </a:p>
          <a:p>
            <a:pPr lvl="2"/>
            <a:r>
              <a:rPr lang="nl-BE" dirty="0"/>
              <a:t>EF </a:t>
            </a:r>
            <a:r>
              <a:rPr lang="nl-BE" dirty="0" err="1"/>
              <a:t>will</a:t>
            </a:r>
            <a:r>
              <a:rPr lang="nl-BE" dirty="0"/>
              <a:t> </a:t>
            </a:r>
            <a:r>
              <a:rPr lang="nl-BE" dirty="0" err="1"/>
              <a:t>infer</a:t>
            </a:r>
            <a:r>
              <a:rPr lang="nl-BE" dirty="0"/>
              <a:t> </a:t>
            </a:r>
            <a:r>
              <a:rPr lang="nl-BE" dirty="0" err="1"/>
              <a:t>the</a:t>
            </a:r>
            <a:r>
              <a:rPr lang="nl-BE" dirty="0"/>
              <a:t> </a:t>
            </a:r>
            <a:r>
              <a:rPr lang="nl-BE" dirty="0" err="1"/>
              <a:t>table</a:t>
            </a:r>
            <a:r>
              <a:rPr lang="nl-BE" dirty="0"/>
              <a:t> name “Horse” </a:t>
            </a:r>
            <a:r>
              <a:rPr lang="nl-BE" dirty="0" err="1"/>
              <a:t>from</a:t>
            </a:r>
            <a:r>
              <a:rPr lang="nl-BE" dirty="0"/>
              <a:t> </a:t>
            </a:r>
            <a:r>
              <a:rPr lang="nl-BE" dirty="0" err="1"/>
              <a:t>the</a:t>
            </a:r>
            <a:r>
              <a:rPr lang="nl-BE" dirty="0"/>
              <a:t> name of </a:t>
            </a:r>
            <a:r>
              <a:rPr lang="nl-BE" dirty="0" err="1"/>
              <a:t>the</a:t>
            </a:r>
            <a:r>
              <a:rPr lang="nl-BE" dirty="0"/>
              <a:t> class  </a:t>
            </a:r>
            <a:br>
              <a:rPr lang="nl-BE" dirty="0"/>
            </a:br>
            <a:r>
              <a:rPr lang="nl-BE" dirty="0"/>
              <a:t>=&gt; </a:t>
            </a:r>
            <a:r>
              <a:rPr lang="nl-BE" dirty="0" err="1"/>
              <a:t>Use</a:t>
            </a:r>
            <a:r>
              <a:rPr lang="nl-BE" dirty="0"/>
              <a:t> </a:t>
            </a:r>
            <a:r>
              <a:rPr lang="nl-BE" dirty="0" err="1"/>
              <a:t>Fluent</a:t>
            </a:r>
            <a:r>
              <a:rPr lang="nl-BE" dirty="0"/>
              <a:t> Api </a:t>
            </a:r>
            <a:r>
              <a:rPr lang="nl-BE" dirty="0" err="1"/>
              <a:t>to</a:t>
            </a:r>
            <a:r>
              <a:rPr lang="nl-BE" dirty="0"/>
              <a:t> change </a:t>
            </a:r>
            <a:r>
              <a:rPr lang="nl-BE" dirty="0" err="1"/>
              <a:t>it</a:t>
            </a:r>
            <a:r>
              <a:rPr lang="nl-BE" dirty="0"/>
              <a:t> </a:t>
            </a:r>
            <a:r>
              <a:rPr lang="nl-BE" dirty="0" err="1"/>
              <a:t>to</a:t>
            </a:r>
            <a:r>
              <a:rPr lang="nl-BE" dirty="0"/>
              <a:t> “</a:t>
            </a:r>
            <a:r>
              <a:rPr lang="nl-BE" dirty="0" err="1"/>
              <a:t>Horses</a:t>
            </a:r>
            <a:r>
              <a:rPr lang="nl-BE" dirty="0"/>
              <a:t>”</a:t>
            </a:r>
          </a:p>
        </p:txBody>
      </p:sp>
      <p:sp>
        <p:nvSpPr>
          <p:cNvPr id="4" name="Tijdelijke aanduiding voor dianummer 3">
            <a:extLst>
              <a:ext uri="{FF2B5EF4-FFF2-40B4-BE49-F238E27FC236}">
                <a16:creationId xmlns:a16="http://schemas.microsoft.com/office/drawing/2014/main" id="{004B602B-DBA4-4953-B6EE-30064F61A9B2}"/>
              </a:ext>
            </a:extLst>
          </p:cNvPr>
          <p:cNvSpPr>
            <a:spLocks noGrp="1"/>
          </p:cNvSpPr>
          <p:nvPr>
            <p:ph type="sldNum" sz="quarter" idx="12"/>
          </p:nvPr>
        </p:nvSpPr>
        <p:spPr/>
        <p:txBody>
          <a:bodyPr/>
          <a:lstStyle/>
          <a:p>
            <a:fld id="{BB1F6A77-C74B-4AE6-948A-7F70CF80FD7E}" type="slidenum">
              <a:rPr lang="nl-NL" smtClean="0"/>
              <a:pPr/>
              <a:t>30</a:t>
            </a:fld>
            <a:endParaRPr lang="nl-NL"/>
          </a:p>
        </p:txBody>
      </p:sp>
      <p:pic>
        <p:nvPicPr>
          <p:cNvPr id="7" name="Afbeelding 6">
            <a:extLst>
              <a:ext uri="{FF2B5EF4-FFF2-40B4-BE49-F238E27FC236}">
                <a16:creationId xmlns:a16="http://schemas.microsoft.com/office/drawing/2014/main" id="{C292F6E0-E64C-441F-92C8-FC9D076586A0}"/>
              </a:ext>
            </a:extLst>
          </p:cNvPr>
          <p:cNvPicPr>
            <a:picLocks noChangeAspect="1"/>
          </p:cNvPicPr>
          <p:nvPr/>
        </p:nvPicPr>
        <p:blipFill>
          <a:blip r:embed="rId5"/>
          <a:stretch>
            <a:fillRect/>
          </a:stretch>
        </p:blipFill>
        <p:spPr>
          <a:xfrm>
            <a:off x="1214437" y="5032375"/>
            <a:ext cx="6715125" cy="1323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5258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Add</a:t>
            </a:r>
            <a:r>
              <a:rPr lang="nl-BE" dirty="0"/>
              <a:t> a second </a:t>
            </a:r>
            <a:r>
              <a:rPr lang="nl-BE" dirty="0" err="1"/>
              <a:t>migration</a:t>
            </a:r>
            <a:endParaRPr lang="nl-BE" dirty="0"/>
          </a:p>
        </p:txBody>
      </p:sp>
      <p:sp>
        <p:nvSpPr>
          <p:cNvPr id="3" name="Tijdelijke aanduiding voor inhoud 2"/>
          <p:cNvSpPr>
            <a:spLocks noGrp="1"/>
          </p:cNvSpPr>
          <p:nvPr>
            <p:ph idx="1"/>
          </p:nvPr>
        </p:nvSpPr>
        <p:spPr/>
        <p:txBody>
          <a:bodyPr/>
          <a:lstStyle/>
          <a:p>
            <a:r>
              <a:rPr lang="nl-BE" dirty="0" err="1">
                <a:hlinkClick r:id="rId3"/>
              </a:rPr>
              <a:t>Pluralsight</a:t>
            </a:r>
            <a:r>
              <a:rPr lang="nl-BE" dirty="0">
                <a:hlinkClick r:id="rId3"/>
              </a:rPr>
              <a:t> course</a:t>
            </a:r>
            <a:endParaRPr lang="nl-BE" dirty="0"/>
          </a:p>
          <a:p>
            <a:r>
              <a:rPr lang="nl-BE" dirty="0"/>
              <a:t>Data model has new classes </a:t>
            </a:r>
            <a:r>
              <a:rPr lang="nl-BE" dirty="0" err="1"/>
              <a:t>and</a:t>
            </a:r>
            <a:r>
              <a:rPr lang="nl-BE" dirty="0"/>
              <a:t> relations</a:t>
            </a:r>
          </a:p>
          <a:p>
            <a:r>
              <a:rPr lang="nl-BE" dirty="0"/>
              <a:t>Database schema is </a:t>
            </a:r>
            <a:r>
              <a:rPr lang="nl-BE" dirty="0" err="1"/>
              <a:t>not</a:t>
            </a:r>
            <a:r>
              <a:rPr lang="nl-BE" dirty="0"/>
              <a:t> in sync </a:t>
            </a:r>
            <a:r>
              <a:rPr lang="nl-BE" dirty="0" err="1"/>
              <a:t>with</a:t>
            </a:r>
            <a:r>
              <a:rPr lang="nl-BE" dirty="0"/>
              <a:t> </a:t>
            </a:r>
            <a:r>
              <a:rPr lang="nl-BE" dirty="0" err="1"/>
              <a:t>the</a:t>
            </a:r>
            <a:r>
              <a:rPr lang="nl-BE" dirty="0"/>
              <a:t> model</a:t>
            </a:r>
          </a:p>
          <a:p>
            <a:pPr lvl="1"/>
            <a:r>
              <a:rPr lang="nl-BE" dirty="0" err="1"/>
              <a:t>Add-migration</a:t>
            </a:r>
            <a:r>
              <a:rPr lang="nl-BE" dirty="0"/>
              <a:t> </a:t>
            </a:r>
          </a:p>
          <a:p>
            <a:pPr lvl="1"/>
            <a:r>
              <a:rPr lang="nl-BE" dirty="0"/>
              <a:t>Update-database</a:t>
            </a:r>
          </a:p>
          <a:p>
            <a:pPr marL="0" indent="0">
              <a:buNone/>
            </a:pPr>
            <a:endParaRPr lang="en-US"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spTree>
    <p:extLst>
      <p:ext uri="{BB962C8B-B14F-4D97-AF65-F5344CB8AC3E}">
        <p14:creationId xmlns:p14="http://schemas.microsoft.com/office/powerpoint/2010/main" val="4189111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Fluent</a:t>
            </a:r>
            <a:r>
              <a:rPr lang="nl-BE" dirty="0"/>
              <a:t> API</a:t>
            </a:r>
          </a:p>
        </p:txBody>
      </p:sp>
      <p:sp>
        <p:nvSpPr>
          <p:cNvPr id="3" name="Tijdelijke aanduiding voor inhoud 2"/>
          <p:cNvSpPr>
            <a:spLocks noGrp="1"/>
          </p:cNvSpPr>
          <p:nvPr>
            <p:ph idx="1"/>
          </p:nvPr>
        </p:nvSpPr>
        <p:spPr/>
        <p:txBody>
          <a:bodyPr/>
          <a:lstStyle/>
          <a:p>
            <a:r>
              <a:rPr lang="nl-BE" dirty="0" err="1"/>
              <a:t>Helps</a:t>
            </a:r>
            <a:r>
              <a:rPr lang="nl-BE" dirty="0"/>
              <a:t> EF </a:t>
            </a:r>
            <a:r>
              <a:rPr lang="nl-BE" dirty="0" err="1"/>
              <a:t>to</a:t>
            </a:r>
            <a:r>
              <a:rPr lang="nl-BE" dirty="0"/>
              <a:t> </a:t>
            </a:r>
            <a:r>
              <a:rPr lang="nl-BE" dirty="0" err="1"/>
              <a:t>build</a:t>
            </a:r>
            <a:r>
              <a:rPr lang="nl-BE" dirty="0"/>
              <a:t> </a:t>
            </a:r>
            <a:r>
              <a:rPr lang="nl-BE" dirty="0" err="1"/>
              <a:t>the</a:t>
            </a:r>
            <a:r>
              <a:rPr lang="nl-BE" dirty="0"/>
              <a:t> model </a:t>
            </a:r>
            <a:r>
              <a:rPr lang="nl-BE" dirty="0" err="1"/>
              <a:t>and</a:t>
            </a:r>
            <a:r>
              <a:rPr lang="nl-BE" dirty="0"/>
              <a:t> </a:t>
            </a:r>
            <a:r>
              <a:rPr lang="nl-BE" dirty="0" err="1"/>
              <a:t>its</a:t>
            </a:r>
            <a:r>
              <a:rPr lang="nl-BE" dirty="0"/>
              <a:t> database </a:t>
            </a:r>
            <a:r>
              <a:rPr lang="nl-BE" dirty="0" err="1"/>
              <a:t>mappings</a:t>
            </a:r>
            <a:endParaRPr lang="nl-BE" dirty="0"/>
          </a:p>
          <a:p>
            <a:r>
              <a:rPr lang="nl-BE" dirty="0" err="1"/>
              <a:t>Docs</a:t>
            </a:r>
            <a:r>
              <a:rPr lang="nl-BE" dirty="0"/>
              <a:t>: </a:t>
            </a:r>
            <a:r>
              <a:rPr lang="nl-BE" sz="1800" dirty="0">
                <a:hlinkClick r:id="rId3"/>
              </a:rPr>
              <a:t>https://www.learnentityframeworkcore.com/configuration/fluent-api</a:t>
            </a:r>
            <a:endParaRPr lang="nl-BE" sz="1800" dirty="0"/>
          </a:p>
          <a:p>
            <a:pPr lvl="1"/>
            <a:r>
              <a:rPr lang="nl-BE" sz="2400" dirty="0" err="1"/>
              <a:t>Configure</a:t>
            </a:r>
            <a:r>
              <a:rPr lang="nl-BE" sz="2400" dirty="0"/>
              <a:t> </a:t>
            </a:r>
            <a:r>
              <a:rPr lang="nl-BE" sz="2400" dirty="0" err="1"/>
              <a:t>entities</a:t>
            </a:r>
            <a:r>
              <a:rPr lang="nl-BE" sz="2400" dirty="0"/>
              <a:t> (</a:t>
            </a:r>
            <a:r>
              <a:rPr lang="nl-BE" sz="2400" dirty="0" err="1"/>
              <a:t>tables</a:t>
            </a:r>
            <a:r>
              <a:rPr lang="nl-BE" sz="2400" dirty="0"/>
              <a:t>): </a:t>
            </a:r>
            <a:r>
              <a:rPr lang="nl-BE" sz="1800" dirty="0">
                <a:hlinkClick r:id="rId4"/>
              </a:rPr>
              <a:t>https://www.learnentityframeworkcore.com/configuration/fluent-api/type-configuration</a:t>
            </a:r>
            <a:endParaRPr lang="nl-BE" sz="1800" dirty="0"/>
          </a:p>
          <a:p>
            <a:pPr lvl="1"/>
            <a:r>
              <a:rPr lang="nl-BE" sz="2400" dirty="0" err="1"/>
              <a:t>Configure</a:t>
            </a:r>
            <a:r>
              <a:rPr lang="nl-BE" sz="2400" dirty="0"/>
              <a:t> </a:t>
            </a:r>
            <a:r>
              <a:rPr lang="nl-BE" sz="2400" dirty="0" err="1"/>
              <a:t>properties</a:t>
            </a:r>
            <a:r>
              <a:rPr lang="nl-BE" sz="2400" dirty="0"/>
              <a:t> (</a:t>
            </a:r>
            <a:r>
              <a:rPr lang="nl-BE" sz="2400" dirty="0" err="1"/>
              <a:t>colums</a:t>
            </a:r>
            <a:r>
              <a:rPr lang="nl-BE" sz="2400" dirty="0"/>
              <a:t>): </a:t>
            </a:r>
            <a:r>
              <a:rPr lang="nl-BE" sz="1800" dirty="0">
                <a:hlinkClick r:id="rId5"/>
              </a:rPr>
              <a:t>https://www.learnentityframeworkcore.com/configuration/fluent-api/property-configuration</a:t>
            </a:r>
            <a:endParaRPr lang="en-US" sz="18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dirty="0"/>
          </a:p>
        </p:txBody>
      </p:sp>
    </p:spTree>
    <p:extLst>
      <p:ext uri="{BB962C8B-B14F-4D97-AF65-F5344CB8AC3E}">
        <p14:creationId xmlns:p14="http://schemas.microsoft.com/office/powerpoint/2010/main" val="2242771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Data </a:t>
            </a:r>
            <a:r>
              <a:rPr lang="nl-BE" dirty="0" err="1"/>
              <a:t>Seeding</a:t>
            </a:r>
            <a:endParaRPr lang="nl-BE" dirty="0"/>
          </a:p>
        </p:txBody>
      </p:sp>
      <p:sp>
        <p:nvSpPr>
          <p:cNvPr id="3" name="Tijdelijke aanduiding voor inhoud 2"/>
          <p:cNvSpPr>
            <a:spLocks noGrp="1"/>
          </p:cNvSpPr>
          <p:nvPr>
            <p:ph idx="1"/>
          </p:nvPr>
        </p:nvSpPr>
        <p:spPr/>
        <p:txBody>
          <a:bodyPr/>
          <a:lstStyle/>
          <a:p>
            <a:r>
              <a:rPr lang="nl-BE" dirty="0" err="1"/>
              <a:t>Provide</a:t>
            </a:r>
            <a:r>
              <a:rPr lang="nl-BE" dirty="0"/>
              <a:t> </a:t>
            </a:r>
            <a:r>
              <a:rPr lang="nl-BE" dirty="0" err="1"/>
              <a:t>initial</a:t>
            </a:r>
            <a:r>
              <a:rPr lang="nl-BE" dirty="0"/>
              <a:t> data </a:t>
            </a:r>
            <a:r>
              <a:rPr lang="nl-BE" dirty="0" err="1"/>
              <a:t>to</a:t>
            </a:r>
            <a:r>
              <a:rPr lang="nl-BE" dirty="0"/>
              <a:t> </a:t>
            </a:r>
            <a:r>
              <a:rPr lang="nl-BE" dirty="0" err="1"/>
              <a:t>populate</a:t>
            </a:r>
            <a:r>
              <a:rPr lang="nl-BE" dirty="0"/>
              <a:t> a database</a:t>
            </a:r>
          </a:p>
          <a:p>
            <a:r>
              <a:rPr lang="nl-BE" dirty="0"/>
              <a:t>It is part of </a:t>
            </a:r>
            <a:r>
              <a:rPr lang="nl-BE" dirty="0" err="1"/>
              <a:t>the</a:t>
            </a:r>
            <a:r>
              <a:rPr lang="nl-BE" dirty="0"/>
              <a:t> model </a:t>
            </a:r>
            <a:r>
              <a:rPr lang="nl-BE" dirty="0" err="1"/>
              <a:t>configuration</a:t>
            </a:r>
            <a:endParaRPr lang="nl-BE" dirty="0"/>
          </a:p>
          <a:p>
            <a:r>
              <a:rPr lang="nl-BE" dirty="0"/>
              <a:t>EF </a:t>
            </a:r>
            <a:r>
              <a:rPr lang="nl-BE" dirty="0" err="1"/>
              <a:t>Core</a:t>
            </a:r>
            <a:r>
              <a:rPr lang="nl-BE" dirty="0"/>
              <a:t> </a:t>
            </a:r>
            <a:r>
              <a:rPr lang="nl-BE" dirty="0" err="1"/>
              <a:t>migrations</a:t>
            </a:r>
            <a:r>
              <a:rPr lang="nl-BE" dirty="0"/>
              <a:t> </a:t>
            </a:r>
            <a:r>
              <a:rPr lang="nl-BE" dirty="0" err="1"/>
              <a:t>compute</a:t>
            </a:r>
            <a:r>
              <a:rPr lang="nl-BE" dirty="0"/>
              <a:t> </a:t>
            </a:r>
            <a:r>
              <a:rPr lang="nl-BE" dirty="0" err="1"/>
              <a:t>automatically</a:t>
            </a:r>
            <a:r>
              <a:rPr lang="nl-BE" dirty="0"/>
              <a:t> </a:t>
            </a:r>
            <a:r>
              <a:rPr lang="nl-BE" dirty="0" err="1"/>
              <a:t>what</a:t>
            </a:r>
            <a:r>
              <a:rPr lang="nl-BE" dirty="0"/>
              <a:t> </a:t>
            </a:r>
            <a:r>
              <a:rPr lang="nl-BE" dirty="0" err="1"/>
              <a:t>insert</a:t>
            </a:r>
            <a:r>
              <a:rPr lang="nl-BE" dirty="0"/>
              <a:t>/update/delete operations are </a:t>
            </a:r>
            <a:r>
              <a:rPr lang="nl-BE" dirty="0" err="1"/>
              <a:t>needed</a:t>
            </a:r>
            <a:endParaRPr lang="nl-BE" dirty="0"/>
          </a:p>
          <a:p>
            <a:r>
              <a:rPr lang="nl-BE" dirty="0" err="1"/>
              <a:t>Use</a:t>
            </a:r>
            <a:r>
              <a:rPr lang="nl-BE" dirty="0"/>
              <a:t> </a:t>
            </a:r>
            <a:r>
              <a:rPr lang="nl-BE" dirty="0" err="1"/>
              <a:t>HasData-method</a:t>
            </a:r>
            <a:r>
              <a:rPr lang="nl-BE" dirty="0"/>
              <a:t> on </a:t>
            </a:r>
            <a:r>
              <a:rPr lang="nl-BE" dirty="0" err="1"/>
              <a:t>Entity</a:t>
            </a:r>
            <a:r>
              <a:rPr lang="nl-BE" dirty="0"/>
              <a:t> class</a:t>
            </a:r>
          </a:p>
          <a:p>
            <a:pPr marL="0" indent="0">
              <a:buNone/>
            </a:pPr>
            <a:endParaRPr lang="en-US"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spTree>
    <p:extLst>
      <p:ext uri="{BB962C8B-B14F-4D97-AF65-F5344CB8AC3E}">
        <p14:creationId xmlns:p14="http://schemas.microsoft.com/office/powerpoint/2010/main" val="2220232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40FBF-52FD-4FEB-A27C-0B4B5410E957}"/>
              </a:ext>
            </a:extLst>
          </p:cNvPr>
          <p:cNvSpPr>
            <a:spLocks noGrp="1"/>
          </p:cNvSpPr>
          <p:nvPr>
            <p:ph type="title"/>
          </p:nvPr>
        </p:nvSpPr>
        <p:spPr/>
        <p:txBody>
          <a:bodyPr/>
          <a:lstStyle/>
          <a:p>
            <a:r>
              <a:rPr lang="nl-BE" dirty="0"/>
              <a:t>Data </a:t>
            </a:r>
            <a:r>
              <a:rPr lang="nl-BE" dirty="0" err="1"/>
              <a:t>Seeding</a:t>
            </a:r>
            <a:endParaRPr lang="nl-BE" dirty="0"/>
          </a:p>
        </p:txBody>
      </p:sp>
      <p:sp>
        <p:nvSpPr>
          <p:cNvPr id="4" name="Tijdelijke aanduiding voor dianummer 3">
            <a:extLst>
              <a:ext uri="{FF2B5EF4-FFF2-40B4-BE49-F238E27FC236}">
                <a16:creationId xmlns:a16="http://schemas.microsoft.com/office/drawing/2014/main" id="{B58FBEFE-3F06-4173-99CB-D5FB4E622DF9}"/>
              </a:ext>
            </a:extLst>
          </p:cNvPr>
          <p:cNvSpPr>
            <a:spLocks noGrp="1"/>
          </p:cNvSpPr>
          <p:nvPr>
            <p:ph type="sldNum" sz="quarter" idx="12"/>
          </p:nvPr>
        </p:nvSpPr>
        <p:spPr/>
        <p:txBody>
          <a:bodyPr/>
          <a:lstStyle/>
          <a:p>
            <a:fld id="{BB1F6A77-C74B-4AE6-948A-7F70CF80FD7E}" type="slidenum">
              <a:rPr lang="nl-NL" smtClean="0"/>
              <a:pPr/>
              <a:t>34</a:t>
            </a:fld>
            <a:endParaRPr lang="nl-NL"/>
          </a:p>
        </p:txBody>
      </p:sp>
      <p:pic>
        <p:nvPicPr>
          <p:cNvPr id="7" name="Afbeelding 6">
            <a:extLst>
              <a:ext uri="{FF2B5EF4-FFF2-40B4-BE49-F238E27FC236}">
                <a16:creationId xmlns:a16="http://schemas.microsoft.com/office/drawing/2014/main" id="{E72F657C-98F8-4256-B911-E6DD1D8C6937}"/>
              </a:ext>
            </a:extLst>
          </p:cNvPr>
          <p:cNvPicPr>
            <a:picLocks noChangeAspect="1"/>
          </p:cNvPicPr>
          <p:nvPr/>
        </p:nvPicPr>
        <p:blipFill>
          <a:blip r:embed="rId3"/>
          <a:stretch>
            <a:fillRect/>
          </a:stretch>
        </p:blipFill>
        <p:spPr>
          <a:xfrm>
            <a:off x="166687" y="1423055"/>
            <a:ext cx="8810625" cy="4857750"/>
          </a:xfrm>
          <a:prstGeom prst="rect">
            <a:avLst/>
          </a:prstGeom>
        </p:spPr>
      </p:pic>
    </p:spTree>
    <p:extLst>
      <p:ext uri="{BB962C8B-B14F-4D97-AF65-F5344CB8AC3E}">
        <p14:creationId xmlns:p14="http://schemas.microsoft.com/office/powerpoint/2010/main" val="2184324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References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35</a:t>
            </a:fld>
            <a:endParaRPr lang="nl-NL"/>
          </a:p>
        </p:txBody>
      </p:sp>
    </p:spTree>
    <p:extLst>
      <p:ext uri="{BB962C8B-B14F-4D97-AF65-F5344CB8AC3E}">
        <p14:creationId xmlns:p14="http://schemas.microsoft.com/office/powerpoint/2010/main" val="55489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Pluralsight</a:t>
            </a:r>
            <a:endParaRPr lang="nl-BE" dirty="0"/>
          </a:p>
        </p:txBody>
      </p:sp>
      <p:sp>
        <p:nvSpPr>
          <p:cNvPr id="3" name="Tijdelijke aanduiding voor inhoud 2"/>
          <p:cNvSpPr>
            <a:spLocks noGrp="1"/>
          </p:cNvSpPr>
          <p:nvPr>
            <p:ph idx="1"/>
          </p:nvPr>
        </p:nvSpPr>
        <p:spPr/>
        <p:txBody>
          <a:bodyPr/>
          <a:lstStyle/>
          <a:p>
            <a:r>
              <a:rPr lang="nl-BE" dirty="0">
                <a:hlinkClick r:id="rId3"/>
              </a:rPr>
              <a:t>Entity Framework </a:t>
            </a:r>
            <a:r>
              <a:rPr lang="nl-BE" dirty="0" err="1">
                <a:hlinkClick r:id="rId3"/>
              </a:rPr>
              <a:t>Core</a:t>
            </a:r>
            <a:r>
              <a:rPr lang="nl-BE" dirty="0">
                <a:hlinkClick r:id="rId3"/>
              </a:rPr>
              <a:t>: </a:t>
            </a:r>
            <a:r>
              <a:rPr lang="nl-BE" dirty="0" err="1">
                <a:hlinkClick r:id="rId3"/>
              </a:rPr>
              <a:t>Getting</a:t>
            </a:r>
            <a:r>
              <a:rPr lang="nl-BE" dirty="0">
                <a:hlinkClick r:id="rId3"/>
              </a:rPr>
              <a:t> </a:t>
            </a:r>
            <a:r>
              <a:rPr lang="nl-BE" dirty="0" err="1">
                <a:hlinkClick r:id="rId3"/>
              </a:rPr>
              <a:t>Started</a:t>
            </a:r>
            <a:endParaRPr lang="nl-BE" dirty="0"/>
          </a:p>
          <a:p>
            <a:pPr lvl="1"/>
            <a:r>
              <a:rPr lang="nl-BE" dirty="0"/>
              <a:t>Course </a:t>
            </a:r>
            <a:r>
              <a:rPr lang="nl-BE" dirty="0" err="1"/>
              <a:t>overview</a:t>
            </a:r>
            <a:endParaRPr lang="nl-BE" dirty="0"/>
          </a:p>
          <a:p>
            <a:pPr lvl="1"/>
            <a:r>
              <a:rPr lang="nl-BE" dirty="0" err="1"/>
              <a:t>Creating</a:t>
            </a:r>
            <a:r>
              <a:rPr lang="nl-BE" dirty="0"/>
              <a:t> </a:t>
            </a:r>
            <a:r>
              <a:rPr lang="nl-BE" dirty="0" err="1"/>
              <a:t>your</a:t>
            </a:r>
            <a:r>
              <a:rPr lang="nl-BE" dirty="0"/>
              <a:t> first app </a:t>
            </a:r>
            <a:r>
              <a:rPr lang="nl-BE" dirty="0" err="1"/>
              <a:t>using</a:t>
            </a:r>
            <a:r>
              <a:rPr lang="nl-BE" dirty="0"/>
              <a:t> EF Core 3.1</a:t>
            </a:r>
          </a:p>
          <a:p>
            <a:pPr lvl="1"/>
            <a:r>
              <a:rPr lang="nl-BE" dirty="0"/>
              <a:t>Controlling database </a:t>
            </a:r>
            <a:r>
              <a:rPr lang="nl-BE" dirty="0" err="1"/>
              <a:t>creation</a:t>
            </a:r>
            <a:r>
              <a:rPr lang="nl-BE" dirty="0"/>
              <a:t> </a:t>
            </a:r>
            <a:r>
              <a:rPr lang="nl-BE" dirty="0" err="1"/>
              <a:t>and</a:t>
            </a:r>
            <a:r>
              <a:rPr lang="nl-BE" dirty="0"/>
              <a:t> schema changes</a:t>
            </a:r>
          </a:p>
          <a:p>
            <a:pPr lvl="1"/>
            <a:r>
              <a:rPr lang="nl-BE" dirty="0" err="1"/>
              <a:t>Mapping</a:t>
            </a:r>
            <a:r>
              <a:rPr lang="nl-BE" dirty="0"/>
              <a:t> </a:t>
            </a:r>
            <a:r>
              <a:rPr lang="nl-BE" dirty="0" err="1"/>
              <a:t>many-to-many</a:t>
            </a:r>
            <a:r>
              <a:rPr lang="nl-BE" dirty="0"/>
              <a:t> </a:t>
            </a:r>
            <a:r>
              <a:rPr lang="nl-BE" dirty="0" err="1"/>
              <a:t>and</a:t>
            </a:r>
            <a:r>
              <a:rPr lang="nl-BE" dirty="0"/>
              <a:t> </a:t>
            </a:r>
            <a:r>
              <a:rPr lang="nl-BE" dirty="0" err="1"/>
              <a:t>one-to-one</a:t>
            </a:r>
            <a:r>
              <a:rPr lang="nl-BE" dirty="0"/>
              <a:t> </a:t>
            </a:r>
            <a:r>
              <a:rPr lang="nl-BE" dirty="0" err="1"/>
              <a:t>relationships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36</a:t>
            </a:fld>
            <a:endParaRPr lang="nl-NL"/>
          </a:p>
        </p:txBody>
      </p:sp>
    </p:spTree>
    <p:extLst>
      <p:ext uri="{BB962C8B-B14F-4D97-AF65-F5344CB8AC3E}">
        <p14:creationId xmlns:p14="http://schemas.microsoft.com/office/powerpoint/2010/main" val="70618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Need</a:t>
            </a:r>
            <a:r>
              <a:rPr lang="nl-BE" dirty="0"/>
              <a:t> </a:t>
            </a:r>
            <a:r>
              <a:rPr lang="nl-BE" dirty="0" err="1"/>
              <a:t>to</a:t>
            </a:r>
            <a:r>
              <a:rPr lang="nl-BE" dirty="0"/>
              <a:t> </a:t>
            </a:r>
            <a:r>
              <a:rPr lang="nl-BE" dirty="0" err="1"/>
              <a:t>dig</a:t>
            </a:r>
            <a:r>
              <a:rPr lang="nl-BE" dirty="0"/>
              <a:t> </a:t>
            </a:r>
            <a:r>
              <a:rPr lang="nl-BE" dirty="0" err="1"/>
              <a:t>deeper</a:t>
            </a:r>
            <a:r>
              <a:rPr lang="nl-BE" dirty="0"/>
              <a:t>?</a:t>
            </a:r>
          </a:p>
        </p:txBody>
      </p:sp>
      <p:sp>
        <p:nvSpPr>
          <p:cNvPr id="3" name="Tijdelijke aanduiding voor inhoud 2"/>
          <p:cNvSpPr>
            <a:spLocks noGrp="1"/>
          </p:cNvSpPr>
          <p:nvPr>
            <p:ph idx="1"/>
          </p:nvPr>
        </p:nvSpPr>
        <p:spPr/>
        <p:txBody>
          <a:bodyPr/>
          <a:lstStyle/>
          <a:p>
            <a:r>
              <a:rPr lang="nl-BE" dirty="0" err="1"/>
              <a:t>Recommended</a:t>
            </a:r>
            <a:r>
              <a:rPr lang="nl-BE" dirty="0"/>
              <a:t>:</a:t>
            </a:r>
          </a:p>
          <a:p>
            <a:pPr lvl="1"/>
            <a:r>
              <a:rPr lang="nl-BE" dirty="0"/>
              <a:t>Read </a:t>
            </a:r>
            <a:r>
              <a:rPr lang="nl-BE" dirty="0" err="1"/>
              <a:t>the</a:t>
            </a:r>
            <a:r>
              <a:rPr lang="nl-BE" dirty="0"/>
              <a:t> official Microsoft </a:t>
            </a:r>
            <a:r>
              <a:rPr lang="nl-BE" dirty="0" err="1"/>
              <a:t>documentation</a:t>
            </a:r>
            <a:r>
              <a:rPr lang="nl-BE" dirty="0"/>
              <a:t> </a:t>
            </a:r>
            <a:r>
              <a:rPr lang="nl-BE" dirty="0" err="1"/>
              <a:t>when</a:t>
            </a:r>
            <a:r>
              <a:rPr lang="nl-BE" dirty="0"/>
              <a:t> </a:t>
            </a:r>
            <a:r>
              <a:rPr lang="nl-BE" dirty="0" err="1"/>
              <a:t>you</a:t>
            </a:r>
            <a:r>
              <a:rPr lang="nl-BE" dirty="0"/>
              <a:t> want </a:t>
            </a:r>
            <a:r>
              <a:rPr lang="nl-BE" dirty="0" err="1"/>
              <a:t>to</a:t>
            </a:r>
            <a:r>
              <a:rPr lang="nl-BE" dirty="0"/>
              <a:t> have a </a:t>
            </a:r>
            <a:r>
              <a:rPr lang="nl-BE" dirty="0" err="1"/>
              <a:t>deeper</a:t>
            </a:r>
            <a:r>
              <a:rPr lang="nl-BE" dirty="0"/>
              <a:t> </a:t>
            </a:r>
            <a:r>
              <a:rPr lang="nl-BE" dirty="0" err="1"/>
              <a:t>understanding</a:t>
            </a:r>
            <a:r>
              <a:rPr lang="nl-BE" dirty="0"/>
              <a:t> of a concept</a:t>
            </a:r>
          </a:p>
          <a:p>
            <a:pPr lvl="1"/>
            <a:r>
              <a:rPr lang="nl-BE" dirty="0">
                <a:hlinkClick r:id="rId3"/>
              </a:rPr>
              <a:t>https://docs.microsoft.com/ef/core</a:t>
            </a:r>
            <a:r>
              <a:rPr lang="nl-BE" dirty="0"/>
              <a:t> </a:t>
            </a:r>
            <a:endParaRPr lang="en-US"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37</a:t>
            </a:fld>
            <a:endParaRPr lang="nl-NL"/>
          </a:p>
        </p:txBody>
      </p:sp>
    </p:spTree>
    <p:extLst>
      <p:ext uri="{BB962C8B-B14F-4D97-AF65-F5344CB8AC3E}">
        <p14:creationId xmlns:p14="http://schemas.microsoft.com/office/powerpoint/2010/main" val="8067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Gotcha</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38</a:t>
            </a:fld>
            <a:endParaRPr lang="nl-NL"/>
          </a:p>
        </p:txBody>
      </p:sp>
    </p:spTree>
    <p:extLst>
      <p:ext uri="{BB962C8B-B14F-4D97-AF65-F5344CB8AC3E}">
        <p14:creationId xmlns:p14="http://schemas.microsoft.com/office/powerpoint/2010/main" val="271011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EF Core – </a:t>
            </a:r>
            <a:r>
              <a:rPr lang="nl-BE" dirty="0" err="1"/>
              <a:t>Migrations</a:t>
            </a:r>
            <a:r>
              <a:rPr lang="nl-BE" dirty="0"/>
              <a:t> in .NET 4.7</a:t>
            </a:r>
          </a:p>
        </p:txBody>
      </p:sp>
      <p:sp>
        <p:nvSpPr>
          <p:cNvPr id="3" name="Tijdelijke aanduiding voor inhoud 2"/>
          <p:cNvSpPr>
            <a:spLocks noGrp="1"/>
          </p:cNvSpPr>
          <p:nvPr>
            <p:ph idx="1"/>
          </p:nvPr>
        </p:nvSpPr>
        <p:spPr>
          <a:xfrm>
            <a:off x="457200" y="1600201"/>
            <a:ext cx="8229600" cy="2404863"/>
          </a:xfrm>
        </p:spPr>
        <p:txBody>
          <a:bodyPr>
            <a:normAutofit fontScale="55000" lnSpcReduction="20000"/>
          </a:bodyPr>
          <a:lstStyle/>
          <a:p>
            <a:r>
              <a:rPr lang="en-US" dirty="0"/>
              <a:t>When the executable project is a classic .NET 4.7 project (e.g. a WPF project) an exception might occur when applying a migration (e.g. with ‘update-database’</a:t>
            </a:r>
          </a:p>
          <a:p>
            <a:pPr lvl="1"/>
            <a:r>
              <a:rPr lang="en-US" dirty="0" err="1"/>
              <a:t>Microsoft.Data.SqlClient.TdsParser</a:t>
            </a:r>
            <a:endParaRPr lang="en-US" dirty="0"/>
          </a:p>
          <a:p>
            <a:pPr lvl="1"/>
            <a:r>
              <a:rPr lang="en-US" dirty="0"/>
              <a:t>Fix:</a:t>
            </a:r>
          </a:p>
          <a:p>
            <a:pPr lvl="2"/>
            <a:r>
              <a:rPr lang="en-US" dirty="0"/>
              <a:t>Find the ‘</a:t>
            </a:r>
            <a:r>
              <a:rPr lang="en-US" dirty="0" err="1"/>
              <a:t>Microsoft.Data.SqlClient</a:t>
            </a:r>
            <a:r>
              <a:rPr lang="en-US" dirty="0"/>
              <a:t>’ package in the installed packages of the solution</a:t>
            </a:r>
          </a:p>
          <a:p>
            <a:pPr lvl="2"/>
            <a:r>
              <a:rPr lang="en-US" dirty="0"/>
              <a:t>(Also) add the package to the executable project</a:t>
            </a:r>
          </a:p>
          <a:p>
            <a:pPr lvl="1"/>
            <a:r>
              <a:rPr lang="en-US" dirty="0"/>
              <a:t>Alternative Fix:</a:t>
            </a:r>
          </a:p>
          <a:p>
            <a:pPr lvl="2"/>
            <a:r>
              <a:rPr lang="en-US" dirty="0"/>
              <a:t>Add the whole </a:t>
            </a:r>
            <a:r>
              <a:rPr lang="en-US" dirty="0" err="1"/>
              <a:t>Microsoft.EntityFrameworkCore.SqlServer</a:t>
            </a:r>
            <a:r>
              <a:rPr lang="en-US" dirty="0"/>
              <a:t> package to the executable project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39</a:t>
            </a:fld>
            <a:endParaRPr lang="nl-NL"/>
          </a:p>
        </p:txBody>
      </p:sp>
      <p:pic>
        <p:nvPicPr>
          <p:cNvPr id="5" name="Afbeelding 4">
            <a:extLst>
              <a:ext uri="{FF2B5EF4-FFF2-40B4-BE49-F238E27FC236}">
                <a16:creationId xmlns:a16="http://schemas.microsoft.com/office/drawing/2014/main" id="{0CCB67DA-DD34-447A-8B70-8477FD24BFBC}"/>
              </a:ext>
            </a:extLst>
          </p:cNvPr>
          <p:cNvPicPr>
            <a:picLocks noChangeAspect="1"/>
          </p:cNvPicPr>
          <p:nvPr/>
        </p:nvPicPr>
        <p:blipFill>
          <a:blip r:embed="rId3"/>
          <a:stretch>
            <a:fillRect/>
          </a:stretch>
        </p:blipFill>
        <p:spPr>
          <a:xfrm>
            <a:off x="457200" y="3696533"/>
            <a:ext cx="3154065" cy="1304153"/>
          </a:xfrm>
          <a:prstGeom prst="rect">
            <a:avLst/>
          </a:prstGeom>
        </p:spPr>
      </p:pic>
      <p:pic>
        <p:nvPicPr>
          <p:cNvPr id="6" name="Afbeelding 5">
            <a:extLst>
              <a:ext uri="{FF2B5EF4-FFF2-40B4-BE49-F238E27FC236}">
                <a16:creationId xmlns:a16="http://schemas.microsoft.com/office/drawing/2014/main" id="{875B374F-4430-46DF-9EC6-B58EB7BA2433}"/>
              </a:ext>
            </a:extLst>
          </p:cNvPr>
          <p:cNvPicPr>
            <a:picLocks noChangeAspect="1"/>
          </p:cNvPicPr>
          <p:nvPr/>
        </p:nvPicPr>
        <p:blipFill>
          <a:blip r:embed="rId4"/>
          <a:stretch>
            <a:fillRect/>
          </a:stretch>
        </p:blipFill>
        <p:spPr>
          <a:xfrm>
            <a:off x="1043608" y="5085224"/>
            <a:ext cx="3835958" cy="1498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E9E984AF-6B9B-4EA8-8D30-AFD9BCD5A50E}"/>
              </a:ext>
            </a:extLst>
          </p:cNvPr>
          <p:cNvPicPr>
            <a:picLocks noChangeAspect="1"/>
          </p:cNvPicPr>
          <p:nvPr/>
        </p:nvPicPr>
        <p:blipFill>
          <a:blip r:embed="rId5"/>
          <a:stretch>
            <a:fillRect/>
          </a:stretch>
        </p:blipFill>
        <p:spPr>
          <a:xfrm>
            <a:off x="4874510" y="3729562"/>
            <a:ext cx="3812290" cy="2507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994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10FBF9-91C5-4DDF-A9BB-A3959C3BDB58}"/>
              </a:ext>
            </a:extLst>
          </p:cNvPr>
          <p:cNvSpPr>
            <a:spLocks noGrp="1"/>
          </p:cNvSpPr>
          <p:nvPr>
            <p:ph type="title"/>
          </p:nvPr>
        </p:nvSpPr>
        <p:spPr/>
        <p:txBody>
          <a:bodyPr/>
          <a:lstStyle/>
          <a:p>
            <a:r>
              <a:rPr lang="nl-BE" dirty="0"/>
              <a:t>EF is </a:t>
            </a:r>
            <a:r>
              <a:rPr lang="nl-BE" dirty="0" err="1"/>
              <a:t>an</a:t>
            </a:r>
            <a:r>
              <a:rPr lang="nl-BE" dirty="0"/>
              <a:t> ORM</a:t>
            </a:r>
          </a:p>
        </p:txBody>
      </p:sp>
      <p:pic>
        <p:nvPicPr>
          <p:cNvPr id="5" name="Tijdelijke aanduiding voor inhoud 4">
            <a:extLst>
              <a:ext uri="{FF2B5EF4-FFF2-40B4-BE49-F238E27FC236}">
                <a16:creationId xmlns:a16="http://schemas.microsoft.com/office/drawing/2014/main" id="{B3744C44-B617-47DA-91CE-A842EA27B89C}"/>
              </a:ext>
            </a:extLst>
          </p:cNvPr>
          <p:cNvPicPr>
            <a:picLocks noGrp="1" noChangeAspect="1"/>
          </p:cNvPicPr>
          <p:nvPr>
            <p:ph idx="1"/>
          </p:nvPr>
        </p:nvPicPr>
        <p:blipFill>
          <a:blip r:embed="rId3"/>
          <a:stretch>
            <a:fillRect/>
          </a:stretch>
        </p:blipFill>
        <p:spPr>
          <a:xfrm>
            <a:off x="457200" y="1732748"/>
            <a:ext cx="8229600" cy="4260866"/>
          </a:xfrm>
          <a:prstGeom prst="rect">
            <a:avLst/>
          </a:prstGeom>
        </p:spPr>
      </p:pic>
      <p:sp>
        <p:nvSpPr>
          <p:cNvPr id="4" name="Tijdelijke aanduiding voor dianummer 3">
            <a:extLst>
              <a:ext uri="{FF2B5EF4-FFF2-40B4-BE49-F238E27FC236}">
                <a16:creationId xmlns:a16="http://schemas.microsoft.com/office/drawing/2014/main" id="{1A1DA6FB-0A38-4951-BA96-3B96BE5147C2}"/>
              </a:ext>
            </a:extLst>
          </p:cNvPr>
          <p:cNvSpPr>
            <a:spLocks noGrp="1"/>
          </p:cNvSpPr>
          <p:nvPr>
            <p:ph type="sldNum" sz="quarter" idx="12"/>
          </p:nvPr>
        </p:nvSpPr>
        <p:spPr/>
        <p:txBody>
          <a:bodyPr/>
          <a:lstStyle/>
          <a:p>
            <a:fld id="{BB1F6A77-C74B-4AE6-948A-7F70CF80FD7E}" type="slidenum">
              <a:rPr lang="nl-NL" smtClean="0"/>
              <a:pPr/>
              <a:t>4</a:t>
            </a:fld>
            <a:endParaRPr lang="nl-NL"/>
          </a:p>
        </p:txBody>
      </p:sp>
    </p:spTree>
    <p:extLst>
      <p:ext uri="{BB962C8B-B14F-4D97-AF65-F5344CB8AC3E}">
        <p14:creationId xmlns:p14="http://schemas.microsoft.com/office/powerpoint/2010/main" val="246667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Why</a:t>
            </a:r>
            <a:r>
              <a:rPr lang="nl-BE" dirty="0"/>
              <a:t> </a:t>
            </a:r>
            <a:r>
              <a:rPr lang="nl-BE" dirty="0" err="1"/>
              <a:t>Entity</a:t>
            </a:r>
            <a:r>
              <a:rPr lang="nl-BE" dirty="0"/>
              <a:t> Framework?</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5</a:t>
            </a:fld>
            <a:endParaRPr lang="nl-NL"/>
          </a:p>
        </p:txBody>
      </p:sp>
      <p:pic>
        <p:nvPicPr>
          <p:cNvPr id="7" name="Tijdelijke aanduiding voor inhoud 6">
            <a:extLst>
              <a:ext uri="{FF2B5EF4-FFF2-40B4-BE49-F238E27FC236}">
                <a16:creationId xmlns:a16="http://schemas.microsoft.com/office/drawing/2014/main" id="{2E3DF8E6-2717-42A3-A253-77AB92B9C7DA}"/>
              </a:ext>
            </a:extLst>
          </p:cNvPr>
          <p:cNvPicPr>
            <a:picLocks noGrp="1" noChangeAspect="1"/>
          </p:cNvPicPr>
          <p:nvPr>
            <p:ph idx="1"/>
          </p:nvPr>
        </p:nvPicPr>
        <p:blipFill>
          <a:blip r:embed="rId3"/>
          <a:stretch>
            <a:fillRect/>
          </a:stretch>
        </p:blipFill>
        <p:spPr>
          <a:xfrm>
            <a:off x="457200" y="2514372"/>
            <a:ext cx="8229600" cy="2697618"/>
          </a:xfrm>
          <a:prstGeom prst="rect">
            <a:avLst/>
          </a:prstGeom>
        </p:spPr>
      </p:pic>
    </p:spTree>
    <p:extLst>
      <p:ext uri="{BB962C8B-B14F-4D97-AF65-F5344CB8AC3E}">
        <p14:creationId xmlns:p14="http://schemas.microsoft.com/office/powerpoint/2010/main" val="102392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5A25-ECFE-4E93-BFE4-7154865FA886}"/>
              </a:ext>
            </a:extLst>
          </p:cNvPr>
          <p:cNvSpPr>
            <a:spLocks noGrp="1"/>
          </p:cNvSpPr>
          <p:nvPr>
            <p:ph type="title"/>
          </p:nvPr>
        </p:nvSpPr>
        <p:spPr/>
        <p:txBody>
          <a:bodyPr/>
          <a:lstStyle/>
          <a:p>
            <a:r>
              <a:rPr lang="nl-BE" dirty="0"/>
              <a:t>Application Types </a:t>
            </a:r>
            <a:r>
              <a:rPr lang="nl-BE" dirty="0" err="1"/>
              <a:t>for</a:t>
            </a:r>
            <a:r>
              <a:rPr lang="nl-BE" dirty="0"/>
              <a:t> EF </a:t>
            </a:r>
            <a:r>
              <a:rPr lang="nl-BE" dirty="0" err="1"/>
              <a:t>Core</a:t>
            </a:r>
            <a:endParaRPr lang="nl-BE" dirty="0"/>
          </a:p>
        </p:txBody>
      </p:sp>
      <p:pic>
        <p:nvPicPr>
          <p:cNvPr id="5" name="Tijdelijke aanduiding voor inhoud 4">
            <a:extLst>
              <a:ext uri="{FF2B5EF4-FFF2-40B4-BE49-F238E27FC236}">
                <a16:creationId xmlns:a16="http://schemas.microsoft.com/office/drawing/2014/main" id="{79AEFEAE-3A47-4887-B23A-5F1AEEFE8346}"/>
              </a:ext>
            </a:extLst>
          </p:cNvPr>
          <p:cNvPicPr>
            <a:picLocks noGrp="1" noChangeAspect="1"/>
          </p:cNvPicPr>
          <p:nvPr>
            <p:ph idx="1"/>
          </p:nvPr>
        </p:nvPicPr>
        <p:blipFill>
          <a:blip r:embed="rId3"/>
          <a:stretch>
            <a:fillRect/>
          </a:stretch>
        </p:blipFill>
        <p:spPr>
          <a:xfrm>
            <a:off x="457200" y="2033129"/>
            <a:ext cx="8229600" cy="3660105"/>
          </a:xfrm>
          <a:prstGeom prst="rect">
            <a:avLst/>
          </a:prstGeom>
        </p:spPr>
      </p:pic>
      <p:sp>
        <p:nvSpPr>
          <p:cNvPr id="4" name="Tijdelijke aanduiding voor dianummer 3">
            <a:extLst>
              <a:ext uri="{FF2B5EF4-FFF2-40B4-BE49-F238E27FC236}">
                <a16:creationId xmlns:a16="http://schemas.microsoft.com/office/drawing/2014/main" id="{1C17B1FE-434E-4EA4-9AEE-BBF81FE7FB62}"/>
              </a:ext>
            </a:extLst>
          </p:cNvPr>
          <p:cNvSpPr>
            <a:spLocks noGrp="1"/>
          </p:cNvSpPr>
          <p:nvPr>
            <p:ph type="sldNum" sz="quarter" idx="12"/>
          </p:nvPr>
        </p:nvSpPr>
        <p:spPr/>
        <p:txBody>
          <a:bodyPr/>
          <a:lstStyle/>
          <a:p>
            <a:fld id="{BB1F6A77-C74B-4AE6-948A-7F70CF80FD7E}" type="slidenum">
              <a:rPr lang="nl-NL" smtClean="0"/>
              <a:pPr/>
              <a:t>6</a:t>
            </a:fld>
            <a:endParaRPr lang="nl-NL"/>
          </a:p>
        </p:txBody>
      </p:sp>
    </p:spTree>
    <p:extLst>
      <p:ext uri="{BB962C8B-B14F-4D97-AF65-F5344CB8AC3E}">
        <p14:creationId xmlns:p14="http://schemas.microsoft.com/office/powerpoint/2010/main" val="377508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How EF </a:t>
            </a:r>
            <a:r>
              <a:rPr lang="nl-BE" dirty="0" err="1"/>
              <a:t>Core</a:t>
            </a:r>
            <a:r>
              <a:rPr lang="nl-BE" dirty="0"/>
              <a:t> </a:t>
            </a:r>
            <a:r>
              <a:rPr lang="nl-BE" dirty="0" err="1"/>
              <a:t>works</a:t>
            </a:r>
            <a:endParaRPr lang="en-US" dirty="0"/>
          </a:p>
        </p:txBody>
      </p:sp>
      <p:sp>
        <p:nvSpPr>
          <p:cNvPr id="4" name="Slide Number Placeholder 3"/>
          <p:cNvSpPr>
            <a:spLocks noGrp="1"/>
          </p:cNvSpPr>
          <p:nvPr>
            <p:ph type="sldNum" sz="quarter" idx="12"/>
          </p:nvPr>
        </p:nvSpPr>
        <p:spPr/>
        <p:txBody>
          <a:bodyPr/>
          <a:lstStyle/>
          <a:p>
            <a:fld id="{BB1F6A77-C74B-4AE6-948A-7F70CF80FD7E}" type="slidenum">
              <a:rPr lang="nl-NL" smtClean="0"/>
              <a:pPr/>
              <a:t>7</a:t>
            </a:fld>
            <a:endParaRPr lang="nl-NL"/>
          </a:p>
        </p:txBody>
      </p:sp>
      <p:pic>
        <p:nvPicPr>
          <p:cNvPr id="7" name="Tijdelijke aanduiding voor inhoud 6">
            <a:extLst>
              <a:ext uri="{FF2B5EF4-FFF2-40B4-BE49-F238E27FC236}">
                <a16:creationId xmlns:a16="http://schemas.microsoft.com/office/drawing/2014/main" id="{8200D1ED-FF75-4940-9DD3-F162B96846FF}"/>
              </a:ext>
            </a:extLst>
          </p:cNvPr>
          <p:cNvPicPr>
            <a:picLocks noGrp="1" noChangeAspect="1"/>
          </p:cNvPicPr>
          <p:nvPr>
            <p:ph idx="1"/>
          </p:nvPr>
        </p:nvPicPr>
        <p:blipFill>
          <a:blip r:embed="rId3"/>
          <a:stretch>
            <a:fillRect/>
          </a:stretch>
        </p:blipFill>
        <p:spPr>
          <a:xfrm>
            <a:off x="563532" y="2224739"/>
            <a:ext cx="8016935" cy="3276884"/>
          </a:xfrm>
          <a:prstGeom prst="rect">
            <a:avLst/>
          </a:prstGeom>
        </p:spPr>
      </p:pic>
    </p:spTree>
    <p:extLst>
      <p:ext uri="{BB962C8B-B14F-4D97-AF65-F5344CB8AC3E}">
        <p14:creationId xmlns:p14="http://schemas.microsoft.com/office/powerpoint/2010/main" val="388441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98F07-36C5-4CB4-9E7C-1C04A3122FA9}"/>
              </a:ext>
            </a:extLst>
          </p:cNvPr>
          <p:cNvSpPr>
            <a:spLocks noGrp="1"/>
          </p:cNvSpPr>
          <p:nvPr>
            <p:ph type="title"/>
          </p:nvPr>
        </p:nvSpPr>
        <p:spPr/>
        <p:txBody>
          <a:bodyPr/>
          <a:lstStyle/>
          <a:p>
            <a:r>
              <a:rPr lang="nl-BE" dirty="0"/>
              <a:t>Basic Workflow</a:t>
            </a:r>
          </a:p>
        </p:txBody>
      </p:sp>
      <p:pic>
        <p:nvPicPr>
          <p:cNvPr id="5" name="Tijdelijke aanduiding voor inhoud 4">
            <a:extLst>
              <a:ext uri="{FF2B5EF4-FFF2-40B4-BE49-F238E27FC236}">
                <a16:creationId xmlns:a16="http://schemas.microsoft.com/office/drawing/2014/main" id="{D3689B7F-C980-47C5-8109-34E50FFF36B7}"/>
              </a:ext>
            </a:extLst>
          </p:cNvPr>
          <p:cNvPicPr>
            <a:picLocks noGrp="1" noChangeAspect="1"/>
          </p:cNvPicPr>
          <p:nvPr>
            <p:ph idx="1"/>
          </p:nvPr>
        </p:nvPicPr>
        <p:blipFill>
          <a:blip r:embed="rId3"/>
          <a:stretch>
            <a:fillRect/>
          </a:stretch>
        </p:blipFill>
        <p:spPr>
          <a:xfrm>
            <a:off x="574963" y="1740827"/>
            <a:ext cx="7994073" cy="4244708"/>
          </a:xfrm>
          <a:prstGeom prst="rect">
            <a:avLst/>
          </a:prstGeom>
        </p:spPr>
      </p:pic>
      <p:sp>
        <p:nvSpPr>
          <p:cNvPr id="4" name="Tijdelijke aanduiding voor dianummer 3">
            <a:extLst>
              <a:ext uri="{FF2B5EF4-FFF2-40B4-BE49-F238E27FC236}">
                <a16:creationId xmlns:a16="http://schemas.microsoft.com/office/drawing/2014/main" id="{B1BEDF8B-0BAE-499C-8B47-04743F07AB04}"/>
              </a:ext>
            </a:extLst>
          </p:cNvPr>
          <p:cNvSpPr>
            <a:spLocks noGrp="1"/>
          </p:cNvSpPr>
          <p:nvPr>
            <p:ph type="sldNum" sz="quarter" idx="12"/>
          </p:nvPr>
        </p:nvSpPr>
        <p:spPr/>
        <p:txBody>
          <a:bodyPr/>
          <a:lstStyle/>
          <a:p>
            <a:fld id="{BB1F6A77-C74B-4AE6-948A-7F70CF80FD7E}" type="slidenum">
              <a:rPr lang="nl-NL" smtClean="0"/>
              <a:pPr/>
              <a:t>8</a:t>
            </a:fld>
            <a:endParaRPr lang="nl-NL"/>
          </a:p>
        </p:txBody>
      </p:sp>
    </p:spTree>
    <p:extLst>
      <p:ext uri="{BB962C8B-B14F-4D97-AF65-F5344CB8AC3E}">
        <p14:creationId xmlns:p14="http://schemas.microsoft.com/office/powerpoint/2010/main" val="189208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Creating</a:t>
            </a:r>
            <a:r>
              <a:rPr lang="nl-BE" dirty="0"/>
              <a:t> a Data Model </a:t>
            </a:r>
            <a:r>
              <a:rPr lang="nl-BE" dirty="0" err="1"/>
              <a:t>and</a:t>
            </a:r>
            <a:r>
              <a:rPr lang="nl-BE" dirty="0"/>
              <a:t> Database </a:t>
            </a:r>
            <a:r>
              <a:rPr lang="nl-BE" dirty="0" err="1"/>
              <a:t>with</a:t>
            </a:r>
            <a:r>
              <a:rPr lang="nl-BE" dirty="0"/>
              <a:t> EF </a:t>
            </a:r>
            <a:r>
              <a:rPr lang="nl-BE" dirty="0" err="1"/>
              <a:t>Core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85460347"/>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C2F86-AC9A-42A0-A9A2-4B4548BD6C8F}">
  <ds:schemaRef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3.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WE14_07-les-5a.pptx</Template>
  <TotalTime>38496</TotalTime>
  <Words>7855</Words>
  <Application>Microsoft Office PowerPoint</Application>
  <PresentationFormat>Diavoorstelling (4:3)</PresentationFormat>
  <Paragraphs>561</Paragraphs>
  <Slides>39</Slides>
  <Notes>39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39</vt:i4>
      </vt:variant>
    </vt:vector>
  </HeadingPairs>
  <TitlesOfParts>
    <vt:vector size="44" baseType="lpstr">
      <vt:lpstr>Arial</vt:lpstr>
      <vt:lpstr>Calibri</vt:lpstr>
      <vt:lpstr>Cambria</vt:lpstr>
      <vt:lpstr>Wingdings</vt:lpstr>
      <vt:lpstr>Presentatie</vt:lpstr>
      <vt:lpstr>Entity Framework Core</vt:lpstr>
      <vt:lpstr>Entity Framework Core Intro</vt:lpstr>
      <vt:lpstr>Entity Framework</vt:lpstr>
      <vt:lpstr>EF is an ORM</vt:lpstr>
      <vt:lpstr>Why Entity Framework?</vt:lpstr>
      <vt:lpstr>Application Types for EF Core</vt:lpstr>
      <vt:lpstr>How EF Core works</vt:lpstr>
      <vt:lpstr>Basic Workflow</vt:lpstr>
      <vt:lpstr>Creating a Data Model and Database with EF Core</vt:lpstr>
      <vt:lpstr>Note: .NET Standard dependency</vt:lpstr>
      <vt:lpstr>Setting up the Solution</vt:lpstr>
      <vt:lpstr>Model classes: Samurai, Quote, Clan</vt:lpstr>
      <vt:lpstr>Adding EF Core</vt:lpstr>
      <vt:lpstr>Creating the Data Model with EF Core</vt:lpstr>
      <vt:lpstr>SamuraiContext</vt:lpstr>
      <vt:lpstr>Specifying Data Provider and Connection String</vt:lpstr>
      <vt:lpstr>Mapping data model to database</vt:lpstr>
      <vt:lpstr>Mapping Classes &amp; Properties to Database</vt:lpstr>
      <vt:lpstr>EF Core Migrations</vt:lpstr>
      <vt:lpstr>Adding your first migration</vt:lpstr>
      <vt:lpstr>Inspecting your first migration</vt:lpstr>
      <vt:lpstr>Apply a migration</vt:lpstr>
      <vt:lpstr>Migration recommendation</vt:lpstr>
      <vt:lpstr>Reverse engineering an existing database</vt:lpstr>
      <vt:lpstr>Many-to-many relationship</vt:lpstr>
      <vt:lpstr>Many-to-many - Join Entity</vt:lpstr>
      <vt:lpstr>Many-to-many - DbContext</vt:lpstr>
      <vt:lpstr>One-To-One relationship</vt:lpstr>
      <vt:lpstr>One-To-One relationship</vt:lpstr>
      <vt:lpstr>Controlling table names</vt:lpstr>
      <vt:lpstr>Add a second migration</vt:lpstr>
      <vt:lpstr>Fluent API</vt:lpstr>
      <vt:lpstr>Data Seeding</vt:lpstr>
      <vt:lpstr>Data Seeding</vt:lpstr>
      <vt:lpstr>References</vt:lpstr>
      <vt:lpstr>Pluralsight</vt:lpstr>
      <vt:lpstr>Need to dig deeper?</vt:lpstr>
      <vt:lpstr>Gotcha</vt:lpstr>
      <vt:lpstr>EF Core – Migrations in .NET 4.7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Marijke Willems;Kris Hermans;Wesley Hendrikx</dc:creator>
  <cp:keywords>HTML5 CSS DOM JavaScript</cp:keywords>
  <cp:lastModifiedBy>Wesley Hendrikx</cp:lastModifiedBy>
  <cp:revision>1918</cp:revision>
  <cp:lastPrinted>2015-03-15T09:23:22Z</cp:lastPrinted>
  <dcterms:created xsi:type="dcterms:W3CDTF">2004-09-16T19:34:00Z</dcterms:created>
  <dcterms:modified xsi:type="dcterms:W3CDTF">2021-11-21T17:03:34Z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