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88" r:id="rId2"/>
    <p:sldId id="390" r:id="rId3"/>
    <p:sldId id="391" r:id="rId4"/>
    <p:sldId id="258" r:id="rId5"/>
    <p:sldId id="259" r:id="rId6"/>
    <p:sldId id="260" r:id="rId7"/>
    <p:sldId id="261" r:id="rId8"/>
    <p:sldId id="263" r:id="rId9"/>
    <p:sldId id="262" r:id="rId10"/>
    <p:sldId id="264" r:id="rId11"/>
    <p:sldId id="393" r:id="rId12"/>
    <p:sldId id="394" r:id="rId13"/>
    <p:sldId id="396" r:id="rId14"/>
    <p:sldId id="397" r:id="rId15"/>
    <p:sldId id="398" r:id="rId16"/>
    <p:sldId id="399" r:id="rId17"/>
    <p:sldId id="400" r:id="rId18"/>
    <p:sldId id="409" r:id="rId19"/>
    <p:sldId id="272" r:id="rId20"/>
    <p:sldId id="401" r:id="rId21"/>
    <p:sldId id="402" r:id="rId22"/>
    <p:sldId id="279" r:id="rId23"/>
    <p:sldId id="280" r:id="rId24"/>
    <p:sldId id="281" r:id="rId25"/>
    <p:sldId id="283" r:id="rId26"/>
    <p:sldId id="284" r:id="rId27"/>
    <p:sldId id="403" r:id="rId28"/>
    <p:sldId id="282" r:id="rId29"/>
    <p:sldId id="404" r:id="rId30"/>
    <p:sldId id="269" r:id="rId31"/>
    <p:sldId id="286" r:id="rId32"/>
    <p:sldId id="405" r:id="rId33"/>
    <p:sldId id="407" r:id="rId34"/>
    <p:sldId id="408" r:id="rId35"/>
    <p:sldId id="406" r:id="rId36"/>
  </p:sldIdLst>
  <p:sldSz cx="12192000" cy="6858000"/>
  <p:notesSz cx="6797675" cy="9926638"/>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Stijl, licht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79201" autoAdjust="0"/>
  </p:normalViewPr>
  <p:slideViewPr>
    <p:cSldViewPr snapToGrid="0">
      <p:cViewPr varScale="1">
        <p:scale>
          <a:sx n="90" d="100"/>
          <a:sy n="90" d="100"/>
        </p:scale>
        <p:origin x="135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87080A2-07EC-448C-BAA7-6DAA48B00D7B}" type="datetimeFigureOut">
              <a:rPr lang="nl-BE" smtClean="0"/>
              <a:t>15/10/2021</a:t>
            </a:fld>
            <a:endParaRPr lang="nl-BE"/>
          </a:p>
        </p:txBody>
      </p:sp>
      <p:sp>
        <p:nvSpPr>
          <p:cNvPr id="4" name="Tijdelijke aanduiding voor voetteks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7177DEE-4416-4F0D-951F-E6E81B2F1115}" type="slidenum">
              <a:rPr lang="nl-BE" smtClean="0"/>
              <a:t>‹nr.›</a:t>
            </a:fld>
            <a:endParaRPr lang="nl-BE"/>
          </a:p>
        </p:txBody>
      </p:sp>
    </p:spTree>
    <p:extLst>
      <p:ext uri="{BB962C8B-B14F-4D97-AF65-F5344CB8AC3E}">
        <p14:creationId xmlns:p14="http://schemas.microsoft.com/office/powerpoint/2010/main" val="2288036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A356454-9333-4DD5-8964-97A81274279C}" type="datetimeFigureOut">
              <a:rPr lang="nl-BE" smtClean="0"/>
              <a:t>15/10/2021</a:t>
            </a:fld>
            <a:endParaRPr lang="nl-BE"/>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F8134DD-17ED-442A-BB72-C03DFDD26614}" type="slidenum">
              <a:rPr lang="nl-BE" smtClean="0"/>
              <a:t>‹nr.›</a:t>
            </a:fld>
            <a:endParaRPr lang="nl-BE"/>
          </a:p>
        </p:txBody>
      </p:sp>
    </p:spTree>
    <p:extLst>
      <p:ext uri="{BB962C8B-B14F-4D97-AF65-F5344CB8AC3E}">
        <p14:creationId xmlns:p14="http://schemas.microsoft.com/office/powerpoint/2010/main" val="2600445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FF8134DD-17ED-442A-BB72-C03DFDD26614}" type="slidenum">
              <a:rPr lang="nl-BE" smtClean="0"/>
              <a:t>14</a:t>
            </a:fld>
            <a:endParaRPr lang="nl-BE"/>
          </a:p>
        </p:txBody>
      </p:sp>
    </p:spTree>
    <p:extLst>
      <p:ext uri="{BB962C8B-B14F-4D97-AF65-F5344CB8AC3E}">
        <p14:creationId xmlns:p14="http://schemas.microsoft.com/office/powerpoint/2010/main" val="448814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15/10/2021</a:t>
            </a:fld>
            <a:endParaRPr lang="nl-BE" dirty="0"/>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dirty="0"/>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15/10/2021</a:t>
            </a:fld>
            <a:endParaRPr lang="nl-BE" dirty="0"/>
          </a:p>
        </p:txBody>
      </p:sp>
      <p:sp>
        <p:nvSpPr>
          <p:cNvPr id="6" name="Tijdelijke aanduiding voor voettekst 5"/>
          <p:cNvSpPr>
            <a:spLocks noGrp="1"/>
          </p:cNvSpPr>
          <p:nvPr>
            <p:ph type="ftr" sz="quarter" idx="11"/>
          </p:nvPr>
        </p:nvSpPr>
        <p:spPr/>
        <p:txBody>
          <a:bodyPr/>
          <a:lstStyle/>
          <a:p>
            <a:endParaRPr lang="nl-BE" dirty="0"/>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dirty="0"/>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15/10/2021</a:t>
            </a:fld>
            <a:endParaRPr lang="nl-BE" dirty="0"/>
          </a:p>
        </p:txBody>
      </p:sp>
      <p:sp>
        <p:nvSpPr>
          <p:cNvPr id="5" name="Tijdelijke aanduiding voor voettekst 4"/>
          <p:cNvSpPr>
            <a:spLocks noGrp="1"/>
          </p:cNvSpPr>
          <p:nvPr>
            <p:ph type="ftr" sz="quarter" idx="11"/>
          </p:nvPr>
        </p:nvSpPr>
        <p:spPr/>
        <p:txBody>
          <a:bodyPr/>
          <a:lstStyle/>
          <a:p>
            <a:endParaRPr lang="nl-BE" dirty="0"/>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15/10/2021</a:t>
            </a:fld>
            <a:endParaRPr lang="nl-BE" dirty="0"/>
          </a:p>
        </p:txBody>
      </p:sp>
      <p:sp>
        <p:nvSpPr>
          <p:cNvPr id="5" name="Tijdelijke aanduiding voor voettekst 4"/>
          <p:cNvSpPr>
            <a:spLocks noGrp="1"/>
          </p:cNvSpPr>
          <p:nvPr>
            <p:ph type="ftr" sz="quarter" idx="11"/>
          </p:nvPr>
        </p:nvSpPr>
        <p:spPr/>
        <p:txBody>
          <a:bodyPr/>
          <a:lstStyle/>
          <a:p>
            <a:endParaRPr lang="nl-BE" dirty="0"/>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8" y="1268413"/>
            <a:ext cx="3816780" cy="206444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3429000"/>
            <a:ext cx="4125636" cy="75270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pic>
        <p:nvPicPr>
          <p:cNvPr id="17" name="Afbeelding 16">
            <a:extLst>
              <a:ext uri="{FF2B5EF4-FFF2-40B4-BE49-F238E27FC236}">
                <a16:creationId xmlns:a16="http://schemas.microsoft.com/office/drawing/2014/main" id="{8823F9B6-F78E-C74D-9285-5E1AB0095A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8559" y="5059318"/>
            <a:ext cx="3607160" cy="972094"/>
          </a:xfrm>
          <a:prstGeom prst="rect">
            <a:avLst/>
          </a:prstGeom>
        </p:spPr>
      </p:pic>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spTree>
    <p:extLst>
      <p:ext uri="{BB962C8B-B14F-4D97-AF65-F5344CB8AC3E}">
        <p14:creationId xmlns:p14="http://schemas.microsoft.com/office/powerpoint/2010/main" val="2825835508"/>
      </p:ext>
    </p:extLst>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15/10/2021</a:t>
            </a:fld>
            <a:endParaRPr lang="nl-BE" dirty="0"/>
          </a:p>
        </p:txBody>
      </p:sp>
      <p:sp>
        <p:nvSpPr>
          <p:cNvPr id="5" name="Tijdelijke aanduiding voor voettekst 4"/>
          <p:cNvSpPr>
            <a:spLocks noGrp="1"/>
          </p:cNvSpPr>
          <p:nvPr>
            <p:ph type="ftr" sz="quarter" idx="11"/>
          </p:nvPr>
        </p:nvSpPr>
        <p:spPr/>
        <p:txBody>
          <a:bodyPr/>
          <a:lstStyle/>
          <a:p>
            <a:endParaRPr lang="nl-BE" dirty="0"/>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15/10/2021</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15/10/2021</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15/10/2021</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dirty="0"/>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dirty="0"/>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15/10/2021</a:t>
            </a:fld>
            <a:endParaRPr lang="nl-BE" dirty="0"/>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dirty="0"/>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15/10/2021</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15/10/2021</a:t>
            </a:fld>
            <a:endParaRPr lang="nl-BE" dirty="0"/>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15/10/2021</a:t>
            </a:fld>
            <a:endParaRPr lang="nl-BE" dirty="0"/>
          </a:p>
        </p:txBody>
      </p:sp>
      <p:sp>
        <p:nvSpPr>
          <p:cNvPr id="6" name="Tijdelijke aanduiding voor voettekst 5"/>
          <p:cNvSpPr>
            <a:spLocks noGrp="1"/>
          </p:cNvSpPr>
          <p:nvPr>
            <p:ph type="ftr" sz="quarter" idx="11"/>
          </p:nvPr>
        </p:nvSpPr>
        <p:spPr/>
        <p:txBody>
          <a:bodyPr/>
          <a:lstStyle/>
          <a:p>
            <a:endParaRPr lang="nl-BE" dirty="0"/>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dirty="0"/>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15/10/2021</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tudybuddy@pxl.b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studybuddy@pxl.be" TargetMode="External"/><Relationship Id="rId2" Type="http://schemas.openxmlformats.org/officeDocument/2006/relationships/hyperlink" Target="mailto:onthaal.B@pxl.b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engagement@pxl.b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5FA01-7BED-084F-AC86-4032A7B7FDE9}"/>
              </a:ext>
            </a:extLst>
          </p:cNvPr>
          <p:cNvSpPr>
            <a:spLocks noGrp="1"/>
          </p:cNvSpPr>
          <p:nvPr>
            <p:ph type="ctrTitle"/>
          </p:nvPr>
        </p:nvSpPr>
        <p:spPr>
          <a:xfrm>
            <a:off x="515937" y="1268413"/>
            <a:ext cx="4904361" cy="2064447"/>
          </a:xfrm>
          <a:prstGeom prst="rect">
            <a:avLst/>
          </a:prstGeom>
        </p:spPr>
        <p:txBody>
          <a:bodyPr/>
          <a:lstStyle/>
          <a:p>
            <a:r>
              <a:rPr lang="nl-BE" sz="5400" dirty="0" err="1">
                <a:solidFill>
                  <a:schemeClr val="tx1"/>
                </a:solidFill>
              </a:rPr>
              <a:t>Study</a:t>
            </a:r>
            <a:r>
              <a:rPr lang="nl-BE" sz="5400" dirty="0">
                <a:solidFill>
                  <a:schemeClr val="tx1"/>
                </a:solidFill>
              </a:rPr>
              <a:t> Buddy</a:t>
            </a:r>
          </a:p>
        </p:txBody>
      </p:sp>
      <p:sp>
        <p:nvSpPr>
          <p:cNvPr id="3" name="Ondertitel 2">
            <a:extLst>
              <a:ext uri="{FF2B5EF4-FFF2-40B4-BE49-F238E27FC236}">
                <a16:creationId xmlns:a16="http://schemas.microsoft.com/office/drawing/2014/main" id="{3B8304F9-4CB6-E243-973B-DA9D233B19B4}"/>
              </a:ext>
            </a:extLst>
          </p:cNvPr>
          <p:cNvSpPr>
            <a:spLocks noGrp="1"/>
          </p:cNvSpPr>
          <p:nvPr>
            <p:ph type="subTitle" idx="4294967295"/>
          </p:nvPr>
        </p:nvSpPr>
        <p:spPr>
          <a:xfrm>
            <a:off x="515938" y="2419130"/>
            <a:ext cx="4125636" cy="2212022"/>
          </a:xfrm>
          <a:prstGeom prst="rect">
            <a:avLst/>
          </a:prstGeom>
        </p:spPr>
        <p:txBody>
          <a:bodyPr>
            <a:normAutofit/>
          </a:bodyPr>
          <a:lstStyle/>
          <a:p>
            <a:pPr marL="0" indent="0">
              <a:buNone/>
            </a:pPr>
            <a:r>
              <a:rPr lang="nl-BE" sz="3200" dirty="0"/>
              <a:t>Infosessie voor tutoren</a:t>
            </a:r>
          </a:p>
        </p:txBody>
      </p:sp>
      <p:pic>
        <p:nvPicPr>
          <p:cNvPr id="4" name="Afbeelding 3">
            <a:extLst>
              <a:ext uri="{FF2B5EF4-FFF2-40B4-BE49-F238E27FC236}">
                <a16:creationId xmlns:a16="http://schemas.microsoft.com/office/drawing/2014/main" id="{A9373E7E-C123-6D47-9C55-1E37C15FDD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0366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858000"/>
          </a:xfrm>
          <a:solidFill>
            <a:schemeClr val="tx1"/>
          </a:solidFill>
        </p:spPr>
        <p:txBody>
          <a:bodyPr>
            <a:normAutofit/>
          </a:bodyPr>
          <a:lstStyle/>
          <a:p>
            <a:pPr algn="ctr"/>
            <a:r>
              <a:rPr lang="nl-BE" sz="6000" dirty="0">
                <a:solidFill>
                  <a:schemeClr val="bg1"/>
                </a:solidFill>
              </a:rPr>
              <a:t>3. Wat wordt er van mij verwacht?</a:t>
            </a:r>
          </a:p>
        </p:txBody>
      </p:sp>
    </p:spTree>
    <p:extLst>
      <p:ext uri="{BB962C8B-B14F-4D97-AF65-F5344CB8AC3E}">
        <p14:creationId xmlns:p14="http://schemas.microsoft.com/office/powerpoint/2010/main" val="174112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3. Wat wordt er van mij verwacht?</a:t>
            </a:r>
          </a:p>
        </p:txBody>
      </p:sp>
      <p:sp>
        <p:nvSpPr>
          <p:cNvPr id="3" name="Tijdelijke aanduiding voor inhoud 2"/>
          <p:cNvSpPr>
            <a:spLocks noGrp="1"/>
          </p:cNvSpPr>
          <p:nvPr>
            <p:ph idx="1"/>
          </p:nvPr>
        </p:nvSpPr>
        <p:spPr/>
        <p:txBody>
          <a:bodyPr>
            <a:normAutofit/>
          </a:bodyPr>
          <a:lstStyle/>
          <a:p>
            <a:pPr>
              <a:lnSpc>
                <a:spcPct val="100000"/>
              </a:lnSpc>
              <a:spcBef>
                <a:spcPts val="0"/>
              </a:spcBef>
            </a:pPr>
            <a:r>
              <a:rPr lang="nl-BE" dirty="0"/>
              <a:t>Na de infosessie krijg je via Epos </a:t>
            </a:r>
            <a:r>
              <a:rPr lang="nl-BE" dirty="0" err="1"/>
              <a:t>tutees</a:t>
            </a:r>
            <a:r>
              <a:rPr lang="nl-BE" dirty="0"/>
              <a:t> toegewezen (als deze er al zijn)</a:t>
            </a:r>
          </a:p>
          <a:p>
            <a:pPr lvl="1">
              <a:lnSpc>
                <a:spcPct val="150000"/>
              </a:lnSpc>
              <a:spcBef>
                <a:spcPts val="0"/>
              </a:spcBef>
            </a:pPr>
            <a:r>
              <a:rPr lang="nl-BE" dirty="0"/>
              <a:t>Je neemt zelf contact op met de </a:t>
            </a:r>
            <a:r>
              <a:rPr lang="nl-BE" dirty="0" err="1"/>
              <a:t>tutee</a:t>
            </a:r>
            <a:r>
              <a:rPr lang="nl-BE" dirty="0"/>
              <a:t>(s) om de tutorsessies te plannen en te vragen naar hun concrete vragen.</a:t>
            </a:r>
          </a:p>
          <a:p>
            <a:pPr lvl="1">
              <a:lnSpc>
                <a:spcPct val="150000"/>
              </a:lnSpc>
              <a:spcBef>
                <a:spcPts val="0"/>
              </a:spcBef>
            </a:pPr>
            <a:r>
              <a:rPr lang="nl-BE" dirty="0"/>
              <a:t>De bijlessen gaan door op school, thuis of online.</a:t>
            </a:r>
          </a:p>
          <a:p>
            <a:pPr lvl="1">
              <a:lnSpc>
                <a:spcPct val="150000"/>
              </a:lnSpc>
              <a:spcBef>
                <a:spcPts val="0"/>
              </a:spcBef>
            </a:pPr>
            <a:r>
              <a:rPr lang="nl-BE" dirty="0"/>
              <a:t>Het kan zijn dat je op een later tijdstip nog extra </a:t>
            </a:r>
            <a:r>
              <a:rPr lang="nl-BE" dirty="0" err="1"/>
              <a:t>tutees</a:t>
            </a:r>
            <a:r>
              <a:rPr lang="nl-BE" dirty="0"/>
              <a:t> toegewezen krijgt. Zij kunnen aansluiten bij de bijlessen die je reeds gepland had met de andere </a:t>
            </a:r>
            <a:r>
              <a:rPr lang="nl-BE" dirty="0" err="1"/>
              <a:t>tutees</a:t>
            </a:r>
            <a:r>
              <a:rPr lang="nl-BE" dirty="0"/>
              <a:t>.</a:t>
            </a:r>
          </a:p>
          <a:p>
            <a:pPr lvl="1">
              <a:lnSpc>
                <a:spcPct val="150000"/>
              </a:lnSpc>
              <a:spcBef>
                <a:spcPts val="0"/>
              </a:spcBef>
            </a:pPr>
            <a:endParaRPr lang="nl-BE" dirty="0"/>
          </a:p>
          <a:p>
            <a:endParaRPr lang="nl-BE" dirty="0"/>
          </a:p>
        </p:txBody>
      </p:sp>
    </p:spTree>
    <p:extLst>
      <p:ext uri="{BB962C8B-B14F-4D97-AF65-F5344CB8AC3E}">
        <p14:creationId xmlns:p14="http://schemas.microsoft.com/office/powerpoint/2010/main" val="114299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3. Wat wordt er van mij verwacht?</a:t>
            </a:r>
          </a:p>
        </p:txBody>
      </p:sp>
      <p:sp>
        <p:nvSpPr>
          <p:cNvPr id="3" name="Tijdelijke aanduiding voor inhoud 2"/>
          <p:cNvSpPr>
            <a:spLocks noGrp="1"/>
          </p:cNvSpPr>
          <p:nvPr>
            <p:ph idx="1"/>
          </p:nvPr>
        </p:nvSpPr>
        <p:spPr/>
        <p:txBody>
          <a:bodyPr>
            <a:normAutofit fontScale="92500" lnSpcReduction="10000"/>
          </a:bodyPr>
          <a:lstStyle/>
          <a:p>
            <a:pPr>
              <a:lnSpc>
                <a:spcPct val="100000"/>
              </a:lnSpc>
              <a:spcBef>
                <a:spcPts val="0"/>
              </a:spcBef>
            </a:pPr>
            <a:r>
              <a:rPr lang="nl-BE" dirty="0"/>
              <a:t>Voor elke tutorsessie vul je een </a:t>
            </a:r>
            <a:r>
              <a:rPr lang="nl-BE" b="1" u="sng" dirty="0"/>
              <a:t>voorbereidingsfiche</a:t>
            </a:r>
            <a:r>
              <a:rPr lang="nl-BE" dirty="0"/>
              <a:t> in</a:t>
            </a:r>
          </a:p>
          <a:p>
            <a:pPr lvl="1">
              <a:lnSpc>
                <a:spcPct val="150000"/>
              </a:lnSpc>
              <a:spcBef>
                <a:spcPts val="0"/>
              </a:spcBef>
            </a:pPr>
            <a:r>
              <a:rPr lang="nl-BE" dirty="0"/>
              <a:t>We willen je zo aanzetten tot een goede voorbereiding van de tutorsessies:</a:t>
            </a:r>
          </a:p>
          <a:p>
            <a:pPr lvl="2">
              <a:lnSpc>
                <a:spcPct val="150000"/>
              </a:lnSpc>
              <a:spcBef>
                <a:spcPts val="0"/>
              </a:spcBef>
            </a:pPr>
            <a:r>
              <a:rPr lang="nl-BE" sz="2200" u="sng" dirty="0">
                <a:sym typeface="Wingdings" panose="05000000000000000000" pitchFamily="2" charset="2"/>
              </a:rPr>
              <a:t>Inhoudelijk</a:t>
            </a:r>
            <a:r>
              <a:rPr lang="nl-BE" sz="2200" dirty="0">
                <a:sym typeface="Wingdings" panose="05000000000000000000" pitchFamily="2" charset="2"/>
              </a:rPr>
              <a:t>: fris de leerstof voor jezelf nog eens op</a:t>
            </a:r>
          </a:p>
          <a:p>
            <a:pPr lvl="2">
              <a:lnSpc>
                <a:spcPct val="150000"/>
              </a:lnSpc>
              <a:spcBef>
                <a:spcPts val="0"/>
              </a:spcBef>
            </a:pPr>
            <a:r>
              <a:rPr lang="nl-BE" sz="2200" u="sng" dirty="0">
                <a:sym typeface="Wingdings" panose="05000000000000000000" pitchFamily="2" charset="2"/>
              </a:rPr>
              <a:t>Didactisch</a:t>
            </a:r>
            <a:r>
              <a:rPr lang="nl-BE" sz="2200" dirty="0">
                <a:sym typeface="Wingdings" panose="05000000000000000000" pitchFamily="2" charset="2"/>
              </a:rPr>
              <a:t>: denk na over hoe je de uitleg gaat geven, welke oefeningen je gaat maken, wat je doelstellingen voor iedere bijlessessie zijn,… </a:t>
            </a:r>
            <a:endParaRPr lang="nl-BE" sz="2200" i="1" dirty="0">
              <a:sym typeface="Wingdings" panose="05000000000000000000" pitchFamily="2" charset="2"/>
            </a:endParaRPr>
          </a:p>
          <a:p>
            <a:pPr lvl="1">
              <a:lnSpc>
                <a:spcPct val="150000"/>
              </a:lnSpc>
              <a:spcBef>
                <a:spcPts val="0"/>
              </a:spcBef>
            </a:pPr>
            <a:r>
              <a:rPr lang="nl-BE" dirty="0"/>
              <a:t>Je vindt het lege sjabloon van de voorbereidingsfiche in de Blackboardcursus “</a:t>
            </a:r>
            <a:r>
              <a:rPr lang="nl-BE" dirty="0" err="1"/>
              <a:t>Study</a:t>
            </a:r>
            <a:r>
              <a:rPr lang="nl-BE" dirty="0"/>
              <a:t> buddy: 2020-21 tutoren” </a:t>
            </a:r>
            <a:r>
              <a:rPr lang="nl-BE" dirty="0">
                <a:sym typeface="Wingdings" panose="05000000000000000000" pitchFamily="2" charset="2"/>
              </a:rPr>
              <a:t> Algemene documenten  Documenten</a:t>
            </a:r>
            <a:endParaRPr lang="nl-BE" i="1" dirty="0">
              <a:sym typeface="Wingdings" panose="05000000000000000000" pitchFamily="2" charset="2"/>
            </a:endParaRPr>
          </a:p>
          <a:p>
            <a:pPr lvl="1">
              <a:lnSpc>
                <a:spcPct val="150000"/>
              </a:lnSpc>
              <a:spcBef>
                <a:spcPts val="0"/>
              </a:spcBef>
            </a:pPr>
            <a:r>
              <a:rPr lang="nl-BE" dirty="0">
                <a:sym typeface="Wingdings" panose="05000000000000000000" pitchFamily="2" charset="2"/>
              </a:rPr>
              <a:t>Je post dit VOOR iedere bijles </a:t>
            </a:r>
            <a:r>
              <a:rPr lang="nl-BE" dirty="0"/>
              <a:t>in de Blackboardcursus “</a:t>
            </a:r>
            <a:r>
              <a:rPr lang="nl-BE" dirty="0" err="1"/>
              <a:t>Study</a:t>
            </a:r>
            <a:r>
              <a:rPr lang="nl-BE" dirty="0"/>
              <a:t> buddy: 2020-21 tutoren” </a:t>
            </a:r>
            <a:r>
              <a:rPr lang="nl-BE" dirty="0">
                <a:sym typeface="Wingdings" panose="05000000000000000000" pitchFamily="2" charset="2"/>
              </a:rPr>
              <a:t> Algemene documenten  Registraties</a:t>
            </a:r>
          </a:p>
          <a:p>
            <a:pPr>
              <a:lnSpc>
                <a:spcPct val="100000"/>
              </a:lnSpc>
              <a:spcBef>
                <a:spcPts val="0"/>
              </a:spcBef>
            </a:pPr>
            <a:endParaRPr lang="nl-BE" dirty="0"/>
          </a:p>
        </p:txBody>
      </p:sp>
    </p:spTree>
    <p:extLst>
      <p:ext uri="{BB962C8B-B14F-4D97-AF65-F5344CB8AC3E}">
        <p14:creationId xmlns:p14="http://schemas.microsoft.com/office/powerpoint/2010/main" val="352738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3. Wat wordt er van mij verwacht?</a:t>
            </a:r>
          </a:p>
        </p:txBody>
      </p:sp>
      <p:sp>
        <p:nvSpPr>
          <p:cNvPr id="3" name="Tijdelijke aanduiding voor inhoud 2"/>
          <p:cNvSpPr>
            <a:spLocks noGrp="1"/>
          </p:cNvSpPr>
          <p:nvPr>
            <p:ph idx="1"/>
          </p:nvPr>
        </p:nvSpPr>
        <p:spPr/>
        <p:txBody>
          <a:bodyPr>
            <a:normAutofit/>
          </a:bodyPr>
          <a:lstStyle/>
          <a:p>
            <a:pPr>
              <a:lnSpc>
                <a:spcPct val="150000"/>
              </a:lnSpc>
              <a:spcBef>
                <a:spcPts val="0"/>
              </a:spcBef>
            </a:pPr>
            <a:r>
              <a:rPr lang="nl-BE" dirty="0"/>
              <a:t>Na afloop van elke bijles post je het volgende op Blackboard:</a:t>
            </a:r>
          </a:p>
          <a:p>
            <a:pPr marL="914400" lvl="1" indent="-457200">
              <a:lnSpc>
                <a:spcPct val="150000"/>
              </a:lnSpc>
              <a:spcBef>
                <a:spcPts val="0"/>
              </a:spcBef>
              <a:buFont typeface="+mj-lt"/>
              <a:buAutoNum type="alphaUcPeriod"/>
            </a:pPr>
            <a:r>
              <a:rPr lang="nl-BE" b="1" u="sng" dirty="0">
                <a:solidFill>
                  <a:prstClr val="black"/>
                </a:solidFill>
              </a:rPr>
              <a:t>Evaluatie</a:t>
            </a:r>
            <a:r>
              <a:rPr lang="nl-BE" dirty="0">
                <a:solidFill>
                  <a:prstClr val="black"/>
                </a:solidFill>
              </a:rPr>
              <a:t> van de bijles</a:t>
            </a:r>
          </a:p>
          <a:p>
            <a:pPr marL="914400" lvl="1" indent="-457200">
              <a:lnSpc>
                <a:spcPct val="150000"/>
              </a:lnSpc>
              <a:spcBef>
                <a:spcPts val="0"/>
              </a:spcBef>
              <a:buFont typeface="+mj-lt"/>
              <a:buAutoNum type="alphaUcPeriod"/>
            </a:pPr>
            <a:r>
              <a:rPr lang="nl-BE" dirty="0"/>
              <a:t>Document </a:t>
            </a:r>
            <a:r>
              <a:rPr lang="nl-BE" b="1" u="sng" dirty="0"/>
              <a:t>gepresteerde uren </a:t>
            </a:r>
            <a:r>
              <a:rPr lang="nl-BE" dirty="0"/>
              <a:t>(dit doe je de dag van de bijles zelf)</a:t>
            </a:r>
          </a:p>
          <a:p>
            <a:pPr marL="914400" lvl="1" indent="-457200">
              <a:lnSpc>
                <a:spcPct val="150000"/>
              </a:lnSpc>
              <a:spcBef>
                <a:spcPts val="0"/>
              </a:spcBef>
              <a:buFont typeface="+mj-lt"/>
              <a:buAutoNum type="alphaUcPeriod"/>
            </a:pPr>
            <a:r>
              <a:rPr lang="nl-BE" dirty="0"/>
              <a:t>Een </a:t>
            </a:r>
            <a:r>
              <a:rPr lang="nl-BE" b="1" u="sng" dirty="0"/>
              <a:t>foto/screenshot/opname</a:t>
            </a:r>
            <a:r>
              <a:rPr lang="nl-BE" dirty="0"/>
              <a:t> van de bijles (dit doe je de dag van de bijles zelf)</a:t>
            </a:r>
          </a:p>
        </p:txBody>
      </p:sp>
    </p:spTree>
    <p:extLst>
      <p:ext uri="{BB962C8B-B14F-4D97-AF65-F5344CB8AC3E}">
        <p14:creationId xmlns:p14="http://schemas.microsoft.com/office/powerpoint/2010/main" val="51702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3. Wat wordt er van mij verwacht?</a:t>
            </a:r>
          </a:p>
        </p:txBody>
      </p:sp>
      <p:sp>
        <p:nvSpPr>
          <p:cNvPr id="3" name="Tijdelijke aanduiding voor inhoud 2"/>
          <p:cNvSpPr>
            <a:spLocks noGrp="1"/>
          </p:cNvSpPr>
          <p:nvPr>
            <p:ph idx="1"/>
          </p:nvPr>
        </p:nvSpPr>
        <p:spPr/>
        <p:txBody>
          <a:bodyPr>
            <a:normAutofit/>
          </a:bodyPr>
          <a:lstStyle/>
          <a:p>
            <a:pPr marL="514350" indent="-514350">
              <a:lnSpc>
                <a:spcPct val="100000"/>
              </a:lnSpc>
              <a:spcBef>
                <a:spcPts val="0"/>
              </a:spcBef>
              <a:buFont typeface="+mj-lt"/>
              <a:buAutoNum type="alphaUcPeriod"/>
            </a:pPr>
            <a:r>
              <a:rPr lang="nl-BE" dirty="0"/>
              <a:t>Na afloop van elke bijles voeg je een korte </a:t>
            </a:r>
            <a:r>
              <a:rPr lang="nl-BE" b="1" u="sng" dirty="0"/>
              <a:t>evaluatie</a:t>
            </a:r>
            <a:r>
              <a:rPr lang="nl-BE" dirty="0"/>
              <a:t> toe aan de voorbereidingsfiche:</a:t>
            </a:r>
          </a:p>
          <a:p>
            <a:pPr lvl="1">
              <a:lnSpc>
                <a:spcPct val="150000"/>
              </a:lnSpc>
              <a:spcBef>
                <a:spcPts val="0"/>
              </a:spcBef>
            </a:pPr>
            <a:r>
              <a:rPr lang="nl-BE" dirty="0">
                <a:solidFill>
                  <a:prstClr val="black"/>
                </a:solidFill>
                <a:sym typeface="Wingdings" panose="05000000000000000000" pitchFamily="2" charset="2"/>
              </a:rPr>
              <a:t>Dit post je NA iedere bijles </a:t>
            </a:r>
            <a:r>
              <a:rPr lang="nl-BE" dirty="0">
                <a:solidFill>
                  <a:prstClr val="black"/>
                </a:solidFill>
              </a:rPr>
              <a:t>in de Blackboardcursus </a:t>
            </a:r>
            <a:r>
              <a:rPr lang="nl-BE" dirty="0"/>
              <a:t>“</a:t>
            </a:r>
            <a:r>
              <a:rPr lang="nl-BE" dirty="0" err="1"/>
              <a:t>Study</a:t>
            </a:r>
            <a:r>
              <a:rPr lang="nl-BE" dirty="0"/>
              <a:t> buddy: 2020-21 tutoren” </a:t>
            </a:r>
            <a:r>
              <a:rPr lang="nl-BE" dirty="0">
                <a:solidFill>
                  <a:prstClr val="black"/>
                </a:solidFill>
                <a:sym typeface="Wingdings" panose="05000000000000000000" pitchFamily="2" charset="2"/>
              </a:rPr>
              <a:t> Algemene documenten  Registraties (op dezelfde plaats als de voorbereidingsfiche)</a:t>
            </a:r>
          </a:p>
        </p:txBody>
      </p:sp>
    </p:spTree>
    <p:extLst>
      <p:ext uri="{BB962C8B-B14F-4D97-AF65-F5344CB8AC3E}">
        <p14:creationId xmlns:p14="http://schemas.microsoft.com/office/powerpoint/2010/main" val="75580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C88FD-92F9-4262-A111-DD97AE57FC10}"/>
              </a:ext>
            </a:extLst>
          </p:cNvPr>
          <p:cNvSpPr>
            <a:spLocks noGrp="1"/>
          </p:cNvSpPr>
          <p:nvPr>
            <p:ph type="title"/>
          </p:nvPr>
        </p:nvSpPr>
        <p:spPr/>
        <p:txBody>
          <a:bodyPr/>
          <a:lstStyle/>
          <a:p>
            <a:r>
              <a:rPr lang="nl-BE" dirty="0">
                <a:solidFill>
                  <a:schemeClr val="tx1"/>
                </a:solidFill>
              </a:rPr>
              <a:t>3. Wat wordt er van mij verwacht?</a:t>
            </a:r>
          </a:p>
        </p:txBody>
      </p:sp>
      <p:sp>
        <p:nvSpPr>
          <p:cNvPr id="3" name="Tijdelijke aanduiding voor inhoud 2">
            <a:extLst>
              <a:ext uri="{FF2B5EF4-FFF2-40B4-BE49-F238E27FC236}">
                <a16:creationId xmlns:a16="http://schemas.microsoft.com/office/drawing/2014/main" id="{3D0473DF-E9F1-4A5F-B4CC-89DE089D7B0E}"/>
              </a:ext>
            </a:extLst>
          </p:cNvPr>
          <p:cNvSpPr>
            <a:spLocks noGrp="1"/>
          </p:cNvSpPr>
          <p:nvPr>
            <p:ph idx="1"/>
          </p:nvPr>
        </p:nvSpPr>
        <p:spPr/>
        <p:txBody>
          <a:bodyPr/>
          <a:lstStyle/>
          <a:p>
            <a:pPr marL="457200" lvl="1" indent="-457200">
              <a:buFont typeface="+mj-lt"/>
              <a:buAutoNum type="alphaUcPeriod" startAt="2"/>
            </a:pPr>
            <a:r>
              <a:rPr lang="nl-BE" sz="2800" dirty="0"/>
              <a:t>Na afloop van elke bijles post je het </a:t>
            </a:r>
            <a:r>
              <a:rPr lang="nl-BE" sz="2800" b="1" u="sng" dirty="0"/>
              <a:t>document gepresteerde uren </a:t>
            </a:r>
            <a:r>
              <a:rPr lang="nl-BE" sz="2800" dirty="0"/>
              <a:t>op Blackboard:</a:t>
            </a:r>
          </a:p>
          <a:p>
            <a:pPr lvl="1">
              <a:lnSpc>
                <a:spcPct val="150000"/>
              </a:lnSpc>
              <a:spcBef>
                <a:spcPts val="0"/>
              </a:spcBef>
            </a:pPr>
            <a:r>
              <a:rPr lang="nl-BE" dirty="0">
                <a:solidFill>
                  <a:prstClr val="black"/>
                </a:solidFill>
              </a:rPr>
              <a:t>Dit vul je bij elke bijles aan en laat je ondertekenen door je </a:t>
            </a:r>
            <a:r>
              <a:rPr lang="nl-BE" dirty="0" err="1">
                <a:solidFill>
                  <a:prstClr val="black"/>
                </a:solidFill>
              </a:rPr>
              <a:t>tutees</a:t>
            </a:r>
            <a:r>
              <a:rPr lang="nl-BE" dirty="0">
                <a:solidFill>
                  <a:prstClr val="black"/>
                </a:solidFill>
              </a:rPr>
              <a:t>. </a:t>
            </a:r>
          </a:p>
          <a:p>
            <a:pPr lvl="1">
              <a:lnSpc>
                <a:spcPct val="150000"/>
              </a:lnSpc>
              <a:spcBef>
                <a:spcPts val="0"/>
              </a:spcBef>
            </a:pPr>
            <a:r>
              <a:rPr lang="nl-BE" dirty="0">
                <a:solidFill>
                  <a:prstClr val="black"/>
                </a:solidFill>
              </a:rPr>
              <a:t>Je vindt het lege sjabloon van dit formulier in de Blackboardcursus </a:t>
            </a:r>
            <a:r>
              <a:rPr lang="nl-BE" dirty="0"/>
              <a:t>“</a:t>
            </a:r>
            <a:r>
              <a:rPr lang="nl-BE" dirty="0" err="1"/>
              <a:t>Study</a:t>
            </a:r>
            <a:r>
              <a:rPr lang="nl-BE" dirty="0"/>
              <a:t> buddy: 2020-21 tutoren” </a:t>
            </a:r>
            <a:r>
              <a:rPr lang="nl-BE" dirty="0">
                <a:solidFill>
                  <a:prstClr val="black"/>
                </a:solidFill>
                <a:sym typeface="Wingdings" panose="05000000000000000000" pitchFamily="2" charset="2"/>
              </a:rPr>
              <a:t> Algemene documenten  Documenten</a:t>
            </a:r>
          </a:p>
          <a:p>
            <a:pPr lvl="1">
              <a:lnSpc>
                <a:spcPct val="150000"/>
              </a:lnSpc>
              <a:spcBef>
                <a:spcPts val="0"/>
              </a:spcBef>
            </a:pPr>
            <a:r>
              <a:rPr lang="nl-BE" u="sng" dirty="0">
                <a:solidFill>
                  <a:prstClr val="black"/>
                </a:solidFill>
                <a:sym typeface="Wingdings" panose="05000000000000000000" pitchFamily="2" charset="2"/>
              </a:rPr>
              <a:t>Dit post je de dag van de bijles zelf </a:t>
            </a:r>
            <a:r>
              <a:rPr lang="nl-BE" dirty="0">
                <a:solidFill>
                  <a:prstClr val="black"/>
                </a:solidFill>
                <a:sym typeface="Wingdings" panose="05000000000000000000" pitchFamily="2" charset="2"/>
              </a:rPr>
              <a:t>nog </a:t>
            </a:r>
            <a:r>
              <a:rPr lang="nl-BE" dirty="0">
                <a:solidFill>
                  <a:prstClr val="black"/>
                </a:solidFill>
              </a:rPr>
              <a:t>in de Blackboardcursus </a:t>
            </a:r>
            <a:r>
              <a:rPr lang="nl-BE" dirty="0"/>
              <a:t>“</a:t>
            </a:r>
            <a:r>
              <a:rPr lang="nl-BE" dirty="0" err="1"/>
              <a:t>Study</a:t>
            </a:r>
            <a:r>
              <a:rPr lang="nl-BE" dirty="0"/>
              <a:t> buddy: 2020-21 tutoren” </a:t>
            </a:r>
            <a:r>
              <a:rPr lang="nl-BE" dirty="0">
                <a:solidFill>
                  <a:prstClr val="black"/>
                </a:solidFill>
                <a:sym typeface="Wingdings" panose="05000000000000000000" pitchFamily="2" charset="2"/>
              </a:rPr>
              <a:t> Algemene documenten  Registraties</a:t>
            </a:r>
            <a:endParaRPr lang="nl-BE" dirty="0">
              <a:solidFill>
                <a:prstClr val="black"/>
              </a:solidFill>
            </a:endParaRPr>
          </a:p>
          <a:p>
            <a:endParaRPr lang="nl-BE" dirty="0"/>
          </a:p>
        </p:txBody>
      </p:sp>
    </p:spTree>
    <p:extLst>
      <p:ext uri="{BB962C8B-B14F-4D97-AF65-F5344CB8AC3E}">
        <p14:creationId xmlns:p14="http://schemas.microsoft.com/office/powerpoint/2010/main" val="306492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C88FD-92F9-4262-A111-DD97AE57FC10}"/>
              </a:ext>
            </a:extLst>
          </p:cNvPr>
          <p:cNvSpPr>
            <a:spLocks noGrp="1"/>
          </p:cNvSpPr>
          <p:nvPr>
            <p:ph type="title"/>
          </p:nvPr>
        </p:nvSpPr>
        <p:spPr/>
        <p:txBody>
          <a:bodyPr/>
          <a:lstStyle/>
          <a:p>
            <a:r>
              <a:rPr lang="nl-BE" dirty="0">
                <a:solidFill>
                  <a:schemeClr val="tx1"/>
                </a:solidFill>
              </a:rPr>
              <a:t>3. Wat wordt er van mij verwacht?</a:t>
            </a:r>
          </a:p>
        </p:txBody>
      </p:sp>
      <p:sp>
        <p:nvSpPr>
          <p:cNvPr id="3" name="Tijdelijke aanduiding voor inhoud 2">
            <a:extLst>
              <a:ext uri="{FF2B5EF4-FFF2-40B4-BE49-F238E27FC236}">
                <a16:creationId xmlns:a16="http://schemas.microsoft.com/office/drawing/2014/main" id="{3D0473DF-E9F1-4A5F-B4CC-89DE089D7B0E}"/>
              </a:ext>
            </a:extLst>
          </p:cNvPr>
          <p:cNvSpPr>
            <a:spLocks noGrp="1"/>
          </p:cNvSpPr>
          <p:nvPr>
            <p:ph idx="1"/>
          </p:nvPr>
        </p:nvSpPr>
        <p:spPr/>
        <p:txBody>
          <a:bodyPr/>
          <a:lstStyle/>
          <a:p>
            <a:pPr marL="514350" lvl="1" indent="-514350">
              <a:buFont typeface="+mj-lt"/>
              <a:buAutoNum type="alphaUcPeriod" startAt="3"/>
            </a:pPr>
            <a:r>
              <a:rPr lang="nl-BE" sz="2800" dirty="0"/>
              <a:t>Na afloop van elke bijles post je een </a:t>
            </a:r>
            <a:r>
              <a:rPr lang="nl-BE" sz="2800" b="1" u="sng" dirty="0"/>
              <a:t>foto/screenshot/opname van de bijles </a:t>
            </a:r>
            <a:r>
              <a:rPr lang="nl-BE" sz="2800" dirty="0"/>
              <a:t>op Blackboard</a:t>
            </a:r>
          </a:p>
          <a:p>
            <a:pPr lvl="1">
              <a:lnSpc>
                <a:spcPct val="150000"/>
              </a:lnSpc>
              <a:spcBef>
                <a:spcPts val="0"/>
              </a:spcBef>
            </a:pPr>
            <a:r>
              <a:rPr lang="nl-BE" dirty="0"/>
              <a:t>Je neemt een selfie van jou en je </a:t>
            </a:r>
            <a:r>
              <a:rPr lang="nl-BE" dirty="0" err="1"/>
              <a:t>tutee</a:t>
            </a:r>
            <a:r>
              <a:rPr lang="nl-BE" dirty="0"/>
              <a:t>(s). </a:t>
            </a:r>
          </a:p>
          <a:p>
            <a:pPr lvl="1">
              <a:lnSpc>
                <a:spcPct val="150000"/>
              </a:lnSpc>
              <a:spcBef>
                <a:spcPts val="0"/>
              </a:spcBef>
            </a:pPr>
            <a:r>
              <a:rPr lang="nl-BE" dirty="0"/>
              <a:t>Deze foto of opname </a:t>
            </a:r>
            <a:r>
              <a:rPr lang="nl-BE" u="sng" dirty="0">
                <a:solidFill>
                  <a:prstClr val="black"/>
                </a:solidFill>
                <a:sym typeface="Wingdings" panose="05000000000000000000" pitchFamily="2" charset="2"/>
              </a:rPr>
              <a:t>post je de dag van de bijles zelf </a:t>
            </a:r>
            <a:r>
              <a:rPr lang="nl-BE" dirty="0">
                <a:solidFill>
                  <a:prstClr val="black"/>
                </a:solidFill>
                <a:sym typeface="Wingdings" panose="05000000000000000000" pitchFamily="2" charset="2"/>
              </a:rPr>
              <a:t>nog </a:t>
            </a:r>
            <a:r>
              <a:rPr lang="nl-BE" dirty="0">
                <a:solidFill>
                  <a:prstClr val="black"/>
                </a:solidFill>
              </a:rPr>
              <a:t>in de Blackboardcursus </a:t>
            </a:r>
            <a:r>
              <a:rPr lang="nl-BE" dirty="0"/>
              <a:t>“</a:t>
            </a:r>
            <a:r>
              <a:rPr lang="nl-BE" dirty="0" err="1"/>
              <a:t>Study</a:t>
            </a:r>
            <a:r>
              <a:rPr lang="nl-BE" dirty="0"/>
              <a:t> buddy: 2020-21 tutoren” </a:t>
            </a:r>
            <a:r>
              <a:rPr lang="nl-BE" dirty="0">
                <a:solidFill>
                  <a:prstClr val="black"/>
                </a:solidFill>
                <a:sym typeface="Wingdings" panose="05000000000000000000" pitchFamily="2" charset="2"/>
              </a:rPr>
              <a:t> Algemene documenten  Registraties (</a:t>
            </a:r>
            <a:r>
              <a:rPr lang="nl-BE" dirty="0">
                <a:sym typeface="Wingdings" panose="05000000000000000000" pitchFamily="2" charset="2"/>
              </a:rPr>
              <a:t>op dezelfde plaats als het formulier gepresteerde uren)</a:t>
            </a:r>
            <a:endParaRPr lang="nl-BE" dirty="0"/>
          </a:p>
          <a:p>
            <a:endParaRPr lang="nl-BE" dirty="0"/>
          </a:p>
        </p:txBody>
      </p:sp>
    </p:spTree>
    <p:extLst>
      <p:ext uri="{BB962C8B-B14F-4D97-AF65-F5344CB8AC3E}">
        <p14:creationId xmlns:p14="http://schemas.microsoft.com/office/powerpoint/2010/main" val="314595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3. Wat wordt er van mij verwacht?</a:t>
            </a:r>
          </a:p>
        </p:txBody>
      </p:sp>
      <p:sp>
        <p:nvSpPr>
          <p:cNvPr id="3" name="Tijdelijke aanduiding voor inhoud 2"/>
          <p:cNvSpPr>
            <a:spLocks noGrp="1"/>
          </p:cNvSpPr>
          <p:nvPr>
            <p:ph idx="1"/>
          </p:nvPr>
        </p:nvSpPr>
        <p:spPr/>
        <p:txBody>
          <a:bodyPr/>
          <a:lstStyle/>
          <a:p>
            <a:pPr marL="0" indent="0">
              <a:buNone/>
            </a:pPr>
            <a:r>
              <a:rPr lang="nl-BE" dirty="0"/>
              <a:t>Open Blackboard voor een demonstratie</a:t>
            </a:r>
          </a:p>
        </p:txBody>
      </p:sp>
      <p:pic>
        <p:nvPicPr>
          <p:cNvPr id="4" name="Afbeelding 3"/>
          <p:cNvPicPr>
            <a:picLocks noChangeAspect="1"/>
          </p:cNvPicPr>
          <p:nvPr/>
        </p:nvPicPr>
        <p:blipFill rotWithShape="1">
          <a:blip r:embed="rId2"/>
          <a:srcRect b="18449"/>
          <a:stretch/>
        </p:blipFill>
        <p:spPr>
          <a:xfrm>
            <a:off x="4537800" y="2920285"/>
            <a:ext cx="3116400" cy="2506155"/>
          </a:xfrm>
          <a:prstGeom prst="rect">
            <a:avLst/>
          </a:prstGeom>
        </p:spPr>
      </p:pic>
    </p:spTree>
    <p:extLst>
      <p:ext uri="{BB962C8B-B14F-4D97-AF65-F5344CB8AC3E}">
        <p14:creationId xmlns:p14="http://schemas.microsoft.com/office/powerpoint/2010/main" val="248386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285A4B-B357-446D-B70A-4D794E9341FC}"/>
              </a:ext>
            </a:extLst>
          </p:cNvPr>
          <p:cNvSpPr>
            <a:spLocks noGrp="1"/>
          </p:cNvSpPr>
          <p:nvPr>
            <p:ph type="title"/>
          </p:nvPr>
        </p:nvSpPr>
        <p:spPr/>
        <p:txBody>
          <a:bodyPr/>
          <a:lstStyle/>
          <a:p>
            <a:r>
              <a:rPr lang="nl-BE" dirty="0">
                <a:solidFill>
                  <a:schemeClr val="tx1"/>
                </a:solidFill>
              </a:rPr>
              <a:t>3. Wat wordt er van mij verwacht?</a:t>
            </a:r>
            <a:endParaRPr lang="nl-BE" dirty="0"/>
          </a:p>
        </p:txBody>
      </p:sp>
      <p:sp>
        <p:nvSpPr>
          <p:cNvPr id="3" name="Tijdelijke aanduiding voor inhoud 2">
            <a:extLst>
              <a:ext uri="{FF2B5EF4-FFF2-40B4-BE49-F238E27FC236}">
                <a16:creationId xmlns:a16="http://schemas.microsoft.com/office/drawing/2014/main" id="{6DF264A4-84E7-47AE-835F-61E312454B3A}"/>
              </a:ext>
            </a:extLst>
          </p:cNvPr>
          <p:cNvSpPr>
            <a:spLocks noGrp="1"/>
          </p:cNvSpPr>
          <p:nvPr>
            <p:ph idx="1"/>
          </p:nvPr>
        </p:nvSpPr>
        <p:spPr/>
        <p:txBody>
          <a:bodyPr/>
          <a:lstStyle/>
          <a:p>
            <a:r>
              <a:rPr lang="nl-BE" dirty="0"/>
              <a:t>Er worden </a:t>
            </a:r>
            <a:r>
              <a:rPr lang="nl-BE" b="1" dirty="0"/>
              <a:t>intervisies</a:t>
            </a:r>
            <a:r>
              <a:rPr lang="nl-BE" dirty="0"/>
              <a:t> georganiseerd met andere tutoren</a:t>
            </a:r>
          </a:p>
          <a:p>
            <a:pPr lvl="1"/>
            <a:r>
              <a:rPr lang="nl-BE" dirty="0"/>
              <a:t>Volg er ten minsten één</a:t>
            </a:r>
          </a:p>
          <a:p>
            <a:pPr lvl="1"/>
            <a:r>
              <a:rPr lang="nl-BE" dirty="0"/>
              <a:t>Inschrijven kan via Epos (SVS -&gt; Extra studie-ondersteuning -&gt; </a:t>
            </a:r>
            <a:r>
              <a:rPr lang="nl-BE" dirty="0" err="1"/>
              <a:t>Study</a:t>
            </a:r>
            <a:r>
              <a:rPr lang="nl-BE" dirty="0"/>
              <a:t> Buddy)</a:t>
            </a:r>
          </a:p>
        </p:txBody>
      </p:sp>
    </p:spTree>
    <p:extLst>
      <p:ext uri="{BB962C8B-B14F-4D97-AF65-F5344CB8AC3E}">
        <p14:creationId xmlns:p14="http://schemas.microsoft.com/office/powerpoint/2010/main" val="271240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858000"/>
          </a:xfrm>
          <a:solidFill>
            <a:schemeClr val="tx1"/>
          </a:solidFill>
        </p:spPr>
        <p:txBody>
          <a:bodyPr>
            <a:normAutofit/>
          </a:bodyPr>
          <a:lstStyle/>
          <a:p>
            <a:pPr algn="ctr"/>
            <a:r>
              <a:rPr lang="nl-BE" sz="6000" dirty="0">
                <a:solidFill>
                  <a:schemeClr val="bg1"/>
                </a:solidFill>
              </a:rPr>
              <a:t>4. Hoe gaat het praktisch in zijn werk?</a:t>
            </a:r>
          </a:p>
        </p:txBody>
      </p:sp>
    </p:spTree>
    <p:extLst>
      <p:ext uri="{BB962C8B-B14F-4D97-AF65-F5344CB8AC3E}">
        <p14:creationId xmlns:p14="http://schemas.microsoft.com/office/powerpoint/2010/main" val="5378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Wie zijn wij?</a:t>
            </a:r>
          </a:p>
        </p:txBody>
      </p:sp>
      <p:sp>
        <p:nvSpPr>
          <p:cNvPr id="3" name="Tijdelijke aanduiding voor inhoud 2"/>
          <p:cNvSpPr>
            <a:spLocks noGrp="1"/>
          </p:cNvSpPr>
          <p:nvPr>
            <p:ph idx="1"/>
          </p:nvPr>
        </p:nvSpPr>
        <p:spPr/>
        <p:txBody>
          <a:bodyPr>
            <a:normAutofit/>
          </a:bodyPr>
          <a:lstStyle/>
          <a:p>
            <a:r>
              <a:rPr lang="nl-BE" altLang="nl-BE" dirty="0" err="1"/>
              <a:t>Studycoaches</a:t>
            </a:r>
            <a:endParaRPr lang="nl-BE" altLang="nl-BE" dirty="0"/>
          </a:p>
          <a:p>
            <a:pPr lvl="1"/>
            <a:r>
              <a:rPr lang="nl-BE" dirty="0"/>
              <a:t>Paulien Haesen </a:t>
            </a:r>
          </a:p>
          <a:p>
            <a:pPr lvl="2"/>
            <a:r>
              <a:rPr lang="nl-BE" dirty="0" err="1"/>
              <a:t>Green&amp;Tech</a:t>
            </a:r>
            <a:endParaRPr lang="nl-BE" dirty="0"/>
          </a:p>
          <a:p>
            <a:pPr lvl="1"/>
            <a:r>
              <a:rPr lang="nl-BE" dirty="0"/>
              <a:t>Lieselotte Indekeu</a:t>
            </a:r>
          </a:p>
          <a:p>
            <a:pPr lvl="2"/>
            <a:r>
              <a:rPr lang="nl-BE" dirty="0"/>
              <a:t>Business, Education en MAD</a:t>
            </a:r>
          </a:p>
          <a:p>
            <a:pPr lvl="1"/>
            <a:r>
              <a:rPr lang="nl-BE" dirty="0"/>
              <a:t>Jens Degroef </a:t>
            </a:r>
          </a:p>
          <a:p>
            <a:pPr lvl="2"/>
            <a:r>
              <a:rPr lang="nl-BE" dirty="0" err="1"/>
              <a:t>Media&amp;Tourism</a:t>
            </a:r>
            <a:r>
              <a:rPr lang="nl-BE" dirty="0"/>
              <a:t>, </a:t>
            </a:r>
            <a:r>
              <a:rPr lang="nl-BE" dirty="0" err="1"/>
              <a:t>Social</a:t>
            </a:r>
            <a:r>
              <a:rPr lang="nl-BE" dirty="0"/>
              <a:t> </a:t>
            </a:r>
            <a:r>
              <a:rPr lang="nl-BE" dirty="0" err="1"/>
              <a:t>Work</a:t>
            </a:r>
            <a:r>
              <a:rPr lang="nl-BE" dirty="0"/>
              <a:t> en Digital</a:t>
            </a:r>
          </a:p>
          <a:p>
            <a:pPr lvl="2"/>
            <a:endParaRPr lang="nl-BE" dirty="0"/>
          </a:p>
          <a:p>
            <a:pPr lvl="1"/>
            <a:r>
              <a:rPr lang="nl-BE" dirty="0"/>
              <a:t>Vragen kan je best richten aan </a:t>
            </a:r>
            <a:r>
              <a:rPr lang="nl-BE" dirty="0">
                <a:hlinkClick r:id="rId2"/>
              </a:rPr>
              <a:t>studybuddy@pxl.be</a:t>
            </a:r>
            <a:r>
              <a:rPr lang="nl-BE" dirty="0"/>
              <a:t> </a:t>
            </a:r>
          </a:p>
        </p:txBody>
      </p:sp>
    </p:spTree>
    <p:extLst>
      <p:ext uri="{BB962C8B-B14F-4D97-AF65-F5344CB8AC3E}">
        <p14:creationId xmlns:p14="http://schemas.microsoft.com/office/powerpoint/2010/main" val="203424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4. Hoe gaat het praktisch in zijn werk?</a:t>
            </a:r>
          </a:p>
        </p:txBody>
      </p:sp>
      <p:sp>
        <p:nvSpPr>
          <p:cNvPr id="3" name="Tijdelijke aanduiding voor inhoud 2"/>
          <p:cNvSpPr>
            <a:spLocks noGrp="1"/>
          </p:cNvSpPr>
          <p:nvPr>
            <p:ph idx="1"/>
          </p:nvPr>
        </p:nvSpPr>
        <p:spPr/>
        <p:txBody>
          <a:bodyPr>
            <a:normAutofit fontScale="92500" lnSpcReduction="20000"/>
          </a:bodyPr>
          <a:lstStyle/>
          <a:p>
            <a:pPr>
              <a:lnSpc>
                <a:spcPct val="150000"/>
              </a:lnSpc>
              <a:spcBef>
                <a:spcPts val="0"/>
              </a:spcBef>
            </a:pPr>
            <a:r>
              <a:rPr lang="nl-BE" dirty="0"/>
              <a:t>Tutoren kunnen enkel starten nadat ze deze infosessie gevolgd hebben + zijn goedgekeurd door de </a:t>
            </a:r>
            <a:r>
              <a:rPr lang="nl-BE" dirty="0" err="1"/>
              <a:t>studycoaches</a:t>
            </a:r>
            <a:endParaRPr lang="nl-BE" dirty="0"/>
          </a:p>
          <a:p>
            <a:pPr>
              <a:lnSpc>
                <a:spcPct val="150000"/>
              </a:lnSpc>
              <a:spcBef>
                <a:spcPts val="0"/>
              </a:spcBef>
            </a:pPr>
            <a:r>
              <a:rPr lang="nl-BE" dirty="0"/>
              <a:t>Bij elke tutor worden maximum 3 </a:t>
            </a:r>
            <a:r>
              <a:rPr lang="nl-BE" dirty="0" err="1"/>
              <a:t>tutees</a:t>
            </a:r>
            <a:r>
              <a:rPr lang="nl-BE" dirty="0"/>
              <a:t> per vak geplaatst. </a:t>
            </a:r>
          </a:p>
          <a:p>
            <a:pPr>
              <a:lnSpc>
                <a:spcPct val="150000"/>
              </a:lnSpc>
              <a:spcBef>
                <a:spcPts val="0"/>
              </a:spcBef>
            </a:pPr>
            <a:r>
              <a:rPr lang="nl-BE" dirty="0">
                <a:solidFill>
                  <a:prstClr val="black"/>
                </a:solidFill>
              </a:rPr>
              <a:t>Spreek op voorhand af met de </a:t>
            </a:r>
            <a:r>
              <a:rPr lang="nl-BE" dirty="0" err="1">
                <a:solidFill>
                  <a:prstClr val="black"/>
                </a:solidFill>
              </a:rPr>
              <a:t>tutees</a:t>
            </a:r>
            <a:r>
              <a:rPr lang="nl-BE" dirty="0">
                <a:solidFill>
                  <a:prstClr val="black"/>
                </a:solidFill>
              </a:rPr>
              <a:t> welke leerinhoud behandeld zal worden.</a:t>
            </a:r>
          </a:p>
          <a:p>
            <a:pPr>
              <a:lnSpc>
                <a:spcPct val="150000"/>
              </a:lnSpc>
              <a:spcBef>
                <a:spcPts val="0"/>
              </a:spcBef>
            </a:pPr>
            <a:r>
              <a:rPr lang="nl-BE" dirty="0"/>
              <a:t>Een bijlessessie duurt telkens 2 uur.</a:t>
            </a:r>
          </a:p>
          <a:p>
            <a:pPr>
              <a:lnSpc>
                <a:spcPct val="150000"/>
              </a:lnSpc>
              <a:spcBef>
                <a:spcPts val="0"/>
              </a:spcBef>
            </a:pPr>
            <a:r>
              <a:rPr lang="nl-BE" dirty="0"/>
              <a:t>Neem eventueel contact op met de docent om toegevoegd te worden in de BB-cursus van het OLOD zelf.</a:t>
            </a:r>
          </a:p>
          <a:p>
            <a:endParaRPr lang="nl-BE" dirty="0"/>
          </a:p>
          <a:p>
            <a:endParaRPr lang="nl-BE" sz="2400" dirty="0"/>
          </a:p>
          <a:p>
            <a:endParaRPr lang="nl-BE" dirty="0"/>
          </a:p>
        </p:txBody>
      </p:sp>
    </p:spTree>
    <p:extLst>
      <p:ext uri="{BB962C8B-B14F-4D97-AF65-F5344CB8AC3E}">
        <p14:creationId xmlns:p14="http://schemas.microsoft.com/office/powerpoint/2010/main" val="568404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4. Hoe gaat het praktisch in zijn werk?</a:t>
            </a:r>
          </a:p>
        </p:txBody>
      </p:sp>
      <p:sp>
        <p:nvSpPr>
          <p:cNvPr id="3" name="Tijdelijke aanduiding voor inhoud 2"/>
          <p:cNvSpPr>
            <a:spLocks noGrp="1"/>
          </p:cNvSpPr>
          <p:nvPr>
            <p:ph idx="1"/>
          </p:nvPr>
        </p:nvSpPr>
        <p:spPr/>
        <p:txBody>
          <a:bodyPr>
            <a:normAutofit/>
          </a:bodyPr>
          <a:lstStyle/>
          <a:p>
            <a:pPr lvl="0">
              <a:lnSpc>
                <a:spcPct val="150000"/>
              </a:lnSpc>
              <a:spcBef>
                <a:spcPts val="0"/>
              </a:spcBef>
            </a:pPr>
            <a:r>
              <a:rPr lang="nl-BE" dirty="0">
                <a:solidFill>
                  <a:prstClr val="black"/>
                </a:solidFill>
              </a:rPr>
              <a:t>Hoe kan je bewijzen dat de bijles effectief heeft plaatsgevonden</a:t>
            </a:r>
          </a:p>
          <a:p>
            <a:pPr lvl="1">
              <a:lnSpc>
                <a:spcPct val="150000"/>
              </a:lnSpc>
              <a:spcBef>
                <a:spcPts val="0"/>
              </a:spcBef>
            </a:pPr>
            <a:r>
              <a:rPr lang="nl-BE" dirty="0">
                <a:solidFill>
                  <a:prstClr val="black"/>
                </a:solidFill>
                <a:sym typeface="Wingdings" panose="05000000000000000000" pitchFamily="2" charset="2"/>
              </a:rPr>
              <a:t>Je brengt telkens de 4 documenten (zie eerder) in orde via blackboard.</a:t>
            </a:r>
          </a:p>
          <a:p>
            <a:pPr lvl="2">
              <a:lnSpc>
                <a:spcPct val="150000"/>
              </a:lnSpc>
              <a:spcBef>
                <a:spcPts val="0"/>
              </a:spcBef>
            </a:pPr>
            <a:r>
              <a:rPr lang="nl-BE" sz="2400" dirty="0">
                <a:solidFill>
                  <a:prstClr val="black"/>
                </a:solidFill>
                <a:sym typeface="Wingdings" panose="05000000000000000000" pitchFamily="2" charset="2"/>
              </a:rPr>
              <a:t>De voorbereidingsfiche voor de bijles.</a:t>
            </a:r>
          </a:p>
          <a:p>
            <a:pPr lvl="2">
              <a:lnSpc>
                <a:spcPct val="150000"/>
              </a:lnSpc>
              <a:spcBef>
                <a:spcPts val="0"/>
              </a:spcBef>
            </a:pPr>
            <a:r>
              <a:rPr lang="nl-BE" sz="2400" dirty="0">
                <a:solidFill>
                  <a:prstClr val="black"/>
                </a:solidFill>
                <a:sym typeface="Wingdings" panose="05000000000000000000" pitchFamily="2" charset="2"/>
              </a:rPr>
              <a:t>De evaluatie, het formulier gepresteerde uren en de foto na de bijles</a:t>
            </a:r>
          </a:p>
          <a:p>
            <a:pPr lvl="2">
              <a:lnSpc>
                <a:spcPct val="150000"/>
              </a:lnSpc>
              <a:spcBef>
                <a:spcPts val="0"/>
              </a:spcBef>
            </a:pPr>
            <a:r>
              <a:rPr lang="nl-BE" sz="2400" dirty="0">
                <a:solidFill>
                  <a:prstClr val="black"/>
                </a:solidFill>
                <a:sym typeface="Wingdings" panose="05000000000000000000" pitchFamily="2" charset="2"/>
              </a:rPr>
              <a:t>Het formulier gepresteerde uren + de foto post je de dag van de bijles zelf op Blackboard. Indien je hier te laat mee bent, kan dit in rekening gebracht worden bij het toekennen van de beloningsuren</a:t>
            </a:r>
            <a:endParaRPr lang="nl-BE" dirty="0">
              <a:sym typeface="Wingdings" panose="05000000000000000000" pitchFamily="2" charset="2"/>
            </a:endParaRPr>
          </a:p>
        </p:txBody>
      </p:sp>
    </p:spTree>
    <p:extLst>
      <p:ext uri="{BB962C8B-B14F-4D97-AF65-F5344CB8AC3E}">
        <p14:creationId xmlns:p14="http://schemas.microsoft.com/office/powerpoint/2010/main" val="3496745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4. Hoe gaat het praktisch in zijn werk?</a:t>
            </a:r>
          </a:p>
        </p:txBody>
      </p:sp>
      <p:sp>
        <p:nvSpPr>
          <p:cNvPr id="3" name="Tijdelijke aanduiding voor inhoud 2"/>
          <p:cNvSpPr>
            <a:spLocks noGrp="1"/>
          </p:cNvSpPr>
          <p:nvPr>
            <p:ph idx="1"/>
          </p:nvPr>
        </p:nvSpPr>
        <p:spPr/>
        <p:txBody>
          <a:bodyPr>
            <a:normAutofit/>
          </a:bodyPr>
          <a:lstStyle/>
          <a:p>
            <a:pPr lvl="0"/>
            <a:r>
              <a:rPr lang="nl-BE" dirty="0">
                <a:solidFill>
                  <a:prstClr val="black"/>
                </a:solidFill>
              </a:rPr>
              <a:t>De bijles gaat door in een lokaal op de hogeschool, bij iemand thuis of online</a:t>
            </a:r>
          </a:p>
          <a:p>
            <a:pPr lvl="1"/>
            <a:r>
              <a:rPr lang="nl-BE" dirty="0">
                <a:solidFill>
                  <a:prstClr val="black"/>
                </a:solidFill>
              </a:rPr>
              <a:t>Je kan een lokaal reserveren via het onthaal van jouw campus. De studenten van campus Elfde Linie kunnen dit ook via mail doen: </a:t>
            </a:r>
            <a:r>
              <a:rPr lang="nl-BE" dirty="0">
                <a:solidFill>
                  <a:prstClr val="black"/>
                </a:solidFill>
                <a:hlinkClick r:id="rId2"/>
              </a:rPr>
              <a:t>onthaal.B@pxl.be</a:t>
            </a:r>
            <a:endParaRPr lang="nl-BE" dirty="0">
              <a:solidFill>
                <a:prstClr val="black"/>
              </a:solidFill>
            </a:endParaRPr>
          </a:p>
          <a:p>
            <a:pPr lvl="1"/>
            <a:endParaRPr lang="nl-BE" dirty="0">
              <a:solidFill>
                <a:prstClr val="black"/>
              </a:solidFill>
            </a:endParaRPr>
          </a:p>
          <a:p>
            <a:r>
              <a:rPr lang="nl-BE" dirty="0">
                <a:solidFill>
                  <a:prstClr val="black"/>
                </a:solidFill>
              </a:rPr>
              <a:t>Krijg je vragen van lectoren over welke studenten je begeleidt? </a:t>
            </a:r>
          </a:p>
          <a:p>
            <a:pPr lvl="1"/>
            <a:r>
              <a:rPr lang="nl-BE" dirty="0">
                <a:solidFill>
                  <a:prstClr val="black"/>
                </a:solidFill>
              </a:rPr>
              <a:t>Verwijs hen dan naar </a:t>
            </a:r>
            <a:r>
              <a:rPr lang="nl-BE" dirty="0">
                <a:solidFill>
                  <a:prstClr val="black"/>
                </a:solidFill>
                <a:hlinkClick r:id="rId3"/>
              </a:rPr>
              <a:t>studybuddy@pxl.be</a:t>
            </a:r>
            <a:r>
              <a:rPr lang="nl-BE" dirty="0">
                <a:solidFill>
                  <a:prstClr val="black"/>
                </a:solidFill>
              </a:rPr>
              <a:t> </a:t>
            </a:r>
          </a:p>
          <a:p>
            <a:pPr lvl="1">
              <a:buFont typeface="Wingdings" panose="05000000000000000000" pitchFamily="2" charset="2"/>
              <a:buChar char="à"/>
            </a:pPr>
            <a:endParaRPr lang="nl-BE" dirty="0">
              <a:solidFill>
                <a:prstClr val="black"/>
              </a:solidFill>
            </a:endParaRPr>
          </a:p>
          <a:p>
            <a:pPr lvl="1"/>
            <a:endParaRPr lang="nl-BE" dirty="0">
              <a:solidFill>
                <a:prstClr val="black"/>
              </a:solidFill>
              <a:sym typeface="Wingdings" panose="05000000000000000000" pitchFamily="2" charset="2"/>
            </a:endParaRPr>
          </a:p>
          <a:p>
            <a:pPr marL="0" lvl="1" indent="0">
              <a:buNone/>
              <a:tabLst>
                <a:tab pos="358775" algn="l"/>
              </a:tabLst>
            </a:pPr>
            <a:endParaRPr lang="nl-BE" dirty="0">
              <a:sym typeface="Wingdings" panose="05000000000000000000" pitchFamily="2" charset="2"/>
            </a:endParaRPr>
          </a:p>
        </p:txBody>
      </p:sp>
    </p:spTree>
    <p:extLst>
      <p:ext uri="{BB962C8B-B14F-4D97-AF65-F5344CB8AC3E}">
        <p14:creationId xmlns:p14="http://schemas.microsoft.com/office/powerpoint/2010/main" val="3099151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858000"/>
          </a:xfrm>
          <a:solidFill>
            <a:schemeClr val="tx1"/>
          </a:solidFill>
        </p:spPr>
        <p:txBody>
          <a:bodyPr>
            <a:normAutofit/>
          </a:bodyPr>
          <a:lstStyle/>
          <a:p>
            <a:pPr algn="ctr"/>
            <a:r>
              <a:rPr lang="nl-BE" sz="6000" dirty="0">
                <a:solidFill>
                  <a:schemeClr val="bg1"/>
                </a:solidFill>
              </a:rPr>
              <a:t>5. Hoe pak ik de bijlessessie aan?</a:t>
            </a:r>
          </a:p>
        </p:txBody>
      </p:sp>
    </p:spTree>
    <p:extLst>
      <p:ext uri="{BB962C8B-B14F-4D97-AF65-F5344CB8AC3E}">
        <p14:creationId xmlns:p14="http://schemas.microsoft.com/office/powerpoint/2010/main" val="607024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5. Hoe pak ik de bijlessessie aan?</a:t>
            </a:r>
          </a:p>
        </p:txBody>
      </p:sp>
      <p:sp>
        <p:nvSpPr>
          <p:cNvPr id="3" name="Tijdelijke aanduiding voor inhoud 2"/>
          <p:cNvSpPr>
            <a:spLocks noGrp="1"/>
          </p:cNvSpPr>
          <p:nvPr>
            <p:ph idx="1"/>
          </p:nvPr>
        </p:nvSpPr>
        <p:spPr/>
        <p:txBody>
          <a:bodyPr>
            <a:normAutofit/>
          </a:bodyPr>
          <a:lstStyle/>
          <a:p>
            <a:pPr>
              <a:lnSpc>
                <a:spcPct val="150000"/>
              </a:lnSpc>
              <a:spcBef>
                <a:spcPts val="0"/>
              </a:spcBef>
            </a:pPr>
            <a:r>
              <a:rPr lang="nl-BE" dirty="0"/>
              <a:t>Start van de 1</a:t>
            </a:r>
            <a:r>
              <a:rPr lang="nl-BE" baseline="30000" dirty="0"/>
              <a:t>ste</a:t>
            </a:r>
            <a:r>
              <a:rPr lang="nl-BE" dirty="0"/>
              <a:t> tutorsessie:</a:t>
            </a:r>
          </a:p>
          <a:p>
            <a:pPr lvl="1">
              <a:lnSpc>
                <a:spcPct val="150000"/>
              </a:lnSpc>
              <a:spcBef>
                <a:spcPts val="0"/>
              </a:spcBef>
            </a:pPr>
            <a:r>
              <a:rPr lang="nl-BE" dirty="0"/>
              <a:t>Begin met een kennismaking (+/- 10 minuten)</a:t>
            </a:r>
          </a:p>
          <a:p>
            <a:pPr lvl="1">
              <a:lnSpc>
                <a:spcPct val="150000"/>
              </a:lnSpc>
              <a:spcBef>
                <a:spcPts val="0"/>
              </a:spcBef>
            </a:pPr>
            <a:r>
              <a:rPr lang="nl-BE" dirty="0"/>
              <a:t>Maak afspraken: wanneer afspreken, manier van aanpak, je verwacht inzet en medewerking, wat als de </a:t>
            </a:r>
            <a:r>
              <a:rPr lang="nl-BE" dirty="0" err="1"/>
              <a:t>tutees</a:t>
            </a:r>
            <a:r>
              <a:rPr lang="nl-BE" dirty="0"/>
              <a:t> zich niet voorbereiden,…</a:t>
            </a:r>
          </a:p>
          <a:p>
            <a:pPr lvl="1">
              <a:lnSpc>
                <a:spcPct val="150000"/>
              </a:lnSpc>
              <a:spcBef>
                <a:spcPts val="0"/>
              </a:spcBef>
            </a:pPr>
            <a:r>
              <a:rPr lang="nl-BE" dirty="0"/>
              <a:t>Maak duidelijk dat de bijlessen gelimiteerd zijn tot 4 sessies/OLOD</a:t>
            </a:r>
          </a:p>
          <a:p>
            <a:endParaRPr lang="nl-BE" dirty="0"/>
          </a:p>
          <a:p>
            <a:endParaRPr lang="nl-BE" dirty="0"/>
          </a:p>
        </p:txBody>
      </p:sp>
    </p:spTree>
    <p:extLst>
      <p:ext uri="{BB962C8B-B14F-4D97-AF65-F5344CB8AC3E}">
        <p14:creationId xmlns:p14="http://schemas.microsoft.com/office/powerpoint/2010/main" val="1022951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5. Hoe pak ik de bijlessessie aan?</a:t>
            </a:r>
          </a:p>
        </p:txBody>
      </p:sp>
      <p:sp>
        <p:nvSpPr>
          <p:cNvPr id="3" name="Tijdelijke aanduiding voor inhoud 2"/>
          <p:cNvSpPr>
            <a:spLocks noGrp="1"/>
          </p:cNvSpPr>
          <p:nvPr>
            <p:ph idx="1"/>
          </p:nvPr>
        </p:nvSpPr>
        <p:spPr/>
        <p:txBody>
          <a:bodyPr>
            <a:normAutofit fontScale="92500"/>
          </a:bodyPr>
          <a:lstStyle/>
          <a:p>
            <a:pPr>
              <a:lnSpc>
                <a:spcPct val="150000"/>
              </a:lnSpc>
              <a:spcBef>
                <a:spcPts val="0"/>
              </a:spcBef>
            </a:pPr>
            <a:r>
              <a:rPr lang="nl-BE" dirty="0"/>
              <a:t>Houd je voorbereiding en je cursus bij de hand</a:t>
            </a:r>
          </a:p>
          <a:p>
            <a:pPr>
              <a:lnSpc>
                <a:spcPct val="150000"/>
              </a:lnSpc>
              <a:spcBef>
                <a:spcPts val="0"/>
              </a:spcBef>
            </a:pPr>
            <a:r>
              <a:rPr lang="nl-BE" dirty="0"/>
              <a:t>Zorg voor een aangename sfeer: </a:t>
            </a:r>
          </a:p>
          <a:p>
            <a:pPr lvl="1">
              <a:lnSpc>
                <a:spcPct val="150000"/>
              </a:lnSpc>
              <a:spcBef>
                <a:spcPts val="0"/>
              </a:spcBef>
            </a:pPr>
            <a:r>
              <a:rPr lang="nl-BE" dirty="0"/>
              <a:t>Fouten maken mag, luister naar elkaar, benoem wat goed gaat, motiveer de </a:t>
            </a:r>
            <a:r>
              <a:rPr lang="nl-BE" dirty="0" err="1"/>
              <a:t>tutees</a:t>
            </a:r>
            <a:r>
              <a:rPr lang="nl-BE" dirty="0"/>
              <a:t>, vermijd onderbreken van de </a:t>
            </a:r>
            <a:r>
              <a:rPr lang="nl-BE" dirty="0" err="1"/>
              <a:t>tutee</a:t>
            </a:r>
            <a:r>
              <a:rPr lang="nl-BE" dirty="0"/>
              <a:t>,… </a:t>
            </a:r>
          </a:p>
          <a:p>
            <a:pPr>
              <a:lnSpc>
                <a:spcPct val="150000"/>
              </a:lnSpc>
              <a:spcBef>
                <a:spcPts val="0"/>
              </a:spcBef>
            </a:pPr>
            <a:r>
              <a:rPr lang="nl-BE" dirty="0"/>
              <a:t>Wees een rolmodel </a:t>
            </a:r>
          </a:p>
          <a:p>
            <a:pPr lvl="1">
              <a:lnSpc>
                <a:spcPct val="150000"/>
              </a:lnSpc>
              <a:spcBef>
                <a:spcPts val="0"/>
              </a:spcBef>
            </a:pPr>
            <a:r>
              <a:rPr lang="nl-BE" dirty="0"/>
              <a:t>Jouw ervaringen met het OLOD en examen doorgeven</a:t>
            </a:r>
          </a:p>
          <a:p>
            <a:pPr lvl="1">
              <a:lnSpc>
                <a:spcPct val="150000"/>
              </a:lnSpc>
              <a:spcBef>
                <a:spcPts val="0"/>
              </a:spcBef>
            </a:pPr>
            <a:r>
              <a:rPr lang="nl-BE" dirty="0"/>
              <a:t>Hoe heb jij dit gestudeerd</a:t>
            </a:r>
          </a:p>
          <a:p>
            <a:pPr lvl="1">
              <a:lnSpc>
                <a:spcPct val="150000"/>
              </a:lnSpc>
              <a:spcBef>
                <a:spcPts val="0"/>
              </a:spcBef>
            </a:pPr>
            <a:r>
              <a:rPr lang="nl-BE" dirty="0"/>
              <a:t>Wat vond jij moeilijk bij dit OLOD</a:t>
            </a:r>
          </a:p>
        </p:txBody>
      </p:sp>
    </p:spTree>
    <p:extLst>
      <p:ext uri="{BB962C8B-B14F-4D97-AF65-F5344CB8AC3E}">
        <p14:creationId xmlns:p14="http://schemas.microsoft.com/office/powerpoint/2010/main" val="708337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5. Hoe pak ik de bijlessessie aan?</a:t>
            </a:r>
          </a:p>
        </p:txBody>
      </p:sp>
      <p:sp>
        <p:nvSpPr>
          <p:cNvPr id="3" name="Tijdelijke aanduiding voor inhoud 2"/>
          <p:cNvSpPr>
            <a:spLocks noGrp="1"/>
          </p:cNvSpPr>
          <p:nvPr>
            <p:ph idx="1"/>
          </p:nvPr>
        </p:nvSpPr>
        <p:spPr/>
        <p:txBody>
          <a:bodyPr>
            <a:normAutofit/>
          </a:bodyPr>
          <a:lstStyle/>
          <a:p>
            <a:pPr>
              <a:lnSpc>
                <a:spcPct val="150000"/>
              </a:lnSpc>
              <a:spcBef>
                <a:spcPts val="0"/>
              </a:spcBef>
            </a:pPr>
            <a:r>
              <a:rPr lang="nl-BE" dirty="0"/>
              <a:t>Stimuleer de </a:t>
            </a:r>
            <a:r>
              <a:rPr lang="nl-BE" dirty="0" err="1"/>
              <a:t>tutee</a:t>
            </a:r>
            <a:r>
              <a:rPr lang="nl-BE" dirty="0"/>
              <a:t>(s) om vragen te stellen en zorg voor interactie</a:t>
            </a:r>
          </a:p>
          <a:p>
            <a:pPr lvl="1">
              <a:lnSpc>
                <a:spcPct val="150000"/>
              </a:lnSpc>
              <a:spcBef>
                <a:spcPts val="0"/>
              </a:spcBef>
            </a:pPr>
            <a:r>
              <a:rPr lang="nl-BE" dirty="0"/>
              <a:t>Vraag door, neem geen genoegen met korte en vage antwoorden </a:t>
            </a:r>
          </a:p>
          <a:p>
            <a:pPr lvl="1">
              <a:lnSpc>
                <a:spcPct val="150000"/>
              </a:lnSpc>
              <a:spcBef>
                <a:spcPts val="0"/>
              </a:spcBef>
            </a:pPr>
            <a:r>
              <a:rPr lang="nl-BE" dirty="0"/>
              <a:t>Stel open vragen, vermijd ja/nee-vragen</a:t>
            </a:r>
          </a:p>
          <a:p>
            <a:pPr lvl="1">
              <a:lnSpc>
                <a:spcPct val="150000"/>
              </a:lnSpc>
              <a:spcBef>
                <a:spcPts val="0"/>
              </a:spcBef>
            </a:pPr>
            <a:r>
              <a:rPr lang="nl-BE" dirty="0"/>
              <a:t>Deel een vraag op in deelvragen </a:t>
            </a:r>
          </a:p>
          <a:p>
            <a:pPr lvl="1">
              <a:lnSpc>
                <a:spcPct val="150000"/>
              </a:lnSpc>
              <a:spcBef>
                <a:spcPts val="0"/>
              </a:spcBef>
            </a:pPr>
            <a:r>
              <a:rPr lang="nl-BE" dirty="0"/>
              <a:t>Vraag naar voorbeelden en toepassingen</a:t>
            </a:r>
          </a:p>
          <a:p>
            <a:pPr lvl="1">
              <a:lnSpc>
                <a:spcPct val="150000"/>
              </a:lnSpc>
              <a:spcBef>
                <a:spcPts val="0"/>
              </a:spcBef>
            </a:pPr>
            <a:r>
              <a:rPr lang="nl-BE" dirty="0"/>
              <a:t>Speel vragen van een tutee door naar de andere </a:t>
            </a:r>
            <a:r>
              <a:rPr lang="nl-BE" dirty="0" err="1"/>
              <a:t>tutees</a:t>
            </a:r>
            <a:endParaRPr lang="nl-BE" dirty="0"/>
          </a:p>
          <a:p>
            <a:pPr lvl="1">
              <a:lnSpc>
                <a:spcPct val="150000"/>
              </a:lnSpc>
              <a:spcBef>
                <a:spcPts val="0"/>
              </a:spcBef>
            </a:pPr>
            <a:r>
              <a:rPr lang="nl-BE" dirty="0"/>
              <a:t>Laat </a:t>
            </a:r>
            <a:r>
              <a:rPr lang="nl-BE" dirty="0" err="1"/>
              <a:t>tutees</a:t>
            </a:r>
            <a:r>
              <a:rPr lang="nl-BE" dirty="0"/>
              <a:t> samenvatten wat er gezegd werd</a:t>
            </a:r>
          </a:p>
          <a:p>
            <a:pPr>
              <a:lnSpc>
                <a:spcPct val="150000"/>
              </a:lnSpc>
              <a:spcBef>
                <a:spcPts val="0"/>
              </a:spcBef>
            </a:pPr>
            <a:endParaRPr lang="nl-BE" dirty="0"/>
          </a:p>
        </p:txBody>
      </p:sp>
    </p:spTree>
    <p:extLst>
      <p:ext uri="{BB962C8B-B14F-4D97-AF65-F5344CB8AC3E}">
        <p14:creationId xmlns:p14="http://schemas.microsoft.com/office/powerpoint/2010/main" val="616764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5. Hoe pak ik de bijlessessie aan?</a:t>
            </a:r>
          </a:p>
        </p:txBody>
      </p:sp>
      <p:sp>
        <p:nvSpPr>
          <p:cNvPr id="3" name="Tijdelijke aanduiding voor inhoud 2"/>
          <p:cNvSpPr>
            <a:spLocks noGrp="1"/>
          </p:cNvSpPr>
          <p:nvPr>
            <p:ph idx="1"/>
          </p:nvPr>
        </p:nvSpPr>
        <p:spPr/>
        <p:txBody>
          <a:bodyPr>
            <a:normAutofit/>
          </a:bodyPr>
          <a:lstStyle/>
          <a:p>
            <a:pPr>
              <a:lnSpc>
                <a:spcPct val="150000"/>
              </a:lnSpc>
              <a:spcBef>
                <a:spcPts val="0"/>
              </a:spcBef>
            </a:pPr>
            <a:r>
              <a:rPr lang="nl-BE" dirty="0"/>
              <a:t>Geef positieve bekrachtiging tijdens de bijles</a:t>
            </a:r>
          </a:p>
          <a:p>
            <a:pPr lvl="1">
              <a:lnSpc>
                <a:spcPct val="150000"/>
              </a:lnSpc>
              <a:spcBef>
                <a:spcPts val="0"/>
              </a:spcBef>
            </a:pPr>
            <a:r>
              <a:rPr lang="nl-BE" dirty="0"/>
              <a:t>Door te knikken, door het letterlijk te zeggen (prima, goed zo)</a:t>
            </a:r>
          </a:p>
          <a:p>
            <a:pPr lvl="1">
              <a:lnSpc>
                <a:spcPct val="150000"/>
              </a:lnSpc>
              <a:spcBef>
                <a:spcPts val="0"/>
              </a:spcBef>
            </a:pPr>
            <a:r>
              <a:rPr lang="nl-BE" dirty="0"/>
              <a:t>Doe dit bij elke vooruitgang, hoe klein ook</a:t>
            </a:r>
          </a:p>
          <a:p>
            <a:pPr lvl="1">
              <a:lnSpc>
                <a:spcPct val="150000"/>
              </a:lnSpc>
              <a:spcBef>
                <a:spcPts val="0"/>
              </a:spcBef>
            </a:pPr>
            <a:r>
              <a:rPr lang="nl-BE" dirty="0"/>
              <a:t>Rond elke sessie af met te benoemen dat de </a:t>
            </a:r>
            <a:r>
              <a:rPr lang="nl-BE" dirty="0" err="1"/>
              <a:t>tutees</a:t>
            </a:r>
            <a:r>
              <a:rPr lang="nl-BE" dirty="0"/>
              <a:t> goed gewerkt hebben (indien dit het geval was)</a:t>
            </a:r>
          </a:p>
        </p:txBody>
      </p:sp>
    </p:spTree>
    <p:extLst>
      <p:ext uri="{BB962C8B-B14F-4D97-AF65-F5344CB8AC3E}">
        <p14:creationId xmlns:p14="http://schemas.microsoft.com/office/powerpoint/2010/main" val="203332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5. Hoe pak ik de bijlessessie aan?</a:t>
            </a:r>
          </a:p>
        </p:txBody>
      </p:sp>
      <p:sp>
        <p:nvSpPr>
          <p:cNvPr id="3" name="Tijdelijke aanduiding voor inhoud 2"/>
          <p:cNvSpPr>
            <a:spLocks noGrp="1"/>
          </p:cNvSpPr>
          <p:nvPr>
            <p:ph idx="1"/>
          </p:nvPr>
        </p:nvSpPr>
        <p:spPr>
          <a:xfrm>
            <a:off x="838200" y="1825624"/>
            <a:ext cx="10515600" cy="4545195"/>
          </a:xfrm>
        </p:spPr>
        <p:txBody>
          <a:bodyPr>
            <a:normAutofit/>
          </a:bodyPr>
          <a:lstStyle/>
          <a:p>
            <a:r>
              <a:rPr lang="nl-BE" dirty="0"/>
              <a:t>Mogelijkheden om theorie te bespreken tijdens de sessies:</a:t>
            </a:r>
          </a:p>
          <a:p>
            <a:pPr lvl="1"/>
            <a:r>
              <a:rPr lang="nl-BE" sz="2200" dirty="0"/>
              <a:t>Je spreekt af welk deel van de cursus je gaat behandelen. De </a:t>
            </a:r>
            <a:r>
              <a:rPr lang="nl-BE" sz="2200" dirty="0" err="1"/>
              <a:t>tutees</a:t>
            </a:r>
            <a:r>
              <a:rPr lang="nl-BE" sz="2200" dirty="0"/>
              <a:t> lezen/leren dit en lijsten hun vragen op, zodat deze tijdens de sessie besproken kunnen worden of als ‘quizvragen’ samen worden opgelost</a:t>
            </a:r>
          </a:p>
          <a:p>
            <a:pPr lvl="1"/>
            <a:r>
              <a:rPr lang="nl-BE" sz="2200" dirty="0"/>
              <a:t>Elke tutee bereid een ander deel voor en presenteert dit tijdens de sessie aan de andere </a:t>
            </a:r>
            <a:r>
              <a:rPr lang="nl-BE" sz="2200" dirty="0" err="1"/>
              <a:t>tutees</a:t>
            </a:r>
            <a:r>
              <a:rPr lang="nl-BE" sz="2200" dirty="0"/>
              <a:t>. Onduidelijkheden worden daarna besproken.</a:t>
            </a:r>
          </a:p>
          <a:p>
            <a:pPr lvl="1"/>
            <a:r>
              <a:rPr lang="nl-BE" sz="2200" dirty="0"/>
              <a:t>De </a:t>
            </a:r>
            <a:r>
              <a:rPr lang="nl-BE" sz="2200" dirty="0" err="1"/>
              <a:t>tutees</a:t>
            </a:r>
            <a:r>
              <a:rPr lang="nl-BE" sz="2200" dirty="0"/>
              <a:t> lezen/leren dezelfde leerstof tegen de sessie. De tutor noteert concepten, theorieën,… op kaartjes. Om de beurt trekt de tutee een kaartje en legt dit uit. Nadien wordt er verder rond dit begrip gewerkt.</a:t>
            </a:r>
          </a:p>
          <a:p>
            <a:pPr lvl="1"/>
            <a:r>
              <a:rPr lang="nl-BE" sz="2200" dirty="0"/>
              <a:t>De </a:t>
            </a:r>
            <a:r>
              <a:rPr lang="nl-BE" sz="2200" dirty="0" err="1"/>
              <a:t>tutees</a:t>
            </a:r>
            <a:r>
              <a:rPr lang="nl-BE" sz="2200" dirty="0"/>
              <a:t> lezen/leren dezelfde leerstof tegen de sessie. De tutor noteert begrippen op kaartjes. De </a:t>
            </a:r>
            <a:r>
              <a:rPr lang="nl-BE" sz="2200" dirty="0" err="1"/>
              <a:t>tutees</a:t>
            </a:r>
            <a:r>
              <a:rPr lang="nl-BE" sz="2200" dirty="0"/>
              <a:t> ordenen deze begrippen volgens een logische manier en geven uitleg (= om rode draad/structuur duidelijk te krijgen)</a:t>
            </a:r>
          </a:p>
        </p:txBody>
      </p:sp>
    </p:spTree>
    <p:extLst>
      <p:ext uri="{BB962C8B-B14F-4D97-AF65-F5344CB8AC3E}">
        <p14:creationId xmlns:p14="http://schemas.microsoft.com/office/powerpoint/2010/main" val="1068701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5. Hoe pak ik de bijlessessie aan?</a:t>
            </a:r>
          </a:p>
        </p:txBody>
      </p:sp>
      <p:sp>
        <p:nvSpPr>
          <p:cNvPr id="3" name="Tijdelijke aanduiding voor inhoud 2"/>
          <p:cNvSpPr>
            <a:spLocks noGrp="1"/>
          </p:cNvSpPr>
          <p:nvPr>
            <p:ph idx="1"/>
          </p:nvPr>
        </p:nvSpPr>
        <p:spPr/>
        <p:txBody>
          <a:bodyPr>
            <a:normAutofit lnSpcReduction="10000"/>
          </a:bodyPr>
          <a:lstStyle/>
          <a:p>
            <a:pPr>
              <a:lnSpc>
                <a:spcPct val="150000"/>
              </a:lnSpc>
              <a:spcBef>
                <a:spcPts val="0"/>
              </a:spcBef>
            </a:pPr>
            <a:r>
              <a:rPr lang="nl-BE" dirty="0"/>
              <a:t>Afronden van een tutorsessie</a:t>
            </a:r>
          </a:p>
          <a:p>
            <a:pPr lvl="1">
              <a:lnSpc>
                <a:spcPct val="150000"/>
              </a:lnSpc>
              <a:spcBef>
                <a:spcPts val="0"/>
              </a:spcBef>
            </a:pPr>
            <a:r>
              <a:rPr lang="nl-BE" dirty="0"/>
              <a:t>Vraag naar een samenvatting of toepassing van de kennis. Laat een afsluitende oefening maken</a:t>
            </a:r>
          </a:p>
          <a:p>
            <a:pPr lvl="1">
              <a:lnSpc>
                <a:spcPct val="150000"/>
              </a:lnSpc>
              <a:spcBef>
                <a:spcPts val="0"/>
              </a:spcBef>
            </a:pPr>
            <a:r>
              <a:rPr lang="nl-BE" dirty="0"/>
              <a:t>Geef de </a:t>
            </a:r>
            <a:r>
              <a:rPr lang="nl-BE" dirty="0" err="1"/>
              <a:t>tutees</a:t>
            </a:r>
            <a:r>
              <a:rPr lang="nl-BE" dirty="0"/>
              <a:t> feedback wat ging goed + wat kan verbeterd worden</a:t>
            </a:r>
          </a:p>
          <a:p>
            <a:pPr lvl="1">
              <a:lnSpc>
                <a:spcPct val="150000"/>
              </a:lnSpc>
              <a:spcBef>
                <a:spcPts val="0"/>
              </a:spcBef>
            </a:pPr>
            <a:r>
              <a:rPr lang="nl-BE" dirty="0"/>
              <a:t>Hoe kunnen ze dit verbeteren: geef bv. oefeningen/opdrachten om thuis voor te bereiden</a:t>
            </a:r>
          </a:p>
          <a:p>
            <a:pPr lvl="1">
              <a:lnSpc>
                <a:spcPct val="150000"/>
              </a:lnSpc>
              <a:spcBef>
                <a:spcPts val="0"/>
              </a:spcBef>
            </a:pPr>
            <a:r>
              <a:rPr lang="nl-BE" dirty="0"/>
              <a:t>Vraag zelf feedback over het verloop van de sessie</a:t>
            </a:r>
          </a:p>
          <a:p>
            <a:pPr lvl="1">
              <a:lnSpc>
                <a:spcPct val="150000"/>
              </a:lnSpc>
              <a:spcBef>
                <a:spcPts val="0"/>
              </a:spcBef>
            </a:pPr>
            <a:r>
              <a:rPr lang="nl-BE" dirty="0"/>
              <a:t>Maak afspraken voor de volgende bijeenkomst</a:t>
            </a:r>
          </a:p>
        </p:txBody>
      </p:sp>
    </p:spTree>
    <p:extLst>
      <p:ext uri="{BB962C8B-B14F-4D97-AF65-F5344CB8AC3E}">
        <p14:creationId xmlns:p14="http://schemas.microsoft.com/office/powerpoint/2010/main" val="157142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8929" y="629266"/>
            <a:ext cx="3651467" cy="1676603"/>
          </a:xfrm>
        </p:spPr>
        <p:txBody>
          <a:bodyPr>
            <a:normAutofit/>
          </a:bodyPr>
          <a:lstStyle/>
          <a:p>
            <a:r>
              <a:rPr lang="nl-BE" sz="2800" dirty="0">
                <a:solidFill>
                  <a:schemeClr val="tx1"/>
                </a:solidFill>
              </a:rPr>
              <a:t>Na het volgen van deze sessie hebben jullie meer duidelijkheid over:</a:t>
            </a:r>
          </a:p>
        </p:txBody>
      </p:sp>
      <p:sp>
        <p:nvSpPr>
          <p:cNvPr id="3" name="Tijdelijke aanduiding voor inhoud 2"/>
          <p:cNvSpPr>
            <a:spLocks noGrp="1"/>
          </p:cNvSpPr>
          <p:nvPr>
            <p:ph idx="1"/>
          </p:nvPr>
        </p:nvSpPr>
        <p:spPr>
          <a:xfrm>
            <a:off x="648931" y="2438400"/>
            <a:ext cx="3651466" cy="3785419"/>
          </a:xfrm>
        </p:spPr>
        <p:txBody>
          <a:bodyPr>
            <a:normAutofit/>
          </a:bodyPr>
          <a:lstStyle/>
          <a:p>
            <a:pPr marL="514350" indent="-514350">
              <a:buFont typeface="+mj-lt"/>
              <a:buAutoNum type="arabicPeriod"/>
            </a:pPr>
            <a:endParaRPr lang="nl-BE" sz="1800" dirty="0"/>
          </a:p>
          <a:p>
            <a:pPr marL="514350" indent="-514350">
              <a:buFont typeface="+mj-lt"/>
              <a:buAutoNum type="arabicPeriod"/>
            </a:pPr>
            <a:r>
              <a:rPr lang="nl-BE" sz="1800" dirty="0"/>
              <a:t>Wat is </a:t>
            </a:r>
            <a:r>
              <a:rPr lang="nl-BE" sz="1800" dirty="0" err="1"/>
              <a:t>study</a:t>
            </a:r>
            <a:r>
              <a:rPr lang="nl-BE" sz="1800" dirty="0"/>
              <a:t> buddy?</a:t>
            </a:r>
          </a:p>
          <a:p>
            <a:pPr marL="514350" indent="-514350">
              <a:buFont typeface="+mj-lt"/>
              <a:buAutoNum type="arabicPeriod"/>
            </a:pPr>
            <a:r>
              <a:rPr lang="nl-BE" sz="1800" dirty="0"/>
              <a:t>Kom ik in aanmerking?</a:t>
            </a:r>
          </a:p>
          <a:p>
            <a:pPr marL="514350" indent="-514350">
              <a:buFont typeface="+mj-lt"/>
              <a:buAutoNum type="arabicPeriod"/>
            </a:pPr>
            <a:r>
              <a:rPr lang="nl-BE" sz="1800" dirty="0"/>
              <a:t>Wat wordt er van mij verwacht?</a:t>
            </a:r>
          </a:p>
          <a:p>
            <a:pPr marL="514350" indent="-514350">
              <a:buFont typeface="+mj-lt"/>
              <a:buAutoNum type="arabicPeriod"/>
            </a:pPr>
            <a:r>
              <a:rPr lang="nl-BE" sz="1800" dirty="0"/>
              <a:t>Hoe gaat het praktisch in zijn werk?</a:t>
            </a:r>
          </a:p>
          <a:p>
            <a:pPr marL="514350" indent="-514350">
              <a:buFont typeface="+mj-lt"/>
              <a:buAutoNum type="arabicPeriod"/>
            </a:pPr>
            <a:r>
              <a:rPr lang="nl-BE" sz="1800" dirty="0"/>
              <a:t>Hoe pak ik de bijlessessie aan?</a:t>
            </a:r>
          </a:p>
          <a:p>
            <a:pPr marL="514350" indent="-514350">
              <a:buFont typeface="+mj-lt"/>
              <a:buAutoNum type="arabicPeriod"/>
            </a:pPr>
            <a:r>
              <a:rPr lang="nl-BE" sz="1800" dirty="0"/>
              <a:t>Hoeveel professionele uren krijg ik hiervoor</a:t>
            </a:r>
          </a:p>
        </p:txBody>
      </p:sp>
      <p:pic>
        <p:nvPicPr>
          <p:cNvPr id="5" name="Afbeelding 4">
            <a:extLst>
              <a:ext uri="{FF2B5EF4-FFF2-40B4-BE49-F238E27FC236}">
                <a16:creationId xmlns:a16="http://schemas.microsoft.com/office/drawing/2014/main" id="{8B29F963-D394-4BAF-BE90-930D511A8EB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81" r="19104" b="-1"/>
          <a:stretch/>
        </p:blipFill>
        <p:spPr>
          <a:xfrm>
            <a:off x="4639056" y="10"/>
            <a:ext cx="7552944" cy="6857990"/>
          </a:xfrm>
          <a:prstGeom prst="rect">
            <a:avLst/>
          </a:prstGeom>
          <a:effectLst/>
        </p:spPr>
      </p:pic>
    </p:spTree>
    <p:extLst>
      <p:ext uri="{BB962C8B-B14F-4D97-AF65-F5344CB8AC3E}">
        <p14:creationId xmlns:p14="http://schemas.microsoft.com/office/powerpoint/2010/main" val="2397381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858000"/>
          </a:xfrm>
          <a:solidFill>
            <a:schemeClr val="tx1"/>
          </a:solidFill>
        </p:spPr>
        <p:txBody>
          <a:bodyPr>
            <a:normAutofit/>
          </a:bodyPr>
          <a:lstStyle/>
          <a:p>
            <a:pPr algn="ctr"/>
            <a:r>
              <a:rPr lang="nl-BE" sz="6000" dirty="0">
                <a:solidFill>
                  <a:schemeClr val="bg1"/>
                </a:solidFill>
              </a:rPr>
              <a:t>6. Hoeveel professionele uren krijg ik hiervoor?</a:t>
            </a:r>
          </a:p>
        </p:txBody>
      </p:sp>
    </p:spTree>
    <p:extLst>
      <p:ext uri="{BB962C8B-B14F-4D97-AF65-F5344CB8AC3E}">
        <p14:creationId xmlns:p14="http://schemas.microsoft.com/office/powerpoint/2010/main" val="2221790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6. Hoeveel professionele uren krijg ik?</a:t>
            </a:r>
          </a:p>
        </p:txBody>
      </p:sp>
      <p:sp>
        <p:nvSpPr>
          <p:cNvPr id="3" name="Tijdelijke aanduiding voor inhoud 2"/>
          <p:cNvSpPr>
            <a:spLocks noGrp="1"/>
          </p:cNvSpPr>
          <p:nvPr>
            <p:ph idx="1"/>
          </p:nvPr>
        </p:nvSpPr>
        <p:spPr/>
        <p:txBody>
          <a:bodyPr>
            <a:normAutofit/>
          </a:bodyPr>
          <a:lstStyle/>
          <a:p>
            <a:r>
              <a:rPr lang="nl-BE" dirty="0"/>
              <a:t>1 uur voor de infosessie</a:t>
            </a:r>
          </a:p>
          <a:p>
            <a:r>
              <a:rPr lang="nl-BE" dirty="0"/>
              <a:t>1 uur voor het regelen van de praktische zaken</a:t>
            </a:r>
          </a:p>
          <a:p>
            <a:pPr lvl="0"/>
            <a:r>
              <a:rPr lang="nl-BE" dirty="0"/>
              <a:t>3 uur per sessie </a:t>
            </a:r>
            <a:r>
              <a:rPr lang="nl-BE" dirty="0">
                <a:sym typeface="Wingdings" panose="05000000000000000000" pitchFamily="2" charset="2"/>
              </a:rPr>
              <a:t></a:t>
            </a:r>
            <a:r>
              <a:rPr lang="nl-BE" dirty="0"/>
              <a:t> 1uur voorbereiding + 2uur sessie</a:t>
            </a:r>
          </a:p>
          <a:p>
            <a:pPr lvl="0"/>
            <a:r>
              <a:rPr lang="nl-BE" dirty="0"/>
              <a:t>1 uur per intervisie</a:t>
            </a:r>
          </a:p>
          <a:p>
            <a:pPr lvl="0"/>
            <a:r>
              <a:rPr lang="nl-BE" dirty="0"/>
              <a:t>Er kunnen maximum 4 sessies gegeven worden</a:t>
            </a:r>
          </a:p>
          <a:p>
            <a:pPr lvl="0"/>
            <a:r>
              <a:rPr lang="nl-BE" dirty="0"/>
              <a:t>Je krijgt deze uren enkel als je</a:t>
            </a:r>
          </a:p>
          <a:p>
            <a:pPr lvl="1"/>
            <a:r>
              <a:rPr lang="nl-BE" dirty="0"/>
              <a:t>alle voorbereidingsfiches + evaluaties op Blackboard hebt geplaatst</a:t>
            </a:r>
          </a:p>
          <a:p>
            <a:pPr lvl="1"/>
            <a:r>
              <a:rPr lang="nl-BE" dirty="0"/>
              <a:t>Het fotobewijs + het document  ‘gepresteerde uren’ dezelfde dag op Blackboard werd gepost</a:t>
            </a:r>
          </a:p>
        </p:txBody>
      </p:sp>
    </p:spTree>
    <p:extLst>
      <p:ext uri="{BB962C8B-B14F-4D97-AF65-F5344CB8AC3E}">
        <p14:creationId xmlns:p14="http://schemas.microsoft.com/office/powerpoint/2010/main" val="1214521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6. Hoeveel professionele uren krijg ik?</a:t>
            </a:r>
          </a:p>
        </p:txBody>
      </p:sp>
      <p:sp>
        <p:nvSpPr>
          <p:cNvPr id="3" name="Tijdelijke aanduiding voor inhoud 2"/>
          <p:cNvSpPr>
            <a:spLocks noGrp="1"/>
          </p:cNvSpPr>
          <p:nvPr>
            <p:ph idx="1"/>
          </p:nvPr>
        </p:nvSpPr>
        <p:spPr>
          <a:xfrm>
            <a:off x="838200" y="1825625"/>
            <a:ext cx="10515600" cy="4351338"/>
          </a:xfrm>
        </p:spPr>
        <p:txBody>
          <a:bodyPr>
            <a:normAutofit/>
          </a:bodyPr>
          <a:lstStyle/>
          <a:p>
            <a:pPr>
              <a:lnSpc>
                <a:spcPct val="150000"/>
              </a:lnSpc>
              <a:spcBef>
                <a:spcPts val="0"/>
              </a:spcBef>
            </a:pPr>
            <a:r>
              <a:rPr lang="nl-BE" dirty="0"/>
              <a:t>Je bent zelf verantwoordelijk voor het aanvragen van deze uren bij de opleiding. </a:t>
            </a:r>
          </a:p>
          <a:p>
            <a:pPr>
              <a:lnSpc>
                <a:spcPct val="150000"/>
              </a:lnSpc>
              <a:spcBef>
                <a:spcPts val="0"/>
              </a:spcBef>
            </a:pPr>
            <a:r>
              <a:rPr lang="nl-BE" dirty="0"/>
              <a:t>Iedere opleiding heeft andere afspraken om deze uren aan te vragen: Via Epos, via mail, … Volg hierbij de regels van de opleiding wat betreft het aanvragen van uren! </a:t>
            </a:r>
          </a:p>
        </p:txBody>
      </p:sp>
    </p:spTree>
    <p:extLst>
      <p:ext uri="{BB962C8B-B14F-4D97-AF65-F5344CB8AC3E}">
        <p14:creationId xmlns:p14="http://schemas.microsoft.com/office/powerpoint/2010/main" val="3116094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6. Hoeveel professionele uren krijg ik?</a:t>
            </a:r>
          </a:p>
        </p:txBody>
      </p:sp>
      <p:sp>
        <p:nvSpPr>
          <p:cNvPr id="3" name="Tijdelijke aanduiding voor inhoud 2"/>
          <p:cNvSpPr>
            <a:spLocks noGrp="1"/>
          </p:cNvSpPr>
          <p:nvPr>
            <p:ph idx="1"/>
          </p:nvPr>
        </p:nvSpPr>
        <p:spPr>
          <a:xfrm>
            <a:off x="838200" y="2038276"/>
            <a:ext cx="10515600" cy="4667251"/>
          </a:xfrm>
        </p:spPr>
        <p:txBody>
          <a:bodyPr>
            <a:normAutofit fontScale="62500" lnSpcReduction="20000"/>
          </a:bodyPr>
          <a:lstStyle/>
          <a:p>
            <a:pPr>
              <a:lnSpc>
                <a:spcPct val="150000"/>
              </a:lnSpc>
              <a:spcBef>
                <a:spcPts val="0"/>
              </a:spcBef>
            </a:pPr>
            <a:r>
              <a:rPr lang="nl-BE" dirty="0"/>
              <a:t>Business, Vrije Kunsten, JUW, Agro- en biotechnologie: </a:t>
            </a:r>
          </a:p>
          <a:p>
            <a:pPr lvl="1">
              <a:lnSpc>
                <a:spcPct val="150000"/>
              </a:lnSpc>
              <a:spcBef>
                <a:spcPts val="0"/>
              </a:spcBef>
            </a:pPr>
            <a:r>
              <a:rPr lang="nl-BE" dirty="0"/>
              <a:t>Aanvraag via Epos. De </a:t>
            </a:r>
            <a:r>
              <a:rPr lang="nl-BE" dirty="0" err="1"/>
              <a:t>studycoaches</a:t>
            </a:r>
            <a:r>
              <a:rPr lang="nl-BE" dirty="0"/>
              <a:t> geven als bewijs aan de opleiding door hoeveel uren je mag aanvragen.</a:t>
            </a:r>
          </a:p>
          <a:p>
            <a:pPr>
              <a:lnSpc>
                <a:spcPct val="150000"/>
              </a:lnSpc>
              <a:spcBef>
                <a:spcPts val="0"/>
              </a:spcBef>
            </a:pPr>
            <a:r>
              <a:rPr lang="nl-BE" dirty="0"/>
              <a:t>Toegepaste Informatica (“I-Talent”)</a:t>
            </a:r>
          </a:p>
          <a:p>
            <a:pPr lvl="1">
              <a:lnSpc>
                <a:spcPct val="150000"/>
              </a:lnSpc>
              <a:spcBef>
                <a:spcPts val="0"/>
              </a:spcBef>
            </a:pPr>
            <a:r>
              <a:rPr lang="nl-BE" dirty="0"/>
              <a:t>Laat aan de </a:t>
            </a:r>
            <a:r>
              <a:rPr lang="nl-BE" dirty="0" err="1"/>
              <a:t>studycoach</a:t>
            </a:r>
            <a:r>
              <a:rPr lang="nl-BE" dirty="0"/>
              <a:t> weten wanneer je bijlessen zijn afgerond en hoeveel uren je wilt aanvragen. Hij kijkt dit na en geeft je uren in op Epos.</a:t>
            </a:r>
          </a:p>
          <a:p>
            <a:pPr>
              <a:lnSpc>
                <a:spcPct val="150000"/>
              </a:lnSpc>
              <a:spcBef>
                <a:spcPts val="0"/>
              </a:spcBef>
            </a:pPr>
            <a:r>
              <a:rPr lang="nl-BE" dirty="0" err="1"/>
              <a:t>Social</a:t>
            </a:r>
            <a:r>
              <a:rPr lang="nl-BE" dirty="0"/>
              <a:t> </a:t>
            </a:r>
            <a:r>
              <a:rPr lang="nl-BE" dirty="0" err="1"/>
              <a:t>Work</a:t>
            </a:r>
            <a:r>
              <a:rPr lang="nl-BE" dirty="0"/>
              <a:t> (“maatschappelijk engagement”): </a:t>
            </a:r>
          </a:p>
          <a:p>
            <a:pPr lvl="1">
              <a:lnSpc>
                <a:spcPct val="150000"/>
              </a:lnSpc>
              <a:spcBef>
                <a:spcPts val="0"/>
              </a:spcBef>
            </a:pPr>
            <a:r>
              <a:rPr lang="nl-BE" dirty="0" err="1"/>
              <a:t>Study</a:t>
            </a:r>
            <a:r>
              <a:rPr lang="nl-BE" dirty="0"/>
              <a:t> Buddy dient aangevraagd te worden via Epos voor 20 mei. Kan zonder maximum in domein “vrijwilligerswerk”.</a:t>
            </a:r>
          </a:p>
          <a:p>
            <a:pPr lvl="1">
              <a:lnSpc>
                <a:spcPct val="150000"/>
              </a:lnSpc>
              <a:spcBef>
                <a:spcPts val="0"/>
              </a:spcBef>
            </a:pPr>
            <a:r>
              <a:rPr lang="nl-BE" dirty="0"/>
              <a:t>Summer Buddy (bijles tijdens juli en augustus) dient aangevraagd te worden via </a:t>
            </a:r>
            <a:r>
              <a:rPr lang="nl-BE" dirty="0">
                <a:hlinkClick r:id="rId2"/>
              </a:rPr>
              <a:t>engagement@pxl.be</a:t>
            </a:r>
            <a:r>
              <a:rPr lang="nl-BE" dirty="0"/>
              <a:t> </a:t>
            </a:r>
          </a:p>
          <a:p>
            <a:pPr lvl="1">
              <a:lnSpc>
                <a:spcPct val="150000"/>
              </a:lnSpc>
              <a:spcBef>
                <a:spcPts val="0"/>
              </a:spcBef>
            </a:pPr>
            <a:r>
              <a:rPr lang="nl-BE" dirty="0"/>
              <a:t>De </a:t>
            </a:r>
            <a:r>
              <a:rPr lang="nl-BE" dirty="0" err="1"/>
              <a:t>studycoaches</a:t>
            </a:r>
            <a:r>
              <a:rPr lang="nl-BE" dirty="0"/>
              <a:t> geven als bewijs aan de opleiding door hoeveel uren je mag aanvragen. </a:t>
            </a:r>
          </a:p>
          <a:p>
            <a:pPr lvl="1">
              <a:lnSpc>
                <a:spcPct val="150000"/>
              </a:lnSpc>
              <a:spcBef>
                <a:spcPts val="0"/>
              </a:spcBef>
            </a:pPr>
            <a:r>
              <a:rPr lang="nl-BE" dirty="0"/>
              <a:t>Vragen kan je stellen via </a:t>
            </a:r>
            <a:r>
              <a:rPr lang="nl-BE" dirty="0">
                <a:hlinkClick r:id="rId2"/>
              </a:rPr>
              <a:t>engagement@pxl.be</a:t>
            </a:r>
            <a:r>
              <a:rPr lang="nl-BE" dirty="0"/>
              <a:t> </a:t>
            </a:r>
          </a:p>
          <a:p>
            <a:pPr>
              <a:lnSpc>
                <a:spcPct val="150000"/>
              </a:lnSpc>
              <a:spcBef>
                <a:spcPts val="0"/>
              </a:spcBef>
            </a:pPr>
            <a:r>
              <a:rPr lang="nl-BE" sz="2800" dirty="0"/>
              <a:t>Education (“persoonlijk engagement”)</a:t>
            </a:r>
            <a:r>
              <a:rPr lang="nl-BE" dirty="0"/>
              <a:t>:</a:t>
            </a:r>
          </a:p>
          <a:p>
            <a:pPr lvl="1">
              <a:lnSpc>
                <a:spcPct val="150000"/>
              </a:lnSpc>
              <a:spcBef>
                <a:spcPts val="0"/>
              </a:spcBef>
            </a:pPr>
            <a:r>
              <a:rPr lang="nl-BE" dirty="0"/>
              <a:t>Nu: aanvraag in Epos met een schatting van de uren die je zal presteren (gemiddeld 15 uren)</a:t>
            </a:r>
          </a:p>
          <a:p>
            <a:pPr lvl="1">
              <a:lnSpc>
                <a:spcPct val="150000"/>
              </a:lnSpc>
              <a:spcBef>
                <a:spcPts val="0"/>
              </a:spcBef>
            </a:pPr>
            <a:r>
              <a:rPr lang="nl-BE" dirty="0"/>
              <a:t>Nadat al je bijlessen zijn afgerond: definitief aantal uren doorgeven. Laat het activiteitenattest dat Epos genereert ondertekenen door een </a:t>
            </a:r>
            <a:r>
              <a:rPr lang="nl-BE" dirty="0" err="1"/>
              <a:t>studycoach</a:t>
            </a:r>
            <a:r>
              <a:rPr lang="nl-BE" dirty="0"/>
              <a:t> en dien dit in als bewijs.</a:t>
            </a:r>
          </a:p>
          <a:p>
            <a:pPr lvl="1">
              <a:lnSpc>
                <a:spcPct val="150000"/>
              </a:lnSpc>
              <a:spcBef>
                <a:spcPts val="0"/>
              </a:spcBef>
            </a:pPr>
            <a:endParaRPr lang="nl-BE" dirty="0"/>
          </a:p>
        </p:txBody>
      </p:sp>
    </p:spTree>
    <p:extLst>
      <p:ext uri="{BB962C8B-B14F-4D97-AF65-F5344CB8AC3E}">
        <p14:creationId xmlns:p14="http://schemas.microsoft.com/office/powerpoint/2010/main" val="245369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6. Hoeveel professionele uren krijg ik?</a:t>
            </a:r>
          </a:p>
        </p:txBody>
      </p:sp>
      <p:sp>
        <p:nvSpPr>
          <p:cNvPr id="3" name="Tijdelijke aanduiding voor inhoud 2"/>
          <p:cNvSpPr>
            <a:spLocks noGrp="1"/>
          </p:cNvSpPr>
          <p:nvPr>
            <p:ph idx="1"/>
          </p:nvPr>
        </p:nvSpPr>
        <p:spPr>
          <a:xfrm>
            <a:off x="838200" y="2038276"/>
            <a:ext cx="10515600" cy="4667251"/>
          </a:xfrm>
        </p:spPr>
        <p:txBody>
          <a:bodyPr>
            <a:normAutofit fontScale="70000" lnSpcReduction="20000"/>
          </a:bodyPr>
          <a:lstStyle/>
          <a:p>
            <a:pPr>
              <a:lnSpc>
                <a:spcPct val="150000"/>
              </a:lnSpc>
              <a:spcBef>
                <a:spcPts val="0"/>
              </a:spcBef>
            </a:pPr>
            <a:r>
              <a:rPr lang="nl-BE" sz="2800" dirty="0"/>
              <a:t>Grafisch ontwerp en Elektromechanica: </a:t>
            </a:r>
          </a:p>
          <a:p>
            <a:pPr lvl="1">
              <a:lnSpc>
                <a:spcPct val="150000"/>
              </a:lnSpc>
              <a:spcBef>
                <a:spcPts val="0"/>
              </a:spcBef>
            </a:pPr>
            <a:r>
              <a:rPr lang="nl-BE" dirty="0"/>
              <a:t>Aanvraag via Epos. Laat het activiteitenattest dat Epos genereert ondertekenen door een </a:t>
            </a:r>
            <a:r>
              <a:rPr lang="nl-BE" dirty="0" err="1"/>
              <a:t>studycoach</a:t>
            </a:r>
            <a:r>
              <a:rPr lang="nl-BE" dirty="0"/>
              <a:t> en dien dit in als bewijs.</a:t>
            </a:r>
          </a:p>
          <a:p>
            <a:pPr>
              <a:lnSpc>
                <a:spcPct val="150000"/>
              </a:lnSpc>
              <a:spcBef>
                <a:spcPts val="0"/>
              </a:spcBef>
            </a:pPr>
            <a:r>
              <a:rPr lang="nl-BE" dirty="0"/>
              <a:t>Bouw: </a:t>
            </a:r>
          </a:p>
          <a:p>
            <a:pPr lvl="1">
              <a:lnSpc>
                <a:spcPct val="150000"/>
              </a:lnSpc>
              <a:spcBef>
                <a:spcPts val="0"/>
              </a:spcBef>
            </a:pPr>
            <a:r>
              <a:rPr lang="nl-BE" dirty="0"/>
              <a:t>Studycoach geeft aan de opleiding door hoeveel uren je hebt gedaan. De opleiding vertaalt dit in niveaus.</a:t>
            </a:r>
          </a:p>
          <a:p>
            <a:pPr>
              <a:lnSpc>
                <a:spcPct val="150000"/>
              </a:lnSpc>
              <a:spcBef>
                <a:spcPts val="0"/>
              </a:spcBef>
            </a:pPr>
            <a:r>
              <a:rPr lang="nl-BE" dirty="0"/>
              <a:t>Elektronica-ICT:</a:t>
            </a:r>
          </a:p>
          <a:p>
            <a:pPr lvl="1">
              <a:lnSpc>
                <a:spcPct val="150000"/>
              </a:lnSpc>
              <a:spcBef>
                <a:spcPts val="0"/>
              </a:spcBef>
            </a:pPr>
            <a:r>
              <a:rPr lang="nl-BE" dirty="0"/>
              <a:t>Creditsysteem</a:t>
            </a:r>
          </a:p>
          <a:p>
            <a:pPr lvl="2">
              <a:lnSpc>
                <a:spcPct val="150000"/>
              </a:lnSpc>
              <a:spcBef>
                <a:spcPts val="0"/>
              </a:spcBef>
            </a:pPr>
            <a:r>
              <a:rPr lang="nl-BE" dirty="0"/>
              <a:t>2 </a:t>
            </a:r>
            <a:r>
              <a:rPr lang="nl-BE" dirty="0" err="1"/>
              <a:t>credits</a:t>
            </a:r>
            <a:r>
              <a:rPr lang="nl-BE" dirty="0"/>
              <a:t> per bijles van 2u en waarvan de documenten in orde zijn op blackboard</a:t>
            </a:r>
          </a:p>
          <a:p>
            <a:pPr lvl="2">
              <a:lnSpc>
                <a:spcPct val="150000"/>
              </a:lnSpc>
              <a:spcBef>
                <a:spcPts val="0"/>
              </a:spcBef>
            </a:pPr>
            <a:r>
              <a:rPr lang="nl-BE" dirty="0"/>
              <a:t>Maximum van 8 </a:t>
            </a:r>
            <a:r>
              <a:rPr lang="nl-BE" dirty="0" err="1"/>
              <a:t>credits</a:t>
            </a:r>
            <a:r>
              <a:rPr lang="nl-BE" dirty="0"/>
              <a:t>. Tenzij je van de </a:t>
            </a:r>
            <a:r>
              <a:rPr lang="nl-BE" dirty="0" err="1"/>
              <a:t>studycoaches</a:t>
            </a:r>
            <a:r>
              <a:rPr lang="nl-BE" dirty="0"/>
              <a:t> toelating krijgt om extra bijlessen te geven. Dan is het maximum 12 </a:t>
            </a:r>
            <a:r>
              <a:rPr lang="nl-BE" dirty="0" err="1"/>
              <a:t>credits</a:t>
            </a:r>
            <a:r>
              <a:rPr lang="nl-BE" dirty="0"/>
              <a:t>. </a:t>
            </a:r>
          </a:p>
          <a:p>
            <a:pPr lvl="2">
              <a:lnSpc>
                <a:spcPct val="150000"/>
              </a:lnSpc>
              <a:spcBef>
                <a:spcPts val="0"/>
              </a:spcBef>
            </a:pPr>
            <a:r>
              <a:rPr lang="nl-BE" dirty="0"/>
              <a:t>Infosessie/intervisie: uit persoonlijke interesse, geen credit</a:t>
            </a:r>
          </a:p>
          <a:p>
            <a:pPr lvl="1">
              <a:lnSpc>
                <a:spcPct val="150000"/>
              </a:lnSpc>
              <a:spcBef>
                <a:spcPts val="0"/>
              </a:spcBef>
            </a:pPr>
            <a:r>
              <a:rPr lang="nl-BE" dirty="0"/>
              <a:t>Laat aan de </a:t>
            </a:r>
            <a:r>
              <a:rPr lang="nl-BE" dirty="0" err="1"/>
              <a:t>studycoach</a:t>
            </a:r>
            <a:r>
              <a:rPr lang="nl-BE" dirty="0"/>
              <a:t> via mail weten hoeveel </a:t>
            </a:r>
            <a:r>
              <a:rPr lang="nl-BE" dirty="0" err="1"/>
              <a:t>credits</a:t>
            </a:r>
            <a:r>
              <a:rPr lang="nl-BE" dirty="0"/>
              <a:t> je wilt aanvragen. Na goedkeuring kan je deze mail indienen als bewijs op Epos. </a:t>
            </a:r>
          </a:p>
          <a:p>
            <a:pPr lvl="1">
              <a:lnSpc>
                <a:spcPct val="150000"/>
              </a:lnSpc>
              <a:spcBef>
                <a:spcPts val="0"/>
              </a:spcBef>
            </a:pPr>
            <a:endParaRPr lang="nl-BE" dirty="0"/>
          </a:p>
        </p:txBody>
      </p:sp>
    </p:spTree>
    <p:extLst>
      <p:ext uri="{BB962C8B-B14F-4D97-AF65-F5344CB8AC3E}">
        <p14:creationId xmlns:p14="http://schemas.microsoft.com/office/powerpoint/2010/main" val="1733136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F89DDEF-1636-4F7D-9700-F8598EAA0945}"/>
              </a:ext>
            </a:extLst>
          </p:cNvPr>
          <p:cNvPicPr>
            <a:picLocks noChangeAspect="1"/>
          </p:cNvPicPr>
          <p:nvPr/>
        </p:nvPicPr>
        <p:blipFill rotWithShape="1">
          <a:blip r:embed="rId2" cstate="print">
            <a:alphaModFix amt="40000"/>
            <a:extLst>
              <a:ext uri="{28A0092B-C50C-407E-A947-70E740481C1C}">
                <a14:useLocalDpi xmlns:a14="http://schemas.microsoft.com/office/drawing/2010/main" val="0"/>
              </a:ext>
            </a:extLst>
          </a:blip>
          <a:srcRect t="3700" b="12031"/>
          <a:stretch/>
        </p:blipFill>
        <p:spPr>
          <a:xfrm>
            <a:off x="20" y="10"/>
            <a:ext cx="12191980" cy="6857990"/>
          </a:xfrm>
          <a:prstGeom prst="rect">
            <a:avLst/>
          </a:prstGeom>
        </p:spPr>
      </p:pic>
      <p:sp>
        <p:nvSpPr>
          <p:cNvPr id="2" name="Titel 1"/>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latin typeface="+mj-lt"/>
              </a:rPr>
              <a:t> </a:t>
            </a:r>
          </a:p>
        </p:txBody>
      </p:sp>
      <p:sp>
        <p:nvSpPr>
          <p:cNvPr id="5" name="Tekstvak 4"/>
          <p:cNvSpPr txBox="1"/>
          <p:nvPr/>
        </p:nvSpPr>
        <p:spPr>
          <a:xfrm>
            <a:off x="965200" y="4572002"/>
            <a:ext cx="10261600" cy="1202995"/>
          </a:xfrm>
          <a:prstGeom prst="rect">
            <a:avLst/>
          </a:prstGeom>
        </p:spPr>
        <p:txBody>
          <a:bodyPr vert="horz" lIns="91440" tIns="45720" rIns="91440" bIns="45720" rtlCol="0">
            <a:normAutofit/>
          </a:bodyPr>
          <a:lstStyle/>
          <a:p>
            <a:pPr>
              <a:lnSpc>
                <a:spcPct val="90000"/>
              </a:lnSpc>
              <a:spcBef>
                <a:spcPts val="1000"/>
              </a:spcBef>
            </a:pPr>
            <a:r>
              <a:rPr lang="en-US" sz="6000" b="1" dirty="0" err="1"/>
              <a:t>Zijn</a:t>
            </a:r>
            <a:r>
              <a:rPr lang="en-US" sz="6000" b="1" dirty="0"/>
              <a:t> </a:t>
            </a:r>
            <a:r>
              <a:rPr lang="en-US" sz="6000" b="1" dirty="0" err="1"/>
              <a:t>er</a:t>
            </a:r>
            <a:r>
              <a:rPr lang="en-US" sz="6000" b="1" dirty="0"/>
              <a:t> </a:t>
            </a:r>
            <a:r>
              <a:rPr lang="en-US" sz="6000" b="1" dirty="0" err="1"/>
              <a:t>nog</a:t>
            </a:r>
            <a:r>
              <a:rPr lang="en-US" sz="6000" b="1" dirty="0"/>
              <a:t> </a:t>
            </a:r>
            <a:r>
              <a:rPr lang="en-US" sz="6000" b="1" dirty="0" err="1"/>
              <a:t>vragen</a:t>
            </a:r>
            <a:r>
              <a:rPr lang="en-US" sz="6000" b="1" dirty="0"/>
              <a:t>?</a:t>
            </a:r>
          </a:p>
        </p:txBody>
      </p:sp>
    </p:spTree>
    <p:extLst>
      <p:ext uri="{BB962C8B-B14F-4D97-AF65-F5344CB8AC3E}">
        <p14:creationId xmlns:p14="http://schemas.microsoft.com/office/powerpoint/2010/main" val="226126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70000"/>
          </a:schemeClr>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858000"/>
          </a:xfrm>
          <a:solidFill>
            <a:schemeClr val="tx1"/>
          </a:solidFill>
        </p:spPr>
        <p:txBody>
          <a:bodyPr>
            <a:normAutofit/>
          </a:bodyPr>
          <a:lstStyle/>
          <a:p>
            <a:pPr algn="ctr"/>
            <a:r>
              <a:rPr lang="nl-BE" sz="6000" dirty="0">
                <a:solidFill>
                  <a:schemeClr val="bg1"/>
                </a:solidFill>
              </a:rPr>
              <a:t>1. Wat is </a:t>
            </a:r>
            <a:r>
              <a:rPr lang="nl-BE" sz="6000" dirty="0" err="1">
                <a:solidFill>
                  <a:schemeClr val="bg1"/>
                </a:solidFill>
              </a:rPr>
              <a:t>study</a:t>
            </a:r>
            <a:r>
              <a:rPr lang="nl-BE" sz="6000" dirty="0">
                <a:solidFill>
                  <a:schemeClr val="bg1"/>
                </a:solidFill>
              </a:rPr>
              <a:t> buddy?</a:t>
            </a:r>
          </a:p>
        </p:txBody>
      </p:sp>
    </p:spTree>
    <p:extLst>
      <p:ext uri="{BB962C8B-B14F-4D97-AF65-F5344CB8AC3E}">
        <p14:creationId xmlns:p14="http://schemas.microsoft.com/office/powerpoint/2010/main" val="17342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1. Wat is </a:t>
            </a:r>
            <a:r>
              <a:rPr lang="nl-BE" dirty="0" err="1">
                <a:solidFill>
                  <a:schemeClr val="tx1"/>
                </a:solidFill>
              </a:rPr>
              <a:t>study</a:t>
            </a:r>
            <a:r>
              <a:rPr lang="nl-BE" dirty="0">
                <a:solidFill>
                  <a:schemeClr val="tx1"/>
                </a:solidFill>
              </a:rPr>
              <a:t> buddy?</a:t>
            </a:r>
          </a:p>
        </p:txBody>
      </p:sp>
      <p:sp>
        <p:nvSpPr>
          <p:cNvPr id="3" name="Tijdelijke aanduiding voor inhoud 2"/>
          <p:cNvSpPr>
            <a:spLocks noGrp="1"/>
          </p:cNvSpPr>
          <p:nvPr>
            <p:ph idx="1"/>
          </p:nvPr>
        </p:nvSpPr>
        <p:spPr/>
        <p:txBody>
          <a:bodyPr>
            <a:normAutofit/>
          </a:bodyPr>
          <a:lstStyle/>
          <a:p>
            <a:r>
              <a:rPr lang="nl-BE" dirty="0"/>
              <a:t>Studenten die geslaagd zijn voor een bepaald opleidingsonderdeel helpen medestudenten met studeren</a:t>
            </a:r>
          </a:p>
          <a:p>
            <a:pPr marL="0" indent="0">
              <a:buNone/>
            </a:pPr>
            <a:r>
              <a:rPr lang="nl-BE" sz="2400" dirty="0"/>
              <a:t>	</a:t>
            </a:r>
            <a:r>
              <a:rPr lang="nl-BE" sz="2400" dirty="0">
                <a:sym typeface="Wingdings" panose="05000000000000000000" pitchFamily="2" charset="2"/>
              </a:rPr>
              <a:t> door het geven van inhoudelijke uitleg/bijles</a:t>
            </a:r>
          </a:p>
          <a:p>
            <a:pPr marL="0" indent="0">
              <a:buNone/>
            </a:pPr>
            <a:r>
              <a:rPr lang="nl-BE" sz="2400" dirty="0">
                <a:sym typeface="Wingdings" panose="05000000000000000000" pitchFamily="2" charset="2"/>
              </a:rPr>
              <a:t>	 door tips te geven over hoe de cursus aan te pakken</a:t>
            </a:r>
          </a:p>
          <a:p>
            <a:pPr marL="0" indent="0">
              <a:buNone/>
            </a:pPr>
            <a:r>
              <a:rPr lang="nl-BE" sz="2400" dirty="0">
                <a:sym typeface="Wingdings" panose="05000000000000000000" pitchFamily="2" charset="2"/>
              </a:rPr>
              <a:t>	 door hen te motiveren en te steunen</a:t>
            </a:r>
          </a:p>
          <a:p>
            <a:pPr marL="0" indent="0">
              <a:buNone/>
            </a:pPr>
            <a:endParaRPr lang="nl-BE" dirty="0"/>
          </a:p>
          <a:p>
            <a:r>
              <a:rPr lang="nl-BE" dirty="0"/>
              <a:t>We spreken van tutoren en van </a:t>
            </a:r>
            <a:r>
              <a:rPr lang="nl-BE" dirty="0" err="1"/>
              <a:t>tutees</a:t>
            </a:r>
            <a:endParaRPr lang="nl-BE" dirty="0"/>
          </a:p>
          <a:p>
            <a:pPr marL="0" indent="0">
              <a:buNone/>
            </a:pPr>
            <a:r>
              <a:rPr lang="nl-BE" sz="2400" dirty="0"/>
              <a:t>	</a:t>
            </a:r>
            <a:r>
              <a:rPr lang="nl-BE" sz="2400" dirty="0">
                <a:sym typeface="Wingdings" panose="05000000000000000000" pitchFamily="2" charset="2"/>
              </a:rPr>
              <a:t> tutor = degene die de bijles geeft</a:t>
            </a:r>
          </a:p>
          <a:p>
            <a:pPr marL="0" indent="0">
              <a:buNone/>
            </a:pPr>
            <a:r>
              <a:rPr lang="nl-BE" sz="2400" dirty="0">
                <a:sym typeface="Wingdings" panose="05000000000000000000" pitchFamily="2" charset="2"/>
              </a:rPr>
              <a:t>	 tutee = degene die de bijles krijgt</a:t>
            </a:r>
            <a:endParaRPr lang="nl-BE" sz="2400" dirty="0"/>
          </a:p>
        </p:txBody>
      </p:sp>
    </p:spTree>
    <p:extLst>
      <p:ext uri="{BB962C8B-B14F-4D97-AF65-F5344CB8AC3E}">
        <p14:creationId xmlns:p14="http://schemas.microsoft.com/office/powerpoint/2010/main" val="129952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1. Wat is </a:t>
            </a:r>
            <a:r>
              <a:rPr lang="nl-BE" dirty="0" err="1">
                <a:solidFill>
                  <a:schemeClr val="tx1"/>
                </a:solidFill>
              </a:rPr>
              <a:t>study</a:t>
            </a:r>
            <a:r>
              <a:rPr lang="nl-BE" dirty="0">
                <a:solidFill>
                  <a:schemeClr val="tx1"/>
                </a:solidFill>
              </a:rPr>
              <a:t> buddy?</a:t>
            </a:r>
          </a:p>
        </p:txBody>
      </p:sp>
      <p:sp>
        <p:nvSpPr>
          <p:cNvPr id="3" name="Tijdelijke aanduiding voor inhoud 2"/>
          <p:cNvSpPr>
            <a:spLocks noGrp="1"/>
          </p:cNvSpPr>
          <p:nvPr>
            <p:ph idx="1"/>
          </p:nvPr>
        </p:nvSpPr>
        <p:spPr/>
        <p:txBody>
          <a:bodyPr/>
          <a:lstStyle/>
          <a:p>
            <a:r>
              <a:rPr lang="nl-BE" dirty="0"/>
              <a:t>Wat zijn voordelen van bijles gegeven door andere studenten:</a:t>
            </a:r>
          </a:p>
          <a:p>
            <a:pPr lvl="1"/>
            <a:r>
              <a:rPr lang="nl-BE" dirty="0"/>
              <a:t>De tutor staat op gelijke voet met de tutee</a:t>
            </a:r>
          </a:p>
          <a:p>
            <a:pPr lvl="1"/>
            <a:r>
              <a:rPr lang="nl-BE" dirty="0"/>
              <a:t>De tutor kent de pijnpunten, heeft de cursus zelf moeten leren</a:t>
            </a:r>
          </a:p>
          <a:p>
            <a:pPr lvl="1"/>
            <a:r>
              <a:rPr lang="nl-BE" dirty="0"/>
              <a:t>De tutor weet hoe de cursus van een bepaald opleidingsonderdeel te studeren</a:t>
            </a:r>
          </a:p>
          <a:p>
            <a:pPr lvl="1"/>
            <a:r>
              <a:rPr lang="nl-BE" dirty="0"/>
              <a:t>De tutor krijgt zelf ook een dieper inzicht in de leerstof</a:t>
            </a:r>
          </a:p>
          <a:p>
            <a:pPr lvl="1"/>
            <a:r>
              <a:rPr lang="nl-BE" dirty="0"/>
              <a:t>De tutor ontwikkelt belangrijke vaardigheden zoals: plannen, organiseren, coachen,…</a:t>
            </a:r>
          </a:p>
          <a:p>
            <a:pPr lvl="1"/>
            <a:r>
              <a:rPr lang="nl-BE" dirty="0"/>
              <a:t>…</a:t>
            </a:r>
          </a:p>
        </p:txBody>
      </p:sp>
    </p:spTree>
    <p:extLst>
      <p:ext uri="{BB962C8B-B14F-4D97-AF65-F5344CB8AC3E}">
        <p14:creationId xmlns:p14="http://schemas.microsoft.com/office/powerpoint/2010/main" val="366068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858000"/>
          </a:xfrm>
          <a:solidFill>
            <a:schemeClr val="tx1"/>
          </a:solidFill>
        </p:spPr>
        <p:txBody>
          <a:bodyPr>
            <a:normAutofit/>
          </a:bodyPr>
          <a:lstStyle/>
          <a:p>
            <a:pPr algn="ctr"/>
            <a:r>
              <a:rPr lang="nl-BE" sz="6000" dirty="0">
                <a:solidFill>
                  <a:schemeClr val="bg1"/>
                </a:solidFill>
              </a:rPr>
              <a:t>2. Kom ik in aanmerking?</a:t>
            </a:r>
          </a:p>
        </p:txBody>
      </p:sp>
    </p:spTree>
    <p:extLst>
      <p:ext uri="{BB962C8B-B14F-4D97-AF65-F5344CB8AC3E}">
        <p14:creationId xmlns:p14="http://schemas.microsoft.com/office/powerpoint/2010/main" val="320146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2. Kom ik in aanmerking?</a:t>
            </a:r>
          </a:p>
        </p:txBody>
      </p:sp>
      <p:sp>
        <p:nvSpPr>
          <p:cNvPr id="3" name="Tijdelijke aanduiding voor inhoud 2"/>
          <p:cNvSpPr>
            <a:spLocks noGrp="1"/>
          </p:cNvSpPr>
          <p:nvPr>
            <p:ph idx="1"/>
          </p:nvPr>
        </p:nvSpPr>
        <p:spPr/>
        <p:txBody>
          <a:bodyPr>
            <a:normAutofit/>
          </a:bodyPr>
          <a:lstStyle/>
          <a:p>
            <a:pPr>
              <a:lnSpc>
                <a:spcPct val="150000"/>
              </a:lnSpc>
              <a:spcBef>
                <a:spcPts val="0"/>
              </a:spcBef>
            </a:pPr>
            <a:r>
              <a:rPr lang="nl-BE" dirty="0"/>
              <a:t>Alle tutoren worden eerst gescreend door de </a:t>
            </a:r>
            <a:r>
              <a:rPr lang="nl-BE" dirty="0" err="1"/>
              <a:t>studycoaches</a:t>
            </a:r>
            <a:endParaRPr lang="nl-BE" dirty="0"/>
          </a:p>
          <a:p>
            <a:pPr lvl="1">
              <a:lnSpc>
                <a:spcPct val="150000"/>
              </a:lnSpc>
              <a:spcBef>
                <a:spcPts val="0"/>
              </a:spcBef>
            </a:pPr>
            <a:r>
              <a:rPr lang="nl-BE" dirty="0"/>
              <a:t>Je komt in aanmerking als je geslaagd bent op het desbetreffende opleidingsonderdeel met een goed cijfer</a:t>
            </a:r>
          </a:p>
          <a:p>
            <a:pPr lvl="1">
              <a:lnSpc>
                <a:spcPct val="150000"/>
              </a:lnSpc>
              <a:spcBef>
                <a:spcPts val="0"/>
              </a:spcBef>
            </a:pPr>
            <a:r>
              <a:rPr lang="nl-BE" dirty="0"/>
              <a:t>Je komt in aanmerking als je voldoende gemotiveerd bent</a:t>
            </a:r>
          </a:p>
          <a:p>
            <a:pPr lvl="1">
              <a:lnSpc>
                <a:spcPct val="150000"/>
              </a:lnSpc>
              <a:spcBef>
                <a:spcPts val="0"/>
              </a:spcBef>
            </a:pPr>
            <a:r>
              <a:rPr lang="nl-BE" dirty="0"/>
              <a:t>Je komt in aanmerking als je voldoende tijd hebt tijdens het academiejaar</a:t>
            </a:r>
          </a:p>
          <a:p>
            <a:pPr lvl="1">
              <a:lnSpc>
                <a:spcPct val="150000"/>
              </a:lnSpc>
              <a:spcBef>
                <a:spcPts val="0"/>
              </a:spcBef>
            </a:pPr>
            <a:r>
              <a:rPr lang="nl-BE" dirty="0"/>
              <a:t>Je komt in aanmerking als je beschikt over de juiste interpersoonlijke, managende en pedagogische vaardigheden</a:t>
            </a:r>
          </a:p>
        </p:txBody>
      </p:sp>
    </p:spTree>
    <p:extLst>
      <p:ext uri="{BB962C8B-B14F-4D97-AF65-F5344CB8AC3E}">
        <p14:creationId xmlns:p14="http://schemas.microsoft.com/office/powerpoint/2010/main" val="101361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solidFill>
                  <a:schemeClr val="tx1"/>
                </a:solidFill>
              </a:rPr>
              <a:t>2. Kom ik in aanmerking?</a:t>
            </a:r>
          </a:p>
        </p:txBody>
      </p:sp>
      <p:pic>
        <p:nvPicPr>
          <p:cNvPr id="4" name="Tijdelijke aanduiding voor inhoud 3"/>
          <p:cNvPicPr>
            <a:picLocks noGrp="1" noChangeAspect="1"/>
          </p:cNvPicPr>
          <p:nvPr>
            <p:ph idx="1"/>
          </p:nvPr>
        </p:nvPicPr>
        <p:blipFill>
          <a:blip r:embed="rId2"/>
          <a:stretch>
            <a:fillRect/>
          </a:stretch>
        </p:blipFill>
        <p:spPr>
          <a:xfrm>
            <a:off x="2499299" y="2214873"/>
            <a:ext cx="6476712" cy="3537857"/>
          </a:xfrm>
          <a:prstGeom prst="rect">
            <a:avLst/>
          </a:prstGeom>
        </p:spPr>
      </p:pic>
      <p:pic>
        <p:nvPicPr>
          <p:cNvPr id="5" name="Afbeelding 4"/>
          <p:cNvPicPr>
            <a:picLocks noChangeAspect="1"/>
          </p:cNvPicPr>
          <p:nvPr/>
        </p:nvPicPr>
        <p:blipFill>
          <a:blip r:embed="rId3"/>
          <a:stretch>
            <a:fillRect/>
          </a:stretch>
        </p:blipFill>
        <p:spPr>
          <a:xfrm>
            <a:off x="2628372" y="3260527"/>
            <a:ext cx="2313742" cy="1402180"/>
          </a:xfrm>
          <a:prstGeom prst="rect">
            <a:avLst/>
          </a:prstGeom>
        </p:spPr>
      </p:pic>
      <p:pic>
        <p:nvPicPr>
          <p:cNvPr id="6" name="Afbeelding 5"/>
          <p:cNvPicPr>
            <a:picLocks noChangeAspect="1"/>
          </p:cNvPicPr>
          <p:nvPr/>
        </p:nvPicPr>
        <p:blipFill>
          <a:blip r:embed="rId4"/>
          <a:stretch>
            <a:fillRect/>
          </a:stretch>
        </p:blipFill>
        <p:spPr>
          <a:xfrm>
            <a:off x="6480886" y="3260527"/>
            <a:ext cx="2359766" cy="1415860"/>
          </a:xfrm>
          <a:prstGeom prst="rect">
            <a:avLst/>
          </a:prstGeom>
        </p:spPr>
      </p:pic>
      <p:pic>
        <p:nvPicPr>
          <p:cNvPr id="7" name="Afbeelding 6"/>
          <p:cNvPicPr>
            <a:picLocks noChangeAspect="1"/>
          </p:cNvPicPr>
          <p:nvPr/>
        </p:nvPicPr>
        <p:blipFill rotWithShape="1">
          <a:blip r:embed="rId5"/>
          <a:srcRect l="3550" r="3756" b="20936"/>
          <a:stretch/>
        </p:blipFill>
        <p:spPr>
          <a:xfrm>
            <a:off x="4478305" y="2510712"/>
            <a:ext cx="2731626" cy="394901"/>
          </a:xfrm>
          <a:prstGeom prst="rect">
            <a:avLst/>
          </a:prstGeom>
        </p:spPr>
      </p:pic>
      <p:pic>
        <p:nvPicPr>
          <p:cNvPr id="8" name="Afbeelding 7"/>
          <p:cNvPicPr>
            <a:picLocks noChangeAspect="1"/>
          </p:cNvPicPr>
          <p:nvPr/>
        </p:nvPicPr>
        <p:blipFill rotWithShape="1">
          <a:blip r:embed="rId6"/>
          <a:srcRect l="10559" r="11824" b="7556"/>
          <a:stretch/>
        </p:blipFill>
        <p:spPr>
          <a:xfrm>
            <a:off x="4684789" y="5031301"/>
            <a:ext cx="2318657" cy="420452"/>
          </a:xfrm>
          <a:prstGeom prst="rect">
            <a:avLst/>
          </a:prstGeom>
        </p:spPr>
      </p:pic>
      <p:sp>
        <p:nvSpPr>
          <p:cNvPr id="9" name="Tekstvak 8"/>
          <p:cNvSpPr txBox="1"/>
          <p:nvPr/>
        </p:nvSpPr>
        <p:spPr>
          <a:xfrm>
            <a:off x="330363" y="2738215"/>
            <a:ext cx="1713084" cy="430887"/>
          </a:xfrm>
          <a:prstGeom prst="rect">
            <a:avLst/>
          </a:prstGeom>
          <a:noFill/>
          <a:ln w="3175">
            <a:solidFill>
              <a:schemeClr val="tx1"/>
            </a:solidFill>
          </a:ln>
        </p:spPr>
        <p:txBody>
          <a:bodyPr wrap="square" rtlCol="0">
            <a:spAutoFit/>
          </a:bodyPr>
          <a:lstStyle/>
          <a:p>
            <a:pPr marL="342900" indent="-342900">
              <a:buFont typeface="Arial" panose="020B0604020202020204" pitchFamily="34" charset="0"/>
              <a:buChar char="•"/>
            </a:pPr>
            <a:r>
              <a:rPr lang="nl-BE" sz="2200" dirty="0"/>
              <a:t>Vakkennis</a:t>
            </a:r>
          </a:p>
        </p:txBody>
      </p:sp>
      <p:sp>
        <p:nvSpPr>
          <p:cNvPr id="10" name="Tekstvak 9"/>
          <p:cNvSpPr txBox="1"/>
          <p:nvPr/>
        </p:nvSpPr>
        <p:spPr>
          <a:xfrm>
            <a:off x="9486084" y="4005203"/>
            <a:ext cx="2542630" cy="1446550"/>
          </a:xfrm>
          <a:prstGeom prst="rect">
            <a:avLst/>
          </a:prstGeom>
          <a:noFill/>
          <a:ln w="3175">
            <a:solidFill>
              <a:schemeClr val="tx1"/>
            </a:solidFill>
          </a:ln>
        </p:spPr>
        <p:txBody>
          <a:bodyPr wrap="square" rtlCol="0">
            <a:spAutoFit/>
          </a:bodyPr>
          <a:lstStyle/>
          <a:p>
            <a:pPr marL="342900" indent="-342900">
              <a:buFont typeface="Arial" panose="020B0604020202020204" pitchFamily="34" charset="0"/>
              <a:buChar char="•"/>
            </a:pPr>
            <a:r>
              <a:rPr lang="nl-BE" sz="2200" dirty="0"/>
              <a:t>Motiveren</a:t>
            </a:r>
          </a:p>
          <a:p>
            <a:pPr marL="342900" indent="-342900">
              <a:buFont typeface="Arial" panose="020B0604020202020204" pitchFamily="34" charset="0"/>
              <a:buChar char="•"/>
            </a:pPr>
            <a:r>
              <a:rPr lang="nl-BE" sz="2200" dirty="0"/>
              <a:t>Communicatieve vaardigheden</a:t>
            </a:r>
          </a:p>
          <a:p>
            <a:pPr marL="342900" indent="-342900">
              <a:buFont typeface="Arial" panose="020B0604020202020204" pitchFamily="34" charset="0"/>
              <a:buChar char="•"/>
            </a:pPr>
            <a:r>
              <a:rPr lang="nl-BE" sz="2200" dirty="0"/>
              <a:t>Coachen</a:t>
            </a:r>
          </a:p>
        </p:txBody>
      </p:sp>
      <p:sp>
        <p:nvSpPr>
          <p:cNvPr id="12" name="Tekstvak 11"/>
          <p:cNvSpPr txBox="1"/>
          <p:nvPr/>
        </p:nvSpPr>
        <p:spPr>
          <a:xfrm>
            <a:off x="7794892" y="1120864"/>
            <a:ext cx="2542630" cy="1107996"/>
          </a:xfrm>
          <a:prstGeom prst="rect">
            <a:avLst/>
          </a:prstGeom>
          <a:noFill/>
          <a:ln w="3175">
            <a:solidFill>
              <a:schemeClr val="tx1"/>
            </a:solidFill>
          </a:ln>
        </p:spPr>
        <p:txBody>
          <a:bodyPr wrap="square" rtlCol="0">
            <a:spAutoFit/>
          </a:bodyPr>
          <a:lstStyle/>
          <a:p>
            <a:pPr marL="342900" indent="-342900">
              <a:buFont typeface="Arial" panose="020B0604020202020204" pitchFamily="34" charset="0"/>
              <a:buChar char="•"/>
            </a:pPr>
            <a:r>
              <a:rPr lang="nl-BE" sz="2200" dirty="0"/>
              <a:t>Empathisch</a:t>
            </a:r>
          </a:p>
          <a:p>
            <a:pPr marL="342900" indent="-342900">
              <a:buFont typeface="Arial" panose="020B0604020202020204" pitchFamily="34" charset="0"/>
              <a:buChar char="•"/>
            </a:pPr>
            <a:r>
              <a:rPr lang="nl-BE" sz="2200" dirty="0"/>
              <a:t>Openheid</a:t>
            </a:r>
          </a:p>
          <a:p>
            <a:pPr marL="342900" indent="-342900">
              <a:buFont typeface="Arial" panose="020B0604020202020204" pitchFamily="34" charset="0"/>
              <a:buChar char="•"/>
            </a:pPr>
            <a:r>
              <a:rPr lang="nl-BE" sz="2200" dirty="0"/>
              <a:t>Teamgericht</a:t>
            </a:r>
          </a:p>
        </p:txBody>
      </p:sp>
      <p:sp>
        <p:nvSpPr>
          <p:cNvPr id="13" name="Tekstvak 12"/>
          <p:cNvSpPr txBox="1"/>
          <p:nvPr/>
        </p:nvSpPr>
        <p:spPr>
          <a:xfrm>
            <a:off x="243277" y="5241527"/>
            <a:ext cx="2883859" cy="1446550"/>
          </a:xfrm>
          <a:prstGeom prst="rect">
            <a:avLst/>
          </a:prstGeom>
          <a:noFill/>
          <a:ln w="3175">
            <a:solidFill>
              <a:schemeClr val="tx1"/>
            </a:solidFill>
          </a:ln>
        </p:spPr>
        <p:txBody>
          <a:bodyPr wrap="square" rtlCol="0">
            <a:spAutoFit/>
          </a:bodyPr>
          <a:lstStyle/>
          <a:p>
            <a:pPr marL="342900" indent="-342900">
              <a:buFont typeface="Arial" panose="020B0604020202020204" pitchFamily="34" charset="0"/>
              <a:buChar char="•"/>
            </a:pPr>
            <a:r>
              <a:rPr lang="nl-BE" sz="2200" dirty="0"/>
              <a:t>Plannen </a:t>
            </a:r>
          </a:p>
          <a:p>
            <a:pPr marL="342900" indent="-342900">
              <a:buFont typeface="Arial" panose="020B0604020202020204" pitchFamily="34" charset="0"/>
              <a:buChar char="•"/>
            </a:pPr>
            <a:r>
              <a:rPr lang="nl-BE" sz="2200" dirty="0"/>
              <a:t>Zelfstandigheid</a:t>
            </a:r>
          </a:p>
          <a:p>
            <a:pPr marL="342900" indent="-342900">
              <a:buFont typeface="Arial" panose="020B0604020202020204" pitchFamily="34" charset="0"/>
              <a:buChar char="•"/>
            </a:pPr>
            <a:r>
              <a:rPr lang="nl-BE" sz="2200" dirty="0"/>
              <a:t>Probleemoplossend denken</a:t>
            </a:r>
          </a:p>
        </p:txBody>
      </p:sp>
      <p:cxnSp>
        <p:nvCxnSpPr>
          <p:cNvPr id="17" name="Rechte verbindingslijn met pijl 16"/>
          <p:cNvCxnSpPr/>
          <p:nvPr/>
        </p:nvCxnSpPr>
        <p:spPr>
          <a:xfrm flipH="1" flipV="1">
            <a:off x="2043447" y="3080919"/>
            <a:ext cx="1083689" cy="55517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Rechte verbindingslijn met pijl 18"/>
          <p:cNvCxnSpPr/>
          <p:nvPr/>
        </p:nvCxnSpPr>
        <p:spPr>
          <a:xfrm flipV="1">
            <a:off x="6973051" y="1778252"/>
            <a:ext cx="801972" cy="840074"/>
          </a:xfrm>
          <a:prstGeom prst="straightConnector1">
            <a:avLst/>
          </a:prstGeom>
          <a:ln w="28575">
            <a:solidFill>
              <a:schemeClr val="tx1"/>
            </a:solidFill>
            <a:tailEnd type="triangle"/>
          </a:ln>
        </p:spPr>
        <p:style>
          <a:lnRef idx="3">
            <a:schemeClr val="accent6"/>
          </a:lnRef>
          <a:fillRef idx="0">
            <a:schemeClr val="accent6"/>
          </a:fillRef>
          <a:effectRef idx="2">
            <a:schemeClr val="accent6"/>
          </a:effectRef>
          <a:fontRef idx="minor">
            <a:schemeClr val="tx1"/>
          </a:fontRef>
        </p:style>
      </p:cxnSp>
      <p:cxnSp>
        <p:nvCxnSpPr>
          <p:cNvPr id="22" name="Rechte verbindingslijn met pijl 21"/>
          <p:cNvCxnSpPr>
            <a:endCxn id="13" idx="3"/>
          </p:cNvCxnSpPr>
          <p:nvPr/>
        </p:nvCxnSpPr>
        <p:spPr>
          <a:xfrm flipH="1">
            <a:off x="3127136" y="5323114"/>
            <a:ext cx="1640807" cy="64168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Rechte verbindingslijn met pijl 23"/>
          <p:cNvCxnSpPr>
            <a:endCxn id="10" idx="1"/>
          </p:cNvCxnSpPr>
          <p:nvPr/>
        </p:nvCxnSpPr>
        <p:spPr>
          <a:xfrm>
            <a:off x="8410644" y="4106948"/>
            <a:ext cx="1075440" cy="62153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838558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2110</Words>
  <Application>Microsoft Office PowerPoint</Application>
  <PresentationFormat>Breedbeeld</PresentationFormat>
  <Paragraphs>193</Paragraphs>
  <Slides>35</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35</vt:i4>
      </vt:variant>
    </vt:vector>
  </HeadingPairs>
  <TitlesOfParts>
    <vt:vector size="40" baseType="lpstr">
      <vt:lpstr>Arial</vt:lpstr>
      <vt:lpstr>Calibri</vt:lpstr>
      <vt:lpstr>Calibri Light</vt:lpstr>
      <vt:lpstr>Wingdings</vt:lpstr>
      <vt:lpstr>Kantoorthema</vt:lpstr>
      <vt:lpstr>Study Buddy</vt:lpstr>
      <vt:lpstr>Wie zijn wij?</vt:lpstr>
      <vt:lpstr>Na het volgen van deze sessie hebben jullie meer duidelijkheid over:</vt:lpstr>
      <vt:lpstr>1. Wat is study buddy?</vt:lpstr>
      <vt:lpstr>1. Wat is study buddy?</vt:lpstr>
      <vt:lpstr>1. Wat is study buddy?</vt:lpstr>
      <vt:lpstr>2. Kom ik in aanmerking?</vt:lpstr>
      <vt:lpstr>2. Kom ik in aanmerking?</vt:lpstr>
      <vt:lpstr>2. Kom ik in aanmerking?</vt:lpstr>
      <vt:lpstr>3. Wat wordt er van mij verwacht?</vt:lpstr>
      <vt:lpstr>3. Wat wordt er van mij verwacht?</vt:lpstr>
      <vt:lpstr>3. Wat wordt er van mij verwacht?</vt:lpstr>
      <vt:lpstr>3. Wat wordt er van mij verwacht?</vt:lpstr>
      <vt:lpstr>3. Wat wordt er van mij verwacht?</vt:lpstr>
      <vt:lpstr>3. Wat wordt er van mij verwacht?</vt:lpstr>
      <vt:lpstr>3. Wat wordt er van mij verwacht?</vt:lpstr>
      <vt:lpstr>3. Wat wordt er van mij verwacht?</vt:lpstr>
      <vt:lpstr>3. Wat wordt er van mij verwacht?</vt:lpstr>
      <vt:lpstr>4. Hoe gaat het praktisch in zijn werk?</vt:lpstr>
      <vt:lpstr>4. Hoe gaat het praktisch in zijn werk?</vt:lpstr>
      <vt:lpstr>4. Hoe gaat het praktisch in zijn werk?</vt:lpstr>
      <vt:lpstr>4. Hoe gaat het praktisch in zijn werk?</vt:lpstr>
      <vt:lpstr>5. Hoe pak ik de bijlessessie aan?</vt:lpstr>
      <vt:lpstr>5. Hoe pak ik de bijlessessie aan?</vt:lpstr>
      <vt:lpstr>5. Hoe pak ik de bijlessessie aan?</vt:lpstr>
      <vt:lpstr>5. Hoe pak ik de bijlessessie aan?</vt:lpstr>
      <vt:lpstr>5. Hoe pak ik de bijlessessie aan?</vt:lpstr>
      <vt:lpstr>5. Hoe pak ik de bijlessessie aan?</vt:lpstr>
      <vt:lpstr>5. Hoe pak ik de bijlessessie aan?</vt:lpstr>
      <vt:lpstr>6. Hoeveel professionele uren krijg ik hiervoor?</vt:lpstr>
      <vt:lpstr>6. Hoeveel professionele uren krijg ik?</vt:lpstr>
      <vt:lpstr>6. Hoeveel professionele uren krijg ik?</vt:lpstr>
      <vt:lpstr>6. Hoeveel professionele uren krijg ik?</vt:lpstr>
      <vt:lpstr>6. Hoeveel professionele uren krijg ik?</vt:lpstr>
      <vt:lpstr>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Jens Degroef</cp:lastModifiedBy>
  <cp:revision>105</cp:revision>
  <cp:lastPrinted>2018-09-24T07:56:59Z</cp:lastPrinted>
  <dcterms:created xsi:type="dcterms:W3CDTF">2016-06-13T13:38:04Z</dcterms:created>
  <dcterms:modified xsi:type="dcterms:W3CDTF">2021-10-15T11:34:46Z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95379a6-efcb-4855-97e0-03c6be785496_Enabled">
    <vt:lpwstr>true</vt:lpwstr>
  </property>
  <property fmtid="{D5CDD505-2E9C-101B-9397-08002B2CF9AE}" pid="3" name="MSIP_Label_f95379a6-efcb-4855-97e0-03c6be785496_SetDate">
    <vt:lpwstr>2021-05-06T12:11:44Z</vt:lpwstr>
  </property>
  <property fmtid="{D5CDD505-2E9C-101B-9397-08002B2CF9AE}" pid="4" name="MSIP_Label_f95379a6-efcb-4855-97e0-03c6be785496_Method">
    <vt:lpwstr>Standard</vt:lpwstr>
  </property>
  <property fmtid="{D5CDD505-2E9C-101B-9397-08002B2CF9AE}" pid="5" name="MSIP_Label_f95379a6-efcb-4855-97e0-03c6be785496_Name">
    <vt:lpwstr>f95379a6-efcb-4855-97e0-03c6be785496</vt:lpwstr>
  </property>
  <property fmtid="{D5CDD505-2E9C-101B-9397-08002B2CF9AE}" pid="6" name="MSIP_Label_f95379a6-efcb-4855-97e0-03c6be785496_SiteId">
    <vt:lpwstr>0bff66c5-45db-46ed-8b81-87959e069b90</vt:lpwstr>
  </property>
  <property fmtid="{D5CDD505-2E9C-101B-9397-08002B2CF9AE}" pid="7" name="MSIP_Label_f95379a6-efcb-4855-97e0-03c6be785496_ActionId">
    <vt:lpwstr>5f1d9627-09a1-4f49-9672-425fd4af9957</vt:lpwstr>
  </property>
  <property fmtid="{D5CDD505-2E9C-101B-9397-08002B2CF9AE}" pid="8" name="MSIP_Label_f95379a6-efcb-4855-97e0-03c6be785496_ContentBits">
    <vt:lpwstr>0</vt:lpwstr>
  </property>
</Properties>
</file>