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60" d="100"/>
          <a:sy n="160" d="100"/>
        </p:scale>
        <p:origin x="24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56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1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51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04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06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22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54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0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69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4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28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086F7-61AE-407F-9F67-127BC3F4899F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8C470-C139-40D8-9B6A-C476B5AE23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1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236235" y="1690689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469825" y="19301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</a:t>
            </a:r>
            <a:r>
              <a:rPr lang="en-US" altLang="ja-JP" sz="1350" dirty="0" err="1"/>
              <a:t>μA</a:t>
            </a:r>
            <a:r>
              <a:rPr lang="en-US" altLang="ja-JP" sz="1350" dirty="0"/>
              <a:t>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334315" y="3564219"/>
            <a:ext cx="44753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ms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35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1</a:t>
            </a:r>
            <a:r>
              <a:rPr kumimoji="1" lang="ja-JP" altLang="en-US" sz="1200" dirty="0">
                <a:latin typeface="+mn-ea"/>
              </a:rPr>
              <a:t>　抵抗の直列接続回路の電圧、電流の時間変化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R1=1kΩ</a:t>
            </a:r>
            <a:r>
              <a:rPr lang="ja-JP" altLang="en-US" sz="1200" dirty="0"/>
              <a:t>　</a:t>
            </a:r>
            <a:r>
              <a:rPr lang="en-US" altLang="ja-JP" sz="1200" dirty="0"/>
              <a:t>R2=10kΩ</a:t>
            </a:r>
            <a:endParaRPr lang="ja-JP" altLang="en-US" sz="1200" dirty="0"/>
          </a:p>
          <a:p>
            <a:pPr algn="ctr"/>
            <a:endParaRPr kumimoji="1" lang="en-US" altLang="ja-JP" sz="1200" dirty="0">
              <a:latin typeface="+mn-ea"/>
            </a:endParaRP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B517DD60-4E3E-4322-91E7-B012CDF14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17186"/>
            <a:ext cx="7886700" cy="193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6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Ⅴ[mV]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Ⅰ[mA]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135753" y="3006544"/>
            <a:ext cx="4872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μs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10</a:t>
            </a:r>
            <a:r>
              <a:rPr kumimoji="1" lang="ja-JP" altLang="en-US" sz="1200" dirty="0">
                <a:latin typeface="+mn-ea"/>
              </a:rPr>
              <a:t>　</a:t>
            </a:r>
            <a:r>
              <a:rPr kumimoji="1" lang="en-US" altLang="ja-JP" sz="1200" dirty="0">
                <a:latin typeface="+mn-ea"/>
              </a:rPr>
              <a:t> RLC</a:t>
            </a:r>
            <a:r>
              <a:rPr kumimoji="1" lang="ja-JP" altLang="en-US" sz="1200" dirty="0">
                <a:latin typeface="+mn-ea"/>
              </a:rPr>
              <a:t>の直列回路</a:t>
            </a:r>
            <a:r>
              <a:rPr kumimoji="1" lang="en-US" altLang="ja-JP" sz="1200" dirty="0">
                <a:latin typeface="+mn-ea"/>
              </a:rPr>
              <a:t>(15KHz)</a:t>
            </a:r>
            <a:r>
              <a:rPr kumimoji="1" lang="ja-JP" altLang="en-US" sz="1200" dirty="0">
                <a:latin typeface="+mn-ea"/>
              </a:rPr>
              <a:t>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R1=100Ω  Rin=50Ω  C1=0.1μF  L1=1mH</a:t>
            </a:r>
            <a:endParaRPr kumimoji="1" lang="ja-JP" altLang="en-US" sz="1200" dirty="0">
              <a:latin typeface="+mn-ea"/>
            </a:endParaRPr>
          </a:p>
          <a:p>
            <a:pPr algn="ctr"/>
            <a:endParaRPr kumimoji="1" lang="ja-JP" altLang="en-US" sz="1200" dirty="0">
              <a:latin typeface="+mn-ea"/>
            </a:endParaRPr>
          </a:p>
          <a:p>
            <a:endParaRPr lang="ja-JP" altLang="en-US" sz="135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335C07F-934D-47CF-AF1C-EDBE3D4A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81037"/>
            <a:ext cx="7886700" cy="21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63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Ⅰ[mA]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170035" y="3018497"/>
            <a:ext cx="48039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μs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11</a:t>
            </a:r>
            <a:r>
              <a:rPr kumimoji="1" lang="ja-JP" altLang="en-US" sz="1200" dirty="0">
                <a:latin typeface="+mn-ea"/>
              </a:rPr>
              <a:t>　</a:t>
            </a:r>
            <a:r>
              <a:rPr kumimoji="1" lang="en-US" altLang="ja-JP" sz="1200" dirty="0">
                <a:latin typeface="+mn-ea"/>
              </a:rPr>
              <a:t> RLC</a:t>
            </a:r>
            <a:r>
              <a:rPr kumimoji="1" lang="ja-JP" altLang="en-US" sz="1200" dirty="0">
                <a:latin typeface="+mn-ea"/>
              </a:rPr>
              <a:t>の直列回路</a:t>
            </a:r>
            <a:r>
              <a:rPr kumimoji="1" lang="en-US" altLang="ja-JP" sz="1200" dirty="0">
                <a:latin typeface="+mn-ea"/>
              </a:rPr>
              <a:t>(25KHz)</a:t>
            </a:r>
            <a:r>
              <a:rPr kumimoji="1" lang="ja-JP" altLang="en-US" sz="1200" dirty="0">
                <a:latin typeface="+mn-ea"/>
              </a:rPr>
              <a:t>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R1=100Ω  Rin=50Ω  C1=0.1μF  L1=1mH</a:t>
            </a:r>
            <a:endParaRPr kumimoji="1" lang="ja-JP" altLang="en-US" sz="1200" dirty="0">
              <a:latin typeface="+mn-ea"/>
            </a:endParaRPr>
          </a:p>
          <a:p>
            <a:pPr algn="ctr"/>
            <a:endParaRPr kumimoji="1" lang="ja-JP" altLang="en-US" sz="1200" dirty="0">
              <a:latin typeface="+mn-ea"/>
            </a:endParaRPr>
          </a:p>
          <a:p>
            <a:endParaRPr lang="ja-JP" altLang="en-US" sz="1350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E5CB8FAB-E9E8-4DD7-85B4-84FA770FA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25" y="722810"/>
            <a:ext cx="7977750" cy="21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8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</a:t>
            </a:r>
            <a:r>
              <a:rPr lang="en-US" altLang="ja-JP" sz="1350" dirty="0" err="1"/>
              <a:t>μA</a:t>
            </a:r>
            <a:r>
              <a:rPr lang="en-US" altLang="ja-JP" sz="1350" dirty="0"/>
              <a:t>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309198" y="2996458"/>
            <a:ext cx="44345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ms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2</a:t>
            </a:r>
            <a:r>
              <a:rPr kumimoji="1" lang="ja-JP" altLang="en-US" sz="1200" dirty="0">
                <a:latin typeface="+mn-ea"/>
              </a:rPr>
              <a:t>　抵抗の並列接続回路の電圧、電流の時間変化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R1=10kΩ</a:t>
            </a:r>
            <a:r>
              <a:rPr lang="ja-JP" altLang="en-US" sz="1200" dirty="0"/>
              <a:t>　</a:t>
            </a:r>
            <a:r>
              <a:rPr lang="en-US" altLang="ja-JP" sz="1200" dirty="0"/>
              <a:t>R2=33kΩ</a:t>
            </a:r>
            <a:endParaRPr lang="ja-JP" altLang="en-US" sz="1200" dirty="0"/>
          </a:p>
          <a:p>
            <a:pPr algn="ctr"/>
            <a:endParaRPr kumimoji="1" lang="ja-JP" altLang="en-US" sz="1200" dirty="0">
              <a:latin typeface="+mn-ea"/>
            </a:endParaRPr>
          </a:p>
          <a:p>
            <a:endParaRPr lang="ja-JP" altLang="en-US" sz="1350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D7C56DB-5559-4C1F-A57A-50CADCF59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25" y="1060973"/>
            <a:ext cx="7886700" cy="173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0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</a:t>
            </a:r>
            <a:r>
              <a:rPr lang="en-US" altLang="ja-JP" sz="1350" dirty="0" err="1"/>
              <a:t>μA</a:t>
            </a:r>
            <a:r>
              <a:rPr lang="en-US" altLang="ja-JP" sz="1350" dirty="0"/>
              <a:t>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270184" y="3039788"/>
            <a:ext cx="460363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ms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3</a:t>
            </a:r>
            <a:r>
              <a:rPr kumimoji="1" lang="ja-JP" altLang="en-US" sz="1200" dirty="0">
                <a:latin typeface="+mn-ea"/>
              </a:rPr>
              <a:t>　抵抗の直並列接続回路の電圧、電流の時間変化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R1=1kΩ</a:t>
            </a:r>
            <a:r>
              <a:rPr lang="ja-JP" altLang="en-US" sz="1200" dirty="0"/>
              <a:t>　</a:t>
            </a:r>
            <a:r>
              <a:rPr lang="en-US" altLang="ja-JP" sz="1200" dirty="0"/>
              <a:t>R2=10kΩ  R3=10kΩ</a:t>
            </a:r>
            <a:endParaRPr lang="ja-JP" altLang="en-US" sz="1200" dirty="0"/>
          </a:p>
          <a:p>
            <a:pPr algn="ctr"/>
            <a:endParaRPr lang="ja-JP" altLang="en-US" sz="1200" dirty="0"/>
          </a:p>
          <a:p>
            <a:pPr algn="ctr"/>
            <a:endParaRPr kumimoji="1" lang="ja-JP" altLang="en-US" sz="1200" dirty="0">
              <a:latin typeface="+mn-ea"/>
            </a:endParaRPr>
          </a:p>
          <a:p>
            <a:endParaRPr lang="ja-JP" altLang="en-US" sz="135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75678BE-C8C2-4C43-8CFC-F0417D3CA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4" y="778830"/>
            <a:ext cx="7932225" cy="20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5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</a:t>
            </a:r>
            <a:r>
              <a:rPr lang="en-US" altLang="ja-JP" sz="1350" dirty="0" err="1"/>
              <a:t>μA</a:t>
            </a:r>
            <a:r>
              <a:rPr lang="en-US" altLang="ja-JP" sz="1350" dirty="0"/>
              <a:t>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309198" y="2970475"/>
            <a:ext cx="45256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ms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図４　キルヒホッフの法則の電圧、電流の時間変化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R1=33kΩ </a:t>
            </a:r>
            <a:r>
              <a:rPr lang="ja-JP" altLang="en-US" sz="1200" dirty="0"/>
              <a:t> </a:t>
            </a:r>
            <a:r>
              <a:rPr lang="en-US" altLang="ja-JP" sz="1200" dirty="0"/>
              <a:t>R2=10kΩ  R3=15kΩ</a:t>
            </a:r>
            <a:endParaRPr lang="ja-JP" altLang="en-US" sz="1200" dirty="0"/>
          </a:p>
          <a:p>
            <a:pPr algn="ctr"/>
            <a:endParaRPr kumimoji="1" lang="ja-JP" altLang="en-US" sz="1200" dirty="0">
              <a:latin typeface="+mn-ea"/>
            </a:endParaRPr>
          </a:p>
          <a:p>
            <a:endParaRPr lang="ja-JP" altLang="en-US" sz="1350" dirty="0"/>
          </a:p>
        </p:txBody>
      </p:sp>
      <p:pic>
        <p:nvPicPr>
          <p:cNvPr id="7" name="コンテンツ プレースホルダー 8">
            <a:extLst>
              <a:ext uri="{FF2B5EF4-FFF2-40B4-BE49-F238E27FC236}">
                <a16:creationId xmlns:a16="http://schemas.microsoft.com/office/drawing/2014/main" id="{1A083FC0-CE46-4552-BABA-76795C207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722811"/>
            <a:ext cx="7932225" cy="1918220"/>
          </a:xfrm>
        </p:spPr>
      </p:pic>
    </p:spTree>
    <p:extLst>
      <p:ext uri="{BB962C8B-B14F-4D97-AF65-F5344CB8AC3E}">
        <p14:creationId xmlns:p14="http://schemas.microsoft.com/office/powerpoint/2010/main" val="353537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Ⅰ[mA]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309197" y="3179488"/>
            <a:ext cx="44345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μs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5</a:t>
            </a:r>
            <a:r>
              <a:rPr kumimoji="1" lang="ja-JP" altLang="en-US" sz="1200" dirty="0">
                <a:latin typeface="+mn-ea"/>
              </a:rPr>
              <a:t>　</a:t>
            </a:r>
            <a:r>
              <a:rPr kumimoji="1" lang="en-US" altLang="ja-JP" sz="1200" dirty="0">
                <a:latin typeface="+mn-ea"/>
              </a:rPr>
              <a:t>RL</a:t>
            </a:r>
            <a:r>
              <a:rPr kumimoji="1" lang="ja-JP" altLang="en-US" sz="1200" dirty="0">
                <a:latin typeface="+mn-ea"/>
              </a:rPr>
              <a:t>の直列回路１の電圧、電流の時間変化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R1=10Ω  Rin=50Ω  L1=1mH</a:t>
            </a:r>
            <a:endParaRPr kumimoji="1" lang="ja-JP" altLang="en-US" sz="1200" dirty="0">
              <a:latin typeface="+mn-ea"/>
            </a:endParaRPr>
          </a:p>
          <a:p>
            <a:endParaRPr lang="ja-JP" altLang="en-US" sz="1350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59F76AE8-37EC-4D62-830A-F086BB937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24" y="705393"/>
            <a:ext cx="7886700" cy="220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9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Ⅴ[mV]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Ⅰ[mA]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242328" y="3144428"/>
            <a:ext cx="4434553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μs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6</a:t>
            </a:r>
            <a:r>
              <a:rPr kumimoji="1" lang="ja-JP" altLang="en-US" sz="1200" dirty="0">
                <a:latin typeface="+mn-ea"/>
              </a:rPr>
              <a:t>　</a:t>
            </a:r>
            <a:r>
              <a:rPr kumimoji="1" lang="en-US" altLang="ja-JP" sz="1200" dirty="0">
                <a:latin typeface="+mn-ea"/>
              </a:rPr>
              <a:t>RL</a:t>
            </a:r>
            <a:r>
              <a:rPr kumimoji="1" lang="ja-JP" altLang="en-US" sz="1200" dirty="0">
                <a:latin typeface="+mn-ea"/>
              </a:rPr>
              <a:t>の直列回路２の電圧、電流の時間変化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R1=100Ω  Rin=50Ω  L1=1mH</a:t>
            </a:r>
            <a:endParaRPr kumimoji="1" lang="ja-JP" altLang="en-US" sz="1200" dirty="0">
              <a:latin typeface="+mn-ea"/>
            </a:endParaRPr>
          </a:p>
          <a:p>
            <a:pPr algn="ctr"/>
            <a:endParaRPr kumimoji="1" lang="ja-JP" altLang="en-US" sz="1200" dirty="0"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D437871-FD3C-4102-B831-82888A89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27017"/>
            <a:ext cx="766191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1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Ⅰ[mA]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331960" y="3001960"/>
            <a:ext cx="443455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μs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7</a:t>
            </a:r>
            <a:r>
              <a:rPr kumimoji="1" lang="ja-JP" altLang="en-US" sz="1200" dirty="0">
                <a:latin typeface="+mn-ea"/>
              </a:rPr>
              <a:t>　</a:t>
            </a:r>
            <a:r>
              <a:rPr kumimoji="1" lang="en-US" altLang="ja-JP" sz="1200" dirty="0">
                <a:latin typeface="+mn-ea"/>
              </a:rPr>
              <a:t>RC</a:t>
            </a:r>
            <a:r>
              <a:rPr kumimoji="1" lang="ja-JP" altLang="en-US" sz="1200" dirty="0">
                <a:latin typeface="+mn-ea"/>
              </a:rPr>
              <a:t>の直列回路１の電圧、電流の時間変化</a:t>
            </a:r>
            <a:endParaRPr kumimoji="1" lang="en-US" altLang="ja-JP" sz="1350" dirty="0">
              <a:latin typeface="+mn-ea"/>
            </a:endParaRPr>
          </a:p>
          <a:p>
            <a:pPr algn="ctr"/>
            <a:r>
              <a:rPr lang="en-US" altLang="ja-JP" sz="1200" dirty="0"/>
              <a:t>R1=10Ω  Rin=50Ω  C1=0.1μF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F08BE1-C013-44B6-AAB7-AF5FB56B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81037"/>
            <a:ext cx="7841174" cy="206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3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Ⅴ[mV]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Ⅰ[mA]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337101" y="3018497"/>
            <a:ext cx="443455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μs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8</a:t>
            </a:r>
            <a:r>
              <a:rPr kumimoji="1" lang="ja-JP" altLang="en-US" sz="1200" dirty="0">
                <a:latin typeface="+mn-ea"/>
              </a:rPr>
              <a:t>　</a:t>
            </a:r>
            <a:r>
              <a:rPr kumimoji="1" lang="en-US" altLang="ja-JP" sz="1200" dirty="0">
                <a:latin typeface="+mn-ea"/>
              </a:rPr>
              <a:t>RC</a:t>
            </a:r>
            <a:r>
              <a:rPr kumimoji="1" lang="ja-JP" altLang="en-US" sz="1200" dirty="0">
                <a:latin typeface="+mn-ea"/>
              </a:rPr>
              <a:t>の直列回路２の電圧、電流の時間変化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R1=100Ω  Rin=50Ω  C1=0.1μF</a:t>
            </a:r>
            <a:endParaRPr kumimoji="1" lang="ja-JP" altLang="en-US" sz="1200" dirty="0">
              <a:latin typeface="+mn-ea"/>
            </a:endParaRPr>
          </a:p>
          <a:p>
            <a:pPr algn="ctr"/>
            <a:endParaRPr kumimoji="1" lang="ja-JP" altLang="en-US" sz="1200" dirty="0">
              <a:latin typeface="+mn-ea"/>
            </a:endParaRPr>
          </a:p>
          <a:p>
            <a:endParaRPr lang="ja-JP" altLang="en-US" sz="135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3E215D6-2582-46CC-8F8E-9CA1D28F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25" y="681036"/>
            <a:ext cx="7942506" cy="21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B3282-5F39-4C83-ACE1-C53504CD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E0FC0A-89AD-4497-8C3B-84D28387E2C4}"/>
              </a:ext>
            </a:extLst>
          </p:cNvPr>
          <p:cNvSpPr txBox="1"/>
          <p:nvPr/>
        </p:nvSpPr>
        <p:spPr>
          <a:xfrm>
            <a:off x="19071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電圧</a:t>
            </a:r>
            <a:r>
              <a:rPr lang="en-US" altLang="ja-JP" sz="1350" dirty="0"/>
              <a:t>Ⅴ[V]</a:t>
            </a:r>
            <a:endParaRPr lang="ja-JP" altLang="en-US" sz="135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56A525-BBE2-4939-A6F1-F6A10F915B61}"/>
              </a:ext>
            </a:extLst>
          </p:cNvPr>
          <p:cNvSpPr txBox="1"/>
          <p:nvPr/>
        </p:nvSpPr>
        <p:spPr>
          <a:xfrm>
            <a:off x="8515350" y="1126928"/>
            <a:ext cx="392415" cy="112752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ja-JP" altLang="en-US" sz="1350" dirty="0"/>
              <a:t>電流</a:t>
            </a:r>
            <a:r>
              <a:rPr lang="en-US" altLang="ja-JP" sz="1350" dirty="0"/>
              <a:t>Ⅰ[mA]</a:t>
            </a:r>
            <a:endParaRPr lang="ja-JP" altLang="en-US" sz="135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A57B83B-E216-4DDC-8F1D-06CD6CB46DC6}"/>
              </a:ext>
            </a:extLst>
          </p:cNvPr>
          <p:cNvSpPr txBox="1"/>
          <p:nvPr/>
        </p:nvSpPr>
        <p:spPr>
          <a:xfrm>
            <a:off x="2191982" y="3100251"/>
            <a:ext cx="47081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350" dirty="0"/>
              <a:t>時間ｔ</a:t>
            </a:r>
            <a:r>
              <a:rPr lang="en-US" altLang="ja-JP" sz="1350" dirty="0"/>
              <a:t>[</a:t>
            </a:r>
            <a:r>
              <a:rPr lang="en-US" altLang="ja-JP" sz="1350" dirty="0" err="1"/>
              <a:t>μs</a:t>
            </a:r>
            <a:r>
              <a:rPr lang="en-US" altLang="ja-JP" sz="1350" dirty="0"/>
              <a:t>]</a:t>
            </a:r>
          </a:p>
          <a:p>
            <a:pPr algn="ctr"/>
            <a:endParaRPr lang="en-US" altLang="ja-JP" sz="1200" dirty="0"/>
          </a:p>
          <a:p>
            <a:pPr algn="ctr"/>
            <a:r>
              <a:rPr kumimoji="1" lang="ja-JP" altLang="en-US" sz="1200" dirty="0">
                <a:latin typeface="+mn-ea"/>
              </a:rPr>
              <a:t>図</a:t>
            </a:r>
            <a:r>
              <a:rPr kumimoji="1" lang="en-US" altLang="ja-JP" sz="1200" dirty="0">
                <a:latin typeface="+mn-ea"/>
              </a:rPr>
              <a:t>9</a:t>
            </a:r>
            <a:r>
              <a:rPr kumimoji="1" lang="ja-JP" altLang="en-US" sz="1200" dirty="0">
                <a:latin typeface="+mn-ea"/>
              </a:rPr>
              <a:t>　</a:t>
            </a:r>
            <a:r>
              <a:rPr kumimoji="1" lang="en-US" altLang="ja-JP" sz="1200" dirty="0">
                <a:latin typeface="+mn-ea"/>
              </a:rPr>
              <a:t>RLC</a:t>
            </a:r>
            <a:r>
              <a:rPr kumimoji="1" lang="ja-JP" altLang="en-US" sz="1200" dirty="0">
                <a:latin typeface="+mn-ea"/>
              </a:rPr>
              <a:t>の直列回路</a:t>
            </a:r>
            <a:r>
              <a:rPr kumimoji="1" lang="en-US" altLang="ja-JP" sz="1200" dirty="0">
                <a:latin typeface="+mn-ea"/>
              </a:rPr>
              <a:t>(10KHz)</a:t>
            </a:r>
            <a:r>
              <a:rPr kumimoji="1" lang="ja-JP" altLang="en-US" sz="1200" dirty="0">
                <a:latin typeface="+mn-ea"/>
              </a:rPr>
              <a:t>の電圧、電流の時間変化</a:t>
            </a:r>
            <a:endParaRPr kumimoji="1" lang="en-US" altLang="ja-JP" sz="1200" dirty="0">
              <a:latin typeface="+mn-ea"/>
            </a:endParaRPr>
          </a:p>
          <a:p>
            <a:pPr algn="ctr"/>
            <a:r>
              <a:rPr lang="en-US" altLang="ja-JP" sz="1200" dirty="0"/>
              <a:t>R1=100Ω  Rin=50Ω  C1=0.1μF  L1=1mH</a:t>
            </a:r>
            <a:endParaRPr kumimoji="1" lang="ja-JP" altLang="en-US" sz="1200" dirty="0">
              <a:latin typeface="+mn-ea"/>
            </a:endParaRPr>
          </a:p>
          <a:p>
            <a:endParaRPr kumimoji="1" lang="ja-JP" altLang="en-US" sz="1200" dirty="0">
              <a:latin typeface="+mn-ea"/>
            </a:endParaRPr>
          </a:p>
          <a:p>
            <a:endParaRPr lang="ja-JP" altLang="en-US" sz="1350" dirty="0"/>
          </a:p>
        </p:txBody>
      </p:sp>
      <p:pic>
        <p:nvPicPr>
          <p:cNvPr id="8" name="コンテンツ プレースホルダー 6">
            <a:extLst>
              <a:ext uri="{FF2B5EF4-FFF2-40B4-BE49-F238E27FC236}">
                <a16:creationId xmlns:a16="http://schemas.microsoft.com/office/drawing/2014/main" id="{2A0F0A59-B8A1-4190-B33C-476FD2777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23" y="714103"/>
            <a:ext cx="8029653" cy="2168434"/>
          </a:xfr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ECFD28A-57E8-4E0E-BA13-C547CC53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4" y="496389"/>
            <a:ext cx="8029653" cy="23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9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372</Words>
  <Application>Microsoft Office PowerPoint</Application>
  <PresentationFormat>画面に合わせる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24513057</dc:creator>
  <cp:lastModifiedBy>24513057</cp:lastModifiedBy>
  <cp:revision>48</cp:revision>
  <dcterms:created xsi:type="dcterms:W3CDTF">2025-10-10T00:36:54Z</dcterms:created>
  <dcterms:modified xsi:type="dcterms:W3CDTF">2025-10-10T04:46:07Z</dcterms:modified>
</cp:coreProperties>
</file>