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conomica"/>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bold.fntdata"/><Relationship Id="rId16" Type="http://schemas.openxmlformats.org/officeDocument/2006/relationships/font" Target="fonts/Economica-regular.fntdata"/><Relationship Id="rId5" Type="http://schemas.openxmlformats.org/officeDocument/2006/relationships/notesMaster" Target="notesMasters/notesMaster1.xml"/><Relationship Id="rId19" Type="http://schemas.openxmlformats.org/officeDocument/2006/relationships/font" Target="fonts/Economica-boldItalic.fntdata"/><Relationship Id="rId6" Type="http://schemas.openxmlformats.org/officeDocument/2006/relationships/slide" Target="slides/slide1.xml"/><Relationship Id="rId18" Type="http://schemas.openxmlformats.org/officeDocument/2006/relationships/font" Target="fonts/Economic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5f88fb1e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5f88fb1e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5f88fb1e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5f88fb1e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5f88fb1e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5f88fb1e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607d172ed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607d172ed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5f88fb1e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5f88fb1e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5f88fb1e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5f88fb1e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607d172e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607d172e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607d172e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607d172e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65c38af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65c38af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11708" y="8495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rgbClr val="FF0000"/>
                </a:solidFill>
              </a:rPr>
              <a:t>BILLING SYSTEM</a:t>
            </a:r>
            <a:endParaRPr b="1">
              <a:solidFill>
                <a:srgbClr val="FF0000"/>
              </a:solidFill>
            </a:endParaRPr>
          </a:p>
        </p:txBody>
      </p:sp>
      <p:sp>
        <p:nvSpPr>
          <p:cNvPr id="63" name="Google Shape;63;p13"/>
          <p:cNvSpPr txBox="1"/>
          <p:nvPr/>
        </p:nvSpPr>
        <p:spPr>
          <a:xfrm>
            <a:off x="6793825" y="214875"/>
            <a:ext cx="2457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RAHUL BOTHRA 9245</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SAMUEL EMMATTY 9256</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HARSH KADAM 9263</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ASHER LOPES 9268</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64" name="Google Shape;64;p13"/>
          <p:cNvPicPr preferRelativeResize="0"/>
          <p:nvPr/>
        </p:nvPicPr>
        <p:blipFill>
          <a:blip r:embed="rId3">
            <a:alphaModFix/>
          </a:blip>
          <a:stretch>
            <a:fillRect/>
          </a:stretch>
        </p:blipFill>
        <p:spPr>
          <a:xfrm>
            <a:off x="157525" y="3209650"/>
            <a:ext cx="2331476" cy="174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nvSpPr>
        <p:spPr>
          <a:xfrm>
            <a:off x="2685900" y="1719250"/>
            <a:ext cx="8583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0">
                <a:latin typeface="Open Sans"/>
                <a:ea typeface="Open Sans"/>
                <a:cs typeface="Open Sans"/>
                <a:sym typeface="Open Sans"/>
              </a:rPr>
              <a:t>THANK YOU</a:t>
            </a:r>
            <a:endParaRPr sz="5000">
              <a:latin typeface="Open Sans"/>
              <a:ea typeface="Open Sans"/>
              <a:cs typeface="Open Sans"/>
              <a:sym typeface="Open Sans"/>
            </a:endParaRPr>
          </a:p>
        </p:txBody>
      </p:sp>
      <p:sp>
        <p:nvSpPr>
          <p:cNvPr id="120" name="Google Shape;120;p22"/>
          <p:cNvSpPr txBox="1"/>
          <p:nvPr/>
        </p:nvSpPr>
        <p:spPr>
          <a:xfrm>
            <a:off x="6003000" y="3585675"/>
            <a:ext cx="269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STAY HOME STAY SAFE :)</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INTRODUCTION</a:t>
            </a:r>
            <a:endParaRPr b="1"/>
          </a:p>
        </p:txBody>
      </p:sp>
      <p:sp>
        <p:nvSpPr>
          <p:cNvPr id="70" name="Google Shape;70;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solidFill>
                  <a:schemeClr val="dk1"/>
                </a:solidFill>
              </a:rPr>
              <a:t>The project is "Bakery billing system" software for monitoring and controlling the transaction in </a:t>
            </a:r>
            <a:r>
              <a:rPr lang="en"/>
              <a:t>bakery</a:t>
            </a:r>
            <a:r>
              <a:rPr lang="en">
                <a:solidFill>
                  <a:schemeClr val="dk1"/>
                </a:solidFill>
              </a:rPr>
              <a:t>.</a:t>
            </a:r>
            <a:endParaRPr>
              <a:solidFill>
                <a:schemeClr val="dk1"/>
              </a:solidFill>
            </a:endParaRPr>
          </a:p>
          <a:p>
            <a:pPr indent="0" lvl="0" marL="0" rtl="0" algn="l">
              <a:spcBef>
                <a:spcPts val="1200"/>
              </a:spcBef>
              <a:spcAft>
                <a:spcPts val="0"/>
              </a:spcAft>
              <a:buNone/>
            </a:pPr>
            <a:r>
              <a:rPr lang="en">
                <a:solidFill>
                  <a:schemeClr val="dk1"/>
                </a:solidFill>
              </a:rPr>
              <a:t>Bakery BILLING SYSTEM is a window application designed to help users to maintain and organize bi</a:t>
            </a:r>
            <a:r>
              <a:rPr lang="en"/>
              <a:t>lls</a:t>
            </a:r>
            <a:r>
              <a:rPr lang="en">
                <a:solidFill>
                  <a:schemeClr val="dk1"/>
                </a:solidFill>
              </a:rPr>
              <a:t> . The system processes transaction and stores the resulting data. Reports will be generated from these data which help the bakery manager to make appropriate business decisions for the </a:t>
            </a:r>
            <a:r>
              <a:rPr lang="en"/>
              <a:t>bakery</a:t>
            </a:r>
            <a:r>
              <a:rPr lang="en">
                <a:solidFill>
                  <a:schemeClr val="dk1"/>
                </a:solidFill>
              </a:rPr>
              <a:t>.</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CONCEPT USED</a:t>
            </a:r>
            <a:endParaRPr b="1"/>
          </a:p>
        </p:txBody>
      </p:sp>
      <p:sp>
        <p:nvSpPr>
          <p:cNvPr id="76" name="Google Shape;76;p15"/>
          <p:cNvSpPr txBox="1"/>
          <p:nvPr>
            <p:ph idx="1" type="body"/>
          </p:nvPr>
        </p:nvSpPr>
        <p:spPr>
          <a:xfrm>
            <a:off x="191150" y="1072100"/>
            <a:ext cx="8520600" cy="3416400"/>
          </a:xfrm>
          <a:prstGeom prst="rect">
            <a:avLst/>
          </a:prstGeom>
        </p:spPr>
        <p:txBody>
          <a:bodyPr anchorCtr="0" anchor="t" bIns="91425" lIns="91425" spcFirstLastPara="1" rIns="91425" wrap="square" tIns="91425">
            <a:noAutofit/>
          </a:bodyPr>
          <a:lstStyle/>
          <a:p>
            <a:pPr indent="0" lvl="0" marL="0" rtl="0" algn="l">
              <a:lnSpc>
                <a:spcPct val="140000"/>
              </a:lnSpc>
              <a:spcBef>
                <a:spcPts val="3500"/>
              </a:spcBef>
              <a:spcAft>
                <a:spcPts val="0"/>
              </a:spcAft>
              <a:buClr>
                <a:schemeClr val="dk1"/>
              </a:buClr>
              <a:buSzPts val="275"/>
              <a:buFont typeface="Arial"/>
              <a:buNone/>
            </a:pPr>
            <a:r>
              <a:rPr lang="en" sz="1287">
                <a:solidFill>
                  <a:schemeClr val="dk1"/>
                </a:solidFill>
              </a:rPr>
              <a:t>1</a:t>
            </a:r>
            <a:r>
              <a:rPr lang="en" sz="1287">
                <a:solidFill>
                  <a:srgbClr val="000000"/>
                </a:solidFill>
              </a:rPr>
              <a:t>.AWT Package:Java AWT (Abstract Window Toolkit) is an API to develop Graphical User Interface (GUI) or windows-based applications in Java. Java AWT components are platform-dependent i.e. components are displayed according to the view of the operating system.</a:t>
            </a:r>
            <a:endParaRPr sz="1287">
              <a:solidFill>
                <a:srgbClr val="000000"/>
              </a:solidFill>
            </a:endParaRPr>
          </a:p>
          <a:p>
            <a:pPr indent="0" lvl="0" marL="0" rtl="0" algn="l">
              <a:lnSpc>
                <a:spcPct val="140000"/>
              </a:lnSpc>
              <a:spcBef>
                <a:spcPts val="3500"/>
              </a:spcBef>
              <a:spcAft>
                <a:spcPts val="0"/>
              </a:spcAft>
              <a:buClr>
                <a:schemeClr val="dk1"/>
              </a:buClr>
              <a:buSzPts val="275"/>
              <a:buFont typeface="Arial"/>
              <a:buNone/>
            </a:pPr>
            <a:r>
              <a:rPr lang="en" sz="1287">
                <a:solidFill>
                  <a:srgbClr val="000000"/>
                </a:solidFill>
              </a:rPr>
              <a:t>2. Swing Package:Java Swing tutorial is a part of Java Foundation Classes (JFC) that is used to create window-based applications. It is built on the top of AWT (Abstract Windowing Toolkit) API and entirely written in java. Unlike AWT, Java Swing provides platform-independent and lightweight components. The javax.swing package provides classes for java swing API such as JButton, JTextField, JTextArea, JRadioButton, JCheckbox, JMenu, JColorChooser etc.</a:t>
            </a:r>
            <a:endParaRPr sz="1287">
              <a:solidFill>
                <a:srgbClr val="000000"/>
              </a:solidFill>
            </a:endParaRPr>
          </a:p>
          <a:p>
            <a:pPr indent="0" lvl="0" marL="0" rtl="0" algn="l">
              <a:lnSpc>
                <a:spcPct val="140000"/>
              </a:lnSpc>
              <a:spcBef>
                <a:spcPts val="3500"/>
              </a:spcBef>
              <a:spcAft>
                <a:spcPts val="0"/>
              </a:spcAft>
              <a:buClr>
                <a:schemeClr val="dk1"/>
              </a:buClr>
              <a:buSzPts val="275"/>
              <a:buFont typeface="Arial"/>
              <a:buNone/>
            </a:pPr>
            <a:r>
              <a:rPr lang="en" sz="1287">
                <a:solidFill>
                  <a:srgbClr val="000000"/>
                </a:solidFill>
              </a:rPr>
              <a:t>3.Jframe Class :The javax.swing.JFrame class is a type of container which inherits the java.awt.Frame class. JFrame works like the main window where components like labels, buttons, text fields are added to create a GUI.</a:t>
            </a:r>
            <a:endParaRPr sz="1287">
              <a:solidFill>
                <a:srgbClr val="000000"/>
              </a:solidFill>
            </a:endParaRPr>
          </a:p>
          <a:p>
            <a:pPr indent="0" lvl="0" marL="0" rtl="0" algn="l">
              <a:spcBef>
                <a:spcPts val="3500"/>
              </a:spcBef>
              <a:spcAft>
                <a:spcPts val="1200"/>
              </a:spcAft>
              <a:buSzPts val="275"/>
              <a:buNone/>
            </a:pPr>
            <a:r>
              <a:t/>
            </a:r>
            <a:endParaRPr sz="8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2471575" y="9490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BLOCK DIAGRAM</a:t>
            </a:r>
            <a:endParaRPr b="1"/>
          </a:p>
        </p:txBody>
      </p:sp>
      <p:pic>
        <p:nvPicPr>
          <p:cNvPr id="82" name="Google Shape;82;p16"/>
          <p:cNvPicPr preferRelativeResize="0"/>
          <p:nvPr/>
        </p:nvPicPr>
        <p:blipFill>
          <a:blip r:embed="rId3">
            <a:alphaModFix/>
          </a:blip>
          <a:stretch>
            <a:fillRect/>
          </a:stretch>
        </p:blipFill>
        <p:spPr>
          <a:xfrm>
            <a:off x="1228725" y="1147225"/>
            <a:ext cx="6686550" cy="3515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LITERATURE SURVEY</a:t>
            </a:r>
            <a:endParaRPr b="1"/>
          </a:p>
        </p:txBody>
      </p:sp>
      <p:sp>
        <p:nvSpPr>
          <p:cNvPr id="88" name="Google Shape;88;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Culinary business is a business opportunity that is most in-demand, E Bill Resto is a restaurant billing system that was developed by involving several selling places/restaurants with the name of a brand that is connected to the parent company by a database server. With an integrated system, all revenue from restaurant sales can be monitored in real time.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Master Application as a provider of Embedded Data Service Web resources on 3 Restaurant Information Systems, It does the synchronization of 3 Web Service Clients, Data From the Master-Slave Side was obtained by testing 3 data sampling,</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Problem Statement</a:t>
            </a:r>
            <a:endParaRPr b="1"/>
          </a:p>
        </p:txBody>
      </p:sp>
      <p:sp>
        <p:nvSpPr>
          <p:cNvPr id="94" name="Google Shape;94;p18"/>
          <p:cNvSpPr txBox="1"/>
          <p:nvPr>
            <p:ph idx="1" type="body"/>
          </p:nvPr>
        </p:nvSpPr>
        <p:spPr>
          <a:xfrm>
            <a:off x="130875" y="15241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200">
                <a:solidFill>
                  <a:srgbClr val="000000"/>
                </a:solidFill>
              </a:rPr>
              <a:t>Nowadays, billing process is done either manually or using barcode readers which are highly time consuming. Moreover, barcodes are susceptible to damage and failure rate in barcodes are relatively high. In order to overcome these disadvantages, the billing process has to be automated. This is done using RFID technology.</a:t>
            </a:r>
            <a:endParaRPr sz="2200">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OUTPUT:</a:t>
            </a:r>
            <a:endParaRPr/>
          </a:p>
        </p:txBody>
      </p:sp>
      <p:pic>
        <p:nvPicPr>
          <p:cNvPr id="100" name="Google Shape;100;p19"/>
          <p:cNvPicPr preferRelativeResize="0"/>
          <p:nvPr/>
        </p:nvPicPr>
        <p:blipFill>
          <a:blip r:embed="rId3">
            <a:alphaModFix/>
          </a:blip>
          <a:stretch>
            <a:fillRect/>
          </a:stretch>
        </p:blipFill>
        <p:spPr>
          <a:xfrm>
            <a:off x="678000" y="0"/>
            <a:ext cx="2520900" cy="4218925"/>
          </a:xfrm>
          <a:prstGeom prst="rect">
            <a:avLst/>
          </a:prstGeom>
          <a:noFill/>
          <a:ln>
            <a:noFill/>
          </a:ln>
        </p:spPr>
      </p:pic>
      <p:pic>
        <p:nvPicPr>
          <p:cNvPr id="101" name="Google Shape;101;p19"/>
          <p:cNvPicPr preferRelativeResize="0"/>
          <p:nvPr/>
        </p:nvPicPr>
        <p:blipFill>
          <a:blip r:embed="rId4">
            <a:alphaModFix/>
          </a:blip>
          <a:stretch>
            <a:fillRect/>
          </a:stretch>
        </p:blipFill>
        <p:spPr>
          <a:xfrm>
            <a:off x="3797400" y="0"/>
            <a:ext cx="2520901" cy="4348252"/>
          </a:xfrm>
          <a:prstGeom prst="rect">
            <a:avLst/>
          </a:prstGeom>
          <a:noFill/>
          <a:ln>
            <a:noFill/>
          </a:ln>
        </p:spPr>
      </p:pic>
      <p:pic>
        <p:nvPicPr>
          <p:cNvPr id="102" name="Google Shape;102;p19"/>
          <p:cNvPicPr preferRelativeResize="0"/>
          <p:nvPr/>
        </p:nvPicPr>
        <p:blipFill>
          <a:blip r:embed="rId5">
            <a:alphaModFix/>
          </a:blip>
          <a:stretch>
            <a:fillRect/>
          </a:stretch>
        </p:blipFill>
        <p:spPr>
          <a:xfrm>
            <a:off x="6470700" y="-21012"/>
            <a:ext cx="2520900" cy="43902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OUTPUTS</a:t>
            </a:r>
            <a:endParaRPr/>
          </a:p>
        </p:txBody>
      </p:sp>
      <p:pic>
        <p:nvPicPr>
          <p:cNvPr id="108" name="Google Shape;108;p20"/>
          <p:cNvPicPr preferRelativeResize="0"/>
          <p:nvPr/>
        </p:nvPicPr>
        <p:blipFill>
          <a:blip r:embed="rId3">
            <a:alphaModFix/>
          </a:blip>
          <a:stretch>
            <a:fillRect/>
          </a:stretch>
        </p:blipFill>
        <p:spPr>
          <a:xfrm>
            <a:off x="984675" y="235625"/>
            <a:ext cx="3276600" cy="3914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14" name="Google Shape;114;p21"/>
          <p:cNvSpPr txBox="1"/>
          <p:nvPr>
            <p:ph idx="1" type="body"/>
          </p:nvPr>
        </p:nvSpPr>
        <p:spPr>
          <a:xfrm>
            <a:off x="311700" y="1225225"/>
            <a:ext cx="8520600" cy="3665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[1] Putra, R. E., Izzati, B. M., and F. Dewi, “Point Of Sale (POS) Performance Optimization With Database Synchronization Implementation Using Middleware”. Informatika Mulawarman : Jurnal Ilmiah Ilmu Komputer, 12(2), 123, 2017. </a:t>
            </a:r>
            <a:endParaRPr/>
          </a:p>
          <a:p>
            <a:pPr indent="0" lvl="0" marL="0" rtl="0" algn="l">
              <a:spcBef>
                <a:spcPts val="1200"/>
              </a:spcBef>
              <a:spcAft>
                <a:spcPts val="0"/>
              </a:spcAft>
              <a:buNone/>
            </a:pPr>
            <a:r>
              <a:rPr lang="en"/>
              <a:t>[2] Malhotra, N., &amp; Anjali, C., “Implementation of Database Synchronization Technique between Client and Server”. International Journal of Engineering Science and Innovative Technology (IJESIT), 3(4), 460–465, 2014.</a:t>
            </a:r>
            <a:endParaRPr/>
          </a:p>
          <a:p>
            <a:pPr indent="0" lvl="0" marL="0" rtl="0" algn="l">
              <a:spcBef>
                <a:spcPts val="1200"/>
              </a:spcBef>
              <a:spcAft>
                <a:spcPts val="1200"/>
              </a:spcAft>
              <a:buNone/>
            </a:pPr>
            <a:r>
              <a:rPr lang="en"/>
              <a:t> [3] Lin, Y., Kemme, B., Patiño-Martínez, M., &amp; Jiménez-Peris, R., “Middleware based Data Replication Providing Snapshot Isolation”. In Proceedings of the 2005 ACM SIGMOD International Conference on Management of Data - SIGMOD ’05 (419), 2005.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