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1" r:id="rId3"/>
    <p:sldId id="272" r:id="rId4"/>
    <p:sldId id="273" r:id="rId5"/>
    <p:sldId id="257" r:id="rId6"/>
    <p:sldId id="264" r:id="rId7"/>
    <p:sldId id="258" r:id="rId8"/>
    <p:sldId id="259" r:id="rId9"/>
    <p:sldId id="282" r:id="rId10"/>
    <p:sldId id="260" r:id="rId11"/>
    <p:sldId id="261" r:id="rId12"/>
    <p:sldId id="266" r:id="rId13"/>
    <p:sldId id="262" r:id="rId14"/>
    <p:sldId id="268" r:id="rId15"/>
    <p:sldId id="275" r:id="rId16"/>
    <p:sldId id="267" r:id="rId17"/>
    <p:sldId id="276" r:id="rId18"/>
    <p:sldId id="270" r:id="rId19"/>
    <p:sldId id="265" r:id="rId20"/>
    <p:sldId id="277" r:id="rId21"/>
    <p:sldId id="278" r:id="rId22"/>
    <p:sldId id="280" r:id="rId23"/>
    <p:sldId id="281" r:id="rId24"/>
    <p:sldId id="263" r:id="rId25"/>
    <p:sldId id="27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8" autoAdjust="0"/>
    <p:restoredTop sz="80206" autoAdjust="0"/>
  </p:normalViewPr>
  <p:slideViewPr>
    <p:cSldViewPr>
      <p:cViewPr varScale="1">
        <p:scale>
          <a:sx n="82" d="100"/>
          <a:sy n="82" d="100"/>
        </p:scale>
        <p:origin x="-3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32408-AF05-4C62-8F1B-3ACE9F899DF5}" type="datetimeFigureOut">
              <a:rPr lang="en-US" smtClean="0"/>
              <a:t>7/23/2013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163A87-0EF0-4627-A7A1-926F227F2358}" type="slidenum">
              <a:rPr lang="en-US" smtClean="0"/>
              <a:t>‹#›</a:t>
            </a:fld>
            <a:endParaRPr lang="en-US"/>
          </a:p>
        </p:txBody>
      </p:sp>
    </p:spTree>
    <p:extLst>
      <p:ext uri="{BB962C8B-B14F-4D97-AF65-F5344CB8AC3E}">
        <p14:creationId xmlns:p14="http://schemas.microsoft.com/office/powerpoint/2010/main" val="3573730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an common approach</a:t>
            </a:r>
            <a:r>
              <a:rPr lang="en-US" baseline="0" dirty="0" smtClean="0"/>
              <a:t> to the analysis, the team agreed that categorizing the databases helps to understand them and to compare them. These are the main categories which have been analyzed.</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graphics help depict the different</a:t>
            </a:r>
            <a:r>
              <a:rPr lang="en-US" baseline="0" dirty="0" smtClean="0"/>
              <a:t> models underlying the different database categories.</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MongoDB is considered</a:t>
            </a:r>
            <a:r>
              <a:rPr lang="en-US" baseline="0" dirty="0" smtClean="0"/>
              <a:t> to be one of the fastest scalable JSON oriented document databases.  It is well supported by the community and is part of open source PaaS offerings from VMware and RedHat.  MongoDB’s indexes are flexible and provide efficiencies.  A nice feature of MongoDB is its query support which uses a simple JSON document for the query.  Setup for MongoDB is fairly straightforward as well. MongoDB  also provides </a:t>
            </a:r>
            <a:r>
              <a:rPr lang="en-US" sz="1200" kern="1200" baseline="0" dirty="0" smtClean="0">
                <a:solidFill>
                  <a:schemeClr val="tx1"/>
                </a:solidFill>
                <a:latin typeface="+mn-lt"/>
                <a:ea typeface="+mn-ea"/>
                <a:cs typeface="+mn-cs"/>
              </a:rPr>
              <a:t>compatibility with the Map/Reduce paradigm via JavaScript on the servers.  Replication is also supported across the LAN or WAN (mirrored replica sets).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63A87-0EF0-4627-A7A1-926F227F2358}" type="slidenum">
              <a:rPr lang="en-US" smtClean="0"/>
              <a:t>5</a:t>
            </a:fld>
            <a:endParaRPr lang="en-US"/>
          </a:p>
        </p:txBody>
      </p:sp>
    </p:spTree>
    <p:extLst>
      <p:ext uri="{BB962C8B-B14F-4D97-AF65-F5344CB8AC3E}">
        <p14:creationId xmlns:p14="http://schemas.microsoft.com/office/powerpoint/2010/main" val="4112738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163A87-0EF0-4627-A7A1-926F227F2358}" type="slidenum">
              <a:rPr lang="en-US" smtClean="0"/>
              <a:t>6</a:t>
            </a:fld>
            <a:endParaRPr lang="en-US"/>
          </a:p>
        </p:txBody>
      </p:sp>
    </p:spTree>
    <p:extLst>
      <p:ext uri="{BB962C8B-B14F-4D97-AF65-F5344CB8AC3E}">
        <p14:creationId xmlns:p14="http://schemas.microsoft.com/office/powerpoint/2010/main" val="411273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76200" y="990600"/>
            <a:ext cx="8991600" cy="5562600"/>
          </a:xfrm>
          <a:prstGeom prst="rect">
            <a:avLst/>
          </a:prstGeom>
        </p:spPr>
        <p:txBody>
          <a:bodyPr/>
          <a:lstStyle>
            <a:lvl1pPr>
              <a:lnSpc>
                <a:spcPct val="80000"/>
              </a:lnSpc>
              <a:spcBef>
                <a:spcPts val="1200"/>
              </a:spcBef>
              <a:defRPr sz="2400">
                <a:solidFill>
                  <a:schemeClr val="tx1"/>
                </a:solidFill>
                <a:latin typeface="Arial" pitchFamily="34" charset="0"/>
                <a:cs typeface="Arial" pitchFamily="34" charset="0"/>
              </a:defRPr>
            </a:lvl1pPr>
            <a:lvl2pPr>
              <a:lnSpc>
                <a:spcPct val="80000"/>
              </a:lnSpc>
              <a:spcBef>
                <a:spcPts val="300"/>
              </a:spcBef>
              <a:defRPr sz="2000">
                <a:solidFill>
                  <a:schemeClr val="tx1"/>
                </a:solidFill>
                <a:latin typeface="Arial" pitchFamily="34" charset="0"/>
                <a:cs typeface="Arial" pitchFamily="34" charset="0"/>
              </a:defRPr>
            </a:lvl2pPr>
            <a:lvl3pPr>
              <a:lnSpc>
                <a:spcPct val="80000"/>
              </a:lnSpc>
              <a:spcBef>
                <a:spcPts val="300"/>
              </a:spcBef>
              <a:defRPr sz="1800">
                <a:solidFill>
                  <a:schemeClr val="tx1"/>
                </a:solidFill>
                <a:latin typeface="Arial" pitchFamily="34" charset="0"/>
                <a:cs typeface="Arial" pitchFamily="34" charset="0"/>
              </a:defRPr>
            </a:lvl3pPr>
            <a:lvl4pPr>
              <a:lnSpc>
                <a:spcPct val="80000"/>
              </a:lnSpc>
              <a:spcBef>
                <a:spcPts val="300"/>
              </a:spcBef>
              <a:defRPr sz="1600">
                <a:solidFill>
                  <a:schemeClr val="tx1"/>
                </a:solidFill>
                <a:latin typeface="Arial" pitchFamily="34" charset="0"/>
                <a:cs typeface="Arial" pitchFamily="34" charset="0"/>
              </a:defRPr>
            </a:lvl4pPr>
            <a:lvl5pPr>
              <a:lnSpc>
                <a:spcPct val="80000"/>
              </a:lnSpc>
              <a:spcBef>
                <a:spcPts val="300"/>
              </a:spcBef>
              <a:defRPr sz="1600">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5"/>
          <p:cNvSpPr>
            <a:spLocks noGrp="1"/>
          </p:cNvSpPr>
          <p:nvPr>
            <p:ph type="title" hasCustomPrompt="1"/>
          </p:nvPr>
        </p:nvSpPr>
        <p:spPr>
          <a:xfrm>
            <a:off x="1371600" y="228600"/>
            <a:ext cx="7772400" cy="609600"/>
          </a:xfrm>
          <a:prstGeom prst="rect">
            <a:avLst/>
          </a:prstGeom>
        </p:spPr>
        <p:txBody>
          <a:bodyPr lIns="0" tIns="0" rIns="0" bIns="0" anchor="b" anchorCtr="1"/>
          <a:lstStyle>
            <a:lvl1pPr>
              <a:lnSpc>
                <a:spcPts val="2800"/>
              </a:lnSpc>
              <a:spcBef>
                <a:spcPts val="0"/>
              </a:spcBef>
              <a:defRPr sz="3600" baseline="0"/>
            </a:lvl1pPr>
          </a:lstStyle>
          <a:p>
            <a:r>
              <a:rPr lang="en-US" dirty="0" smtClean="0"/>
              <a:t>Click to Edit Master Style</a:t>
            </a:r>
            <a:endParaRPr lang="en-US" dirty="0"/>
          </a:p>
        </p:txBody>
      </p:sp>
    </p:spTree>
    <p:extLst>
      <p:ext uri="{BB962C8B-B14F-4D97-AF65-F5344CB8AC3E}">
        <p14:creationId xmlns:p14="http://schemas.microsoft.com/office/powerpoint/2010/main" val="191755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19200"/>
            <a:ext cx="8229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daxx/mongoflight/" TargetMode="External"/><Relationship Id="rId2" Type="http://schemas.openxmlformats.org/officeDocument/2006/relationships/hyperlink" Target="https://github.com/r2ad/planeBigData"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iftweb.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bt/sbt" TargetMode="External"/><Relationship Id="rId2" Type="http://schemas.openxmlformats.org/officeDocument/2006/relationships/hyperlink" Target="https://github.com/madaxx/mongofligh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ducation.10gen.com/"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cs.mongodb.org/manual/core/security/"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195" y="838200"/>
            <a:ext cx="7772400" cy="1219200"/>
          </a:xfrm>
        </p:spPr>
        <p:txBody>
          <a:bodyPr/>
          <a:lstStyle/>
          <a:p>
            <a:r>
              <a:rPr lang="en-US" dirty="0" smtClean="0"/>
              <a:t>MongoDB Intro</a:t>
            </a:r>
            <a:endParaRPr lang="en-US" dirty="0"/>
          </a:p>
        </p:txBody>
      </p:sp>
      <p:sp>
        <p:nvSpPr>
          <p:cNvPr id="3" name="Subtitle 2"/>
          <p:cNvSpPr>
            <a:spLocks noGrp="1"/>
          </p:cNvSpPr>
          <p:nvPr>
            <p:ph type="subTitle" idx="1"/>
          </p:nvPr>
        </p:nvSpPr>
        <p:spPr>
          <a:xfrm>
            <a:off x="1425574" y="4438650"/>
            <a:ext cx="6400800" cy="1447800"/>
          </a:xfrm>
        </p:spPr>
        <p:txBody>
          <a:bodyPr>
            <a:normAutofit fontScale="32500" lnSpcReduction="20000"/>
          </a:bodyPr>
          <a:lstStyle/>
          <a:p>
            <a:r>
              <a:rPr lang="en-US" sz="4800" dirty="0" smtClean="0"/>
              <a:t>A basic overview</a:t>
            </a:r>
          </a:p>
          <a:p>
            <a:r>
              <a:rPr lang="en-US" sz="4800" dirty="0" smtClean="0"/>
              <a:t>Michael Behrens, R2AD, LLC</a:t>
            </a:r>
          </a:p>
          <a:p>
            <a:r>
              <a:rPr lang="en-US" sz="4800" dirty="0" smtClean="0"/>
              <a:t>Jose Rodriguez</a:t>
            </a:r>
          </a:p>
          <a:p>
            <a:endParaRPr lang="en-US" dirty="0" smtClean="0"/>
          </a:p>
          <a:p>
            <a:r>
              <a:rPr lang="en-US" dirty="0" smtClean="0"/>
              <a:t>Brief source</a:t>
            </a:r>
            <a:r>
              <a:rPr lang="en-US" dirty="0"/>
              <a:t>: </a:t>
            </a:r>
            <a:endParaRPr lang="en-US" dirty="0" smtClean="0"/>
          </a:p>
          <a:p>
            <a:r>
              <a:rPr lang="en-US">
                <a:hlinkClick r:id="rId2"/>
              </a:rPr>
              <a:t>https</a:t>
            </a:r>
            <a:r>
              <a:rPr lang="en-US">
                <a:hlinkClick r:id="rId2"/>
              </a:rPr>
              <a:t>://</a:t>
            </a:r>
            <a:r>
              <a:rPr lang="en-US" smtClean="0">
                <a:hlinkClick r:id="rId2"/>
              </a:rPr>
              <a:t>github.com/r2ad/planeBigData</a:t>
            </a:r>
            <a:endParaRPr lang="en-US" smtClean="0"/>
          </a:p>
          <a:p>
            <a:r>
              <a:rPr lang="en-US" smtClean="0">
                <a:hlinkClick r:id="rId3"/>
              </a:rPr>
              <a:t>https</a:t>
            </a:r>
            <a:r>
              <a:rPr lang="en-US" dirty="0">
                <a:hlinkClick r:id="rId3"/>
              </a:rPr>
              <a:t>://github.com/madaxx/mongoflight</a:t>
            </a:r>
            <a:r>
              <a:rPr lang="en-US" dirty="0" smtClean="0">
                <a:hlinkClick r:id="rId3"/>
              </a:rPr>
              <a:t>/</a:t>
            </a:r>
            <a:endParaRPr lang="en-US" dirty="0" smtClean="0"/>
          </a:p>
          <a:p>
            <a:endParaRPr lang="en-US" dirty="0"/>
          </a:p>
        </p:txBody>
      </p:sp>
      <p:pic>
        <p:nvPicPr>
          <p:cNvPr id="4" name="Picture 4" descr="https://encrypted-tbn0.google.com/images?q=tbn:ANd9GcRc1kC80WO0HTIHGEKxTzx8i4RG2ZtBdi1XfELWUHNijC3GFlomQA"/>
          <p:cNvPicPr>
            <a:picLocks noChangeAspect="1" noChangeArrowheads="1"/>
          </p:cNvPicPr>
          <p:nvPr/>
        </p:nvPicPr>
        <p:blipFill>
          <a:blip r:embed="rId4" cstate="print"/>
          <a:srcRect/>
          <a:stretch>
            <a:fillRect/>
          </a:stretch>
        </p:blipFill>
        <p:spPr bwMode="auto">
          <a:xfrm>
            <a:off x="3364600" y="1752600"/>
            <a:ext cx="2527591" cy="838200"/>
          </a:xfrm>
          <a:prstGeom prst="rect">
            <a:avLst/>
          </a:prstGeom>
          <a:noFill/>
        </p:spPr>
      </p:pic>
      <p:grpSp>
        <p:nvGrpSpPr>
          <p:cNvPr id="6" name="Group 36"/>
          <p:cNvGrpSpPr/>
          <p:nvPr/>
        </p:nvGrpSpPr>
        <p:grpSpPr>
          <a:xfrm>
            <a:off x="2270318" y="6248400"/>
            <a:ext cx="4711311" cy="369332"/>
            <a:chOff x="3041263" y="1371600"/>
            <a:chExt cx="4711311" cy="369332"/>
          </a:xfrm>
        </p:grpSpPr>
        <p:sp>
          <p:nvSpPr>
            <p:cNvPr id="7" name="TextBox 6"/>
            <p:cNvSpPr txBox="1"/>
            <p:nvPr/>
          </p:nvSpPr>
          <p:spPr>
            <a:xfrm>
              <a:off x="3041263" y="1371600"/>
              <a:ext cx="2003177" cy="369332"/>
            </a:xfrm>
            <a:prstGeom prst="rect">
              <a:avLst/>
            </a:prstGeom>
            <a:noFill/>
          </p:spPr>
          <p:txBody>
            <a:bodyPr wrap="none" rtlCol="0">
              <a:spAutoFit/>
            </a:bodyPr>
            <a:lstStyle/>
            <a:p>
              <a:r>
                <a:rPr lang="en-US" dirty="0" smtClean="0"/>
                <a:t>MongoDB Website:</a:t>
              </a:r>
              <a:endParaRPr lang="en-US" baseline="-25000" dirty="0"/>
            </a:p>
          </p:txBody>
        </p:sp>
        <p:sp>
          <p:nvSpPr>
            <p:cNvPr id="8" name="TextBox 7"/>
            <p:cNvSpPr txBox="1"/>
            <p:nvPr/>
          </p:nvSpPr>
          <p:spPr>
            <a:xfrm>
              <a:off x="5029200" y="1371600"/>
              <a:ext cx="2723374" cy="369332"/>
            </a:xfrm>
            <a:prstGeom prst="rect">
              <a:avLst/>
            </a:prstGeom>
            <a:noFill/>
          </p:spPr>
          <p:txBody>
            <a:bodyPr wrap="none" rtlCol="0">
              <a:spAutoFit/>
            </a:bodyPr>
            <a:lstStyle/>
            <a:p>
              <a:r>
                <a:rPr lang="en-US" dirty="0" smtClean="0"/>
                <a:t>http://www.mongodb.org/</a:t>
              </a:r>
            </a:p>
          </p:txBody>
        </p:sp>
      </p:grpSp>
      <p:pic>
        <p:nvPicPr>
          <p:cNvPr id="3074" name="Picture 2" descr="http://photos1.meetupstatic.com/photos/event/a/2/9/6/global_146801622.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8724" y="2705100"/>
            <a:ext cx="1714500" cy="17145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36"/>
          <p:cNvGrpSpPr/>
          <p:nvPr/>
        </p:nvGrpSpPr>
        <p:grpSpPr>
          <a:xfrm>
            <a:off x="1673146" y="174546"/>
            <a:ext cx="5905656" cy="663654"/>
            <a:chOff x="5343102" y="1002268"/>
            <a:chExt cx="5277852" cy="449684"/>
          </a:xfrm>
        </p:grpSpPr>
        <p:sp>
          <p:nvSpPr>
            <p:cNvPr id="10" name="TextBox 9"/>
            <p:cNvSpPr txBox="1"/>
            <p:nvPr/>
          </p:nvSpPr>
          <p:spPr>
            <a:xfrm>
              <a:off x="6069828" y="1002268"/>
              <a:ext cx="3824398" cy="250255"/>
            </a:xfrm>
            <a:prstGeom prst="rect">
              <a:avLst/>
            </a:prstGeom>
            <a:noFill/>
          </p:spPr>
          <p:txBody>
            <a:bodyPr wrap="none" rtlCol="0">
              <a:spAutoFit/>
            </a:bodyPr>
            <a:lstStyle/>
            <a:p>
              <a:r>
                <a:rPr lang="en-US" dirty="0" smtClean="0"/>
                <a:t>Baltimore MongoDB  Meetup, 23 July 2013</a:t>
              </a:r>
              <a:endParaRPr lang="en-US" baseline="-25000" dirty="0"/>
            </a:p>
          </p:txBody>
        </p:sp>
        <p:sp>
          <p:nvSpPr>
            <p:cNvPr id="11" name="TextBox 10"/>
            <p:cNvSpPr txBox="1"/>
            <p:nvPr/>
          </p:nvSpPr>
          <p:spPr>
            <a:xfrm>
              <a:off x="5343102" y="1201697"/>
              <a:ext cx="5277852" cy="250255"/>
            </a:xfrm>
            <a:prstGeom prst="rect">
              <a:avLst/>
            </a:prstGeom>
            <a:noFill/>
          </p:spPr>
          <p:txBody>
            <a:bodyPr wrap="none" rtlCol="0">
              <a:spAutoFit/>
            </a:bodyPr>
            <a:lstStyle/>
            <a:p>
              <a:pPr algn="ctr"/>
              <a:r>
                <a:rPr lang="en-US" dirty="0"/>
                <a:t>http://www.meetup.com/Baltimore-MongoDB-Users-Group/</a:t>
              </a:r>
              <a:endParaRPr lang="en-US" dirty="0" smtClean="0"/>
            </a:p>
          </p:txBody>
        </p:sp>
      </p:grpSp>
    </p:spTree>
    <p:extLst>
      <p:ext uri="{BB962C8B-B14F-4D97-AF65-F5344CB8AC3E}">
        <p14:creationId xmlns:p14="http://schemas.microsoft.com/office/powerpoint/2010/main" val="3846686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ongo – the shell</a:t>
            </a:r>
            <a:endParaRPr lang="en-US" dirty="0"/>
          </a:p>
        </p:txBody>
      </p:sp>
      <p:sp>
        <p:nvSpPr>
          <p:cNvPr id="5" name="TextBox 4"/>
          <p:cNvSpPr txBox="1"/>
          <p:nvPr/>
        </p:nvSpPr>
        <p:spPr>
          <a:xfrm>
            <a:off x="485774" y="1205989"/>
            <a:ext cx="8201025" cy="5078313"/>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opt]# </a:t>
            </a:r>
            <a:r>
              <a:rPr lang="en-US" b="1" dirty="0">
                <a:solidFill>
                  <a:srgbClr val="00B0F0"/>
                </a:solidFill>
              </a:rPr>
              <a:t>mongo</a:t>
            </a:r>
          </a:p>
          <a:p>
            <a:r>
              <a:rPr lang="en-US" dirty="0">
                <a:solidFill>
                  <a:srgbClr val="33CC33"/>
                </a:solidFill>
              </a:rPr>
              <a:t>MongoDB shell version: 2.4.4</a:t>
            </a:r>
          </a:p>
          <a:p>
            <a:r>
              <a:rPr lang="en-US" dirty="0">
                <a:solidFill>
                  <a:srgbClr val="33CC33"/>
                </a:solidFill>
              </a:rPr>
              <a:t>connecting to: test</a:t>
            </a:r>
          </a:p>
          <a:p>
            <a:r>
              <a:rPr lang="en-US" dirty="0">
                <a:solidFill>
                  <a:srgbClr val="33CC33"/>
                </a:solidFill>
              </a:rPr>
              <a:t>Welcome to the MongoDB shell.</a:t>
            </a:r>
          </a:p>
          <a:p>
            <a:r>
              <a:rPr lang="en-US" dirty="0">
                <a:solidFill>
                  <a:srgbClr val="33CC33"/>
                </a:solidFill>
              </a:rPr>
              <a:t>For interactive help, type "help".</a:t>
            </a:r>
          </a:p>
          <a:p>
            <a:r>
              <a:rPr lang="en-US" dirty="0">
                <a:solidFill>
                  <a:srgbClr val="33CC33"/>
                </a:solidFill>
              </a:rPr>
              <a:t>For more comprehensive documentation, see</a:t>
            </a:r>
          </a:p>
          <a:p>
            <a:r>
              <a:rPr lang="en-US" dirty="0">
                <a:solidFill>
                  <a:srgbClr val="33CC33"/>
                </a:solidFill>
              </a:rPr>
              <a:t>        http://docs.mongodb.org/</a:t>
            </a:r>
          </a:p>
          <a:p>
            <a:r>
              <a:rPr lang="en-US" dirty="0">
                <a:solidFill>
                  <a:srgbClr val="33CC33"/>
                </a:solidFill>
              </a:rPr>
              <a:t>Questions? Try the support group</a:t>
            </a:r>
          </a:p>
          <a:p>
            <a:r>
              <a:rPr lang="en-US" dirty="0">
                <a:solidFill>
                  <a:srgbClr val="33CC33"/>
                </a:solidFill>
              </a:rPr>
              <a:t>        http://</a:t>
            </a:r>
            <a:r>
              <a:rPr lang="en-US" dirty="0" smtClean="0">
                <a:solidFill>
                  <a:srgbClr val="33CC33"/>
                </a:solidFill>
              </a:rPr>
              <a:t>groups.google.com/group/mongodb-user</a:t>
            </a:r>
          </a:p>
          <a:p>
            <a:r>
              <a:rPr lang="en-US" dirty="0">
                <a:solidFill>
                  <a:srgbClr val="33CC33"/>
                </a:solidFill>
              </a:rPr>
              <a:t>&gt;</a:t>
            </a:r>
          </a:p>
          <a:p>
            <a:r>
              <a:rPr lang="en-US" dirty="0">
                <a:solidFill>
                  <a:srgbClr val="33CC33"/>
                </a:solidFill>
              </a:rPr>
              <a:t>&gt; </a:t>
            </a:r>
            <a:r>
              <a:rPr lang="en-US" b="1" dirty="0">
                <a:solidFill>
                  <a:srgbClr val="00B0F0"/>
                </a:solidFill>
              </a:rPr>
              <a:t>help</a:t>
            </a:r>
          </a:p>
          <a:p>
            <a:r>
              <a:rPr lang="en-US" dirty="0">
                <a:solidFill>
                  <a:srgbClr val="33CC33"/>
                </a:solidFill>
              </a:rPr>
              <a:t>        </a:t>
            </a:r>
            <a:r>
              <a:rPr lang="en-US" dirty="0" err="1">
                <a:solidFill>
                  <a:srgbClr val="33CC33"/>
                </a:solidFill>
              </a:rPr>
              <a:t>db.help</a:t>
            </a:r>
            <a:r>
              <a:rPr lang="en-US" dirty="0">
                <a:solidFill>
                  <a:srgbClr val="33CC33"/>
                </a:solidFill>
              </a:rPr>
              <a:t>()                    help on </a:t>
            </a:r>
            <a:r>
              <a:rPr lang="en-US" dirty="0" err="1">
                <a:solidFill>
                  <a:srgbClr val="33CC33"/>
                </a:solidFill>
              </a:rPr>
              <a:t>db</a:t>
            </a:r>
            <a:r>
              <a:rPr lang="en-US" dirty="0">
                <a:solidFill>
                  <a:srgbClr val="33CC33"/>
                </a:solidFill>
              </a:rPr>
              <a:t> methods</a:t>
            </a:r>
          </a:p>
          <a:p>
            <a:r>
              <a:rPr lang="en-US" dirty="0">
                <a:solidFill>
                  <a:srgbClr val="33CC33"/>
                </a:solidFill>
              </a:rPr>
              <a:t>        </a:t>
            </a:r>
            <a:r>
              <a:rPr lang="en-US" dirty="0" err="1">
                <a:solidFill>
                  <a:srgbClr val="33CC33"/>
                </a:solidFill>
              </a:rPr>
              <a:t>db.mycoll.help</a:t>
            </a:r>
            <a:r>
              <a:rPr lang="en-US" dirty="0">
                <a:solidFill>
                  <a:srgbClr val="33CC33"/>
                </a:solidFill>
              </a:rPr>
              <a:t>()             help on collection methods</a:t>
            </a:r>
          </a:p>
          <a:p>
            <a:r>
              <a:rPr lang="en-US" dirty="0">
                <a:solidFill>
                  <a:srgbClr val="33CC33"/>
                </a:solidFill>
              </a:rPr>
              <a:t>        </a:t>
            </a:r>
            <a:r>
              <a:rPr lang="en-US" dirty="0" err="1">
                <a:solidFill>
                  <a:srgbClr val="33CC33"/>
                </a:solidFill>
              </a:rPr>
              <a:t>sh.help</a:t>
            </a:r>
            <a:r>
              <a:rPr lang="en-US" dirty="0">
                <a:solidFill>
                  <a:srgbClr val="33CC33"/>
                </a:solidFill>
              </a:rPr>
              <a:t>()                    </a:t>
            </a:r>
            <a:r>
              <a:rPr lang="en-US" dirty="0" err="1">
                <a:solidFill>
                  <a:srgbClr val="33CC33"/>
                </a:solidFill>
              </a:rPr>
              <a:t>sharding</a:t>
            </a:r>
            <a:r>
              <a:rPr lang="en-US" dirty="0">
                <a:solidFill>
                  <a:srgbClr val="33CC33"/>
                </a:solidFill>
              </a:rPr>
              <a:t> helpers</a:t>
            </a:r>
          </a:p>
          <a:p>
            <a:r>
              <a:rPr lang="en-US" dirty="0">
                <a:solidFill>
                  <a:srgbClr val="33CC33"/>
                </a:solidFill>
              </a:rPr>
              <a:t>        </a:t>
            </a:r>
            <a:r>
              <a:rPr lang="en-US" dirty="0" err="1">
                <a:solidFill>
                  <a:srgbClr val="33CC33"/>
                </a:solidFill>
              </a:rPr>
              <a:t>rs.help</a:t>
            </a:r>
            <a:r>
              <a:rPr lang="en-US" dirty="0">
                <a:solidFill>
                  <a:srgbClr val="33CC33"/>
                </a:solidFill>
              </a:rPr>
              <a:t>()                    replica set helpers</a:t>
            </a:r>
          </a:p>
          <a:p>
            <a:r>
              <a:rPr lang="en-US" dirty="0">
                <a:solidFill>
                  <a:srgbClr val="33CC33"/>
                </a:solidFill>
              </a:rPr>
              <a:t>        help admin                   administrative help</a:t>
            </a:r>
          </a:p>
          <a:p>
            <a:r>
              <a:rPr lang="en-US" dirty="0">
                <a:solidFill>
                  <a:srgbClr val="33CC33"/>
                </a:solidFill>
              </a:rPr>
              <a:t>        help connect                 connecting to a </a:t>
            </a:r>
            <a:r>
              <a:rPr lang="en-US" dirty="0" err="1">
                <a:solidFill>
                  <a:srgbClr val="33CC33"/>
                </a:solidFill>
              </a:rPr>
              <a:t>db</a:t>
            </a:r>
            <a:r>
              <a:rPr lang="en-US" dirty="0">
                <a:solidFill>
                  <a:srgbClr val="33CC33"/>
                </a:solidFill>
              </a:rPr>
              <a:t> help</a:t>
            </a:r>
          </a:p>
          <a:p>
            <a:r>
              <a:rPr lang="en-US" dirty="0" smtClean="0">
                <a:solidFill>
                  <a:srgbClr val="33CC33"/>
                </a:solidFill>
              </a:rPr>
              <a:t>….</a:t>
            </a:r>
            <a:endParaRPr lang="en-US" dirty="0">
              <a:solidFill>
                <a:srgbClr val="33CC33"/>
              </a:solidFill>
            </a:endParaRPr>
          </a:p>
        </p:txBody>
      </p:sp>
      <p:sp>
        <p:nvSpPr>
          <p:cNvPr id="3" name="TextBox 2"/>
          <p:cNvSpPr txBox="1"/>
          <p:nvPr/>
        </p:nvSpPr>
        <p:spPr>
          <a:xfrm>
            <a:off x="1371600" y="6336268"/>
            <a:ext cx="5966890" cy="369332"/>
          </a:xfrm>
          <a:prstGeom prst="rect">
            <a:avLst/>
          </a:prstGeom>
          <a:noFill/>
        </p:spPr>
        <p:txBody>
          <a:bodyPr wrap="none" rtlCol="0">
            <a:spAutoFit/>
          </a:bodyPr>
          <a:lstStyle/>
          <a:p>
            <a:r>
              <a:rPr lang="en-US" b="1" dirty="0"/>
              <a:t>mongo</a:t>
            </a:r>
            <a:r>
              <a:rPr lang="en-US" dirty="0"/>
              <a:t> is an interactive JavaScript shell interface to MongoDB</a:t>
            </a:r>
          </a:p>
        </p:txBody>
      </p:sp>
    </p:spTree>
    <p:extLst>
      <p:ext uri="{BB962C8B-B14F-4D97-AF65-F5344CB8AC3E}">
        <p14:creationId xmlns:p14="http://schemas.microsoft.com/office/powerpoint/2010/main" val="1496067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809" y="152400"/>
            <a:ext cx="8229600" cy="1143000"/>
          </a:xfrm>
        </p:spPr>
        <p:txBody>
          <a:bodyPr/>
          <a:lstStyle/>
          <a:p>
            <a:r>
              <a:rPr lang="en-US" dirty="0" smtClean="0"/>
              <a:t>Adding data manually</a:t>
            </a:r>
            <a:endParaRPr lang="en-US" dirty="0"/>
          </a:p>
        </p:txBody>
      </p:sp>
      <p:sp>
        <p:nvSpPr>
          <p:cNvPr id="6" name="TextBox 5"/>
          <p:cNvSpPr txBox="1"/>
          <p:nvPr/>
        </p:nvSpPr>
        <p:spPr>
          <a:xfrm>
            <a:off x="304800" y="1066800"/>
            <a:ext cx="8305800" cy="563231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&gt; </a:t>
            </a:r>
            <a:r>
              <a:rPr lang="en-US" b="1" dirty="0" err="1">
                <a:solidFill>
                  <a:srgbClr val="00B0F0"/>
                </a:solidFill>
              </a:rPr>
              <a:t>db.plane.insert</a:t>
            </a:r>
            <a:r>
              <a:rPr lang="en-US" b="1" dirty="0">
                <a:solidFill>
                  <a:srgbClr val="00B0F0"/>
                </a:solidFill>
              </a:rPr>
              <a:t>(</a:t>
            </a:r>
            <a:r>
              <a:rPr lang="en-US" dirty="0">
                <a:solidFill>
                  <a:srgbClr val="33CC33"/>
                </a:solidFill>
              </a:rPr>
              <a:t>{</a:t>
            </a:r>
          </a:p>
          <a:p>
            <a:r>
              <a:rPr lang="en-US" dirty="0">
                <a:solidFill>
                  <a:srgbClr val="33CC33"/>
                </a:solidFill>
              </a:rPr>
              <a:t>... "</a:t>
            </a:r>
            <a:r>
              <a:rPr lang="en-US" dirty="0" err="1">
                <a:solidFill>
                  <a:srgbClr val="33CC33"/>
                </a:solidFill>
              </a:rPr>
              <a:t>callsign</a:t>
            </a:r>
            <a:r>
              <a:rPr lang="en-US" dirty="0">
                <a:solidFill>
                  <a:srgbClr val="33CC33"/>
                </a:solidFill>
              </a:rPr>
              <a:t>" : "UAL653",</a:t>
            </a:r>
          </a:p>
          <a:p>
            <a:r>
              <a:rPr lang="en-US" dirty="0">
                <a:solidFill>
                  <a:srgbClr val="33CC33"/>
                </a:solidFill>
              </a:rPr>
              <a:t>...     "model" : "757-200",</a:t>
            </a:r>
          </a:p>
          <a:p>
            <a:r>
              <a:rPr lang="en-US" dirty="0">
                <a:solidFill>
                  <a:srgbClr val="33CC33"/>
                </a:solidFill>
              </a:rPr>
              <a:t>...     "manufacturer" : "Boeing",</a:t>
            </a:r>
          </a:p>
          <a:p>
            <a:r>
              <a:rPr lang="en-US" dirty="0">
                <a:solidFill>
                  <a:srgbClr val="33CC33"/>
                </a:solidFill>
              </a:rPr>
              <a:t>...     "</a:t>
            </a:r>
            <a:r>
              <a:rPr lang="en-US" dirty="0" err="1">
                <a:solidFill>
                  <a:srgbClr val="33CC33"/>
                </a:solidFill>
              </a:rPr>
              <a:t>lat</a:t>
            </a:r>
            <a:r>
              <a:rPr lang="en-US" dirty="0">
                <a:solidFill>
                  <a:srgbClr val="33CC33"/>
                </a:solidFill>
              </a:rPr>
              <a:t>" : "33.97",</a:t>
            </a:r>
          </a:p>
          <a:p>
            <a:r>
              <a:rPr lang="en-US" dirty="0">
                <a:solidFill>
                  <a:srgbClr val="33CC33"/>
                </a:solidFill>
              </a:rPr>
              <a:t>...     "</a:t>
            </a:r>
            <a:r>
              <a:rPr lang="en-US" dirty="0" err="1">
                <a:solidFill>
                  <a:srgbClr val="33CC33"/>
                </a:solidFill>
              </a:rPr>
              <a:t>lon</a:t>
            </a:r>
            <a:r>
              <a:rPr lang="en-US" dirty="0">
                <a:solidFill>
                  <a:srgbClr val="33CC33"/>
                </a:solidFill>
              </a:rPr>
              <a:t>" : "118.203611",</a:t>
            </a:r>
          </a:p>
          <a:p>
            <a:r>
              <a:rPr lang="en-US" dirty="0">
                <a:solidFill>
                  <a:srgbClr val="33CC33"/>
                </a:solidFill>
              </a:rPr>
              <a:t>...     "</a:t>
            </a:r>
            <a:r>
              <a:rPr lang="en-US" dirty="0" err="1">
                <a:solidFill>
                  <a:srgbClr val="33CC33"/>
                </a:solidFill>
              </a:rPr>
              <a:t>altituteFt</a:t>
            </a:r>
            <a:r>
              <a:rPr lang="en-US" dirty="0">
                <a:solidFill>
                  <a:srgbClr val="33CC33"/>
                </a:solidFill>
              </a:rPr>
              <a:t>" : "31000",</a:t>
            </a:r>
          </a:p>
          <a:p>
            <a:r>
              <a:rPr lang="en-US" dirty="0">
                <a:solidFill>
                  <a:srgbClr val="33CC33"/>
                </a:solidFill>
              </a:rPr>
              <a:t>...     "</a:t>
            </a:r>
            <a:r>
              <a:rPr lang="en-US" dirty="0" err="1">
                <a:solidFill>
                  <a:srgbClr val="33CC33"/>
                </a:solidFill>
              </a:rPr>
              <a:t>speedKt</a:t>
            </a:r>
            <a:r>
              <a:rPr lang="en-US" dirty="0">
                <a:solidFill>
                  <a:srgbClr val="33CC33"/>
                </a:solidFill>
              </a:rPr>
              <a:t>" : "480",</a:t>
            </a:r>
          </a:p>
          <a:p>
            <a:r>
              <a:rPr lang="en-US" dirty="0">
                <a:solidFill>
                  <a:srgbClr val="33CC33"/>
                </a:solidFill>
              </a:rPr>
              <a:t>...     "heading" : "121",</a:t>
            </a:r>
          </a:p>
          <a:p>
            <a:r>
              <a:rPr lang="en-US" dirty="0">
                <a:solidFill>
                  <a:srgbClr val="33CC33"/>
                </a:solidFill>
              </a:rPr>
              <a:t>...     "timestamp" : "11:29PM EDT",</a:t>
            </a:r>
          </a:p>
          <a:p>
            <a:r>
              <a:rPr lang="en-US" dirty="0">
                <a:solidFill>
                  <a:srgbClr val="33CC33"/>
                </a:solidFill>
              </a:rPr>
              <a:t>...     "</a:t>
            </a:r>
            <a:r>
              <a:rPr lang="en-US" dirty="0" err="1">
                <a:solidFill>
                  <a:srgbClr val="33CC33"/>
                </a:solidFill>
              </a:rPr>
              <a:t>PositionsCount</a:t>
            </a:r>
            <a:r>
              <a:rPr lang="en-US" dirty="0">
                <a:solidFill>
                  <a:srgbClr val="33CC33"/>
                </a:solidFill>
              </a:rPr>
              <a:t>" : "0",</a:t>
            </a:r>
          </a:p>
          <a:p>
            <a:r>
              <a:rPr lang="en-US" dirty="0">
                <a:solidFill>
                  <a:srgbClr val="33CC33"/>
                </a:solidFill>
              </a:rPr>
              <a:t>... }</a:t>
            </a:r>
          </a:p>
          <a:p>
            <a:r>
              <a:rPr lang="en-US" dirty="0">
                <a:solidFill>
                  <a:srgbClr val="33CC33"/>
                </a:solidFill>
              </a:rPr>
              <a:t>... </a:t>
            </a:r>
            <a:r>
              <a:rPr lang="en-US" b="1" dirty="0">
                <a:solidFill>
                  <a:srgbClr val="00B0F0"/>
                </a:solidFill>
              </a:rPr>
              <a:t>)</a:t>
            </a:r>
          </a:p>
          <a:p>
            <a:r>
              <a:rPr lang="en-US" dirty="0">
                <a:solidFill>
                  <a:srgbClr val="33CC33"/>
                </a:solidFill>
              </a:rPr>
              <a:t>&gt;</a:t>
            </a:r>
          </a:p>
          <a:p>
            <a:r>
              <a:rPr lang="en-US" dirty="0">
                <a:solidFill>
                  <a:srgbClr val="33CC33"/>
                </a:solidFill>
              </a:rPr>
              <a:t>&gt; </a:t>
            </a:r>
            <a:r>
              <a:rPr lang="en-US" b="1" dirty="0" err="1">
                <a:solidFill>
                  <a:srgbClr val="00B0F0"/>
                </a:solidFill>
              </a:rPr>
              <a:t>db.plane.find</a:t>
            </a:r>
            <a:r>
              <a:rPr lang="en-US" b="1" dirty="0">
                <a:solidFill>
                  <a:srgbClr val="00B0F0"/>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 "</a:t>
            </a:r>
            <a:r>
              <a:rPr lang="en-US" dirty="0" err="1">
                <a:solidFill>
                  <a:srgbClr val="33CC33"/>
                </a:solidFill>
              </a:rPr>
              <a:t>callsign</a:t>
            </a:r>
            <a:r>
              <a:rPr lang="en-US" dirty="0">
                <a:solidFill>
                  <a:srgbClr val="33CC33"/>
                </a:solidFill>
              </a:rPr>
              <a:t>" : "UAL653", "model" : "757-200", "manufacturer" : "Boeing", "</a:t>
            </a:r>
            <a:r>
              <a:rPr lang="en-US" dirty="0" err="1">
                <a:solidFill>
                  <a:srgbClr val="33CC33"/>
                </a:solidFill>
              </a:rPr>
              <a:t>lat</a:t>
            </a:r>
            <a:r>
              <a:rPr lang="en-US" dirty="0">
                <a:solidFill>
                  <a:srgbClr val="33CC33"/>
                </a:solidFill>
              </a:rPr>
              <a:t>" : "33.97", "</a:t>
            </a:r>
            <a:r>
              <a:rPr lang="en-US" dirty="0" err="1">
                <a:solidFill>
                  <a:srgbClr val="33CC33"/>
                </a:solidFill>
              </a:rPr>
              <a:t>lon</a:t>
            </a:r>
            <a:r>
              <a:rPr lang="en-US" dirty="0">
                <a:solidFill>
                  <a:srgbClr val="33CC33"/>
                </a:solidFill>
              </a:rPr>
              <a:t>" : "118.203611", "a</a:t>
            </a:r>
          </a:p>
          <a:p>
            <a:r>
              <a:rPr lang="en-US" dirty="0" err="1">
                <a:solidFill>
                  <a:srgbClr val="33CC33"/>
                </a:solidFill>
              </a:rPr>
              <a:t>ltituteFt</a:t>
            </a:r>
            <a:r>
              <a:rPr lang="en-US" dirty="0">
                <a:solidFill>
                  <a:srgbClr val="33CC33"/>
                </a:solidFill>
              </a:rPr>
              <a:t>" : "31000", "</a:t>
            </a:r>
            <a:r>
              <a:rPr lang="en-US" dirty="0" err="1">
                <a:solidFill>
                  <a:srgbClr val="33CC33"/>
                </a:solidFill>
              </a:rPr>
              <a:t>speedKt</a:t>
            </a:r>
            <a:r>
              <a:rPr lang="en-US" dirty="0">
                <a:solidFill>
                  <a:srgbClr val="33CC33"/>
                </a:solidFill>
              </a:rPr>
              <a:t>" : "480", "heading" : "121", "timestamp" : "11:29PM EDT", "</a:t>
            </a:r>
            <a:r>
              <a:rPr lang="en-US" dirty="0" err="1">
                <a:solidFill>
                  <a:srgbClr val="33CC33"/>
                </a:solidFill>
              </a:rPr>
              <a:t>PositionsCount</a:t>
            </a:r>
            <a:r>
              <a:rPr lang="en-US" dirty="0">
                <a:solidFill>
                  <a:srgbClr val="33CC33"/>
                </a:solidFill>
              </a:rPr>
              <a:t>" : "0" }</a:t>
            </a:r>
          </a:p>
          <a:p>
            <a:r>
              <a:rPr lang="en-US" dirty="0" smtClean="0">
                <a:solidFill>
                  <a:srgbClr val="33CC33"/>
                </a:solidFill>
              </a:rPr>
              <a:t>&gt;</a:t>
            </a:r>
            <a:endParaRPr lang="en-US" dirty="0">
              <a:solidFill>
                <a:srgbClr val="33CC33"/>
              </a:solidFill>
            </a:endParaRPr>
          </a:p>
        </p:txBody>
      </p:sp>
      <p:sp>
        <p:nvSpPr>
          <p:cNvPr id="3" name="Content Placeholder 2"/>
          <p:cNvSpPr>
            <a:spLocks noGrp="1"/>
          </p:cNvSpPr>
          <p:nvPr>
            <p:ph idx="1"/>
          </p:nvPr>
        </p:nvSpPr>
        <p:spPr>
          <a:xfrm>
            <a:off x="5105400" y="1676400"/>
            <a:ext cx="3276600" cy="2362200"/>
          </a:xfrm>
          <a:solidFill>
            <a:schemeClr val="bg1"/>
          </a:solidFill>
        </p:spPr>
        <p:txBody>
          <a:bodyPr>
            <a:normAutofit fontScale="70000" lnSpcReduction="20000"/>
          </a:bodyPr>
          <a:lstStyle/>
          <a:p>
            <a:pPr marL="0" indent="0">
              <a:buNone/>
            </a:pPr>
            <a:r>
              <a:rPr lang="en-US" sz="2400" dirty="0" smtClean="0"/>
              <a:t>Adding a JSON document….note that it automatically adds an object ID</a:t>
            </a:r>
          </a:p>
          <a:p>
            <a:pPr marL="0" indent="0">
              <a:buNone/>
            </a:pPr>
            <a:r>
              <a:rPr lang="en-US" sz="2400" dirty="0" smtClean="0"/>
              <a:t>Note also that I did not have to create a table or database ahead of time!  The “plane” collection is created automatically</a:t>
            </a:r>
          </a:p>
          <a:p>
            <a:pPr marL="0" indent="0">
              <a:buNone/>
            </a:pPr>
            <a:r>
              <a:rPr lang="en-US" sz="2400" dirty="0" smtClean="0"/>
              <a:t>Test database is the default</a:t>
            </a:r>
          </a:p>
          <a:p>
            <a:pPr marL="0" indent="0">
              <a:buNone/>
            </a:pPr>
            <a:r>
              <a:rPr lang="en-US" sz="2400" dirty="0" smtClean="0"/>
              <a:t>The “use” command can change databases.</a:t>
            </a:r>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2800201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manually</a:t>
            </a:r>
            <a:endParaRPr lang="en-US" dirty="0"/>
          </a:p>
        </p:txBody>
      </p:sp>
      <p:sp>
        <p:nvSpPr>
          <p:cNvPr id="7" name="TextBox 6"/>
          <p:cNvSpPr txBox="1"/>
          <p:nvPr/>
        </p:nvSpPr>
        <p:spPr>
          <a:xfrm>
            <a:off x="457200" y="1752600"/>
            <a:ext cx="8030830" cy="64633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&gt; </a:t>
            </a:r>
            <a:r>
              <a:rPr lang="en-US" b="1" dirty="0" err="1">
                <a:solidFill>
                  <a:srgbClr val="00B0F0"/>
                </a:solidFill>
              </a:rPr>
              <a:t>db.plane.count</a:t>
            </a:r>
            <a:r>
              <a:rPr lang="en-US" b="1" dirty="0">
                <a:solidFill>
                  <a:srgbClr val="00B0F0"/>
                </a:solidFill>
              </a:rPr>
              <a:t>()</a:t>
            </a:r>
          </a:p>
          <a:p>
            <a:r>
              <a:rPr lang="en-US" dirty="0">
                <a:solidFill>
                  <a:srgbClr val="33CC33"/>
                </a:solidFill>
              </a:rPr>
              <a:t>3</a:t>
            </a:r>
          </a:p>
        </p:txBody>
      </p:sp>
      <p:sp>
        <p:nvSpPr>
          <p:cNvPr id="8" name="Content Placeholder 2"/>
          <p:cNvSpPr>
            <a:spLocks noGrp="1"/>
          </p:cNvSpPr>
          <p:nvPr>
            <p:ph idx="1"/>
          </p:nvPr>
        </p:nvSpPr>
        <p:spPr>
          <a:xfrm>
            <a:off x="563230" y="1143000"/>
            <a:ext cx="7924800" cy="646331"/>
          </a:xfrm>
          <a:solidFill>
            <a:schemeClr val="bg1"/>
          </a:solidFill>
        </p:spPr>
        <p:txBody>
          <a:bodyPr>
            <a:normAutofit/>
          </a:bodyPr>
          <a:lstStyle/>
          <a:p>
            <a:pPr marL="0" indent="0">
              <a:buNone/>
            </a:pPr>
            <a:r>
              <a:rPr lang="en-US" sz="2400" dirty="0" smtClean="0"/>
              <a:t>Added some more records….how many do we have?</a:t>
            </a:r>
            <a:endParaRPr lang="en-US" sz="2400" dirty="0"/>
          </a:p>
        </p:txBody>
      </p:sp>
      <p:sp>
        <p:nvSpPr>
          <p:cNvPr id="9" name="Content Placeholder 2"/>
          <p:cNvSpPr txBox="1">
            <a:spLocks/>
          </p:cNvSpPr>
          <p:nvPr/>
        </p:nvSpPr>
        <p:spPr>
          <a:xfrm>
            <a:off x="426720" y="2444457"/>
            <a:ext cx="8488680" cy="540421"/>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t>The log file can be examined from the OS or from the web page.</a:t>
            </a:r>
            <a:endParaRPr lang="en-US" sz="2400" dirty="0"/>
          </a:p>
        </p:txBody>
      </p:sp>
      <p:sp>
        <p:nvSpPr>
          <p:cNvPr id="10" name="TextBox 9"/>
          <p:cNvSpPr txBox="1"/>
          <p:nvPr/>
        </p:nvSpPr>
        <p:spPr>
          <a:xfrm>
            <a:off x="457200" y="2984878"/>
            <a:ext cx="8030830" cy="3785652"/>
          </a:xfrm>
          <a:prstGeom prst="rect">
            <a:avLst/>
          </a:prstGeom>
          <a:solidFill>
            <a:schemeClr val="tx1"/>
          </a:solidFill>
          <a:ln>
            <a:solidFill>
              <a:schemeClr val="bg1">
                <a:lumMod val="65000"/>
              </a:schemeClr>
            </a:solidFill>
          </a:ln>
        </p:spPr>
        <p:txBody>
          <a:bodyPr wrap="square" rtlCol="0">
            <a:spAutoFit/>
          </a:bodyPr>
          <a:lstStyle/>
          <a:p>
            <a:r>
              <a:rPr lang="en-US" sz="1200" dirty="0">
                <a:solidFill>
                  <a:srgbClr val="33CC33"/>
                </a:solidFill>
              </a:rPr>
              <a:t>[root@r2adnet flights]# </a:t>
            </a:r>
            <a:r>
              <a:rPr lang="en-US" sz="1200" b="1" dirty="0">
                <a:solidFill>
                  <a:srgbClr val="00B0F0"/>
                </a:solidFill>
              </a:rPr>
              <a:t>cat /</a:t>
            </a:r>
            <a:r>
              <a:rPr lang="en-US" sz="1200" b="1" dirty="0" err="1">
                <a:solidFill>
                  <a:srgbClr val="00B0F0"/>
                </a:solidFill>
              </a:rPr>
              <a:t>var</a:t>
            </a:r>
            <a:r>
              <a:rPr lang="en-US" sz="1200" b="1" dirty="0">
                <a:solidFill>
                  <a:srgbClr val="00B0F0"/>
                </a:solidFill>
              </a:rPr>
              <a:t>/log/mongo/mongod.log</a:t>
            </a:r>
          </a:p>
          <a:p>
            <a:endParaRPr lang="en-US" sz="1200" dirty="0">
              <a:solidFill>
                <a:srgbClr val="33CC33"/>
              </a:solidFill>
            </a:endParaRPr>
          </a:p>
          <a:p>
            <a:r>
              <a:rPr lang="en-US" sz="1200" dirty="0">
                <a:solidFill>
                  <a:srgbClr val="33CC33"/>
                </a:solidFill>
              </a:rPr>
              <a:t>***** SERVER RESTARTED *****</a:t>
            </a:r>
          </a:p>
          <a:p>
            <a:endParaRPr lang="en-US" sz="1200" dirty="0">
              <a:solidFill>
                <a:srgbClr val="33CC33"/>
              </a:solidFill>
            </a:endParaRPr>
          </a:p>
          <a:p>
            <a:r>
              <a:rPr lang="en-US" sz="1200" dirty="0">
                <a:solidFill>
                  <a:srgbClr val="33CC33"/>
                </a:solidFill>
              </a:rPr>
              <a:t>Wed Jun 26 21:26:56.209 [</a:t>
            </a:r>
            <a:r>
              <a:rPr lang="en-US" sz="1200" dirty="0" err="1">
                <a:solidFill>
                  <a:srgbClr val="33CC33"/>
                </a:solidFill>
              </a:rPr>
              <a:t>initandlisten</a:t>
            </a:r>
            <a:r>
              <a:rPr lang="en-US" sz="1200" dirty="0">
                <a:solidFill>
                  <a:srgbClr val="33CC33"/>
                </a:solidFill>
              </a:rPr>
              <a:t>] MongoDB starting : </a:t>
            </a:r>
            <a:r>
              <a:rPr lang="en-US" sz="1200" dirty="0" err="1">
                <a:solidFill>
                  <a:srgbClr val="33CC33"/>
                </a:solidFill>
              </a:rPr>
              <a:t>pid</a:t>
            </a:r>
            <a:r>
              <a:rPr lang="en-US" sz="1200" dirty="0">
                <a:solidFill>
                  <a:srgbClr val="33CC33"/>
                </a:solidFill>
              </a:rPr>
              <a:t>=14396 port=27017 </a:t>
            </a:r>
            <a:r>
              <a:rPr lang="en-US" sz="1200" dirty="0" err="1">
                <a:solidFill>
                  <a:srgbClr val="33CC33"/>
                </a:solidFill>
              </a:rPr>
              <a:t>dbpath</a:t>
            </a:r>
            <a:r>
              <a:rPr lang="en-US" sz="1200" dirty="0">
                <a:solidFill>
                  <a:srgbClr val="33CC33"/>
                </a:solidFill>
              </a:rPr>
              <a:t>=/</a:t>
            </a:r>
            <a:r>
              <a:rPr lang="en-US" sz="1200" dirty="0" err="1">
                <a:solidFill>
                  <a:srgbClr val="33CC33"/>
                </a:solidFill>
              </a:rPr>
              <a:t>var</a:t>
            </a:r>
            <a:r>
              <a:rPr lang="en-US" sz="1200" dirty="0">
                <a:solidFill>
                  <a:srgbClr val="33CC33"/>
                </a:solidFill>
              </a:rPr>
              <a:t>/lib/mongo 64-bit host=r2adnet</a:t>
            </a:r>
          </a:p>
          <a:p>
            <a:r>
              <a:rPr lang="en-US" sz="1200" dirty="0">
                <a:solidFill>
                  <a:srgbClr val="33CC33"/>
                </a:solidFill>
              </a:rPr>
              <a:t>Wed Jun 26 21:26:56.209 [</a:t>
            </a:r>
            <a:r>
              <a:rPr lang="en-US" sz="1200" dirty="0" err="1">
                <a:solidFill>
                  <a:srgbClr val="33CC33"/>
                </a:solidFill>
              </a:rPr>
              <a:t>initandlisten</a:t>
            </a:r>
            <a:r>
              <a:rPr lang="en-US" sz="1200" dirty="0">
                <a:solidFill>
                  <a:srgbClr val="33CC33"/>
                </a:solidFill>
              </a:rPr>
              <a:t>] </a:t>
            </a:r>
            <a:r>
              <a:rPr lang="en-US" sz="1200" dirty="0" err="1">
                <a:solidFill>
                  <a:srgbClr val="33CC33"/>
                </a:solidFill>
              </a:rPr>
              <a:t>db</a:t>
            </a:r>
            <a:r>
              <a:rPr lang="en-US" sz="1200" dirty="0">
                <a:solidFill>
                  <a:srgbClr val="33CC33"/>
                </a:solidFill>
              </a:rPr>
              <a:t> version v2.4.4</a:t>
            </a:r>
          </a:p>
          <a:p>
            <a:r>
              <a:rPr lang="en-US" sz="1200" dirty="0">
                <a:solidFill>
                  <a:srgbClr val="33CC33"/>
                </a:solidFill>
              </a:rPr>
              <a:t>Wed Jun 26 21:26:56.209 [</a:t>
            </a:r>
            <a:r>
              <a:rPr lang="en-US" sz="1200" dirty="0" err="1">
                <a:solidFill>
                  <a:srgbClr val="33CC33"/>
                </a:solidFill>
              </a:rPr>
              <a:t>initandlisten</a:t>
            </a:r>
            <a:r>
              <a:rPr lang="en-US" sz="1200" dirty="0">
                <a:solidFill>
                  <a:srgbClr val="33CC33"/>
                </a:solidFill>
              </a:rPr>
              <a:t>] </a:t>
            </a:r>
            <a:r>
              <a:rPr lang="en-US" sz="1200" dirty="0" err="1">
                <a:solidFill>
                  <a:srgbClr val="33CC33"/>
                </a:solidFill>
              </a:rPr>
              <a:t>git</a:t>
            </a:r>
            <a:r>
              <a:rPr lang="en-US" sz="1200" dirty="0">
                <a:solidFill>
                  <a:srgbClr val="33CC33"/>
                </a:solidFill>
              </a:rPr>
              <a:t> version: 4ec1fb96702c9d4c57b1e06dd34eb73a16e407d2</a:t>
            </a:r>
          </a:p>
          <a:p>
            <a:r>
              <a:rPr lang="en-US" sz="1200" dirty="0">
                <a:solidFill>
                  <a:srgbClr val="33CC33"/>
                </a:solidFill>
              </a:rPr>
              <a:t>Wed Jun 26 21:26:56.209 [</a:t>
            </a:r>
            <a:r>
              <a:rPr lang="en-US" sz="1200" dirty="0" err="1">
                <a:solidFill>
                  <a:srgbClr val="33CC33"/>
                </a:solidFill>
              </a:rPr>
              <a:t>initandlisten</a:t>
            </a:r>
            <a:r>
              <a:rPr lang="en-US" sz="1200" dirty="0">
                <a:solidFill>
                  <a:srgbClr val="33CC33"/>
                </a:solidFill>
              </a:rPr>
              <a:t>] build info: Linux ip-10-2-29-40 </a:t>
            </a:r>
            <a:r>
              <a:rPr lang="en-US" sz="1200" dirty="0" smtClean="0">
                <a:solidFill>
                  <a:srgbClr val="33CC33"/>
                </a:solidFill>
              </a:rPr>
              <a:t>needed</a:t>
            </a:r>
            <a:endParaRPr lang="en-US" sz="1200" dirty="0">
              <a:solidFill>
                <a:srgbClr val="33CC33"/>
              </a:solidFill>
            </a:endParaRPr>
          </a:p>
          <a:p>
            <a:r>
              <a:rPr lang="en-US" sz="1200" dirty="0">
                <a:solidFill>
                  <a:srgbClr val="33CC33"/>
                </a:solidFill>
              </a:rPr>
              <a:t>Wed Jun 26 21:26:56.299 [</a:t>
            </a:r>
            <a:r>
              <a:rPr lang="en-US" sz="1200" dirty="0" err="1">
                <a:solidFill>
                  <a:srgbClr val="33CC33"/>
                </a:solidFill>
              </a:rPr>
              <a:t>FileAllocator</a:t>
            </a:r>
            <a:r>
              <a:rPr lang="en-US" sz="1200" dirty="0">
                <a:solidFill>
                  <a:srgbClr val="33CC33"/>
                </a:solidFill>
              </a:rPr>
              <a:t>] allocating new </a:t>
            </a:r>
            <a:r>
              <a:rPr lang="en-US" sz="1200" dirty="0" err="1">
                <a:solidFill>
                  <a:srgbClr val="33CC33"/>
                </a:solidFill>
              </a:rPr>
              <a:t>datafile</a:t>
            </a:r>
            <a:r>
              <a:rPr lang="en-US" sz="1200" dirty="0">
                <a:solidFill>
                  <a:srgbClr val="33CC33"/>
                </a:solidFill>
              </a:rPr>
              <a:t> /</a:t>
            </a:r>
            <a:r>
              <a:rPr lang="en-US" sz="1200" dirty="0" err="1">
                <a:solidFill>
                  <a:srgbClr val="33CC33"/>
                </a:solidFill>
              </a:rPr>
              <a:t>var</a:t>
            </a:r>
            <a:r>
              <a:rPr lang="en-US" sz="1200" dirty="0">
                <a:solidFill>
                  <a:srgbClr val="33CC33"/>
                </a:solidFill>
              </a:rPr>
              <a:t>/lib/mongo/</a:t>
            </a:r>
            <a:r>
              <a:rPr lang="en-US" sz="1200" dirty="0" err="1">
                <a:solidFill>
                  <a:srgbClr val="33CC33"/>
                </a:solidFill>
              </a:rPr>
              <a:t>local.ns</a:t>
            </a:r>
            <a:r>
              <a:rPr lang="en-US" sz="1200" dirty="0">
                <a:solidFill>
                  <a:srgbClr val="33CC33"/>
                </a:solidFill>
              </a:rPr>
              <a:t>, filling with zeroes...</a:t>
            </a:r>
          </a:p>
          <a:p>
            <a:r>
              <a:rPr lang="en-US" sz="1200" dirty="0">
                <a:solidFill>
                  <a:srgbClr val="33CC33"/>
                </a:solidFill>
              </a:rPr>
              <a:t>Wed Jun 26 21:26:56.299 [</a:t>
            </a:r>
            <a:r>
              <a:rPr lang="en-US" sz="1200" dirty="0" err="1">
                <a:solidFill>
                  <a:srgbClr val="33CC33"/>
                </a:solidFill>
              </a:rPr>
              <a:t>FileAllocator</a:t>
            </a:r>
            <a:r>
              <a:rPr lang="en-US" sz="1200" dirty="0">
                <a:solidFill>
                  <a:srgbClr val="33CC33"/>
                </a:solidFill>
              </a:rPr>
              <a:t>] creating directory /</a:t>
            </a:r>
            <a:r>
              <a:rPr lang="en-US" sz="1200" dirty="0" err="1">
                <a:solidFill>
                  <a:srgbClr val="33CC33"/>
                </a:solidFill>
              </a:rPr>
              <a:t>var</a:t>
            </a:r>
            <a:r>
              <a:rPr lang="en-US" sz="1200" dirty="0">
                <a:solidFill>
                  <a:srgbClr val="33CC33"/>
                </a:solidFill>
              </a:rPr>
              <a:t>/lib/mongo/_</a:t>
            </a:r>
            <a:r>
              <a:rPr lang="en-US" sz="1200" dirty="0" err="1">
                <a:solidFill>
                  <a:srgbClr val="33CC33"/>
                </a:solidFill>
              </a:rPr>
              <a:t>tmp</a:t>
            </a:r>
            <a:endParaRPr lang="en-US" sz="1200" dirty="0">
              <a:solidFill>
                <a:srgbClr val="33CC33"/>
              </a:solidFill>
            </a:endParaRPr>
          </a:p>
          <a:p>
            <a:r>
              <a:rPr lang="en-US" sz="1200" dirty="0">
                <a:solidFill>
                  <a:srgbClr val="33CC33"/>
                </a:solidFill>
              </a:rPr>
              <a:t>Wed Jun 26 21:26:56.388 [</a:t>
            </a:r>
            <a:r>
              <a:rPr lang="en-US" sz="1200" dirty="0" err="1">
                <a:solidFill>
                  <a:srgbClr val="33CC33"/>
                </a:solidFill>
              </a:rPr>
              <a:t>FileAllocator</a:t>
            </a:r>
            <a:r>
              <a:rPr lang="en-US" sz="1200" dirty="0">
                <a:solidFill>
                  <a:srgbClr val="33CC33"/>
                </a:solidFill>
              </a:rPr>
              <a:t>] done allocating </a:t>
            </a:r>
            <a:r>
              <a:rPr lang="en-US" sz="1200" dirty="0" err="1">
                <a:solidFill>
                  <a:srgbClr val="33CC33"/>
                </a:solidFill>
              </a:rPr>
              <a:t>datafile</a:t>
            </a:r>
            <a:r>
              <a:rPr lang="en-US" sz="1200" dirty="0">
                <a:solidFill>
                  <a:srgbClr val="33CC33"/>
                </a:solidFill>
              </a:rPr>
              <a:t> /</a:t>
            </a:r>
            <a:r>
              <a:rPr lang="en-US" sz="1200" dirty="0" err="1">
                <a:solidFill>
                  <a:srgbClr val="33CC33"/>
                </a:solidFill>
              </a:rPr>
              <a:t>var</a:t>
            </a:r>
            <a:r>
              <a:rPr lang="en-US" sz="1200" dirty="0">
                <a:solidFill>
                  <a:srgbClr val="33CC33"/>
                </a:solidFill>
              </a:rPr>
              <a:t>/lib/mongo/</a:t>
            </a:r>
            <a:r>
              <a:rPr lang="en-US" sz="1200" dirty="0" err="1">
                <a:solidFill>
                  <a:srgbClr val="33CC33"/>
                </a:solidFill>
              </a:rPr>
              <a:t>local.ns</a:t>
            </a:r>
            <a:r>
              <a:rPr lang="en-US" sz="1200" dirty="0">
                <a:solidFill>
                  <a:srgbClr val="33CC33"/>
                </a:solidFill>
              </a:rPr>
              <a:t>, size: 16MB,  took 0.051 </a:t>
            </a:r>
            <a:r>
              <a:rPr lang="en-US" sz="1200" dirty="0" err="1">
                <a:solidFill>
                  <a:srgbClr val="33CC33"/>
                </a:solidFill>
              </a:rPr>
              <a:t>secs</a:t>
            </a:r>
            <a:endParaRPr lang="en-US" sz="1200" dirty="0">
              <a:solidFill>
                <a:srgbClr val="33CC33"/>
              </a:solidFill>
            </a:endParaRPr>
          </a:p>
          <a:p>
            <a:r>
              <a:rPr lang="en-US" sz="1200" dirty="0">
                <a:solidFill>
                  <a:srgbClr val="33CC33"/>
                </a:solidFill>
              </a:rPr>
              <a:t>Wed Jun 26 21:26:56.389 [</a:t>
            </a:r>
            <a:r>
              <a:rPr lang="en-US" sz="1200" dirty="0" err="1">
                <a:solidFill>
                  <a:srgbClr val="33CC33"/>
                </a:solidFill>
              </a:rPr>
              <a:t>FileAllocator</a:t>
            </a:r>
            <a:r>
              <a:rPr lang="en-US" sz="1200" dirty="0">
                <a:solidFill>
                  <a:srgbClr val="33CC33"/>
                </a:solidFill>
              </a:rPr>
              <a:t>] allocating new </a:t>
            </a:r>
            <a:r>
              <a:rPr lang="en-US" sz="1200" dirty="0" err="1">
                <a:solidFill>
                  <a:srgbClr val="33CC33"/>
                </a:solidFill>
              </a:rPr>
              <a:t>datafile</a:t>
            </a:r>
            <a:r>
              <a:rPr lang="en-US" sz="1200" dirty="0">
                <a:solidFill>
                  <a:srgbClr val="33CC33"/>
                </a:solidFill>
              </a:rPr>
              <a:t> /</a:t>
            </a:r>
            <a:r>
              <a:rPr lang="en-US" sz="1200" dirty="0" err="1">
                <a:solidFill>
                  <a:srgbClr val="33CC33"/>
                </a:solidFill>
              </a:rPr>
              <a:t>var</a:t>
            </a:r>
            <a:r>
              <a:rPr lang="en-US" sz="1200" dirty="0">
                <a:solidFill>
                  <a:srgbClr val="33CC33"/>
                </a:solidFill>
              </a:rPr>
              <a:t>/lib/mongo/local.0, filling with zeroes...</a:t>
            </a:r>
          </a:p>
          <a:p>
            <a:r>
              <a:rPr lang="en-US" sz="1200" dirty="0">
                <a:solidFill>
                  <a:srgbClr val="33CC33"/>
                </a:solidFill>
              </a:rPr>
              <a:t>Wed Jun 26 21:26:57.737 [</a:t>
            </a:r>
            <a:r>
              <a:rPr lang="en-US" sz="1200" dirty="0" err="1">
                <a:solidFill>
                  <a:srgbClr val="33CC33"/>
                </a:solidFill>
              </a:rPr>
              <a:t>FileAllocator</a:t>
            </a:r>
            <a:r>
              <a:rPr lang="en-US" sz="1200" dirty="0">
                <a:solidFill>
                  <a:srgbClr val="33CC33"/>
                </a:solidFill>
              </a:rPr>
              <a:t>] done allocating </a:t>
            </a:r>
            <a:r>
              <a:rPr lang="en-US" sz="1200" dirty="0" err="1">
                <a:solidFill>
                  <a:srgbClr val="33CC33"/>
                </a:solidFill>
              </a:rPr>
              <a:t>datafile</a:t>
            </a:r>
            <a:r>
              <a:rPr lang="en-US" sz="1200" dirty="0">
                <a:solidFill>
                  <a:srgbClr val="33CC33"/>
                </a:solidFill>
              </a:rPr>
              <a:t> /</a:t>
            </a:r>
            <a:r>
              <a:rPr lang="en-US" sz="1200" dirty="0" err="1">
                <a:solidFill>
                  <a:srgbClr val="33CC33"/>
                </a:solidFill>
              </a:rPr>
              <a:t>var</a:t>
            </a:r>
            <a:r>
              <a:rPr lang="en-US" sz="1200" dirty="0">
                <a:solidFill>
                  <a:srgbClr val="33CC33"/>
                </a:solidFill>
              </a:rPr>
              <a:t>/lib/mongo/local.0, size: 64MB,  took 1.348 </a:t>
            </a:r>
            <a:r>
              <a:rPr lang="en-US" sz="1200" dirty="0" err="1">
                <a:solidFill>
                  <a:srgbClr val="33CC33"/>
                </a:solidFill>
              </a:rPr>
              <a:t>secs</a:t>
            </a:r>
            <a:endParaRPr lang="en-US" sz="1200" dirty="0">
              <a:solidFill>
                <a:srgbClr val="33CC33"/>
              </a:solidFill>
            </a:endParaRPr>
          </a:p>
          <a:p>
            <a:r>
              <a:rPr lang="en-US" sz="1200" dirty="0">
                <a:solidFill>
                  <a:srgbClr val="33CC33"/>
                </a:solidFill>
              </a:rPr>
              <a:t>Wed Jun 26 21:26:57.783 [</a:t>
            </a:r>
            <a:r>
              <a:rPr lang="en-US" sz="1200" dirty="0" err="1">
                <a:solidFill>
                  <a:srgbClr val="33CC33"/>
                </a:solidFill>
              </a:rPr>
              <a:t>initandlisten</a:t>
            </a:r>
            <a:r>
              <a:rPr lang="en-US" sz="1200" dirty="0">
                <a:solidFill>
                  <a:srgbClr val="33CC33"/>
                </a:solidFill>
              </a:rPr>
              <a:t>] command local.$</a:t>
            </a:r>
            <a:r>
              <a:rPr lang="en-US" sz="1200" dirty="0" err="1">
                <a:solidFill>
                  <a:srgbClr val="33CC33"/>
                </a:solidFill>
              </a:rPr>
              <a:t>cmd</a:t>
            </a:r>
            <a:r>
              <a:rPr lang="en-US" sz="1200" dirty="0">
                <a:solidFill>
                  <a:srgbClr val="33CC33"/>
                </a:solidFill>
              </a:rPr>
              <a:t> command: { create: "</a:t>
            </a:r>
            <a:r>
              <a:rPr lang="en-US" sz="1200" dirty="0" err="1">
                <a:solidFill>
                  <a:srgbClr val="33CC33"/>
                </a:solidFill>
              </a:rPr>
              <a:t>startup_log</a:t>
            </a:r>
            <a:r>
              <a:rPr lang="en-US" sz="1200" dirty="0">
                <a:solidFill>
                  <a:srgbClr val="33CC33"/>
                </a:solidFill>
              </a:rPr>
              <a:t>", size: 10485760, capped: true } ntoreturn:1 keyUpdates:0  reslen:37</a:t>
            </a:r>
          </a:p>
          <a:p>
            <a:r>
              <a:rPr lang="en-US" sz="1200" dirty="0">
                <a:solidFill>
                  <a:srgbClr val="33CC33"/>
                </a:solidFill>
              </a:rPr>
              <a:t>1486ms</a:t>
            </a:r>
          </a:p>
          <a:p>
            <a:r>
              <a:rPr lang="en-US" sz="1200" dirty="0">
                <a:solidFill>
                  <a:srgbClr val="33CC33"/>
                </a:solidFill>
              </a:rPr>
              <a:t>Wed Jun 26 21:26:57.784 [</a:t>
            </a:r>
            <a:r>
              <a:rPr lang="en-US" sz="1200" dirty="0" err="1">
                <a:solidFill>
                  <a:srgbClr val="33CC33"/>
                </a:solidFill>
              </a:rPr>
              <a:t>websvr</a:t>
            </a:r>
            <a:r>
              <a:rPr lang="en-US" sz="1200" dirty="0">
                <a:solidFill>
                  <a:srgbClr val="33CC33"/>
                </a:solidFill>
              </a:rPr>
              <a:t>] admin web console waiting for connections on port 28017</a:t>
            </a:r>
          </a:p>
          <a:p>
            <a:r>
              <a:rPr lang="en-US" sz="1200" dirty="0">
                <a:solidFill>
                  <a:srgbClr val="33CC33"/>
                </a:solidFill>
              </a:rPr>
              <a:t>Wed Jun 26 21:26:58.212 [</a:t>
            </a:r>
            <a:r>
              <a:rPr lang="en-US" sz="1200" dirty="0" err="1">
                <a:solidFill>
                  <a:srgbClr val="33CC33"/>
                </a:solidFill>
              </a:rPr>
              <a:t>initandlisten</a:t>
            </a:r>
            <a:r>
              <a:rPr lang="en-US" sz="1200" dirty="0">
                <a:solidFill>
                  <a:srgbClr val="33CC33"/>
                </a:solidFill>
              </a:rPr>
              <a:t>] waiting for connections on port 27017</a:t>
            </a:r>
          </a:p>
          <a:p>
            <a:r>
              <a:rPr lang="en-US" sz="1200" dirty="0">
                <a:solidFill>
                  <a:srgbClr val="33CC33"/>
                </a:solidFill>
              </a:rPr>
              <a:t>Wed Jun 26 21:31:16.455 [</a:t>
            </a:r>
            <a:r>
              <a:rPr lang="en-US" sz="1200" dirty="0" err="1">
                <a:solidFill>
                  <a:srgbClr val="33CC33"/>
                </a:solidFill>
              </a:rPr>
              <a:t>initandlisten</a:t>
            </a:r>
            <a:r>
              <a:rPr lang="en-US" sz="1200" dirty="0">
                <a:solidFill>
                  <a:srgbClr val="33CC33"/>
                </a:solidFill>
              </a:rPr>
              <a:t>] connection accepted from 127.0.0.1:55611 #1 (1 connection now open</a:t>
            </a:r>
            <a:r>
              <a:rPr lang="en-US" sz="1200" dirty="0" smtClean="0">
                <a:solidFill>
                  <a:srgbClr val="33CC33"/>
                </a:solidFill>
              </a:rPr>
              <a:t>)</a:t>
            </a:r>
            <a:endParaRPr lang="en-US" sz="1200" dirty="0">
              <a:solidFill>
                <a:srgbClr val="33CC33"/>
              </a:solidFill>
            </a:endParaRPr>
          </a:p>
        </p:txBody>
      </p:sp>
    </p:spTree>
    <p:extLst>
      <p:ext uri="{BB962C8B-B14F-4D97-AF65-F5344CB8AC3E}">
        <p14:creationId xmlns:p14="http://schemas.microsoft.com/office/powerpoint/2010/main" val="373423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search to see if data exists</a:t>
            </a:r>
            <a:endParaRPr lang="en-US" dirty="0"/>
          </a:p>
        </p:txBody>
      </p:sp>
      <p:sp>
        <p:nvSpPr>
          <p:cNvPr id="4" name="TextBox 3"/>
          <p:cNvSpPr txBox="1"/>
          <p:nvPr/>
        </p:nvSpPr>
        <p:spPr>
          <a:xfrm>
            <a:off x="15240" y="914400"/>
            <a:ext cx="8720470" cy="4801314"/>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 </a:t>
            </a:r>
            <a:r>
              <a:rPr lang="en-US" b="1" dirty="0">
                <a:solidFill>
                  <a:srgbClr val="00B0F0"/>
                </a:solidFill>
              </a:rPr>
              <a:t>mongo</a:t>
            </a:r>
          </a:p>
          <a:p>
            <a:r>
              <a:rPr lang="en-US" dirty="0">
                <a:solidFill>
                  <a:srgbClr val="33CC33"/>
                </a:solidFill>
              </a:rPr>
              <a:t>MongoDB shell version: 2.4.4</a:t>
            </a:r>
          </a:p>
          <a:p>
            <a:r>
              <a:rPr lang="en-US" dirty="0">
                <a:solidFill>
                  <a:srgbClr val="33CC33"/>
                </a:solidFill>
              </a:rPr>
              <a:t>connecting to: test</a:t>
            </a:r>
          </a:p>
          <a:p>
            <a:r>
              <a:rPr lang="en-US" dirty="0">
                <a:solidFill>
                  <a:srgbClr val="33CC33"/>
                </a:solidFill>
              </a:rPr>
              <a:t>&gt; </a:t>
            </a:r>
            <a:r>
              <a:rPr lang="en-US" b="1" dirty="0" err="1">
                <a:solidFill>
                  <a:srgbClr val="00B0F0"/>
                </a:solidFill>
              </a:rPr>
              <a:t>db.plane.find</a:t>
            </a:r>
            <a:r>
              <a:rPr lang="en-US" b="1" dirty="0">
                <a:solidFill>
                  <a:srgbClr val="00B0F0"/>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 "</a:t>
            </a:r>
            <a:r>
              <a:rPr lang="en-US" dirty="0" err="1">
                <a:solidFill>
                  <a:srgbClr val="33CC33"/>
                </a:solidFill>
              </a:rPr>
              <a:t>callsign</a:t>
            </a:r>
            <a:r>
              <a:rPr lang="en-US" dirty="0">
                <a:solidFill>
                  <a:srgbClr val="33CC33"/>
                </a:solidFill>
              </a:rPr>
              <a:t>" : "UAL653", "model" : "757-200", "manufacturer" : "Boeing", "</a:t>
            </a:r>
            <a:r>
              <a:rPr lang="en-US" dirty="0" err="1">
                <a:solidFill>
                  <a:srgbClr val="33CC33"/>
                </a:solidFill>
              </a:rPr>
              <a:t>lat</a:t>
            </a:r>
            <a:r>
              <a:rPr lang="en-US" dirty="0">
                <a:solidFill>
                  <a:srgbClr val="33CC33"/>
                </a:solidFill>
              </a:rPr>
              <a:t>" : "33.97", "</a:t>
            </a:r>
            <a:r>
              <a:rPr lang="en-US" dirty="0" err="1">
                <a:solidFill>
                  <a:srgbClr val="33CC33"/>
                </a:solidFill>
              </a:rPr>
              <a:t>lon</a:t>
            </a:r>
            <a:r>
              <a:rPr lang="en-US" dirty="0">
                <a:solidFill>
                  <a:srgbClr val="33CC33"/>
                </a:solidFill>
              </a:rPr>
              <a:t>" : "118.203611", "a</a:t>
            </a:r>
          </a:p>
          <a:p>
            <a:r>
              <a:rPr lang="en-US" dirty="0" err="1">
                <a:solidFill>
                  <a:srgbClr val="33CC33"/>
                </a:solidFill>
              </a:rPr>
              <a:t>ltituteFt</a:t>
            </a:r>
            <a:r>
              <a:rPr lang="en-US" dirty="0">
                <a:solidFill>
                  <a:srgbClr val="33CC33"/>
                </a:solidFill>
              </a:rPr>
              <a:t>" : "31000", "</a:t>
            </a:r>
            <a:r>
              <a:rPr lang="en-US" dirty="0" err="1">
                <a:solidFill>
                  <a:srgbClr val="33CC33"/>
                </a:solidFill>
              </a:rPr>
              <a:t>speedKt</a:t>
            </a:r>
            <a:r>
              <a:rPr lang="en-US" dirty="0">
                <a:solidFill>
                  <a:srgbClr val="33CC33"/>
                </a:solidFill>
              </a:rPr>
              <a:t>" : "480", "heading" : "121", "timestamp" : "11:29PM EDT", "</a:t>
            </a:r>
            <a:r>
              <a:rPr lang="en-US" dirty="0" err="1">
                <a:solidFill>
                  <a:srgbClr val="33CC33"/>
                </a:solidFill>
              </a:rPr>
              <a:t>PositionsCount</a:t>
            </a:r>
            <a:r>
              <a:rPr lang="en-US" dirty="0">
                <a:solidFill>
                  <a:srgbClr val="33CC33"/>
                </a:solidFill>
              </a:rPr>
              <a:t>" : "0" }</a:t>
            </a:r>
          </a:p>
          <a:p>
            <a:r>
              <a:rPr lang="en-US" dirty="0">
                <a:solidFill>
                  <a:srgbClr val="33CC33"/>
                </a:solidFill>
              </a:rPr>
              <a:t>{ "_id" : </a:t>
            </a:r>
            <a:r>
              <a:rPr lang="en-US" dirty="0" err="1">
                <a:solidFill>
                  <a:srgbClr val="33CC33"/>
                </a:solidFill>
              </a:rPr>
              <a:t>ObjectId</a:t>
            </a:r>
            <a:r>
              <a:rPr lang="en-US" dirty="0">
                <a:solidFill>
                  <a:srgbClr val="33CC33"/>
                </a:solidFill>
              </a:rPr>
              <a:t>("51cb72d7cb8ffebb1dbedea0"), "</a:t>
            </a:r>
            <a:r>
              <a:rPr lang="en-US" dirty="0" err="1">
                <a:solidFill>
                  <a:srgbClr val="33CC33"/>
                </a:solidFill>
              </a:rPr>
              <a:t>callsign</a:t>
            </a:r>
            <a:r>
              <a:rPr lang="en-US" dirty="0">
                <a:solidFill>
                  <a:srgbClr val="33CC33"/>
                </a:solidFill>
              </a:rPr>
              <a:t>" : "DLH457", "model" : "747-8", "manufacturer" : "Boeing", "</a:t>
            </a:r>
            <a:r>
              <a:rPr lang="en-US" dirty="0" err="1">
                <a:solidFill>
                  <a:srgbClr val="33CC33"/>
                </a:solidFill>
              </a:rPr>
              <a:t>lat</a:t>
            </a:r>
            <a:r>
              <a:rPr lang="en-US" dirty="0">
                <a:solidFill>
                  <a:srgbClr val="33CC33"/>
                </a:solidFill>
              </a:rPr>
              <a:t>" : "33.9333", "</a:t>
            </a:r>
            <a:r>
              <a:rPr lang="en-US" dirty="0" err="1">
                <a:solidFill>
                  <a:srgbClr val="33CC33"/>
                </a:solidFill>
              </a:rPr>
              <a:t>lon</a:t>
            </a:r>
            <a:r>
              <a:rPr lang="en-US" dirty="0">
                <a:solidFill>
                  <a:srgbClr val="33CC33"/>
                </a:solidFill>
              </a:rPr>
              <a:t>" : "-118.4333", "al</a:t>
            </a:r>
          </a:p>
          <a:p>
            <a:r>
              <a:rPr lang="en-US" dirty="0" err="1">
                <a:solidFill>
                  <a:srgbClr val="33CC33"/>
                </a:solidFill>
              </a:rPr>
              <a:t>tituteFt</a:t>
            </a:r>
            <a:r>
              <a:rPr lang="en-US" dirty="0">
                <a:solidFill>
                  <a:srgbClr val="33CC33"/>
                </a:solidFill>
              </a:rPr>
              <a:t>" : "15125", "</a:t>
            </a:r>
            <a:r>
              <a:rPr lang="en-US" dirty="0" err="1">
                <a:solidFill>
                  <a:srgbClr val="33CC33"/>
                </a:solidFill>
              </a:rPr>
              <a:t>speedKt</a:t>
            </a:r>
            <a:r>
              <a:rPr lang="en-US" dirty="0">
                <a:solidFill>
                  <a:srgbClr val="33CC33"/>
                </a:solidFill>
              </a:rPr>
              <a:t>" : "363", "heading" : "64", "timestamp" : "12:43 UTC", "</a:t>
            </a:r>
            <a:r>
              <a:rPr lang="en-US" dirty="0" err="1">
                <a:solidFill>
                  <a:srgbClr val="33CC33"/>
                </a:solidFill>
              </a:rPr>
              <a:t>PositionsCount</a:t>
            </a:r>
            <a:r>
              <a:rPr lang="en-US" dirty="0">
                <a:solidFill>
                  <a:srgbClr val="33CC33"/>
                </a:solidFill>
              </a:rPr>
              <a:t>" : "0" }</a:t>
            </a:r>
          </a:p>
          <a:p>
            <a:r>
              <a:rPr lang="en-US" dirty="0">
                <a:solidFill>
                  <a:srgbClr val="33CC33"/>
                </a:solidFill>
              </a:rPr>
              <a:t>{ "_id" : </a:t>
            </a:r>
            <a:r>
              <a:rPr lang="en-US" dirty="0" err="1">
                <a:solidFill>
                  <a:srgbClr val="33CC33"/>
                </a:solidFill>
              </a:rPr>
              <a:t>ObjectId</a:t>
            </a:r>
            <a:r>
              <a:rPr lang="en-US" dirty="0">
                <a:solidFill>
                  <a:srgbClr val="33CC33"/>
                </a:solidFill>
              </a:rPr>
              <a:t>("51cb72f1cb8ffebb1dbedea1"), "</a:t>
            </a:r>
            <a:r>
              <a:rPr lang="en-US" dirty="0" err="1">
                <a:solidFill>
                  <a:srgbClr val="33CC33"/>
                </a:solidFill>
              </a:rPr>
              <a:t>callsign</a:t>
            </a:r>
            <a:r>
              <a:rPr lang="en-US" dirty="0">
                <a:solidFill>
                  <a:srgbClr val="33CC33"/>
                </a:solidFill>
              </a:rPr>
              <a:t>" : "DLH457", "model" : "747-8", "manufacturer" : "Boeing", "</a:t>
            </a:r>
            <a:r>
              <a:rPr lang="en-US" dirty="0" err="1">
                <a:solidFill>
                  <a:srgbClr val="33CC33"/>
                </a:solidFill>
              </a:rPr>
              <a:t>lat</a:t>
            </a:r>
            <a:r>
              <a:rPr lang="en-US" dirty="0">
                <a:solidFill>
                  <a:srgbClr val="33CC33"/>
                </a:solidFill>
              </a:rPr>
              <a:t>" : "33.7214", "</a:t>
            </a:r>
            <a:r>
              <a:rPr lang="en-US" dirty="0" err="1">
                <a:solidFill>
                  <a:srgbClr val="33CC33"/>
                </a:solidFill>
              </a:rPr>
              <a:t>lon</a:t>
            </a:r>
            <a:r>
              <a:rPr lang="en-US" dirty="0">
                <a:solidFill>
                  <a:srgbClr val="33CC33"/>
                </a:solidFill>
              </a:rPr>
              <a:t>" : "-118.5997", "al</a:t>
            </a:r>
          </a:p>
          <a:p>
            <a:r>
              <a:rPr lang="en-US" dirty="0" err="1">
                <a:solidFill>
                  <a:srgbClr val="33CC33"/>
                </a:solidFill>
              </a:rPr>
              <a:t>tituteFt</a:t>
            </a:r>
            <a:r>
              <a:rPr lang="en-US" dirty="0">
                <a:solidFill>
                  <a:srgbClr val="33CC33"/>
                </a:solidFill>
              </a:rPr>
              <a:t>" : "181000", "</a:t>
            </a:r>
            <a:r>
              <a:rPr lang="en-US" dirty="0" err="1">
                <a:solidFill>
                  <a:srgbClr val="33CC33"/>
                </a:solidFill>
              </a:rPr>
              <a:t>speedKt</a:t>
            </a:r>
            <a:r>
              <a:rPr lang="en-US" dirty="0">
                <a:solidFill>
                  <a:srgbClr val="33CC33"/>
                </a:solidFill>
              </a:rPr>
              <a:t>" : "306", "heading" : "-71", "timestamp" : "6/26/2013 10:42:09 PM", "</a:t>
            </a:r>
            <a:r>
              <a:rPr lang="en-US" dirty="0" err="1">
                <a:solidFill>
                  <a:srgbClr val="33CC33"/>
                </a:solidFill>
              </a:rPr>
              <a:t>PositionsCount</a:t>
            </a:r>
            <a:r>
              <a:rPr lang="en-US" dirty="0">
                <a:solidFill>
                  <a:srgbClr val="33CC33"/>
                </a:solidFill>
              </a:rPr>
              <a:t>" : "0" }</a:t>
            </a:r>
          </a:p>
          <a:p>
            <a:r>
              <a:rPr lang="en-US" dirty="0" smtClean="0">
                <a:solidFill>
                  <a:srgbClr val="33CC33"/>
                </a:solidFill>
              </a:rPr>
              <a:t>&gt;</a:t>
            </a:r>
            <a:endParaRPr lang="en-US" dirty="0">
              <a:solidFill>
                <a:srgbClr val="33CC33"/>
              </a:solidFill>
            </a:endParaRPr>
          </a:p>
        </p:txBody>
      </p:sp>
      <p:sp>
        <p:nvSpPr>
          <p:cNvPr id="5" name="TextBox 4"/>
          <p:cNvSpPr txBox="1"/>
          <p:nvPr/>
        </p:nvSpPr>
        <p:spPr>
          <a:xfrm>
            <a:off x="304800" y="2895600"/>
            <a:ext cx="8720470" cy="3693319"/>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tester@R2AD-ASUS-PC&gt; </a:t>
            </a:r>
            <a:r>
              <a:rPr lang="en-US" b="1" dirty="0" err="1">
                <a:solidFill>
                  <a:srgbClr val="00B0F0"/>
                </a:solidFill>
              </a:rPr>
              <a:t>db.Airport.find</a:t>
            </a:r>
            <a:r>
              <a:rPr lang="en-US" b="1" dirty="0">
                <a:solidFill>
                  <a:srgbClr val="00B0F0"/>
                </a:solidFill>
              </a:rPr>
              <a:t>( { altitude: { $</a:t>
            </a:r>
            <a:r>
              <a:rPr lang="en-US" b="1" dirty="0" err="1">
                <a:solidFill>
                  <a:srgbClr val="00B0F0"/>
                </a:solidFill>
              </a:rPr>
              <a:t>gt</a:t>
            </a:r>
            <a:r>
              <a:rPr lang="en-US" b="1" dirty="0">
                <a:solidFill>
                  <a:srgbClr val="00B0F0"/>
                </a:solidFill>
              </a:rPr>
              <a:t>: 10, $</a:t>
            </a:r>
            <a:r>
              <a:rPr lang="en-US" b="1" dirty="0" err="1">
                <a:solidFill>
                  <a:srgbClr val="00B0F0"/>
                </a:solidFill>
              </a:rPr>
              <a:t>lt</a:t>
            </a:r>
            <a:r>
              <a:rPr lang="en-US" b="1" dirty="0">
                <a:solidFill>
                  <a:srgbClr val="00B0F0"/>
                </a:solidFill>
              </a:rPr>
              <a:t>: 15 }} )</a:t>
            </a:r>
          </a:p>
          <a:p>
            <a:r>
              <a:rPr lang="en-US" dirty="0">
                <a:solidFill>
                  <a:srgbClr val="33CC33"/>
                </a:solidFill>
              </a:rPr>
              <a:t>{ "_id" : "SHYZBDPNO3W2E5ED41DC0LACQ02UJR0K", "altitude" : 11, "</a:t>
            </a:r>
            <a:r>
              <a:rPr lang="en-US" dirty="0" err="1">
                <a:solidFill>
                  <a:srgbClr val="33CC33"/>
                </a:solidFill>
              </a:rPr>
              <a:t>dst</a:t>
            </a:r>
            <a:r>
              <a:rPr lang="en-US" dirty="0">
                <a:solidFill>
                  <a:srgbClr val="33CC33"/>
                </a:solidFill>
              </a:rPr>
              <a:t>" : 0, "</a:t>
            </a:r>
            <a:r>
              <a:rPr lang="en-US" dirty="0" err="1">
                <a:solidFill>
                  <a:srgbClr val="33CC33"/>
                </a:solidFill>
              </a:rPr>
              <a:t>iatafaa</a:t>
            </a:r>
            <a:r>
              <a:rPr lang="en-US" dirty="0">
                <a:solidFill>
                  <a:srgbClr val="33CC33"/>
                </a:solidFill>
              </a:rPr>
              <a:t>" : "", "city" : "", "name" :</a:t>
            </a:r>
          </a:p>
          <a:p>
            <a:r>
              <a:rPr lang="en-US" dirty="0">
                <a:solidFill>
                  <a:srgbClr val="33CC33"/>
                </a:solidFill>
              </a:rPr>
              <a:t> : "" }</a:t>
            </a:r>
          </a:p>
          <a:p>
            <a:r>
              <a:rPr lang="en-US" dirty="0">
                <a:solidFill>
                  <a:srgbClr val="33CC33"/>
                </a:solidFill>
              </a:rPr>
              <a:t>{ "_id" : "5IJYRS3KAKAXVCQ03KEWVGMTJWOM3S4J", "altitude" : 12, "</a:t>
            </a:r>
            <a:r>
              <a:rPr lang="en-US" dirty="0" err="1">
                <a:solidFill>
                  <a:srgbClr val="33CC33"/>
                </a:solidFill>
              </a:rPr>
              <a:t>dst</a:t>
            </a:r>
            <a:r>
              <a:rPr lang="en-US" dirty="0">
                <a:solidFill>
                  <a:srgbClr val="33CC33"/>
                </a:solidFill>
              </a:rPr>
              <a:t>" : 0, "</a:t>
            </a:r>
            <a:r>
              <a:rPr lang="en-US" dirty="0" err="1">
                <a:solidFill>
                  <a:srgbClr val="33CC33"/>
                </a:solidFill>
              </a:rPr>
              <a:t>iatafaa</a:t>
            </a:r>
            <a:r>
              <a:rPr lang="en-US" dirty="0">
                <a:solidFill>
                  <a:srgbClr val="33CC33"/>
                </a:solidFill>
              </a:rPr>
              <a:t>" : "", "city" : "", "name" :</a:t>
            </a:r>
          </a:p>
          <a:p>
            <a:r>
              <a:rPr lang="en-US" dirty="0">
                <a:solidFill>
                  <a:srgbClr val="33CC33"/>
                </a:solidFill>
              </a:rPr>
              <a:t> : "" }</a:t>
            </a:r>
          </a:p>
          <a:p>
            <a:r>
              <a:rPr lang="en-US" dirty="0">
                <a:solidFill>
                  <a:srgbClr val="33CC33"/>
                </a:solidFill>
              </a:rPr>
              <a:t>{ "_id" : "BFJINH1BD3SDSMQOOMEOVGPMYSQDORZP", "altitude" : 13, "</a:t>
            </a:r>
            <a:r>
              <a:rPr lang="en-US" dirty="0" err="1">
                <a:solidFill>
                  <a:srgbClr val="33CC33"/>
                </a:solidFill>
              </a:rPr>
              <a:t>dst</a:t>
            </a:r>
            <a:r>
              <a:rPr lang="en-US" dirty="0">
                <a:solidFill>
                  <a:srgbClr val="33CC33"/>
                </a:solidFill>
              </a:rPr>
              <a:t>" : 0, "</a:t>
            </a:r>
            <a:r>
              <a:rPr lang="en-US" dirty="0" err="1">
                <a:solidFill>
                  <a:srgbClr val="33CC33"/>
                </a:solidFill>
              </a:rPr>
              <a:t>iatafaa</a:t>
            </a:r>
            <a:r>
              <a:rPr lang="en-US" dirty="0">
                <a:solidFill>
                  <a:srgbClr val="33CC33"/>
                </a:solidFill>
              </a:rPr>
              <a:t>" : "", "city" : "", "name" :</a:t>
            </a:r>
          </a:p>
          <a:p>
            <a:r>
              <a:rPr lang="en-US" dirty="0">
                <a:solidFill>
                  <a:srgbClr val="33CC33"/>
                </a:solidFill>
              </a:rPr>
              <a:t> : "" }</a:t>
            </a:r>
          </a:p>
          <a:p>
            <a:r>
              <a:rPr lang="en-US" dirty="0">
                <a:solidFill>
                  <a:srgbClr val="33CC33"/>
                </a:solidFill>
              </a:rPr>
              <a:t>{ "_id" : "BATDX2FCD0MLGRMB2TBEDTLPHHIJLQTF", "altitude" : 14, "</a:t>
            </a:r>
            <a:r>
              <a:rPr lang="en-US" dirty="0" err="1">
                <a:solidFill>
                  <a:srgbClr val="33CC33"/>
                </a:solidFill>
              </a:rPr>
              <a:t>dst</a:t>
            </a:r>
            <a:r>
              <a:rPr lang="en-US" dirty="0">
                <a:solidFill>
                  <a:srgbClr val="33CC33"/>
                </a:solidFill>
              </a:rPr>
              <a:t>" : 0, "</a:t>
            </a:r>
            <a:r>
              <a:rPr lang="en-US" dirty="0" err="1">
                <a:solidFill>
                  <a:srgbClr val="33CC33"/>
                </a:solidFill>
              </a:rPr>
              <a:t>iatafaa</a:t>
            </a:r>
            <a:r>
              <a:rPr lang="en-US" dirty="0">
                <a:solidFill>
                  <a:srgbClr val="33CC33"/>
                </a:solidFill>
              </a:rPr>
              <a:t>" : "", "city" : "", "name" :</a:t>
            </a:r>
          </a:p>
          <a:p>
            <a:r>
              <a:rPr lang="en-US" dirty="0">
                <a:solidFill>
                  <a:srgbClr val="33CC33"/>
                </a:solidFill>
              </a:rPr>
              <a:t> : "" }</a:t>
            </a:r>
          </a:p>
        </p:txBody>
      </p:sp>
    </p:spTree>
    <p:extLst>
      <p:ext uri="{BB962C8B-B14F-4D97-AF65-F5344CB8AC3E}">
        <p14:creationId xmlns:p14="http://schemas.microsoft.com/office/powerpoint/2010/main" val="2717977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and Pretty</a:t>
            </a:r>
            <a:endParaRPr lang="en-US" dirty="0"/>
          </a:p>
        </p:txBody>
      </p:sp>
      <p:sp>
        <p:nvSpPr>
          <p:cNvPr id="4" name="TextBox 3"/>
          <p:cNvSpPr txBox="1"/>
          <p:nvPr/>
        </p:nvSpPr>
        <p:spPr>
          <a:xfrm>
            <a:off x="194930" y="1066800"/>
            <a:ext cx="8720470" cy="563231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&gt; </a:t>
            </a:r>
            <a:r>
              <a:rPr lang="en-US" b="1" dirty="0" err="1">
                <a:solidFill>
                  <a:srgbClr val="00B0F0"/>
                </a:solidFill>
              </a:rPr>
              <a:t>db.plane.find</a:t>
            </a:r>
            <a:r>
              <a:rPr lang="en-US" b="1" dirty="0">
                <a:solidFill>
                  <a:srgbClr val="00B0F0"/>
                </a:solidFill>
              </a:rPr>
              <a:t>({"speedKt":"480"})</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 "</a:t>
            </a:r>
            <a:r>
              <a:rPr lang="en-US" dirty="0" err="1">
                <a:solidFill>
                  <a:srgbClr val="33CC33"/>
                </a:solidFill>
              </a:rPr>
              <a:t>callsign</a:t>
            </a:r>
            <a:r>
              <a:rPr lang="en-US" dirty="0">
                <a:solidFill>
                  <a:srgbClr val="33CC33"/>
                </a:solidFill>
              </a:rPr>
              <a:t>" : "UAL653", "model" : "757-200", "manufacturer" : "Boeing", "</a:t>
            </a:r>
            <a:r>
              <a:rPr lang="en-US" dirty="0" err="1">
                <a:solidFill>
                  <a:srgbClr val="33CC33"/>
                </a:solidFill>
              </a:rPr>
              <a:t>lat</a:t>
            </a:r>
            <a:r>
              <a:rPr lang="en-US" dirty="0">
                <a:solidFill>
                  <a:srgbClr val="33CC33"/>
                </a:solidFill>
              </a:rPr>
              <a:t>" : "33.97", "</a:t>
            </a:r>
            <a:r>
              <a:rPr lang="en-US" dirty="0" err="1">
                <a:solidFill>
                  <a:srgbClr val="33CC33"/>
                </a:solidFill>
              </a:rPr>
              <a:t>lon</a:t>
            </a:r>
            <a:r>
              <a:rPr lang="en-US" dirty="0">
                <a:solidFill>
                  <a:srgbClr val="33CC33"/>
                </a:solidFill>
              </a:rPr>
              <a:t>" : "118.203611", "a</a:t>
            </a:r>
          </a:p>
          <a:p>
            <a:r>
              <a:rPr lang="en-US" dirty="0" err="1">
                <a:solidFill>
                  <a:srgbClr val="33CC33"/>
                </a:solidFill>
              </a:rPr>
              <a:t>ltituteFt</a:t>
            </a:r>
            <a:r>
              <a:rPr lang="en-US" dirty="0">
                <a:solidFill>
                  <a:srgbClr val="33CC33"/>
                </a:solidFill>
              </a:rPr>
              <a:t>" : "31000", "</a:t>
            </a:r>
            <a:r>
              <a:rPr lang="en-US" dirty="0" err="1">
                <a:solidFill>
                  <a:srgbClr val="33CC33"/>
                </a:solidFill>
              </a:rPr>
              <a:t>speedKt</a:t>
            </a:r>
            <a:r>
              <a:rPr lang="en-US" dirty="0">
                <a:solidFill>
                  <a:srgbClr val="33CC33"/>
                </a:solidFill>
              </a:rPr>
              <a:t>" : "480", "heading" : "121", "timestamp" : "11:29PM EDT", "</a:t>
            </a:r>
            <a:r>
              <a:rPr lang="en-US" dirty="0" err="1">
                <a:solidFill>
                  <a:srgbClr val="33CC33"/>
                </a:solidFill>
              </a:rPr>
              <a:t>PositionsCount</a:t>
            </a:r>
            <a:r>
              <a:rPr lang="en-US" dirty="0">
                <a:solidFill>
                  <a:srgbClr val="33CC33"/>
                </a:solidFill>
              </a:rPr>
              <a:t>" : "0" }</a:t>
            </a:r>
          </a:p>
          <a:p>
            <a:r>
              <a:rPr lang="en-US" dirty="0">
                <a:solidFill>
                  <a:srgbClr val="33CC33"/>
                </a:solidFill>
              </a:rPr>
              <a:t>&gt; </a:t>
            </a:r>
            <a:r>
              <a:rPr lang="en-US" b="1" dirty="0" err="1">
                <a:solidFill>
                  <a:srgbClr val="00B0F0"/>
                </a:solidFill>
              </a:rPr>
              <a:t>db.plane.find</a:t>
            </a:r>
            <a:r>
              <a:rPr lang="en-US" b="1" dirty="0">
                <a:solidFill>
                  <a:srgbClr val="00B0F0"/>
                </a:solidFill>
              </a:rPr>
              <a:t>({"speedKt":"480"}).pretty()</a:t>
            </a:r>
          </a:p>
          <a:p>
            <a:r>
              <a:rPr lang="en-US" dirty="0">
                <a:solidFill>
                  <a:srgbClr val="33CC33"/>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a:t>
            </a:r>
          </a:p>
          <a:p>
            <a:r>
              <a:rPr lang="en-US" dirty="0">
                <a:solidFill>
                  <a:srgbClr val="33CC33"/>
                </a:solidFill>
              </a:rPr>
              <a:t>        "</a:t>
            </a:r>
            <a:r>
              <a:rPr lang="en-US" dirty="0" err="1">
                <a:solidFill>
                  <a:srgbClr val="33CC33"/>
                </a:solidFill>
              </a:rPr>
              <a:t>callsign</a:t>
            </a:r>
            <a:r>
              <a:rPr lang="en-US" dirty="0">
                <a:solidFill>
                  <a:srgbClr val="33CC33"/>
                </a:solidFill>
              </a:rPr>
              <a:t>" : "UAL653",</a:t>
            </a:r>
          </a:p>
          <a:p>
            <a:r>
              <a:rPr lang="en-US" dirty="0">
                <a:solidFill>
                  <a:srgbClr val="33CC33"/>
                </a:solidFill>
              </a:rPr>
              <a:t>        "model" : "757-200",</a:t>
            </a:r>
          </a:p>
          <a:p>
            <a:r>
              <a:rPr lang="en-US" dirty="0">
                <a:solidFill>
                  <a:srgbClr val="33CC33"/>
                </a:solidFill>
              </a:rPr>
              <a:t>        "manufacturer" : "Boeing",</a:t>
            </a:r>
          </a:p>
          <a:p>
            <a:r>
              <a:rPr lang="en-US" dirty="0">
                <a:solidFill>
                  <a:srgbClr val="33CC33"/>
                </a:solidFill>
              </a:rPr>
              <a:t>        "</a:t>
            </a:r>
            <a:r>
              <a:rPr lang="en-US" dirty="0" err="1">
                <a:solidFill>
                  <a:srgbClr val="33CC33"/>
                </a:solidFill>
              </a:rPr>
              <a:t>lat</a:t>
            </a:r>
            <a:r>
              <a:rPr lang="en-US" dirty="0">
                <a:solidFill>
                  <a:srgbClr val="33CC33"/>
                </a:solidFill>
              </a:rPr>
              <a:t>" : "33.97",</a:t>
            </a:r>
          </a:p>
          <a:p>
            <a:r>
              <a:rPr lang="en-US" dirty="0">
                <a:solidFill>
                  <a:srgbClr val="33CC33"/>
                </a:solidFill>
              </a:rPr>
              <a:t>        "</a:t>
            </a:r>
            <a:r>
              <a:rPr lang="en-US" dirty="0" err="1">
                <a:solidFill>
                  <a:srgbClr val="33CC33"/>
                </a:solidFill>
              </a:rPr>
              <a:t>lon</a:t>
            </a:r>
            <a:r>
              <a:rPr lang="en-US" dirty="0">
                <a:solidFill>
                  <a:srgbClr val="33CC33"/>
                </a:solidFill>
              </a:rPr>
              <a:t>" : "118.203611",</a:t>
            </a:r>
          </a:p>
          <a:p>
            <a:r>
              <a:rPr lang="en-US" dirty="0">
                <a:solidFill>
                  <a:srgbClr val="33CC33"/>
                </a:solidFill>
              </a:rPr>
              <a:t>        "</a:t>
            </a:r>
            <a:r>
              <a:rPr lang="en-US" dirty="0" err="1">
                <a:solidFill>
                  <a:srgbClr val="33CC33"/>
                </a:solidFill>
              </a:rPr>
              <a:t>altituteFt</a:t>
            </a:r>
            <a:r>
              <a:rPr lang="en-US" dirty="0">
                <a:solidFill>
                  <a:srgbClr val="33CC33"/>
                </a:solidFill>
              </a:rPr>
              <a:t>" : "31000",</a:t>
            </a:r>
          </a:p>
          <a:p>
            <a:r>
              <a:rPr lang="en-US" dirty="0">
                <a:solidFill>
                  <a:srgbClr val="33CC33"/>
                </a:solidFill>
              </a:rPr>
              <a:t>        "</a:t>
            </a:r>
            <a:r>
              <a:rPr lang="en-US" dirty="0" err="1">
                <a:solidFill>
                  <a:srgbClr val="33CC33"/>
                </a:solidFill>
              </a:rPr>
              <a:t>speedKt</a:t>
            </a:r>
            <a:r>
              <a:rPr lang="en-US" dirty="0">
                <a:solidFill>
                  <a:srgbClr val="33CC33"/>
                </a:solidFill>
              </a:rPr>
              <a:t>" : "480",</a:t>
            </a:r>
          </a:p>
          <a:p>
            <a:r>
              <a:rPr lang="en-US" dirty="0">
                <a:solidFill>
                  <a:srgbClr val="33CC33"/>
                </a:solidFill>
              </a:rPr>
              <a:t>        "heading" : "121",</a:t>
            </a:r>
          </a:p>
          <a:p>
            <a:r>
              <a:rPr lang="en-US" dirty="0">
                <a:solidFill>
                  <a:srgbClr val="33CC33"/>
                </a:solidFill>
              </a:rPr>
              <a:t>        "timestamp" : "11:29PM EDT",</a:t>
            </a:r>
          </a:p>
          <a:p>
            <a:r>
              <a:rPr lang="en-US" dirty="0">
                <a:solidFill>
                  <a:srgbClr val="33CC33"/>
                </a:solidFill>
              </a:rPr>
              <a:t>        "</a:t>
            </a:r>
            <a:r>
              <a:rPr lang="en-US" dirty="0" err="1">
                <a:solidFill>
                  <a:srgbClr val="33CC33"/>
                </a:solidFill>
              </a:rPr>
              <a:t>PositionsCount</a:t>
            </a:r>
            <a:r>
              <a:rPr lang="en-US" dirty="0">
                <a:solidFill>
                  <a:srgbClr val="33CC33"/>
                </a:solidFill>
              </a:rPr>
              <a:t>" : "0"</a:t>
            </a:r>
          </a:p>
          <a:p>
            <a:r>
              <a:rPr lang="en-US" dirty="0">
                <a:solidFill>
                  <a:srgbClr val="33CC33"/>
                </a:solidFill>
              </a:rPr>
              <a:t>}</a:t>
            </a:r>
          </a:p>
          <a:p>
            <a:r>
              <a:rPr lang="en-US" dirty="0">
                <a:solidFill>
                  <a:srgbClr val="33CC33"/>
                </a:solidFill>
              </a:rPr>
              <a:t>&gt;</a:t>
            </a:r>
          </a:p>
        </p:txBody>
      </p:sp>
    </p:spTree>
    <p:extLst>
      <p:ext uri="{BB962C8B-B14F-4D97-AF65-F5344CB8AC3E}">
        <p14:creationId xmlns:p14="http://schemas.microsoft.com/office/powerpoint/2010/main" val="640824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Review…..on-line tutorial available</a:t>
            </a:r>
            <a:endParaRPr lang="en-US" dirty="0"/>
          </a:p>
        </p:txBody>
      </p:sp>
      <p:sp>
        <p:nvSpPr>
          <p:cNvPr id="4" name="TextBox 3"/>
          <p:cNvSpPr txBox="1"/>
          <p:nvPr/>
        </p:nvSpPr>
        <p:spPr>
          <a:xfrm>
            <a:off x="194930" y="1066800"/>
            <a:ext cx="8720470" cy="3970318"/>
          </a:xfrm>
          <a:prstGeom prst="rect">
            <a:avLst/>
          </a:prstGeom>
          <a:solidFill>
            <a:schemeClr val="tx1"/>
          </a:solidFill>
          <a:ln>
            <a:solidFill>
              <a:schemeClr val="bg1">
                <a:lumMod val="65000"/>
              </a:schemeClr>
            </a:solidFill>
          </a:ln>
        </p:spPr>
        <p:txBody>
          <a:bodyPr wrap="square" rtlCol="0">
            <a:spAutoFit/>
          </a:bodyPr>
          <a:lstStyle/>
          <a:p>
            <a:r>
              <a:rPr lang="en-US" dirty="0" smtClean="0">
                <a:solidFill>
                  <a:srgbClr val="33CC33"/>
                </a:solidFill>
              </a:rPr>
              <a:t>&gt; </a:t>
            </a:r>
            <a:r>
              <a:rPr lang="en-US" b="1" dirty="0">
                <a:solidFill>
                  <a:srgbClr val="00B0F0"/>
                </a:solidFill>
              </a:rPr>
              <a:t>show </a:t>
            </a:r>
            <a:r>
              <a:rPr lang="en-US" b="1" dirty="0" err="1">
                <a:solidFill>
                  <a:srgbClr val="00B0F0"/>
                </a:solidFill>
              </a:rPr>
              <a:t>dbs</a:t>
            </a:r>
            <a:endParaRPr lang="en-US" b="1" dirty="0">
              <a:solidFill>
                <a:srgbClr val="00B0F0"/>
              </a:solidFill>
            </a:endParaRPr>
          </a:p>
          <a:p>
            <a:r>
              <a:rPr lang="en-US" dirty="0">
                <a:solidFill>
                  <a:srgbClr val="33CC33"/>
                </a:solidFill>
              </a:rPr>
              <a:t>local   0.078125GB</a:t>
            </a:r>
          </a:p>
          <a:p>
            <a:r>
              <a:rPr lang="en-US" dirty="0" err="1">
                <a:solidFill>
                  <a:srgbClr val="33CC33"/>
                </a:solidFill>
              </a:rPr>
              <a:t>mydb</a:t>
            </a:r>
            <a:r>
              <a:rPr lang="en-US" dirty="0">
                <a:solidFill>
                  <a:srgbClr val="33CC33"/>
                </a:solidFill>
              </a:rPr>
              <a:t>    0.203125GB</a:t>
            </a:r>
          </a:p>
          <a:p>
            <a:r>
              <a:rPr lang="en-US" dirty="0">
                <a:solidFill>
                  <a:srgbClr val="33CC33"/>
                </a:solidFill>
              </a:rPr>
              <a:t>test    0.203125GB</a:t>
            </a:r>
          </a:p>
          <a:p>
            <a:r>
              <a:rPr lang="en-US" dirty="0">
                <a:solidFill>
                  <a:srgbClr val="33CC33"/>
                </a:solidFill>
              </a:rPr>
              <a:t>&gt; </a:t>
            </a:r>
            <a:r>
              <a:rPr lang="en-US" b="1" dirty="0" err="1">
                <a:solidFill>
                  <a:srgbClr val="00B0F0"/>
                </a:solidFill>
              </a:rPr>
              <a:t>db</a:t>
            </a:r>
            <a:endParaRPr lang="en-US" b="1" dirty="0">
              <a:solidFill>
                <a:srgbClr val="00B0F0"/>
              </a:solidFill>
            </a:endParaRPr>
          </a:p>
          <a:p>
            <a:r>
              <a:rPr lang="en-US" dirty="0" err="1">
                <a:solidFill>
                  <a:srgbClr val="33CC33"/>
                </a:solidFill>
              </a:rPr>
              <a:t>mydb</a:t>
            </a:r>
            <a:endParaRPr lang="en-US" dirty="0">
              <a:solidFill>
                <a:srgbClr val="33CC33"/>
              </a:solidFill>
            </a:endParaRPr>
          </a:p>
          <a:p>
            <a:r>
              <a:rPr lang="en-US" dirty="0">
                <a:solidFill>
                  <a:srgbClr val="33CC33"/>
                </a:solidFill>
              </a:rPr>
              <a:t>&gt; </a:t>
            </a:r>
            <a:r>
              <a:rPr lang="en-US" b="1" dirty="0">
                <a:solidFill>
                  <a:srgbClr val="00B0F0"/>
                </a:solidFill>
              </a:rPr>
              <a:t>show collections</a:t>
            </a:r>
          </a:p>
          <a:p>
            <a:r>
              <a:rPr lang="en-US" dirty="0" err="1">
                <a:solidFill>
                  <a:srgbClr val="33CC33"/>
                </a:solidFill>
              </a:rPr>
              <a:t>system.indexes</a:t>
            </a:r>
            <a:endParaRPr lang="en-US" dirty="0">
              <a:solidFill>
                <a:srgbClr val="33CC33"/>
              </a:solidFill>
            </a:endParaRPr>
          </a:p>
          <a:p>
            <a:r>
              <a:rPr lang="en-US" dirty="0" err="1">
                <a:solidFill>
                  <a:srgbClr val="33CC33"/>
                </a:solidFill>
              </a:rPr>
              <a:t>testData</a:t>
            </a:r>
            <a:endParaRPr lang="en-US" dirty="0">
              <a:solidFill>
                <a:srgbClr val="33CC33"/>
              </a:solidFill>
            </a:endParaRPr>
          </a:p>
          <a:p>
            <a:r>
              <a:rPr lang="en-US" dirty="0">
                <a:solidFill>
                  <a:srgbClr val="33CC33"/>
                </a:solidFill>
              </a:rPr>
              <a:t>&gt; </a:t>
            </a:r>
            <a:r>
              <a:rPr lang="en-US" b="1" dirty="0" err="1">
                <a:solidFill>
                  <a:srgbClr val="00B0F0"/>
                </a:solidFill>
              </a:rPr>
              <a:t>db.testData.find</a:t>
            </a:r>
            <a:r>
              <a:rPr lang="en-US" b="1" dirty="0">
                <a:solidFill>
                  <a:srgbClr val="00B0F0"/>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("51ed9b855ad739bfd0f31088"), "name" : "mongo" }</a:t>
            </a:r>
          </a:p>
          <a:p>
            <a:r>
              <a:rPr lang="en-US" dirty="0">
                <a:solidFill>
                  <a:srgbClr val="33CC33"/>
                </a:solidFill>
              </a:rPr>
              <a:t>{ "_id" : </a:t>
            </a:r>
            <a:r>
              <a:rPr lang="en-US" dirty="0" err="1">
                <a:solidFill>
                  <a:srgbClr val="33CC33"/>
                </a:solidFill>
              </a:rPr>
              <a:t>ObjectId</a:t>
            </a:r>
            <a:r>
              <a:rPr lang="en-US" dirty="0">
                <a:solidFill>
                  <a:srgbClr val="33CC33"/>
                </a:solidFill>
              </a:rPr>
              <a:t>("51ed9b875ad739bfd0f31089"), "x" : 3 }</a:t>
            </a:r>
          </a:p>
          <a:p>
            <a:r>
              <a:rPr lang="en-US" dirty="0">
                <a:solidFill>
                  <a:srgbClr val="33CC33"/>
                </a:solidFill>
              </a:rPr>
              <a:t>&gt;</a:t>
            </a:r>
          </a:p>
          <a:p>
            <a:r>
              <a:rPr lang="en-US" dirty="0">
                <a:solidFill>
                  <a:srgbClr val="33CC33"/>
                </a:solidFill>
              </a:rPr>
              <a:t>&gt;</a:t>
            </a:r>
          </a:p>
        </p:txBody>
      </p:sp>
      <p:sp>
        <p:nvSpPr>
          <p:cNvPr id="3" name="TextBox 2"/>
          <p:cNvSpPr txBox="1"/>
          <p:nvPr/>
        </p:nvSpPr>
        <p:spPr>
          <a:xfrm>
            <a:off x="1371600" y="5237202"/>
            <a:ext cx="5536772" cy="553998"/>
          </a:xfrm>
          <a:prstGeom prst="rect">
            <a:avLst/>
          </a:prstGeom>
          <a:noFill/>
        </p:spPr>
        <p:txBody>
          <a:bodyPr wrap="none" lIns="0" tIns="0" rIns="0" bIns="0" rtlCol="0">
            <a:spAutoFit/>
          </a:bodyPr>
          <a:lstStyle/>
          <a:p>
            <a:r>
              <a:rPr lang="en-US" dirty="0" smtClean="0"/>
              <a:t>This is the simple example from:</a:t>
            </a:r>
          </a:p>
          <a:p>
            <a:r>
              <a:rPr lang="en-US" dirty="0" smtClean="0"/>
              <a:t>http</a:t>
            </a:r>
            <a:r>
              <a:rPr lang="en-US" dirty="0"/>
              <a:t>://docs.mongodb.org/manual/tutorial/getting-started/</a:t>
            </a:r>
          </a:p>
        </p:txBody>
      </p:sp>
    </p:spTree>
    <p:extLst>
      <p:ext uri="{BB962C8B-B14F-4D97-AF65-F5344CB8AC3E}">
        <p14:creationId xmlns:p14="http://schemas.microsoft.com/office/powerpoint/2010/main" val="3508000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4" name="TextBox 3"/>
          <p:cNvSpPr txBox="1"/>
          <p:nvPr/>
        </p:nvSpPr>
        <p:spPr>
          <a:xfrm>
            <a:off x="194930" y="1295400"/>
            <a:ext cx="8720470" cy="4247317"/>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 </a:t>
            </a:r>
            <a:r>
              <a:rPr lang="en-US" b="1" dirty="0">
                <a:solidFill>
                  <a:srgbClr val="00B0F0"/>
                </a:solidFill>
              </a:rPr>
              <a:t>mongo</a:t>
            </a:r>
          </a:p>
          <a:p>
            <a:r>
              <a:rPr lang="en-US" dirty="0">
                <a:solidFill>
                  <a:srgbClr val="33CC33"/>
                </a:solidFill>
              </a:rPr>
              <a:t>MongoDB shell version: 2.4.4</a:t>
            </a:r>
          </a:p>
          <a:p>
            <a:r>
              <a:rPr lang="en-US" dirty="0">
                <a:solidFill>
                  <a:srgbClr val="33CC33"/>
                </a:solidFill>
              </a:rPr>
              <a:t>connecting to: </a:t>
            </a:r>
            <a:r>
              <a:rPr lang="en-US" dirty="0" smtClean="0">
                <a:solidFill>
                  <a:srgbClr val="33CC33"/>
                </a:solidFill>
              </a:rPr>
              <a:t>test</a:t>
            </a:r>
          </a:p>
          <a:p>
            <a:r>
              <a:rPr lang="en-US" dirty="0">
                <a:solidFill>
                  <a:srgbClr val="33CC33"/>
                </a:solidFill>
              </a:rPr>
              <a:t>&gt; </a:t>
            </a:r>
            <a:r>
              <a:rPr lang="en-US" b="1" dirty="0">
                <a:solidFill>
                  <a:srgbClr val="00B0F0"/>
                </a:solidFill>
              </a:rPr>
              <a:t>show collections</a:t>
            </a:r>
          </a:p>
          <a:p>
            <a:r>
              <a:rPr lang="en-US" dirty="0">
                <a:solidFill>
                  <a:srgbClr val="33CC33"/>
                </a:solidFill>
              </a:rPr>
              <a:t>plane</a:t>
            </a:r>
          </a:p>
          <a:p>
            <a:r>
              <a:rPr lang="en-US" dirty="0" err="1">
                <a:solidFill>
                  <a:srgbClr val="33CC33"/>
                </a:solidFill>
              </a:rPr>
              <a:t>system.indexes</a:t>
            </a:r>
            <a:endParaRPr lang="en-US" dirty="0">
              <a:solidFill>
                <a:srgbClr val="33CC33"/>
              </a:solidFill>
            </a:endParaRPr>
          </a:p>
          <a:p>
            <a:r>
              <a:rPr lang="en-US" dirty="0">
                <a:solidFill>
                  <a:srgbClr val="33CC33"/>
                </a:solidFill>
              </a:rPr>
              <a:t>&gt; </a:t>
            </a:r>
            <a:r>
              <a:rPr lang="en-US" b="1" dirty="0">
                <a:solidFill>
                  <a:srgbClr val="00B0F0"/>
                </a:solidFill>
              </a:rPr>
              <a:t>use </a:t>
            </a:r>
            <a:r>
              <a:rPr lang="en-US" b="1" dirty="0" err="1">
                <a:solidFill>
                  <a:srgbClr val="00B0F0"/>
                </a:solidFill>
              </a:rPr>
              <a:t>bigdata</a:t>
            </a:r>
            <a:endParaRPr lang="en-US" b="1" dirty="0">
              <a:solidFill>
                <a:srgbClr val="00B0F0"/>
              </a:solidFill>
            </a:endParaRPr>
          </a:p>
          <a:p>
            <a:r>
              <a:rPr lang="en-US" dirty="0">
                <a:solidFill>
                  <a:srgbClr val="33CC33"/>
                </a:solidFill>
              </a:rPr>
              <a:t>switched to </a:t>
            </a:r>
            <a:r>
              <a:rPr lang="en-US" dirty="0" err="1">
                <a:solidFill>
                  <a:srgbClr val="33CC33"/>
                </a:solidFill>
              </a:rPr>
              <a:t>db</a:t>
            </a:r>
            <a:r>
              <a:rPr lang="en-US" dirty="0">
                <a:solidFill>
                  <a:srgbClr val="33CC33"/>
                </a:solidFill>
              </a:rPr>
              <a:t> </a:t>
            </a:r>
            <a:r>
              <a:rPr lang="en-US" dirty="0" err="1">
                <a:solidFill>
                  <a:srgbClr val="33CC33"/>
                </a:solidFill>
              </a:rPr>
              <a:t>bigdata</a:t>
            </a:r>
            <a:endParaRPr lang="en-US" dirty="0">
              <a:solidFill>
                <a:srgbClr val="33CC33"/>
              </a:solidFill>
            </a:endParaRPr>
          </a:p>
          <a:p>
            <a:r>
              <a:rPr lang="en-US" dirty="0">
                <a:solidFill>
                  <a:srgbClr val="33CC33"/>
                </a:solidFill>
              </a:rPr>
              <a:t>&gt; </a:t>
            </a:r>
            <a:r>
              <a:rPr lang="en-US" b="1" dirty="0">
                <a:solidFill>
                  <a:srgbClr val="00B0F0"/>
                </a:solidFill>
              </a:rPr>
              <a:t>show collections</a:t>
            </a:r>
          </a:p>
          <a:p>
            <a:r>
              <a:rPr lang="en-US" dirty="0">
                <a:solidFill>
                  <a:srgbClr val="33CC33"/>
                </a:solidFill>
              </a:rPr>
              <a:t>&gt; </a:t>
            </a:r>
            <a:r>
              <a:rPr lang="en-US" b="1" dirty="0">
                <a:solidFill>
                  <a:srgbClr val="00B0F0"/>
                </a:solidFill>
              </a:rPr>
              <a:t>use test</a:t>
            </a:r>
          </a:p>
          <a:p>
            <a:r>
              <a:rPr lang="en-US" dirty="0">
                <a:solidFill>
                  <a:srgbClr val="33CC33"/>
                </a:solidFill>
              </a:rPr>
              <a:t>switched to </a:t>
            </a:r>
            <a:r>
              <a:rPr lang="en-US" dirty="0" err="1">
                <a:solidFill>
                  <a:srgbClr val="33CC33"/>
                </a:solidFill>
              </a:rPr>
              <a:t>db</a:t>
            </a:r>
            <a:r>
              <a:rPr lang="en-US" dirty="0">
                <a:solidFill>
                  <a:srgbClr val="33CC33"/>
                </a:solidFill>
              </a:rPr>
              <a:t> test</a:t>
            </a:r>
          </a:p>
          <a:p>
            <a:r>
              <a:rPr lang="en-US" dirty="0">
                <a:solidFill>
                  <a:srgbClr val="33CC33"/>
                </a:solidFill>
              </a:rPr>
              <a:t>&gt; </a:t>
            </a:r>
            <a:r>
              <a:rPr lang="en-US" b="1" dirty="0">
                <a:solidFill>
                  <a:srgbClr val="00B0F0"/>
                </a:solidFill>
              </a:rPr>
              <a:t>show collections</a:t>
            </a:r>
          </a:p>
          <a:p>
            <a:r>
              <a:rPr lang="en-US" dirty="0">
                <a:solidFill>
                  <a:srgbClr val="33CC33"/>
                </a:solidFill>
              </a:rPr>
              <a:t>plane</a:t>
            </a:r>
          </a:p>
          <a:p>
            <a:r>
              <a:rPr lang="en-US" dirty="0" err="1">
                <a:solidFill>
                  <a:srgbClr val="33CC33"/>
                </a:solidFill>
              </a:rPr>
              <a:t>system.indexes</a:t>
            </a:r>
            <a:endParaRPr lang="en-US" dirty="0">
              <a:solidFill>
                <a:srgbClr val="33CC33"/>
              </a:solidFill>
            </a:endParaRPr>
          </a:p>
          <a:p>
            <a:r>
              <a:rPr lang="en-US" dirty="0">
                <a:solidFill>
                  <a:srgbClr val="33CC33"/>
                </a:solidFill>
              </a:rPr>
              <a:t>&gt;</a:t>
            </a:r>
          </a:p>
        </p:txBody>
      </p:sp>
    </p:spTree>
    <p:extLst>
      <p:ext uri="{BB962C8B-B14F-4D97-AF65-F5344CB8AC3E}">
        <p14:creationId xmlns:p14="http://schemas.microsoft.com/office/powerpoint/2010/main" val="3197025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Prompt</a:t>
            </a:r>
            <a:endParaRPr lang="en-US" dirty="0"/>
          </a:p>
        </p:txBody>
      </p:sp>
      <p:sp>
        <p:nvSpPr>
          <p:cNvPr id="4" name="TextBox 3"/>
          <p:cNvSpPr txBox="1"/>
          <p:nvPr/>
        </p:nvSpPr>
        <p:spPr>
          <a:xfrm>
            <a:off x="152400" y="1302722"/>
            <a:ext cx="4360235" cy="4247317"/>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a:t>
            </a:r>
          </a:p>
          <a:p>
            <a:r>
              <a:rPr lang="en-US" dirty="0">
                <a:solidFill>
                  <a:srgbClr val="33CC33"/>
                </a:solidFill>
              </a:rPr>
              <a:t>[root@r2adnet flights]# </a:t>
            </a:r>
            <a:r>
              <a:rPr lang="en-US" b="1" dirty="0">
                <a:solidFill>
                  <a:srgbClr val="00B0F0"/>
                </a:solidFill>
              </a:rPr>
              <a:t>cat &gt; ~/.mongorc.js</a:t>
            </a:r>
          </a:p>
          <a:p>
            <a:r>
              <a:rPr lang="en-US" dirty="0">
                <a:solidFill>
                  <a:srgbClr val="33CC33"/>
                </a:solidFill>
              </a:rPr>
              <a:t>host = </a:t>
            </a:r>
            <a:r>
              <a:rPr lang="en-US" dirty="0" err="1">
                <a:solidFill>
                  <a:srgbClr val="33CC33"/>
                </a:solidFill>
              </a:rPr>
              <a:t>db.serverStatus</a:t>
            </a:r>
            <a:r>
              <a:rPr lang="en-US" dirty="0">
                <a:solidFill>
                  <a:srgbClr val="33CC33"/>
                </a:solidFill>
              </a:rPr>
              <a:t>().host;</a:t>
            </a:r>
          </a:p>
          <a:p>
            <a:endParaRPr lang="en-US" dirty="0">
              <a:solidFill>
                <a:srgbClr val="33CC33"/>
              </a:solidFill>
            </a:endParaRPr>
          </a:p>
          <a:p>
            <a:r>
              <a:rPr lang="en-US" dirty="0">
                <a:solidFill>
                  <a:srgbClr val="33CC33"/>
                </a:solidFill>
              </a:rPr>
              <a:t>prompt = function() {</a:t>
            </a:r>
          </a:p>
          <a:p>
            <a:r>
              <a:rPr lang="en-US" dirty="0">
                <a:solidFill>
                  <a:srgbClr val="33CC33"/>
                </a:solidFill>
              </a:rPr>
              <a:t>             return </a:t>
            </a:r>
            <a:r>
              <a:rPr lang="en-US" dirty="0" err="1">
                <a:solidFill>
                  <a:srgbClr val="33CC33"/>
                </a:solidFill>
              </a:rPr>
              <a:t>db</a:t>
            </a:r>
            <a:r>
              <a:rPr lang="en-US" dirty="0">
                <a:solidFill>
                  <a:srgbClr val="33CC33"/>
                </a:solidFill>
              </a:rPr>
              <a:t>+"@"+host+"&gt; ";</a:t>
            </a:r>
          </a:p>
          <a:p>
            <a:r>
              <a:rPr lang="en-US" dirty="0">
                <a:solidFill>
                  <a:srgbClr val="33CC33"/>
                </a:solidFill>
              </a:rPr>
              <a:t>         }</a:t>
            </a:r>
          </a:p>
          <a:p>
            <a:r>
              <a:rPr lang="en-US" dirty="0">
                <a:solidFill>
                  <a:srgbClr val="33CC33"/>
                </a:solidFill>
              </a:rPr>
              <a:t>[root@r2adnet flights]#</a:t>
            </a:r>
          </a:p>
          <a:p>
            <a:r>
              <a:rPr lang="en-US" dirty="0">
                <a:solidFill>
                  <a:srgbClr val="33CC33"/>
                </a:solidFill>
              </a:rPr>
              <a:t>[root@r2adnet flights]# </a:t>
            </a:r>
            <a:r>
              <a:rPr lang="en-US" b="1" dirty="0">
                <a:solidFill>
                  <a:srgbClr val="00B0F0"/>
                </a:solidFill>
              </a:rPr>
              <a:t>mongo</a:t>
            </a:r>
          </a:p>
          <a:p>
            <a:r>
              <a:rPr lang="en-US" dirty="0" err="1">
                <a:solidFill>
                  <a:srgbClr val="33CC33"/>
                </a:solidFill>
              </a:rPr>
              <a:t>MongoDB</a:t>
            </a:r>
            <a:r>
              <a:rPr lang="en-US" dirty="0">
                <a:solidFill>
                  <a:srgbClr val="33CC33"/>
                </a:solidFill>
              </a:rPr>
              <a:t> shell version: 2.4.4</a:t>
            </a:r>
          </a:p>
          <a:p>
            <a:r>
              <a:rPr lang="en-US" dirty="0">
                <a:solidFill>
                  <a:srgbClr val="33CC33"/>
                </a:solidFill>
              </a:rPr>
              <a:t>connecting to: test</a:t>
            </a:r>
          </a:p>
          <a:p>
            <a:r>
              <a:rPr lang="en-US" dirty="0">
                <a:solidFill>
                  <a:srgbClr val="33CC33"/>
                </a:solidFill>
              </a:rPr>
              <a:t>test@r2adnet&gt; </a:t>
            </a:r>
            <a:r>
              <a:rPr lang="en-US" b="1" dirty="0">
                <a:solidFill>
                  <a:srgbClr val="00B0F0"/>
                </a:solidFill>
              </a:rPr>
              <a:t>use </a:t>
            </a:r>
            <a:r>
              <a:rPr lang="en-US" b="1" dirty="0" err="1">
                <a:solidFill>
                  <a:srgbClr val="00B0F0"/>
                </a:solidFill>
              </a:rPr>
              <a:t>bigdata</a:t>
            </a:r>
            <a:endParaRPr lang="en-US" b="1" dirty="0">
              <a:solidFill>
                <a:srgbClr val="00B0F0"/>
              </a:solidFill>
            </a:endParaRPr>
          </a:p>
          <a:p>
            <a:r>
              <a:rPr lang="en-US" dirty="0">
                <a:solidFill>
                  <a:srgbClr val="33CC33"/>
                </a:solidFill>
              </a:rPr>
              <a:t>switched to </a:t>
            </a:r>
            <a:r>
              <a:rPr lang="en-US" dirty="0" err="1">
                <a:solidFill>
                  <a:srgbClr val="33CC33"/>
                </a:solidFill>
              </a:rPr>
              <a:t>db</a:t>
            </a:r>
            <a:r>
              <a:rPr lang="en-US" dirty="0">
                <a:solidFill>
                  <a:srgbClr val="33CC33"/>
                </a:solidFill>
              </a:rPr>
              <a:t> </a:t>
            </a:r>
            <a:r>
              <a:rPr lang="en-US" dirty="0" err="1">
                <a:solidFill>
                  <a:srgbClr val="33CC33"/>
                </a:solidFill>
              </a:rPr>
              <a:t>bigdata</a:t>
            </a:r>
            <a:endParaRPr lang="en-US" dirty="0">
              <a:solidFill>
                <a:srgbClr val="33CC33"/>
              </a:solidFill>
            </a:endParaRPr>
          </a:p>
          <a:p>
            <a:r>
              <a:rPr lang="en-US" dirty="0">
                <a:solidFill>
                  <a:srgbClr val="33CC33"/>
                </a:solidFill>
              </a:rPr>
              <a:t>bigdata@r2adnet&gt; </a:t>
            </a:r>
            <a:r>
              <a:rPr lang="en-US" b="1" dirty="0">
                <a:solidFill>
                  <a:srgbClr val="00B0F0"/>
                </a:solidFill>
              </a:rPr>
              <a:t>exit</a:t>
            </a:r>
          </a:p>
          <a:p>
            <a:r>
              <a:rPr lang="en-US" dirty="0">
                <a:solidFill>
                  <a:srgbClr val="33CC33"/>
                </a:solidFill>
              </a:rPr>
              <a:t>bye</a:t>
            </a:r>
          </a:p>
        </p:txBody>
      </p:sp>
      <p:sp>
        <p:nvSpPr>
          <p:cNvPr id="3" name="TextBox 2"/>
          <p:cNvSpPr txBox="1"/>
          <p:nvPr/>
        </p:nvSpPr>
        <p:spPr>
          <a:xfrm>
            <a:off x="381001" y="5867400"/>
            <a:ext cx="8305800" cy="923330"/>
          </a:xfrm>
          <a:prstGeom prst="rect">
            <a:avLst/>
          </a:prstGeom>
          <a:noFill/>
        </p:spPr>
        <p:txBody>
          <a:bodyPr wrap="square" rtlCol="0">
            <a:spAutoFit/>
          </a:bodyPr>
          <a:lstStyle/>
          <a:p>
            <a:r>
              <a:rPr lang="en-US" dirty="0" smtClean="0"/>
              <a:t>Assigning the variable prompt can override the default “&gt;” prompt.  Also, to make it permanent, put the commands in this file in your home directory: .</a:t>
            </a:r>
            <a:r>
              <a:rPr lang="en-US" dirty="0" err="1" smtClean="0"/>
              <a:t>mongorc</a:t>
            </a:r>
            <a:endParaRPr lang="en-US" dirty="0" smtClean="0"/>
          </a:p>
          <a:p>
            <a:r>
              <a:rPr lang="en-US" dirty="0" smtClean="0"/>
              <a:t>This file gets read in and processed each time the mongo shell starts.</a:t>
            </a:r>
            <a:endParaRPr lang="en-US" dirty="0"/>
          </a:p>
        </p:txBody>
      </p:sp>
      <p:sp>
        <p:nvSpPr>
          <p:cNvPr id="5" name="TextBox 4"/>
          <p:cNvSpPr txBox="1"/>
          <p:nvPr/>
        </p:nvSpPr>
        <p:spPr>
          <a:xfrm>
            <a:off x="4648200" y="1302721"/>
            <a:ext cx="4360235" cy="4247317"/>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C:\mongodb-win32-x86_64-2.4.3\bin&gt;</a:t>
            </a:r>
            <a:r>
              <a:rPr lang="en-US" b="1" dirty="0">
                <a:solidFill>
                  <a:srgbClr val="00B0F0"/>
                </a:solidFill>
              </a:rPr>
              <a:t>copy</a:t>
            </a:r>
            <a:r>
              <a:rPr lang="en-US" dirty="0">
                <a:solidFill>
                  <a:srgbClr val="33CC33"/>
                </a:solidFill>
              </a:rPr>
              <a:t> </a:t>
            </a:r>
            <a:r>
              <a:rPr lang="en-US" b="1" dirty="0">
                <a:solidFill>
                  <a:srgbClr val="00B0F0"/>
                </a:solidFill>
              </a:rPr>
              <a:t>con .mongorc.js</a:t>
            </a:r>
          </a:p>
          <a:p>
            <a:r>
              <a:rPr lang="en-US" dirty="0">
                <a:solidFill>
                  <a:srgbClr val="33CC33"/>
                </a:solidFill>
              </a:rPr>
              <a:t>host = </a:t>
            </a:r>
            <a:r>
              <a:rPr lang="en-US" dirty="0" err="1">
                <a:solidFill>
                  <a:srgbClr val="33CC33"/>
                </a:solidFill>
              </a:rPr>
              <a:t>db.serverStatus</a:t>
            </a:r>
            <a:r>
              <a:rPr lang="en-US" dirty="0">
                <a:solidFill>
                  <a:srgbClr val="33CC33"/>
                </a:solidFill>
              </a:rPr>
              <a:t>().host;</a:t>
            </a:r>
          </a:p>
          <a:p>
            <a:endParaRPr lang="en-US" dirty="0">
              <a:solidFill>
                <a:srgbClr val="33CC33"/>
              </a:solidFill>
            </a:endParaRPr>
          </a:p>
          <a:p>
            <a:r>
              <a:rPr lang="en-US" dirty="0">
                <a:solidFill>
                  <a:srgbClr val="33CC33"/>
                </a:solidFill>
              </a:rPr>
              <a:t>prompt = function() {</a:t>
            </a:r>
          </a:p>
          <a:p>
            <a:r>
              <a:rPr lang="en-US" dirty="0">
                <a:solidFill>
                  <a:srgbClr val="33CC33"/>
                </a:solidFill>
              </a:rPr>
              <a:t>             return </a:t>
            </a:r>
            <a:r>
              <a:rPr lang="en-US" dirty="0" err="1">
                <a:solidFill>
                  <a:srgbClr val="33CC33"/>
                </a:solidFill>
              </a:rPr>
              <a:t>db</a:t>
            </a:r>
            <a:r>
              <a:rPr lang="en-US" dirty="0">
                <a:solidFill>
                  <a:srgbClr val="33CC33"/>
                </a:solidFill>
              </a:rPr>
              <a:t>+"@"+host+"&gt; ";</a:t>
            </a:r>
          </a:p>
          <a:p>
            <a:r>
              <a:rPr lang="en-US" dirty="0">
                <a:solidFill>
                  <a:srgbClr val="33CC33"/>
                </a:solidFill>
              </a:rPr>
              <a:t>         }</a:t>
            </a:r>
          </a:p>
          <a:p>
            <a:r>
              <a:rPr lang="en-US" dirty="0">
                <a:solidFill>
                  <a:srgbClr val="33CC33"/>
                </a:solidFill>
              </a:rPr>
              <a:t>^Z</a:t>
            </a:r>
          </a:p>
          <a:p>
            <a:r>
              <a:rPr lang="en-US" dirty="0">
                <a:solidFill>
                  <a:srgbClr val="33CC33"/>
                </a:solidFill>
              </a:rPr>
              <a:t>        1 file(s) copied.</a:t>
            </a:r>
          </a:p>
          <a:p>
            <a:endParaRPr lang="en-US" dirty="0">
              <a:solidFill>
                <a:srgbClr val="33CC33"/>
              </a:solidFill>
            </a:endParaRPr>
          </a:p>
          <a:p>
            <a:r>
              <a:rPr lang="en-US" dirty="0">
                <a:solidFill>
                  <a:srgbClr val="33CC33"/>
                </a:solidFill>
              </a:rPr>
              <a:t>C:\mongodb-win32-x86_64-2.4.3\bin&gt;</a:t>
            </a:r>
            <a:r>
              <a:rPr lang="en-US" b="1" dirty="0">
                <a:solidFill>
                  <a:srgbClr val="00B0F0"/>
                </a:solidFill>
              </a:rPr>
              <a:t>mongo</a:t>
            </a:r>
          </a:p>
          <a:p>
            <a:r>
              <a:rPr lang="en-US" dirty="0">
                <a:solidFill>
                  <a:srgbClr val="33CC33"/>
                </a:solidFill>
              </a:rPr>
              <a:t>MongoDB shell version: 2.4.3</a:t>
            </a:r>
          </a:p>
          <a:p>
            <a:r>
              <a:rPr lang="en-US" dirty="0">
                <a:solidFill>
                  <a:srgbClr val="33CC33"/>
                </a:solidFill>
              </a:rPr>
              <a:t>connecting to: test</a:t>
            </a:r>
          </a:p>
          <a:p>
            <a:r>
              <a:rPr lang="en-US" dirty="0">
                <a:solidFill>
                  <a:srgbClr val="33CC33"/>
                </a:solidFill>
              </a:rPr>
              <a:t>test@R2AD-ASUS-PC</a:t>
            </a:r>
            <a:r>
              <a:rPr lang="en-US" dirty="0" smtClean="0">
                <a:solidFill>
                  <a:srgbClr val="33CC33"/>
                </a:solidFill>
              </a:rPr>
              <a:t>&gt;</a:t>
            </a:r>
            <a:endParaRPr lang="en-US" dirty="0">
              <a:solidFill>
                <a:srgbClr val="33CC33"/>
              </a:solidFill>
            </a:endParaRPr>
          </a:p>
        </p:txBody>
      </p:sp>
      <p:sp>
        <p:nvSpPr>
          <p:cNvPr id="6" name="TextBox 5"/>
          <p:cNvSpPr txBox="1"/>
          <p:nvPr/>
        </p:nvSpPr>
        <p:spPr>
          <a:xfrm>
            <a:off x="152400" y="990600"/>
            <a:ext cx="474489" cy="276999"/>
          </a:xfrm>
          <a:prstGeom prst="rect">
            <a:avLst/>
          </a:prstGeom>
          <a:noFill/>
        </p:spPr>
        <p:txBody>
          <a:bodyPr wrap="none" lIns="0" tIns="0" rIns="0" bIns="0" rtlCol="0">
            <a:spAutoFit/>
          </a:bodyPr>
          <a:lstStyle/>
          <a:p>
            <a:r>
              <a:rPr lang="en-US" dirty="0" smtClean="0"/>
              <a:t>UNIX</a:t>
            </a:r>
            <a:endParaRPr lang="en-US" dirty="0"/>
          </a:p>
        </p:txBody>
      </p:sp>
      <p:sp>
        <p:nvSpPr>
          <p:cNvPr id="7" name="TextBox 6"/>
          <p:cNvSpPr txBox="1"/>
          <p:nvPr/>
        </p:nvSpPr>
        <p:spPr>
          <a:xfrm>
            <a:off x="4648200" y="990600"/>
            <a:ext cx="875496" cy="276999"/>
          </a:xfrm>
          <a:prstGeom prst="rect">
            <a:avLst/>
          </a:prstGeom>
          <a:noFill/>
        </p:spPr>
        <p:txBody>
          <a:bodyPr wrap="none" lIns="0" tIns="0" rIns="0" bIns="0" rtlCol="0">
            <a:spAutoFit/>
          </a:bodyPr>
          <a:lstStyle/>
          <a:p>
            <a:r>
              <a:rPr lang="en-US" dirty="0" smtClean="0"/>
              <a:t>Windows</a:t>
            </a:r>
            <a:endParaRPr lang="en-US" dirty="0"/>
          </a:p>
        </p:txBody>
      </p:sp>
    </p:spTree>
    <p:extLst>
      <p:ext uri="{BB962C8B-B14F-4D97-AF65-F5344CB8AC3E}">
        <p14:creationId xmlns:p14="http://schemas.microsoft.com/office/powerpoint/2010/main" val="1522773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365" y="17721"/>
            <a:ext cx="8229600" cy="1143000"/>
          </a:xfrm>
        </p:spPr>
        <p:txBody>
          <a:bodyPr/>
          <a:lstStyle/>
          <a:p>
            <a:r>
              <a:rPr lang="en-US" dirty="0" smtClean="0"/>
              <a:t>Running a Script</a:t>
            </a:r>
            <a:endParaRPr lang="en-US" dirty="0"/>
          </a:p>
        </p:txBody>
      </p:sp>
      <p:sp>
        <p:nvSpPr>
          <p:cNvPr id="4" name="TextBox 3"/>
          <p:cNvSpPr txBox="1"/>
          <p:nvPr/>
        </p:nvSpPr>
        <p:spPr>
          <a:xfrm>
            <a:off x="381000" y="838200"/>
            <a:ext cx="8720470" cy="5632311"/>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flights]# </a:t>
            </a:r>
            <a:r>
              <a:rPr lang="en-US" b="1" dirty="0">
                <a:solidFill>
                  <a:srgbClr val="00B0F0"/>
                </a:solidFill>
              </a:rPr>
              <a:t>cat &gt; findone.js</a:t>
            </a:r>
          </a:p>
          <a:p>
            <a:r>
              <a:rPr lang="en-US" dirty="0" err="1">
                <a:solidFill>
                  <a:srgbClr val="33CC33"/>
                </a:solidFill>
              </a:rPr>
              <a:t>db.plane.findOne</a:t>
            </a:r>
            <a:r>
              <a:rPr lang="en-US" dirty="0">
                <a:solidFill>
                  <a:srgbClr val="33CC33"/>
                </a:solidFill>
              </a:rPr>
              <a:t>()</a:t>
            </a:r>
          </a:p>
          <a:p>
            <a:r>
              <a:rPr lang="en-US" dirty="0">
                <a:solidFill>
                  <a:srgbClr val="33CC33"/>
                </a:solidFill>
              </a:rPr>
              <a:t>[root@r2adnet flights]#</a:t>
            </a:r>
          </a:p>
          <a:p>
            <a:r>
              <a:rPr lang="en-US" dirty="0">
                <a:solidFill>
                  <a:srgbClr val="33CC33"/>
                </a:solidFill>
              </a:rPr>
              <a:t>[root@r2adnet flights]# </a:t>
            </a:r>
            <a:r>
              <a:rPr lang="en-US" b="1" dirty="0">
                <a:solidFill>
                  <a:srgbClr val="00B0F0"/>
                </a:solidFill>
              </a:rPr>
              <a:t>mongo &lt; findone.js</a:t>
            </a:r>
          </a:p>
          <a:p>
            <a:r>
              <a:rPr lang="en-US" dirty="0">
                <a:solidFill>
                  <a:srgbClr val="33CC33"/>
                </a:solidFill>
              </a:rPr>
              <a:t>MongoDB shell version: 2.4.4</a:t>
            </a:r>
          </a:p>
          <a:p>
            <a:r>
              <a:rPr lang="en-US" dirty="0">
                <a:solidFill>
                  <a:srgbClr val="33CC33"/>
                </a:solidFill>
              </a:rPr>
              <a:t>connecting to: test</a:t>
            </a:r>
          </a:p>
          <a:p>
            <a:r>
              <a:rPr lang="en-US" dirty="0">
                <a:solidFill>
                  <a:srgbClr val="33CC33"/>
                </a:solidFill>
              </a:rPr>
              <a:t>{</a:t>
            </a:r>
          </a:p>
          <a:p>
            <a:r>
              <a:rPr lang="en-US" dirty="0">
                <a:solidFill>
                  <a:srgbClr val="33CC33"/>
                </a:solidFill>
              </a:rPr>
              <a:t>        "_id" : </a:t>
            </a:r>
            <a:r>
              <a:rPr lang="en-US" dirty="0" err="1">
                <a:solidFill>
                  <a:srgbClr val="33CC33"/>
                </a:solidFill>
              </a:rPr>
              <a:t>ObjectId</a:t>
            </a:r>
            <a:r>
              <a:rPr lang="en-US" dirty="0">
                <a:solidFill>
                  <a:srgbClr val="33CC33"/>
                </a:solidFill>
              </a:rPr>
              <a:t>("51cb6ee9cb8ffebb1dbede9f"),</a:t>
            </a:r>
          </a:p>
          <a:p>
            <a:r>
              <a:rPr lang="en-US" dirty="0">
                <a:solidFill>
                  <a:srgbClr val="33CC33"/>
                </a:solidFill>
              </a:rPr>
              <a:t>        "</a:t>
            </a:r>
            <a:r>
              <a:rPr lang="en-US" dirty="0" err="1">
                <a:solidFill>
                  <a:srgbClr val="33CC33"/>
                </a:solidFill>
              </a:rPr>
              <a:t>callsign</a:t>
            </a:r>
            <a:r>
              <a:rPr lang="en-US" dirty="0">
                <a:solidFill>
                  <a:srgbClr val="33CC33"/>
                </a:solidFill>
              </a:rPr>
              <a:t>" : "UAL653",</a:t>
            </a:r>
          </a:p>
          <a:p>
            <a:r>
              <a:rPr lang="en-US" dirty="0">
                <a:solidFill>
                  <a:srgbClr val="33CC33"/>
                </a:solidFill>
              </a:rPr>
              <a:t>        "model" : "757-200",</a:t>
            </a:r>
          </a:p>
          <a:p>
            <a:r>
              <a:rPr lang="en-US" dirty="0">
                <a:solidFill>
                  <a:srgbClr val="33CC33"/>
                </a:solidFill>
              </a:rPr>
              <a:t>        "manufacturer" : "Boeing",</a:t>
            </a:r>
          </a:p>
          <a:p>
            <a:r>
              <a:rPr lang="en-US" dirty="0">
                <a:solidFill>
                  <a:srgbClr val="33CC33"/>
                </a:solidFill>
              </a:rPr>
              <a:t>        "</a:t>
            </a:r>
            <a:r>
              <a:rPr lang="en-US" dirty="0" err="1">
                <a:solidFill>
                  <a:srgbClr val="33CC33"/>
                </a:solidFill>
              </a:rPr>
              <a:t>lat</a:t>
            </a:r>
            <a:r>
              <a:rPr lang="en-US" dirty="0">
                <a:solidFill>
                  <a:srgbClr val="33CC33"/>
                </a:solidFill>
              </a:rPr>
              <a:t>" : "33.97",</a:t>
            </a:r>
          </a:p>
          <a:p>
            <a:r>
              <a:rPr lang="en-US" dirty="0">
                <a:solidFill>
                  <a:srgbClr val="33CC33"/>
                </a:solidFill>
              </a:rPr>
              <a:t>        "</a:t>
            </a:r>
            <a:r>
              <a:rPr lang="en-US" dirty="0" err="1">
                <a:solidFill>
                  <a:srgbClr val="33CC33"/>
                </a:solidFill>
              </a:rPr>
              <a:t>lon</a:t>
            </a:r>
            <a:r>
              <a:rPr lang="en-US" dirty="0">
                <a:solidFill>
                  <a:srgbClr val="33CC33"/>
                </a:solidFill>
              </a:rPr>
              <a:t>" : "118.203611",</a:t>
            </a:r>
          </a:p>
          <a:p>
            <a:r>
              <a:rPr lang="en-US" dirty="0">
                <a:solidFill>
                  <a:srgbClr val="33CC33"/>
                </a:solidFill>
              </a:rPr>
              <a:t>        "</a:t>
            </a:r>
            <a:r>
              <a:rPr lang="en-US" dirty="0" err="1">
                <a:solidFill>
                  <a:srgbClr val="33CC33"/>
                </a:solidFill>
              </a:rPr>
              <a:t>altituteFt</a:t>
            </a:r>
            <a:r>
              <a:rPr lang="en-US" dirty="0">
                <a:solidFill>
                  <a:srgbClr val="33CC33"/>
                </a:solidFill>
              </a:rPr>
              <a:t>" : "31000",</a:t>
            </a:r>
          </a:p>
          <a:p>
            <a:r>
              <a:rPr lang="en-US" dirty="0">
                <a:solidFill>
                  <a:srgbClr val="33CC33"/>
                </a:solidFill>
              </a:rPr>
              <a:t>        "</a:t>
            </a:r>
            <a:r>
              <a:rPr lang="en-US" dirty="0" err="1">
                <a:solidFill>
                  <a:srgbClr val="33CC33"/>
                </a:solidFill>
              </a:rPr>
              <a:t>speedKt</a:t>
            </a:r>
            <a:r>
              <a:rPr lang="en-US" dirty="0">
                <a:solidFill>
                  <a:srgbClr val="33CC33"/>
                </a:solidFill>
              </a:rPr>
              <a:t>" : "480",</a:t>
            </a:r>
          </a:p>
          <a:p>
            <a:r>
              <a:rPr lang="en-US" dirty="0">
                <a:solidFill>
                  <a:srgbClr val="33CC33"/>
                </a:solidFill>
              </a:rPr>
              <a:t>        "heading" : "121",</a:t>
            </a:r>
          </a:p>
          <a:p>
            <a:r>
              <a:rPr lang="en-US" dirty="0">
                <a:solidFill>
                  <a:srgbClr val="33CC33"/>
                </a:solidFill>
              </a:rPr>
              <a:t>        "timestamp" : "11:29PM EDT",</a:t>
            </a:r>
          </a:p>
          <a:p>
            <a:r>
              <a:rPr lang="en-US" dirty="0">
                <a:solidFill>
                  <a:srgbClr val="33CC33"/>
                </a:solidFill>
              </a:rPr>
              <a:t>        "</a:t>
            </a:r>
            <a:r>
              <a:rPr lang="en-US" dirty="0" err="1">
                <a:solidFill>
                  <a:srgbClr val="33CC33"/>
                </a:solidFill>
              </a:rPr>
              <a:t>PositionsCount</a:t>
            </a:r>
            <a:r>
              <a:rPr lang="en-US" dirty="0">
                <a:solidFill>
                  <a:srgbClr val="33CC33"/>
                </a:solidFill>
              </a:rPr>
              <a:t>" : "0"</a:t>
            </a:r>
          </a:p>
          <a:p>
            <a:r>
              <a:rPr lang="en-US" dirty="0">
                <a:solidFill>
                  <a:srgbClr val="33CC33"/>
                </a:solidFill>
              </a:rPr>
              <a:t>}</a:t>
            </a:r>
          </a:p>
          <a:p>
            <a:r>
              <a:rPr lang="en-US" dirty="0">
                <a:solidFill>
                  <a:srgbClr val="33CC33"/>
                </a:solidFill>
              </a:rPr>
              <a:t>bye</a:t>
            </a:r>
          </a:p>
        </p:txBody>
      </p:sp>
      <p:sp>
        <p:nvSpPr>
          <p:cNvPr id="3" name="TextBox 2"/>
          <p:cNvSpPr txBox="1"/>
          <p:nvPr/>
        </p:nvSpPr>
        <p:spPr>
          <a:xfrm>
            <a:off x="402265" y="6488668"/>
            <a:ext cx="8305800" cy="369332"/>
          </a:xfrm>
          <a:prstGeom prst="rect">
            <a:avLst/>
          </a:prstGeom>
          <a:noFill/>
        </p:spPr>
        <p:txBody>
          <a:bodyPr wrap="square" rtlCol="0">
            <a:spAutoFit/>
          </a:bodyPr>
          <a:lstStyle/>
          <a:p>
            <a:r>
              <a:rPr lang="en-US" dirty="0" smtClean="0"/>
              <a:t>Note: The redirection character “&lt;“ is needed on </a:t>
            </a:r>
            <a:r>
              <a:rPr lang="en-US" dirty="0" err="1" smtClean="0"/>
              <a:t>linux</a:t>
            </a:r>
            <a:r>
              <a:rPr lang="en-US" dirty="0" smtClean="0"/>
              <a:t>, not windows.</a:t>
            </a:r>
            <a:endParaRPr lang="en-US" dirty="0"/>
          </a:p>
        </p:txBody>
      </p:sp>
    </p:spTree>
    <p:extLst>
      <p:ext uri="{BB962C8B-B14F-4D97-AF65-F5344CB8AC3E}">
        <p14:creationId xmlns:p14="http://schemas.microsoft.com/office/powerpoint/2010/main" val="185003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more to learn!</a:t>
            </a:r>
            <a:endParaRPr lang="en-US" dirty="0"/>
          </a:p>
        </p:txBody>
      </p:sp>
      <p:sp>
        <p:nvSpPr>
          <p:cNvPr id="3" name="Content Placeholder 2"/>
          <p:cNvSpPr>
            <a:spLocks noGrp="1"/>
          </p:cNvSpPr>
          <p:nvPr>
            <p:ph idx="1"/>
          </p:nvPr>
        </p:nvSpPr>
        <p:spPr>
          <a:xfrm>
            <a:off x="457200" y="1066800"/>
            <a:ext cx="8229600" cy="1524001"/>
          </a:xfrm>
        </p:spPr>
        <p:txBody>
          <a:bodyPr>
            <a:normAutofit fontScale="92500"/>
          </a:bodyPr>
          <a:lstStyle/>
          <a:p>
            <a:r>
              <a:rPr lang="en-US" dirty="0" smtClean="0"/>
              <a:t>This is just a quick intro….for our demo, we wanted to add a Web Front End…</a:t>
            </a:r>
          </a:p>
          <a:p>
            <a:pPr lvl="1"/>
            <a:r>
              <a:rPr lang="en-US" dirty="0" smtClean="0"/>
              <a:t>Thought about using node.js along with </a:t>
            </a:r>
            <a:r>
              <a:rPr lang="en-US" dirty="0" err="1" smtClean="0"/>
              <a:t>restler</a:t>
            </a:r>
            <a:r>
              <a:rPr lang="en-US" dirty="0" smtClean="0"/>
              <a:t>, etc.</a:t>
            </a:r>
            <a:endParaRPr lang="en-US" dirty="0"/>
          </a:p>
        </p:txBody>
      </p:sp>
      <p:sp>
        <p:nvSpPr>
          <p:cNvPr id="4" name="TextBox 3"/>
          <p:cNvSpPr txBox="1"/>
          <p:nvPr/>
        </p:nvSpPr>
        <p:spPr>
          <a:xfrm>
            <a:off x="762000" y="2667000"/>
            <a:ext cx="7620000" cy="2031325"/>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opt]# </a:t>
            </a:r>
            <a:r>
              <a:rPr lang="en-US" b="1" dirty="0" err="1">
                <a:solidFill>
                  <a:srgbClr val="00B0F0"/>
                </a:solidFill>
              </a:rPr>
              <a:t>npm</a:t>
            </a:r>
            <a:r>
              <a:rPr lang="en-US" b="1" dirty="0">
                <a:solidFill>
                  <a:srgbClr val="00B0F0"/>
                </a:solidFill>
              </a:rPr>
              <a:t> install </a:t>
            </a:r>
            <a:r>
              <a:rPr lang="en-US" b="1" dirty="0" err="1">
                <a:solidFill>
                  <a:srgbClr val="00B0F0"/>
                </a:solidFill>
              </a:rPr>
              <a:t>restler</a:t>
            </a:r>
            <a:endParaRPr lang="en-US" b="1" dirty="0">
              <a:solidFill>
                <a:srgbClr val="00B0F0"/>
              </a:solidFill>
            </a:endParaRPr>
          </a:p>
          <a:p>
            <a:r>
              <a:rPr lang="en-US" dirty="0" err="1">
                <a:solidFill>
                  <a:srgbClr val="33CC33"/>
                </a:solidFill>
              </a:rPr>
              <a:t>npm</a:t>
            </a:r>
            <a:r>
              <a:rPr lang="en-US" dirty="0">
                <a:solidFill>
                  <a:srgbClr val="33CC33"/>
                </a:solidFill>
              </a:rPr>
              <a:t> http GET https://registry.npmjs.org/restler</a:t>
            </a:r>
          </a:p>
          <a:p>
            <a:r>
              <a:rPr lang="en-US" dirty="0" err="1">
                <a:solidFill>
                  <a:srgbClr val="33CC33"/>
                </a:solidFill>
              </a:rPr>
              <a:t>npm</a:t>
            </a:r>
            <a:r>
              <a:rPr lang="en-US" dirty="0">
                <a:solidFill>
                  <a:srgbClr val="33CC33"/>
                </a:solidFill>
              </a:rPr>
              <a:t> http 200 https://registry.npmjs.org/restler</a:t>
            </a:r>
          </a:p>
          <a:p>
            <a:r>
              <a:rPr lang="en-US" dirty="0" err="1">
                <a:solidFill>
                  <a:srgbClr val="33CC33"/>
                </a:solidFill>
              </a:rPr>
              <a:t>npm</a:t>
            </a:r>
            <a:r>
              <a:rPr lang="en-US" dirty="0">
                <a:solidFill>
                  <a:srgbClr val="33CC33"/>
                </a:solidFill>
              </a:rPr>
              <a:t> http GET https://registry.npmjs.org/restler/-/restler-2.0.1.tgz</a:t>
            </a:r>
          </a:p>
          <a:p>
            <a:r>
              <a:rPr lang="en-US" dirty="0" err="1">
                <a:solidFill>
                  <a:srgbClr val="33CC33"/>
                </a:solidFill>
              </a:rPr>
              <a:t>npm</a:t>
            </a:r>
            <a:r>
              <a:rPr lang="en-US" dirty="0">
                <a:solidFill>
                  <a:srgbClr val="33CC33"/>
                </a:solidFill>
              </a:rPr>
              <a:t> http 200 https://registry.npmjs.org/restler/-/restler-2.0.1.tgz</a:t>
            </a:r>
          </a:p>
          <a:p>
            <a:r>
              <a:rPr lang="en-US" dirty="0">
                <a:solidFill>
                  <a:srgbClr val="33CC33"/>
                </a:solidFill>
              </a:rPr>
              <a:t>restler@2.0.1 </a:t>
            </a:r>
            <a:r>
              <a:rPr lang="en-US" dirty="0" err="1">
                <a:solidFill>
                  <a:srgbClr val="33CC33"/>
                </a:solidFill>
              </a:rPr>
              <a:t>node_modules</a:t>
            </a:r>
            <a:r>
              <a:rPr lang="en-US" dirty="0">
                <a:solidFill>
                  <a:srgbClr val="33CC33"/>
                </a:solidFill>
              </a:rPr>
              <a:t>/</a:t>
            </a:r>
            <a:r>
              <a:rPr lang="en-US" dirty="0" err="1">
                <a:solidFill>
                  <a:srgbClr val="33CC33"/>
                </a:solidFill>
              </a:rPr>
              <a:t>restler</a:t>
            </a:r>
            <a:endParaRPr lang="en-US" dirty="0">
              <a:solidFill>
                <a:srgbClr val="33CC33"/>
              </a:solidFill>
            </a:endParaRPr>
          </a:p>
          <a:p>
            <a:r>
              <a:rPr lang="en-US" dirty="0">
                <a:solidFill>
                  <a:srgbClr val="33CC33"/>
                </a:solidFill>
              </a:rPr>
              <a:t>[root@r2adnet opt]#</a:t>
            </a:r>
          </a:p>
        </p:txBody>
      </p:sp>
      <p:sp>
        <p:nvSpPr>
          <p:cNvPr id="5" name="Content Placeholder 2"/>
          <p:cNvSpPr txBox="1">
            <a:spLocks/>
          </p:cNvSpPr>
          <p:nvPr/>
        </p:nvSpPr>
        <p:spPr>
          <a:xfrm>
            <a:off x="457200" y="4789765"/>
            <a:ext cx="8229600" cy="1524001"/>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However, after talking with Jose….</a:t>
            </a:r>
          </a:p>
          <a:p>
            <a:pPr lvl="1"/>
            <a:r>
              <a:rPr lang="en-US" dirty="0"/>
              <a:t>Used Lift, </a:t>
            </a:r>
            <a:r>
              <a:rPr lang="en-US" dirty="0" smtClean="0"/>
              <a:t>a powerful/rapid </a:t>
            </a:r>
            <a:r>
              <a:rPr lang="en-US" dirty="0"/>
              <a:t>web framework: </a:t>
            </a:r>
            <a:r>
              <a:rPr lang="en-US" dirty="0">
                <a:hlinkClick r:id="rId2"/>
              </a:rPr>
              <a:t>http://liftweb.net</a:t>
            </a:r>
            <a:r>
              <a:rPr lang="en-US" dirty="0" smtClean="0">
                <a:hlinkClick r:id="rId2"/>
              </a:rPr>
              <a:t>/</a:t>
            </a:r>
            <a:endParaRPr lang="en-US" dirty="0" smtClean="0"/>
          </a:p>
          <a:p>
            <a:pPr lvl="1"/>
            <a:r>
              <a:rPr lang="en-US" dirty="0" smtClean="0"/>
              <a:t>and </a:t>
            </a:r>
            <a:r>
              <a:rPr lang="en-US" dirty="0" err="1" smtClean="0"/>
              <a:t>Crudify</a:t>
            </a:r>
            <a:r>
              <a:rPr lang="en-US" dirty="0"/>
              <a:t>, which automatically adds CRUD (Create, read, update and delete) operations</a:t>
            </a:r>
          </a:p>
        </p:txBody>
      </p:sp>
    </p:spTree>
    <p:extLst>
      <p:ext uri="{BB962C8B-B14F-4D97-AF65-F5344CB8AC3E}">
        <p14:creationId xmlns:p14="http://schemas.microsoft.com/office/powerpoint/2010/main" val="2411628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 y="1371600"/>
            <a:ext cx="9067800" cy="4572000"/>
          </a:xfrm>
        </p:spPr>
        <p:txBody>
          <a:bodyPr>
            <a:normAutofit lnSpcReduction="10000"/>
          </a:bodyPr>
          <a:lstStyle/>
          <a:p>
            <a:r>
              <a:rPr lang="en-US" dirty="0" smtClean="0"/>
              <a:t>Relational</a:t>
            </a:r>
          </a:p>
          <a:p>
            <a:pPr lvl="1"/>
            <a:r>
              <a:rPr lang="en-US" dirty="0" smtClean="0"/>
              <a:t>Relational database management systems (RDBMSs) are set-theory-based systems implemented as two-dimensional tables with rows and columns.</a:t>
            </a:r>
          </a:p>
          <a:p>
            <a:r>
              <a:rPr lang="en-US" dirty="0" smtClean="0"/>
              <a:t>Document</a:t>
            </a:r>
          </a:p>
          <a:p>
            <a:pPr lvl="1"/>
            <a:r>
              <a:rPr lang="en-US" dirty="0" smtClean="0"/>
              <a:t>Stores documents based on a unique ID field.  Documents can be JSON documents, XML, or anything.</a:t>
            </a:r>
          </a:p>
          <a:p>
            <a:r>
              <a:rPr lang="en-US" dirty="0" smtClean="0"/>
              <a:t>Key Value</a:t>
            </a:r>
          </a:p>
          <a:p>
            <a:pPr lvl="1"/>
            <a:r>
              <a:rPr lang="en-US" dirty="0" smtClean="0"/>
              <a:t>Pairs keys to values in much the same way that a map (or hash table) would in any popular programming language. </a:t>
            </a:r>
          </a:p>
          <a:p>
            <a:r>
              <a:rPr lang="en-US" dirty="0" smtClean="0"/>
              <a:t>Columnar</a:t>
            </a:r>
          </a:p>
          <a:p>
            <a:pPr lvl="1"/>
            <a:r>
              <a:rPr lang="en-US" dirty="0" smtClean="0"/>
              <a:t>Data from a given column (in the two-dimensional tabular sense) is stored together (column-oriented). Adding columns, for example is fast.</a:t>
            </a:r>
          </a:p>
          <a:p>
            <a:r>
              <a:rPr lang="en-US" dirty="0" smtClean="0"/>
              <a:t>Graph</a:t>
            </a:r>
          </a:p>
          <a:p>
            <a:pPr lvl="1"/>
            <a:r>
              <a:rPr lang="en-US" dirty="0" smtClean="0"/>
              <a:t>Consists of nodes and relationships between nodes. Excels at dealing with highly interconnected data. </a:t>
            </a:r>
          </a:p>
        </p:txBody>
      </p:sp>
      <p:sp>
        <p:nvSpPr>
          <p:cNvPr id="5" name="Title 4"/>
          <p:cNvSpPr>
            <a:spLocks noGrp="1"/>
          </p:cNvSpPr>
          <p:nvPr>
            <p:ph type="title"/>
          </p:nvPr>
        </p:nvSpPr>
        <p:spPr>
          <a:xfrm>
            <a:off x="1371600" y="228600"/>
            <a:ext cx="6858000" cy="609600"/>
          </a:xfrm>
        </p:spPr>
        <p:txBody>
          <a:bodyPr/>
          <a:lstStyle/>
          <a:p>
            <a:r>
              <a:rPr lang="en-US" dirty="0" smtClean="0"/>
              <a:t>Categories of Databases</a:t>
            </a:r>
            <a:endParaRPr lang="en-US" dirty="0"/>
          </a:p>
        </p:txBody>
      </p:sp>
      <p:sp>
        <p:nvSpPr>
          <p:cNvPr id="6" name="TextBox 5"/>
          <p:cNvSpPr txBox="1"/>
          <p:nvPr/>
        </p:nvSpPr>
        <p:spPr>
          <a:xfrm>
            <a:off x="152400" y="914400"/>
            <a:ext cx="8991600" cy="369332"/>
          </a:xfrm>
          <a:prstGeom prst="rect">
            <a:avLst/>
          </a:prstGeom>
          <a:noFill/>
        </p:spPr>
        <p:txBody>
          <a:bodyPr wrap="square" rtlCol="0">
            <a:spAutoFit/>
          </a:bodyPr>
          <a:lstStyle/>
          <a:p>
            <a:r>
              <a:rPr lang="en-US" i="1" dirty="0" smtClean="0"/>
              <a:t>These categories help us to understand the basic benefits and limitations of various offerings</a:t>
            </a:r>
          </a:p>
        </p:txBody>
      </p:sp>
      <p:sp>
        <p:nvSpPr>
          <p:cNvPr id="4" name="Striped Right Arrow 3"/>
          <p:cNvSpPr/>
          <p:nvPr/>
        </p:nvSpPr>
        <p:spPr>
          <a:xfrm rot="21184749" flipH="1">
            <a:off x="1994519" y="2313243"/>
            <a:ext cx="1736652" cy="326065"/>
          </a:xfrm>
          <a:prstGeom prst="stripedRightArrow">
            <a:avLst>
              <a:gd name="adj1" fmla="val 50000"/>
              <a:gd name="adj2" fmla="val 62134"/>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Focus of this Brief</a:t>
            </a:r>
            <a:endParaRPr lang="en-US" sz="1400" dirty="0"/>
          </a:p>
        </p:txBody>
      </p:sp>
    </p:spTree>
    <p:extLst>
      <p:ext uri="{BB962C8B-B14F-4D97-AF65-F5344CB8AC3E}">
        <p14:creationId xmlns:p14="http://schemas.microsoft.com/office/powerpoint/2010/main" val="181377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Jose’s Simple Application</a:t>
            </a:r>
            <a:endParaRPr lang="en-US" dirty="0"/>
          </a:p>
        </p:txBody>
      </p:sp>
      <p:sp>
        <p:nvSpPr>
          <p:cNvPr id="3" name="Content Placeholder 2"/>
          <p:cNvSpPr>
            <a:spLocks noGrp="1"/>
          </p:cNvSpPr>
          <p:nvPr>
            <p:ph idx="1"/>
          </p:nvPr>
        </p:nvSpPr>
        <p:spPr>
          <a:xfrm>
            <a:off x="457200" y="1219201"/>
            <a:ext cx="8229600" cy="4191000"/>
          </a:xfrm>
        </p:spPr>
        <p:txBody>
          <a:bodyPr>
            <a:normAutofit fontScale="92500" lnSpcReduction="10000"/>
          </a:bodyPr>
          <a:lstStyle/>
          <a:p>
            <a:r>
              <a:rPr lang="en-US" dirty="0"/>
              <a:t>Jose started an simple interface for a MongoDB database using lift and </a:t>
            </a:r>
            <a:r>
              <a:rPr lang="en-US" dirty="0" err="1"/>
              <a:t>crudify</a:t>
            </a:r>
            <a:r>
              <a:rPr lang="en-US" dirty="0"/>
              <a:t>. He pushed a beta up to </a:t>
            </a:r>
            <a:r>
              <a:rPr lang="en-US" dirty="0" smtClean="0"/>
              <a:t>GIT:</a:t>
            </a:r>
          </a:p>
          <a:p>
            <a:pPr lvl="1"/>
            <a:r>
              <a:rPr lang="en-US" dirty="0" smtClean="0">
                <a:hlinkClick r:id="rId2"/>
              </a:rPr>
              <a:t>https://github.com/madaxx/mongoflight/</a:t>
            </a:r>
            <a:endParaRPr lang="en-US" dirty="0" smtClean="0"/>
          </a:p>
          <a:p>
            <a:r>
              <a:rPr lang="en-US" dirty="0"/>
              <a:t>To use it…install and configure the following:</a:t>
            </a:r>
          </a:p>
          <a:p>
            <a:pPr lvl="1">
              <a:spcBef>
                <a:spcPts val="0"/>
              </a:spcBef>
            </a:pPr>
            <a:r>
              <a:rPr lang="en-US" dirty="0"/>
              <a:t>SBT: </a:t>
            </a:r>
            <a:r>
              <a:rPr lang="en-US" dirty="0">
                <a:hlinkClick r:id="rId3"/>
              </a:rPr>
              <a:t>https://</a:t>
            </a:r>
            <a:r>
              <a:rPr lang="en-US" dirty="0" smtClean="0">
                <a:hlinkClick r:id="rId3"/>
              </a:rPr>
              <a:t>github.com/sbt/sbt</a:t>
            </a:r>
            <a:endParaRPr lang="en-US" dirty="0" smtClean="0"/>
          </a:p>
          <a:p>
            <a:pPr lvl="2">
              <a:spcBef>
                <a:spcPts val="0"/>
              </a:spcBef>
            </a:pPr>
            <a:r>
              <a:rPr lang="en-US" dirty="0"/>
              <a:t>support flexible and powerful build definitions</a:t>
            </a:r>
          </a:p>
          <a:p>
            <a:pPr lvl="1">
              <a:spcBef>
                <a:spcPts val="0"/>
              </a:spcBef>
            </a:pPr>
            <a:r>
              <a:rPr lang="en-US" dirty="0"/>
              <a:t>Java 7</a:t>
            </a:r>
          </a:p>
          <a:p>
            <a:pPr lvl="1">
              <a:spcBef>
                <a:spcPts val="0"/>
              </a:spcBef>
            </a:pPr>
            <a:r>
              <a:rPr lang="en-US" dirty="0" err="1"/>
              <a:t>Scala</a:t>
            </a:r>
            <a:r>
              <a:rPr lang="en-US" dirty="0"/>
              <a:t>: </a:t>
            </a:r>
            <a:r>
              <a:rPr lang="en-US" dirty="0" smtClean="0"/>
              <a:t>http</a:t>
            </a:r>
            <a:r>
              <a:rPr lang="en-US" dirty="0"/>
              <a:t>://</a:t>
            </a:r>
            <a:r>
              <a:rPr lang="en-US" dirty="0" smtClean="0"/>
              <a:t>www.scala-lang.org/downloads </a:t>
            </a:r>
          </a:p>
          <a:p>
            <a:pPr lvl="2">
              <a:spcBef>
                <a:spcPts val="0"/>
              </a:spcBef>
            </a:pPr>
            <a:r>
              <a:rPr lang="en-US" dirty="0" smtClean="0"/>
              <a:t>Object oriented language which interoperates with Java</a:t>
            </a:r>
          </a:p>
          <a:p>
            <a:pPr lvl="1">
              <a:spcBef>
                <a:spcPts val="0"/>
              </a:spcBef>
            </a:pPr>
            <a:endParaRPr lang="en-US" dirty="0"/>
          </a:p>
        </p:txBody>
      </p:sp>
    </p:spTree>
    <p:extLst>
      <p:ext uri="{BB962C8B-B14F-4D97-AF65-F5344CB8AC3E}">
        <p14:creationId xmlns:p14="http://schemas.microsoft.com/office/powerpoint/2010/main" val="3976537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Jose’s Simple Application</a:t>
            </a:r>
            <a:endParaRPr lang="en-US" dirty="0"/>
          </a:p>
        </p:txBody>
      </p:sp>
      <p:sp>
        <p:nvSpPr>
          <p:cNvPr id="3" name="Content Placeholder 2"/>
          <p:cNvSpPr>
            <a:spLocks noGrp="1"/>
          </p:cNvSpPr>
          <p:nvPr>
            <p:ph idx="1"/>
          </p:nvPr>
        </p:nvSpPr>
        <p:spPr>
          <a:xfrm>
            <a:off x="457200" y="1219201"/>
            <a:ext cx="8229600" cy="4191000"/>
          </a:xfrm>
        </p:spPr>
        <p:txBody>
          <a:bodyPr>
            <a:normAutofit fontScale="70000" lnSpcReduction="20000"/>
          </a:bodyPr>
          <a:lstStyle/>
          <a:p>
            <a:r>
              <a:rPr lang="en-US" dirty="0" smtClean="0"/>
              <a:t>Currently configured to use the local </a:t>
            </a:r>
            <a:r>
              <a:rPr lang="en-US" dirty="0" err="1"/>
              <a:t>mongodb</a:t>
            </a:r>
            <a:r>
              <a:rPr lang="en-US" dirty="0"/>
              <a:t> installation but can be set to use any. So start the </a:t>
            </a:r>
            <a:r>
              <a:rPr lang="en-US" dirty="0" err="1" smtClean="0"/>
              <a:t>mongod</a:t>
            </a:r>
            <a:r>
              <a:rPr lang="en-US" dirty="0" smtClean="0"/>
              <a:t>. </a:t>
            </a:r>
          </a:p>
          <a:p>
            <a:r>
              <a:rPr lang="en-US" dirty="0" smtClean="0"/>
              <a:t>Then </a:t>
            </a:r>
            <a:r>
              <a:rPr lang="en-US" dirty="0"/>
              <a:t>download the project and then type the following commands in the project directory</a:t>
            </a:r>
            <a:r>
              <a:rPr lang="en-US" dirty="0" smtClean="0"/>
              <a:t>:</a:t>
            </a:r>
          </a:p>
          <a:p>
            <a:pPr lvl="1"/>
            <a:r>
              <a:rPr lang="en-US" dirty="0"/>
              <a:t>SBT</a:t>
            </a:r>
          </a:p>
          <a:p>
            <a:pPr lvl="1"/>
            <a:r>
              <a:rPr lang="en-US" dirty="0" smtClean="0"/>
              <a:t>update</a:t>
            </a:r>
            <a:endParaRPr lang="en-US" dirty="0"/>
          </a:p>
          <a:p>
            <a:pPr lvl="1"/>
            <a:r>
              <a:rPr lang="en-US" dirty="0" smtClean="0"/>
              <a:t>reload</a:t>
            </a:r>
            <a:endParaRPr lang="en-US" dirty="0"/>
          </a:p>
          <a:p>
            <a:pPr lvl="1"/>
            <a:r>
              <a:rPr lang="en-US" dirty="0" err="1" smtClean="0"/>
              <a:t>container:Start</a:t>
            </a:r>
            <a:endParaRPr lang="en-US" dirty="0" smtClean="0"/>
          </a:p>
          <a:p>
            <a:r>
              <a:rPr lang="en-US" dirty="0"/>
              <a:t>If all goes well , open your browser to localhost:8080. </a:t>
            </a:r>
            <a:endParaRPr lang="en-US" dirty="0" smtClean="0"/>
          </a:p>
          <a:p>
            <a:r>
              <a:rPr lang="en-US" dirty="0" smtClean="0"/>
              <a:t>As </a:t>
            </a:r>
            <a:r>
              <a:rPr lang="en-US" dirty="0"/>
              <a:t>you update it will create a database and a collection called </a:t>
            </a:r>
            <a:r>
              <a:rPr lang="en-US" dirty="0" smtClean="0"/>
              <a:t>airports.  Changing the </a:t>
            </a:r>
            <a:r>
              <a:rPr lang="en-US" dirty="0"/>
              <a:t>Object Model </a:t>
            </a:r>
            <a:r>
              <a:rPr lang="en-US" dirty="0" smtClean="0"/>
              <a:t>is easy.  </a:t>
            </a:r>
            <a:r>
              <a:rPr lang="en-US" dirty="0"/>
              <a:t>There are a few kinks for example the </a:t>
            </a:r>
            <a:r>
              <a:rPr lang="en-US" dirty="0" err="1"/>
              <a:t>latlong</a:t>
            </a:r>
            <a:r>
              <a:rPr lang="en-US" dirty="0"/>
              <a:t> </a:t>
            </a:r>
            <a:r>
              <a:rPr lang="en-US" dirty="0" err="1"/>
              <a:t>mongotype</a:t>
            </a:r>
            <a:r>
              <a:rPr lang="en-US" dirty="0"/>
              <a:t> </a:t>
            </a:r>
            <a:r>
              <a:rPr lang="en-US" dirty="0" smtClean="0"/>
              <a:t>is not fully working w/</a:t>
            </a:r>
            <a:r>
              <a:rPr lang="en-US" dirty="0" err="1" smtClean="0"/>
              <a:t>crudify</a:t>
            </a:r>
            <a:r>
              <a:rPr lang="en-US" dirty="0"/>
              <a:t>. </a:t>
            </a:r>
            <a:endParaRPr lang="en-US" dirty="0" smtClean="0"/>
          </a:p>
          <a:p>
            <a:pPr lvl="1"/>
            <a:r>
              <a:rPr lang="en-US" dirty="0" smtClean="0"/>
              <a:t>BTW </a:t>
            </a:r>
            <a:r>
              <a:rPr lang="en-US" dirty="0"/>
              <a:t>type </a:t>
            </a:r>
            <a:r>
              <a:rPr lang="en-US" dirty="0" err="1"/>
              <a:t>container:stop</a:t>
            </a:r>
            <a:r>
              <a:rPr lang="en-US" dirty="0"/>
              <a:t>  to exit.</a:t>
            </a:r>
          </a:p>
        </p:txBody>
      </p:sp>
    </p:spTree>
    <p:extLst>
      <p:ext uri="{BB962C8B-B14F-4D97-AF65-F5344CB8AC3E}">
        <p14:creationId xmlns:p14="http://schemas.microsoft.com/office/powerpoint/2010/main" val="755141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850" y="101739"/>
            <a:ext cx="8229600" cy="1143000"/>
          </a:xfrm>
        </p:spPr>
        <p:txBody>
          <a:bodyPr/>
          <a:lstStyle/>
          <a:p>
            <a:r>
              <a:rPr lang="en-US" dirty="0" smtClean="0"/>
              <a:t>Starting…</a:t>
            </a:r>
            <a:endParaRPr lang="en-US" dirty="0"/>
          </a:p>
        </p:txBody>
      </p:sp>
      <p:sp>
        <p:nvSpPr>
          <p:cNvPr id="3" name="TextBox 2"/>
          <p:cNvSpPr txBox="1"/>
          <p:nvPr/>
        </p:nvSpPr>
        <p:spPr>
          <a:xfrm>
            <a:off x="-12700" y="1206639"/>
            <a:ext cx="9156700" cy="4801314"/>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D</a:t>
            </a:r>
            <a:r>
              <a:rPr lang="en-US" dirty="0" smtClean="0">
                <a:solidFill>
                  <a:srgbClr val="33CC33"/>
                </a:solidFill>
              </a:rPr>
              <a:t>:\mongoflight-master&gt;</a:t>
            </a:r>
            <a:r>
              <a:rPr lang="en-US" b="1" dirty="0" smtClean="0">
                <a:solidFill>
                  <a:srgbClr val="00B0F0"/>
                </a:solidFill>
              </a:rPr>
              <a:t>sbt</a:t>
            </a:r>
            <a:endParaRPr lang="en-US" dirty="0">
              <a:solidFill>
                <a:srgbClr val="33CC33"/>
              </a:solidFill>
            </a:endParaRPr>
          </a:p>
          <a:p>
            <a:r>
              <a:rPr lang="en-US" dirty="0">
                <a:solidFill>
                  <a:srgbClr val="33CC33"/>
                </a:solidFill>
              </a:rPr>
              <a:t>D</a:t>
            </a:r>
            <a:r>
              <a:rPr lang="en-US" dirty="0" smtClean="0">
                <a:solidFill>
                  <a:srgbClr val="33CC33"/>
                </a:solidFill>
              </a:rPr>
              <a:t>:\mongoflight-master&gt;set </a:t>
            </a:r>
            <a:r>
              <a:rPr lang="en-US" dirty="0">
                <a:solidFill>
                  <a:srgbClr val="33CC33"/>
                </a:solidFill>
              </a:rPr>
              <a:t>SCRIPT_DIR=D</a:t>
            </a:r>
            <a:r>
              <a:rPr lang="en-US" dirty="0" smtClean="0">
                <a:solidFill>
                  <a:srgbClr val="33CC33"/>
                </a:solidFill>
              </a:rPr>
              <a:t>:\</a:t>
            </a:r>
            <a:r>
              <a:rPr lang="en-US" dirty="0">
                <a:solidFill>
                  <a:srgbClr val="33CC33"/>
                </a:solidFill>
              </a:rPr>
              <a:t>mongoflight-master</a:t>
            </a:r>
            <a:r>
              <a:rPr lang="en-US" dirty="0" smtClean="0">
                <a:solidFill>
                  <a:srgbClr val="33CC33"/>
                </a:solidFill>
              </a:rPr>
              <a:t>\</a:t>
            </a:r>
            <a:endParaRPr lang="en-US" dirty="0">
              <a:solidFill>
                <a:srgbClr val="33CC33"/>
              </a:solidFill>
            </a:endParaRPr>
          </a:p>
          <a:p>
            <a:r>
              <a:rPr lang="en-US" dirty="0">
                <a:solidFill>
                  <a:srgbClr val="33CC33"/>
                </a:solidFill>
              </a:rPr>
              <a:t>D</a:t>
            </a:r>
            <a:r>
              <a:rPr lang="en-US" dirty="0" smtClean="0">
                <a:solidFill>
                  <a:srgbClr val="33CC33"/>
                </a:solidFill>
              </a:rPr>
              <a:t>:\mongoflight-master&gt;java </a:t>
            </a:r>
            <a:r>
              <a:rPr lang="en-US" dirty="0">
                <a:solidFill>
                  <a:srgbClr val="33CC33"/>
                </a:solidFill>
              </a:rPr>
              <a:t>-XX:+</a:t>
            </a:r>
            <a:r>
              <a:rPr lang="en-US" dirty="0" err="1">
                <a:solidFill>
                  <a:srgbClr val="33CC33"/>
                </a:solidFill>
              </a:rPr>
              <a:t>CMSClassUnloadingEnabled</a:t>
            </a:r>
            <a:r>
              <a:rPr lang="en-US" dirty="0">
                <a:solidFill>
                  <a:srgbClr val="33CC33"/>
                </a:solidFill>
              </a:rPr>
              <a:t> -</a:t>
            </a:r>
            <a:r>
              <a:rPr lang="en-US" dirty="0" err="1">
                <a:solidFill>
                  <a:srgbClr val="33CC33"/>
                </a:solidFill>
              </a:rPr>
              <a:t>XX:MaxPermSize</a:t>
            </a:r>
            <a:r>
              <a:rPr lang="en-US" dirty="0">
                <a:solidFill>
                  <a:srgbClr val="33CC33"/>
                </a:solidFill>
              </a:rPr>
              <a:t>=256m -Xmx1024M -Xss2M -jar "D</a:t>
            </a:r>
            <a:r>
              <a:rPr lang="en-US" dirty="0" smtClean="0">
                <a:solidFill>
                  <a:srgbClr val="33CC33"/>
                </a:solidFill>
              </a:rPr>
              <a:t>:\mongoflight-master</a:t>
            </a:r>
            <a:r>
              <a:rPr lang="en-US" dirty="0">
                <a:solidFill>
                  <a:srgbClr val="33CC33"/>
                </a:solidFill>
              </a:rPr>
              <a:t>\\sbt-launch-0.12.1.jar"</a:t>
            </a:r>
          </a:p>
          <a:p>
            <a:r>
              <a:rPr lang="en-US" dirty="0">
                <a:solidFill>
                  <a:srgbClr val="33CC33"/>
                </a:solidFill>
              </a:rPr>
              <a:t>Getting </a:t>
            </a:r>
            <a:r>
              <a:rPr lang="en-US" dirty="0" err="1">
                <a:solidFill>
                  <a:srgbClr val="33CC33"/>
                </a:solidFill>
              </a:rPr>
              <a:t>org.scala-sbt</a:t>
            </a:r>
            <a:r>
              <a:rPr lang="en-US" dirty="0">
                <a:solidFill>
                  <a:srgbClr val="33CC33"/>
                </a:solidFill>
              </a:rPr>
              <a:t> </a:t>
            </a:r>
            <a:r>
              <a:rPr lang="en-US" dirty="0" err="1">
                <a:solidFill>
                  <a:srgbClr val="33CC33"/>
                </a:solidFill>
              </a:rPr>
              <a:t>sbt</a:t>
            </a:r>
            <a:r>
              <a:rPr lang="en-US" dirty="0">
                <a:solidFill>
                  <a:srgbClr val="33CC33"/>
                </a:solidFill>
              </a:rPr>
              <a:t> 0.12.2 ...</a:t>
            </a:r>
          </a:p>
          <a:p>
            <a:r>
              <a:rPr lang="en-US" dirty="0">
                <a:solidFill>
                  <a:srgbClr val="33CC33"/>
                </a:solidFill>
              </a:rPr>
              <a:t>downloading http://</a:t>
            </a:r>
            <a:r>
              <a:rPr lang="en-US" dirty="0" smtClean="0">
                <a:solidFill>
                  <a:srgbClr val="33CC33"/>
                </a:solidFill>
              </a:rPr>
              <a:t>repo.typesafe.com/typesafe/ivy-releases/org.scala </a:t>
            </a:r>
            <a:r>
              <a:rPr lang="en-US" dirty="0">
                <a:solidFill>
                  <a:srgbClr val="33CC33"/>
                </a:solidFill>
              </a:rPr>
              <a:t>...</a:t>
            </a:r>
          </a:p>
          <a:p>
            <a:r>
              <a:rPr lang="en-US" dirty="0">
                <a:solidFill>
                  <a:srgbClr val="33CC33"/>
                </a:solidFill>
              </a:rPr>
              <a:t>        [SUCCESSFUL ] org.scala-sbt#sbt;0.12.2!sbt.jar (733ms</a:t>
            </a:r>
            <a:r>
              <a:rPr lang="en-US" dirty="0" smtClean="0">
                <a:solidFill>
                  <a:srgbClr val="33CC33"/>
                </a:solidFill>
              </a:rPr>
              <a:t>)</a:t>
            </a:r>
          </a:p>
          <a:p>
            <a:r>
              <a:rPr lang="en-US" dirty="0">
                <a:solidFill>
                  <a:srgbClr val="33CC33"/>
                </a:solidFill>
              </a:rPr>
              <a:t>&gt; </a:t>
            </a:r>
            <a:r>
              <a:rPr lang="en-US" b="1" dirty="0">
                <a:solidFill>
                  <a:srgbClr val="00B0F0"/>
                </a:solidFill>
              </a:rPr>
              <a:t>update</a:t>
            </a:r>
          </a:p>
          <a:p>
            <a:r>
              <a:rPr lang="en-US" dirty="0">
                <a:solidFill>
                  <a:srgbClr val="33CC33"/>
                </a:solidFill>
              </a:rPr>
              <a:t>[info] Updating {file:/D</a:t>
            </a:r>
            <a:r>
              <a:rPr lang="en-US" dirty="0" smtClean="0">
                <a:solidFill>
                  <a:srgbClr val="33CC33"/>
                </a:solidFill>
              </a:rPr>
              <a:t>:/mongoflight-master</a:t>
            </a:r>
            <a:r>
              <a:rPr lang="en-US" dirty="0">
                <a:solidFill>
                  <a:srgbClr val="33CC33"/>
                </a:solidFill>
              </a:rPr>
              <a:t>/}default-5db528...</a:t>
            </a:r>
          </a:p>
          <a:p>
            <a:r>
              <a:rPr lang="en-US" dirty="0">
                <a:solidFill>
                  <a:srgbClr val="33CC33"/>
                </a:solidFill>
              </a:rPr>
              <a:t>[info] Resolving org.scala-lang#scala-library;2.10.0 </a:t>
            </a:r>
            <a:r>
              <a:rPr lang="en-US" dirty="0" smtClean="0">
                <a:solidFill>
                  <a:srgbClr val="33CC33"/>
                </a:solidFill>
              </a:rPr>
              <a:t>...</a:t>
            </a:r>
          </a:p>
          <a:p>
            <a:r>
              <a:rPr lang="en-US" dirty="0">
                <a:solidFill>
                  <a:srgbClr val="33CC33"/>
                </a:solidFill>
              </a:rPr>
              <a:t>&gt; </a:t>
            </a:r>
            <a:r>
              <a:rPr lang="en-US" b="1" dirty="0">
                <a:solidFill>
                  <a:srgbClr val="00B0F0"/>
                </a:solidFill>
              </a:rPr>
              <a:t>reload</a:t>
            </a:r>
          </a:p>
          <a:p>
            <a:r>
              <a:rPr lang="en-US" dirty="0">
                <a:solidFill>
                  <a:srgbClr val="33CC33"/>
                </a:solidFill>
              </a:rPr>
              <a:t>[info] Loading project definition from D</a:t>
            </a:r>
            <a:r>
              <a:rPr lang="en-US" dirty="0" smtClean="0">
                <a:solidFill>
                  <a:srgbClr val="33CC33"/>
                </a:solidFill>
              </a:rPr>
              <a:t>:\mongoflight-master\project</a:t>
            </a:r>
            <a:endParaRPr lang="en-US" dirty="0">
              <a:solidFill>
                <a:srgbClr val="33CC33"/>
              </a:solidFill>
            </a:endParaRPr>
          </a:p>
          <a:p>
            <a:r>
              <a:rPr lang="en-US" dirty="0">
                <a:solidFill>
                  <a:srgbClr val="33CC33"/>
                </a:solidFill>
              </a:rPr>
              <a:t>[info] Set current project to </a:t>
            </a:r>
            <a:r>
              <a:rPr lang="en-US" dirty="0" err="1">
                <a:solidFill>
                  <a:srgbClr val="33CC33"/>
                </a:solidFill>
              </a:rPr>
              <a:t>Mongotracks</a:t>
            </a:r>
            <a:r>
              <a:rPr lang="en-US" dirty="0">
                <a:solidFill>
                  <a:srgbClr val="33CC33"/>
                </a:solidFill>
              </a:rPr>
              <a:t> (in build file:/D</a:t>
            </a:r>
            <a:r>
              <a:rPr lang="en-US" dirty="0" smtClean="0">
                <a:solidFill>
                  <a:srgbClr val="33CC33"/>
                </a:solidFill>
              </a:rPr>
              <a:t>:/mongoflight-master/)</a:t>
            </a:r>
          </a:p>
          <a:p>
            <a:r>
              <a:rPr lang="en-US" dirty="0" smtClean="0">
                <a:solidFill>
                  <a:srgbClr val="33CC33"/>
                </a:solidFill>
              </a:rPr>
              <a:t>&gt; </a:t>
            </a:r>
            <a:r>
              <a:rPr lang="en-US" b="1" dirty="0" err="1" smtClean="0">
                <a:solidFill>
                  <a:srgbClr val="00B0F0"/>
                </a:solidFill>
              </a:rPr>
              <a:t>container:start</a:t>
            </a:r>
            <a:r>
              <a:rPr lang="en-US" dirty="0" smtClean="0">
                <a:solidFill>
                  <a:srgbClr val="33CC33"/>
                </a:solidFill>
              </a:rPr>
              <a:t> </a:t>
            </a:r>
          </a:p>
          <a:p>
            <a:r>
              <a:rPr lang="en-US" dirty="0" smtClean="0">
                <a:solidFill>
                  <a:srgbClr val="33CC33"/>
                </a:solidFill>
              </a:rPr>
              <a:t>[info] Started </a:t>
            </a:r>
            <a:r>
              <a:rPr lang="en-US" dirty="0">
                <a:solidFill>
                  <a:srgbClr val="33CC33"/>
                </a:solidFill>
              </a:rPr>
              <a:t>SelectChannelConnector@0.0.0.0:8080</a:t>
            </a:r>
          </a:p>
          <a:p>
            <a:r>
              <a:rPr lang="en-US" dirty="0">
                <a:solidFill>
                  <a:srgbClr val="33CC33"/>
                </a:solidFill>
              </a:rPr>
              <a:t>[success] Total time: 12 s, completed Jul 22, 2013 11:11:08 PM</a:t>
            </a:r>
            <a:endParaRPr lang="en-US" dirty="0" smtClean="0">
              <a:solidFill>
                <a:srgbClr val="33CC33"/>
              </a:solidFill>
            </a:endParaRPr>
          </a:p>
          <a:p>
            <a:endParaRPr lang="en-US" dirty="0">
              <a:solidFill>
                <a:srgbClr val="33CC33"/>
              </a:solidFill>
            </a:endParaRPr>
          </a:p>
        </p:txBody>
      </p:sp>
    </p:spTree>
    <p:extLst>
      <p:ext uri="{BB962C8B-B14F-4D97-AF65-F5344CB8AC3E}">
        <p14:creationId xmlns:p14="http://schemas.microsoft.com/office/powerpoint/2010/main" val="3773902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762" y="160338"/>
            <a:ext cx="8229600" cy="792162"/>
          </a:xfrm>
        </p:spPr>
        <p:txBody>
          <a:bodyPr/>
          <a:lstStyle/>
          <a:p>
            <a:r>
              <a:rPr lang="en-US" dirty="0" smtClean="0"/>
              <a:t>End Result…</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8475"/>
            <a:ext cx="94107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914400"/>
            <a:ext cx="7591425"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3604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Goal: Adding search – an example</a:t>
            </a:r>
            <a:endParaRPr lang="en-US" dirty="0"/>
          </a:p>
        </p:txBody>
      </p:sp>
      <p:sp>
        <p:nvSpPr>
          <p:cNvPr id="3" name="Content Placeholder 2"/>
          <p:cNvSpPr>
            <a:spLocks noGrp="1"/>
          </p:cNvSpPr>
          <p:nvPr>
            <p:ph idx="1"/>
          </p:nvPr>
        </p:nvSpPr>
        <p:spPr>
          <a:xfrm>
            <a:off x="457200" y="6248400"/>
            <a:ext cx="7696200" cy="431002"/>
          </a:xfrm>
        </p:spPr>
        <p:txBody>
          <a:bodyPr>
            <a:normAutofit/>
          </a:bodyPr>
          <a:lstStyle/>
          <a:p>
            <a:pPr marL="0" indent="0">
              <a:buNone/>
            </a:pPr>
            <a:r>
              <a:rPr lang="en-US" sz="1600" dirty="0"/>
              <a:t>http://docs.lucidworks.com/display/help/Create+a+New+MongoDB+Data+Source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066799"/>
            <a:ext cx="5763398" cy="509339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304800" y="1374277"/>
            <a:ext cx="2819400" cy="2308324"/>
          </a:xfrm>
          <a:prstGeom prst="rect">
            <a:avLst/>
          </a:prstGeom>
          <a:noFill/>
        </p:spPr>
        <p:txBody>
          <a:bodyPr wrap="square" rtlCol="0">
            <a:spAutoFit/>
          </a:bodyPr>
          <a:lstStyle/>
          <a:p>
            <a:r>
              <a:rPr lang="en-US" dirty="0" smtClean="0"/>
              <a:t>A good experiment would be to configure </a:t>
            </a:r>
            <a:r>
              <a:rPr lang="en-US" dirty="0" err="1" smtClean="0"/>
              <a:t>Lucene</a:t>
            </a:r>
            <a:r>
              <a:rPr lang="en-US" dirty="0" smtClean="0"/>
              <a:t>/</a:t>
            </a:r>
            <a:r>
              <a:rPr lang="en-US" dirty="0" err="1" smtClean="0"/>
              <a:t>Solr</a:t>
            </a:r>
            <a:r>
              <a:rPr lang="en-US" dirty="0" smtClean="0"/>
              <a:t> to search for content in Mongo.</a:t>
            </a:r>
          </a:p>
          <a:p>
            <a:endParaRPr lang="en-US" dirty="0" smtClean="0"/>
          </a:p>
          <a:p>
            <a:r>
              <a:rPr lang="en-US" dirty="0" smtClean="0"/>
              <a:t>Lucid-works has a nice page describing how to do this with their release.</a:t>
            </a:r>
            <a:endParaRPr lang="en-US" dirty="0"/>
          </a:p>
        </p:txBody>
      </p:sp>
    </p:spTree>
    <p:extLst>
      <p:ext uri="{BB962C8B-B14F-4D97-AF65-F5344CB8AC3E}">
        <p14:creationId xmlns:p14="http://schemas.microsoft.com/office/powerpoint/2010/main" val="536042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FYI: </a:t>
            </a:r>
            <a:r>
              <a:rPr lang="en-US" dirty="0" err="1" smtClean="0"/>
              <a:t>MongoDB</a:t>
            </a:r>
            <a:r>
              <a:rPr lang="en-US" dirty="0" smtClean="0"/>
              <a:t> Training</a:t>
            </a:r>
            <a:endParaRPr lang="en-US" dirty="0"/>
          </a:p>
        </p:txBody>
      </p:sp>
      <p:sp>
        <p:nvSpPr>
          <p:cNvPr id="3" name="Content Placeholder 2"/>
          <p:cNvSpPr>
            <a:spLocks noGrp="1"/>
          </p:cNvSpPr>
          <p:nvPr>
            <p:ph idx="1"/>
          </p:nvPr>
        </p:nvSpPr>
        <p:spPr>
          <a:xfrm>
            <a:off x="457200" y="1600201"/>
            <a:ext cx="8229600" cy="2895600"/>
          </a:xfrm>
        </p:spPr>
        <p:txBody>
          <a:bodyPr/>
          <a:lstStyle/>
          <a:p>
            <a:r>
              <a:rPr lang="en-US" dirty="0" smtClean="0"/>
              <a:t>10gen offers training classes…check on-line</a:t>
            </a:r>
          </a:p>
          <a:p>
            <a:pPr lvl="1"/>
            <a:r>
              <a:rPr lang="en-US" dirty="0" smtClean="0"/>
              <a:t>2 day developer</a:t>
            </a:r>
          </a:p>
          <a:p>
            <a:pPr lvl="1"/>
            <a:r>
              <a:rPr lang="en-US" dirty="0" smtClean="0"/>
              <a:t>One-on-One</a:t>
            </a:r>
          </a:p>
          <a:p>
            <a:r>
              <a:rPr lang="en-US" dirty="0" smtClean="0"/>
              <a:t>Also, they support free on-line course too:</a:t>
            </a:r>
          </a:p>
          <a:p>
            <a:pPr lvl="1"/>
            <a:r>
              <a:rPr lang="en-US" dirty="0">
                <a:hlinkClick r:id="rId2"/>
              </a:rPr>
              <a:t>https://education.10gen.com</a:t>
            </a:r>
            <a:r>
              <a:rPr lang="en-US" dirty="0" smtClean="0">
                <a:hlinkClick r:id="rId2"/>
              </a:rPr>
              <a:t>/</a:t>
            </a:r>
            <a:endParaRPr lang="en-US"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89050"/>
            <a:ext cx="6811382" cy="1221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5489910"/>
            <a:ext cx="2176834" cy="1214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881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81045" y="228600"/>
            <a:ext cx="7772400" cy="609600"/>
          </a:xfrm>
        </p:spPr>
        <p:txBody>
          <a:bodyPr/>
          <a:lstStyle/>
          <a:p>
            <a:r>
              <a:rPr lang="en-US" dirty="0" smtClean="0"/>
              <a:t>Depiction of Database Categories</a:t>
            </a:r>
            <a:endParaRPr lang="en-US" dirty="0"/>
          </a:p>
        </p:txBody>
      </p:sp>
      <p:pic>
        <p:nvPicPr>
          <p:cNvPr id="1026" name="Picture 2" descr="http://www.cbsolution.net/ontarget/rsrc/2010-05/hierarchic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00" y="1379184"/>
            <a:ext cx="3669426" cy="1745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bsolution.net/ontarget/rsrc/2010-05/docum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962400"/>
            <a:ext cx="3696780"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86184" y="1071602"/>
            <a:ext cx="2184957" cy="369332"/>
          </a:xfrm>
          <a:prstGeom prst="rect">
            <a:avLst/>
          </a:prstGeom>
          <a:noFill/>
        </p:spPr>
        <p:txBody>
          <a:bodyPr wrap="none" rtlCol="0">
            <a:spAutoFit/>
          </a:bodyPr>
          <a:lstStyle/>
          <a:p>
            <a:r>
              <a:rPr lang="en-US" b="1" dirty="0" smtClean="0"/>
              <a:t>Relational Databases</a:t>
            </a:r>
            <a:endParaRPr lang="en-US" b="1" dirty="0"/>
          </a:p>
        </p:txBody>
      </p:sp>
      <p:grpSp>
        <p:nvGrpSpPr>
          <p:cNvPr id="70" name="Group 69"/>
          <p:cNvGrpSpPr/>
          <p:nvPr/>
        </p:nvGrpSpPr>
        <p:grpSpPr>
          <a:xfrm>
            <a:off x="6410325" y="1066800"/>
            <a:ext cx="2733675" cy="3105151"/>
            <a:chOff x="6172200" y="1066800"/>
            <a:chExt cx="2733675" cy="3105151"/>
          </a:xfrm>
        </p:grpSpPr>
        <p:pic>
          <p:nvPicPr>
            <p:cNvPr id="1030" name="Picture 6" descr="http://www.cbsolution.net/ontarget/rsrc/2010-05/grap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2200" y="1295400"/>
              <a:ext cx="2733675" cy="28765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72200" y="1066800"/>
              <a:ext cx="1807098" cy="369332"/>
            </a:xfrm>
            <a:prstGeom prst="rect">
              <a:avLst/>
            </a:prstGeom>
            <a:noFill/>
          </p:spPr>
          <p:txBody>
            <a:bodyPr wrap="none" rtlCol="0">
              <a:spAutoFit/>
            </a:bodyPr>
            <a:lstStyle/>
            <a:p>
              <a:r>
                <a:rPr lang="en-US" b="1" dirty="0" smtClean="0"/>
                <a:t>Graph Databases</a:t>
              </a:r>
              <a:endParaRPr lang="en-US" b="1" dirty="0"/>
            </a:p>
          </p:txBody>
        </p:sp>
      </p:grpSp>
      <p:sp>
        <p:nvSpPr>
          <p:cNvPr id="11" name="TextBox 10"/>
          <p:cNvSpPr txBox="1"/>
          <p:nvPr/>
        </p:nvSpPr>
        <p:spPr>
          <a:xfrm>
            <a:off x="1210281" y="3440668"/>
            <a:ext cx="2215607" cy="369332"/>
          </a:xfrm>
          <a:prstGeom prst="rect">
            <a:avLst/>
          </a:prstGeom>
          <a:noFill/>
        </p:spPr>
        <p:txBody>
          <a:bodyPr wrap="none" rtlCol="0">
            <a:spAutoFit/>
          </a:bodyPr>
          <a:lstStyle/>
          <a:p>
            <a:r>
              <a:rPr lang="en-US" b="1" dirty="0" smtClean="0"/>
              <a:t>Document Databases</a:t>
            </a:r>
            <a:endParaRPr lang="en-US" b="1" dirty="0"/>
          </a:p>
        </p:txBody>
      </p:sp>
      <p:sp>
        <p:nvSpPr>
          <p:cNvPr id="79" name="TextBox 78"/>
          <p:cNvSpPr txBox="1"/>
          <p:nvPr/>
        </p:nvSpPr>
        <p:spPr>
          <a:xfrm>
            <a:off x="101052" y="6531352"/>
            <a:ext cx="5211683" cy="246221"/>
          </a:xfrm>
          <a:prstGeom prst="rect">
            <a:avLst/>
          </a:prstGeom>
          <a:noFill/>
        </p:spPr>
        <p:txBody>
          <a:bodyPr wrap="none" rtlCol="0">
            <a:spAutoFit/>
          </a:bodyPr>
          <a:lstStyle/>
          <a:p>
            <a:r>
              <a:rPr lang="en-US" sz="1000" dirty="0" smtClean="0"/>
              <a:t>Images (w/Permission): </a:t>
            </a:r>
            <a:r>
              <a:rPr lang="en-US" sz="1000" dirty="0"/>
              <a:t>http://www.cbsolution.net/ontarget/databases_relational_vs_object_vs</a:t>
            </a:r>
          </a:p>
        </p:txBody>
      </p:sp>
      <p:grpSp>
        <p:nvGrpSpPr>
          <p:cNvPr id="72" name="Group 71"/>
          <p:cNvGrpSpPr/>
          <p:nvPr/>
        </p:nvGrpSpPr>
        <p:grpSpPr>
          <a:xfrm>
            <a:off x="5086824" y="4114800"/>
            <a:ext cx="4057176" cy="2494992"/>
            <a:chOff x="5086824" y="932894"/>
            <a:chExt cx="4057176" cy="2494992"/>
          </a:xfrm>
        </p:grpSpPr>
        <p:sp>
          <p:nvSpPr>
            <p:cNvPr id="12" name="TextBox 11"/>
            <p:cNvSpPr txBox="1"/>
            <p:nvPr/>
          </p:nvSpPr>
          <p:spPr>
            <a:xfrm>
              <a:off x="5086824" y="932894"/>
              <a:ext cx="2153603" cy="369332"/>
            </a:xfrm>
            <a:prstGeom prst="rect">
              <a:avLst/>
            </a:prstGeom>
            <a:noFill/>
          </p:spPr>
          <p:txBody>
            <a:bodyPr wrap="none" rtlCol="0">
              <a:spAutoFit/>
            </a:bodyPr>
            <a:lstStyle/>
            <a:p>
              <a:r>
                <a:rPr lang="en-US" b="1" dirty="0" smtClean="0"/>
                <a:t>Columnar Databases</a:t>
              </a:r>
              <a:endParaRPr lang="en-US" b="1" dirty="0"/>
            </a:p>
          </p:txBody>
        </p:sp>
        <p:sp>
          <p:nvSpPr>
            <p:cNvPr id="7" name="Rectangle 6"/>
            <p:cNvSpPr/>
            <p:nvPr/>
          </p:nvSpPr>
          <p:spPr>
            <a:xfrm>
              <a:off x="5682122" y="139009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996447" y="1384258"/>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299921" y="1384258"/>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66346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68632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70918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3204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4154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56440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58726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6101252" y="1857053"/>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5164318" y="2438400"/>
              <a:ext cx="307777" cy="989486"/>
              <a:chOff x="5445323" y="5577123"/>
              <a:chExt cx="307777" cy="989486"/>
            </a:xfrm>
          </p:grpSpPr>
          <p:sp>
            <p:nvSpPr>
              <p:cNvPr id="8" name="TextBox 7"/>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35" name="TextBox 34"/>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45" name="Group 44"/>
            <p:cNvGrpSpPr/>
            <p:nvPr/>
          </p:nvGrpSpPr>
          <p:grpSpPr>
            <a:xfrm>
              <a:off x="5510195" y="2438400"/>
              <a:ext cx="307777" cy="989486"/>
              <a:chOff x="5445323" y="5577123"/>
              <a:chExt cx="307777" cy="989486"/>
            </a:xfrm>
          </p:grpSpPr>
          <p:sp>
            <p:nvSpPr>
              <p:cNvPr id="46" name="TextBox 45"/>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47" name="TextBox 46"/>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48" name="Group 47"/>
            <p:cNvGrpSpPr/>
            <p:nvPr/>
          </p:nvGrpSpPr>
          <p:grpSpPr>
            <a:xfrm>
              <a:off x="5814995" y="2438400"/>
              <a:ext cx="307777" cy="989486"/>
              <a:chOff x="5445323" y="5577123"/>
              <a:chExt cx="307777" cy="989486"/>
            </a:xfrm>
          </p:grpSpPr>
          <p:sp>
            <p:nvSpPr>
              <p:cNvPr id="49" name="TextBox 48"/>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50" name="TextBox 49"/>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51" name="Group 50"/>
            <p:cNvGrpSpPr/>
            <p:nvPr/>
          </p:nvGrpSpPr>
          <p:grpSpPr>
            <a:xfrm>
              <a:off x="6119795" y="2438400"/>
              <a:ext cx="307777" cy="989486"/>
              <a:chOff x="5445323" y="5577123"/>
              <a:chExt cx="307777" cy="989486"/>
            </a:xfrm>
          </p:grpSpPr>
          <p:sp>
            <p:nvSpPr>
              <p:cNvPr id="52" name="TextBox 51"/>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53" name="TextBox 52"/>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54" name="Group 53"/>
            <p:cNvGrpSpPr/>
            <p:nvPr/>
          </p:nvGrpSpPr>
          <p:grpSpPr>
            <a:xfrm>
              <a:off x="6653195" y="2438400"/>
              <a:ext cx="307777" cy="989486"/>
              <a:chOff x="5445323" y="5577123"/>
              <a:chExt cx="307777" cy="989486"/>
            </a:xfrm>
          </p:grpSpPr>
          <p:sp>
            <p:nvSpPr>
              <p:cNvPr id="55" name="TextBox 54"/>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56" name="TextBox 55"/>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60" name="Group 59"/>
            <p:cNvGrpSpPr/>
            <p:nvPr/>
          </p:nvGrpSpPr>
          <p:grpSpPr>
            <a:xfrm>
              <a:off x="6957995" y="2438400"/>
              <a:ext cx="307777" cy="989486"/>
              <a:chOff x="5445323" y="5577123"/>
              <a:chExt cx="307777" cy="989486"/>
            </a:xfrm>
          </p:grpSpPr>
          <p:sp>
            <p:nvSpPr>
              <p:cNvPr id="61" name="TextBox 60"/>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62" name="TextBox 61"/>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63" name="Group 62"/>
            <p:cNvGrpSpPr/>
            <p:nvPr/>
          </p:nvGrpSpPr>
          <p:grpSpPr>
            <a:xfrm>
              <a:off x="7259818" y="2438400"/>
              <a:ext cx="307777" cy="989486"/>
              <a:chOff x="5445323" y="5577123"/>
              <a:chExt cx="307777" cy="989486"/>
            </a:xfrm>
          </p:grpSpPr>
          <p:sp>
            <p:nvSpPr>
              <p:cNvPr id="64" name="TextBox 63"/>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65" name="TextBox 64"/>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grpSp>
          <p:nvGrpSpPr>
            <p:cNvPr id="66" name="Group 65"/>
            <p:cNvGrpSpPr/>
            <p:nvPr/>
          </p:nvGrpSpPr>
          <p:grpSpPr>
            <a:xfrm>
              <a:off x="7567595" y="2438400"/>
              <a:ext cx="307777" cy="989486"/>
              <a:chOff x="5445323" y="5577123"/>
              <a:chExt cx="307777" cy="989486"/>
            </a:xfrm>
          </p:grpSpPr>
          <p:sp>
            <p:nvSpPr>
              <p:cNvPr id="67" name="TextBox 66"/>
              <p:cNvSpPr txBox="1"/>
              <p:nvPr/>
            </p:nvSpPr>
            <p:spPr>
              <a:xfrm rot="5400000">
                <a:off x="5376843" y="5645603"/>
                <a:ext cx="444737"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Key</a:t>
                </a:r>
                <a:endParaRPr lang="en-US" sz="1400" dirty="0"/>
              </a:p>
            </p:txBody>
          </p:sp>
          <p:sp>
            <p:nvSpPr>
              <p:cNvPr id="68" name="TextBox 67"/>
              <p:cNvSpPr txBox="1"/>
              <p:nvPr/>
            </p:nvSpPr>
            <p:spPr>
              <a:xfrm rot="5400000">
                <a:off x="5304291" y="6117800"/>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grpSp>
        <p:cxnSp>
          <p:nvCxnSpPr>
            <p:cNvPr id="34" name="Curved Connector 33"/>
            <p:cNvCxnSpPr>
              <a:stCxn id="7" idx="1"/>
              <a:endCxn id="29" idx="0"/>
            </p:cNvCxnSpPr>
            <p:nvPr/>
          </p:nvCxnSpPr>
          <p:spPr>
            <a:xfrm rot="10800000" flipV="1">
              <a:off x="5529752" y="1504393"/>
              <a:ext cx="152370" cy="352660"/>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467794" y="2088035"/>
              <a:ext cx="2249142" cy="369332"/>
            </a:xfrm>
            <a:prstGeom prst="rect">
              <a:avLst/>
            </a:prstGeom>
            <a:noFill/>
          </p:spPr>
          <p:txBody>
            <a:bodyPr wrap="none" rtlCol="0">
              <a:spAutoFit/>
            </a:bodyPr>
            <a:lstStyle/>
            <a:p>
              <a:r>
                <a:rPr lang="en-US" dirty="0" smtClean="0">
                  <a:solidFill>
                    <a:srgbClr val="7030A0"/>
                  </a:solidFill>
                  <a:latin typeface="Arno Pro Smbd" pitchFamily="18" charset="0"/>
                </a:rPr>
                <a:t>Sharded (distributed)</a:t>
              </a:r>
              <a:endParaRPr lang="en-US" dirty="0">
                <a:solidFill>
                  <a:srgbClr val="7030A0"/>
                </a:solidFill>
                <a:latin typeface="Arno Pro Smbd" pitchFamily="18" charset="0"/>
              </a:endParaRPr>
            </a:p>
          </p:txBody>
        </p:sp>
        <p:sp>
          <p:nvSpPr>
            <p:cNvPr id="78" name="Freeform 77"/>
            <p:cNvSpPr/>
            <p:nvPr/>
          </p:nvSpPr>
          <p:spPr>
            <a:xfrm>
              <a:off x="7612552" y="1943058"/>
              <a:ext cx="1185199" cy="838200"/>
            </a:xfrm>
            <a:custGeom>
              <a:avLst/>
              <a:gdLst>
                <a:gd name="connsiteX0" fmla="*/ 0 w 1198611"/>
                <a:gd name="connsiteY0" fmla="*/ 0 h 723900"/>
                <a:gd name="connsiteX1" fmla="*/ 1181100 w 1198611"/>
                <a:gd name="connsiteY1" fmla="*/ 241300 h 723900"/>
                <a:gd name="connsiteX2" fmla="*/ 596900 w 1198611"/>
                <a:gd name="connsiteY2" fmla="*/ 723900 h 723900"/>
                <a:gd name="connsiteX0" fmla="*/ 0 w 1185199"/>
                <a:gd name="connsiteY0" fmla="*/ 0 h 838200"/>
                <a:gd name="connsiteX1" fmla="*/ 1181100 w 1185199"/>
                <a:gd name="connsiteY1" fmla="*/ 241300 h 838200"/>
                <a:gd name="connsiteX2" fmla="*/ 342900 w 1185199"/>
                <a:gd name="connsiteY2" fmla="*/ 838200 h 838200"/>
              </a:gdLst>
              <a:ahLst/>
              <a:cxnLst>
                <a:cxn ang="0">
                  <a:pos x="connsiteX0" y="connsiteY0"/>
                </a:cxn>
                <a:cxn ang="0">
                  <a:pos x="connsiteX1" y="connsiteY1"/>
                </a:cxn>
                <a:cxn ang="0">
                  <a:pos x="connsiteX2" y="connsiteY2"/>
                </a:cxn>
              </a:cxnLst>
              <a:rect l="l" t="t" r="r" b="b"/>
              <a:pathLst>
                <a:path w="1185199" h="838200">
                  <a:moveTo>
                    <a:pt x="0" y="0"/>
                  </a:moveTo>
                  <a:cubicBezTo>
                    <a:pt x="540808" y="60325"/>
                    <a:pt x="1123950" y="101600"/>
                    <a:pt x="1181100" y="241300"/>
                  </a:cubicBezTo>
                  <a:cubicBezTo>
                    <a:pt x="1238250" y="381000"/>
                    <a:pt x="684741" y="657225"/>
                    <a:pt x="342900" y="838200"/>
                  </a:cubicBezTo>
                </a:path>
              </a:pathLst>
            </a:custGeom>
            <a:noFill/>
            <a:ln>
              <a:solidFill>
                <a:srgbClr val="7030A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p:cNvSpPr txBox="1"/>
            <p:nvPr/>
          </p:nvSpPr>
          <p:spPr>
            <a:xfrm>
              <a:off x="6630772" y="1302226"/>
              <a:ext cx="673582" cy="338554"/>
            </a:xfrm>
            <a:prstGeom prst="rect">
              <a:avLst/>
            </a:prstGeom>
            <a:noFill/>
          </p:spPr>
          <p:txBody>
            <a:bodyPr wrap="none" rtlCol="0">
              <a:spAutoFit/>
            </a:bodyPr>
            <a:lstStyle/>
            <a:p>
              <a:r>
                <a:rPr lang="en-US" sz="1600" b="1" dirty="0" smtClean="0">
                  <a:solidFill>
                    <a:srgbClr val="7030A0"/>
                  </a:solidFill>
                  <a:latin typeface="Arno Pro Smbd" pitchFamily="18" charset="0"/>
                </a:rPr>
                <a:t>Keys</a:t>
              </a:r>
              <a:endParaRPr lang="en-US" sz="1600" b="1" dirty="0">
                <a:solidFill>
                  <a:srgbClr val="7030A0"/>
                </a:solidFill>
                <a:latin typeface="Arno Pro Smbd" pitchFamily="18" charset="0"/>
              </a:endParaRPr>
            </a:p>
          </p:txBody>
        </p:sp>
        <p:sp>
          <p:nvSpPr>
            <p:cNvPr id="84" name="TextBox 83"/>
            <p:cNvSpPr txBox="1"/>
            <p:nvPr/>
          </p:nvSpPr>
          <p:spPr>
            <a:xfrm>
              <a:off x="7946236" y="1390093"/>
              <a:ext cx="902811" cy="584775"/>
            </a:xfrm>
            <a:prstGeom prst="rect">
              <a:avLst/>
            </a:prstGeom>
            <a:noFill/>
          </p:spPr>
          <p:txBody>
            <a:bodyPr wrap="none" rtlCol="0">
              <a:spAutoFit/>
            </a:bodyPr>
            <a:lstStyle/>
            <a:p>
              <a:r>
                <a:rPr lang="en-US" sz="1600" b="1" dirty="0" smtClean="0">
                  <a:solidFill>
                    <a:srgbClr val="7030A0"/>
                  </a:solidFill>
                  <a:latin typeface="Arno Pro Smbd" pitchFamily="18" charset="0"/>
                </a:rPr>
                <a:t>Column</a:t>
              </a:r>
            </a:p>
            <a:p>
              <a:r>
                <a:rPr lang="en-US" sz="1600" b="1" dirty="0" smtClean="0">
                  <a:solidFill>
                    <a:srgbClr val="7030A0"/>
                  </a:solidFill>
                  <a:latin typeface="Arno Pro Smbd" pitchFamily="18" charset="0"/>
                </a:rPr>
                <a:t>Family</a:t>
              </a:r>
              <a:endParaRPr lang="en-US" sz="1600" b="1" dirty="0">
                <a:solidFill>
                  <a:srgbClr val="7030A0"/>
                </a:solidFill>
                <a:latin typeface="Arno Pro Smbd" pitchFamily="18" charset="0"/>
              </a:endParaRPr>
            </a:p>
          </p:txBody>
        </p:sp>
        <p:cxnSp>
          <p:nvCxnSpPr>
            <p:cNvPr id="85" name="Curved Connector 84"/>
            <p:cNvCxnSpPr>
              <a:stCxn id="15" idx="3"/>
              <a:endCxn id="23" idx="0"/>
            </p:cNvCxnSpPr>
            <p:nvPr/>
          </p:nvCxnSpPr>
          <p:spPr>
            <a:xfrm>
              <a:off x="6528521" y="1498558"/>
              <a:ext cx="220431" cy="358495"/>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946236" y="2951830"/>
              <a:ext cx="1197764" cy="338554"/>
            </a:xfrm>
            <a:prstGeom prst="rect">
              <a:avLst/>
            </a:prstGeom>
            <a:noFill/>
          </p:spPr>
          <p:txBody>
            <a:bodyPr wrap="none" rtlCol="0">
              <a:spAutoFit/>
            </a:bodyPr>
            <a:lstStyle/>
            <a:p>
              <a:r>
                <a:rPr lang="en-US" sz="1600" b="1" dirty="0" smtClean="0">
                  <a:solidFill>
                    <a:srgbClr val="7030A0"/>
                  </a:solidFill>
                  <a:latin typeface="Arno Pro Smbd" pitchFamily="18" charset="0"/>
                </a:rPr>
                <a:t>Simple KV</a:t>
              </a:r>
              <a:endParaRPr lang="en-US" sz="1600" b="1" dirty="0">
                <a:solidFill>
                  <a:srgbClr val="7030A0"/>
                </a:solidFill>
                <a:latin typeface="Arno Pro Smbd" pitchFamily="18" charset="0"/>
              </a:endParaRPr>
            </a:p>
          </p:txBody>
        </p:sp>
      </p:grpSp>
      <p:grpSp>
        <p:nvGrpSpPr>
          <p:cNvPr id="73" name="Group 72"/>
          <p:cNvGrpSpPr/>
          <p:nvPr/>
        </p:nvGrpSpPr>
        <p:grpSpPr>
          <a:xfrm>
            <a:off x="4191000" y="2514600"/>
            <a:ext cx="1450777" cy="1471976"/>
            <a:chOff x="9745431" y="5181600"/>
            <a:chExt cx="1450777" cy="1471976"/>
          </a:xfrm>
        </p:grpSpPr>
        <p:sp>
          <p:nvSpPr>
            <p:cNvPr id="58" name="Rectangle 57"/>
            <p:cNvSpPr/>
            <p:nvPr/>
          </p:nvSpPr>
          <p:spPr>
            <a:xfrm>
              <a:off x="9974001" y="5568435"/>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10288326" y="5562600"/>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10591800" y="5562600"/>
              <a:ext cx="228600" cy="228600"/>
            </a:xfrm>
            <a:prstGeom prst="rect">
              <a:avLst/>
            </a:prstGeom>
            <a:solidFill>
              <a:schemeClr val="bg1">
                <a:lumMod val="85000"/>
              </a:schemeClr>
            </a:solidFill>
            <a:ln w="28575">
              <a:solidFill>
                <a:schemeClr val="tx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Curved Connector 33"/>
            <p:cNvCxnSpPr>
              <a:stCxn id="58" idx="1"/>
            </p:cNvCxnSpPr>
            <p:nvPr/>
          </p:nvCxnSpPr>
          <p:spPr>
            <a:xfrm rot="10800000" flipV="1">
              <a:off x="9840681" y="5682735"/>
              <a:ext cx="133320" cy="352660"/>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6" name="Curved Connector 84"/>
            <p:cNvCxnSpPr/>
            <p:nvPr/>
          </p:nvCxnSpPr>
          <p:spPr>
            <a:xfrm>
              <a:off x="10812231" y="5682735"/>
              <a:ext cx="220431" cy="358495"/>
            </a:xfrm>
            <a:prstGeom prst="curvedConnector2">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5400000">
              <a:off x="10747399" y="6204767"/>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sp>
          <p:nvSpPr>
            <p:cNvPr id="92" name="TextBox 91"/>
            <p:cNvSpPr txBox="1"/>
            <p:nvPr/>
          </p:nvSpPr>
          <p:spPr>
            <a:xfrm rot="5400000">
              <a:off x="9604399" y="6204767"/>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sp>
          <p:nvSpPr>
            <p:cNvPr id="95" name="TextBox 94"/>
            <p:cNvSpPr txBox="1"/>
            <p:nvPr/>
          </p:nvSpPr>
          <p:spPr>
            <a:xfrm rot="5400000">
              <a:off x="10137799" y="6204767"/>
              <a:ext cx="589841" cy="307777"/>
            </a:xfrm>
            <a:prstGeom prst="rect">
              <a:avLst/>
            </a:prstGeom>
            <a:solidFill>
              <a:schemeClr val="bg1"/>
            </a:solidFill>
            <a:ln w="38100">
              <a:solidFill>
                <a:schemeClr val="tx1"/>
              </a:solidFill>
            </a:ln>
            <a:effectLst>
              <a:softEdge rad="31750"/>
            </a:effectLst>
          </p:spPr>
          <p:txBody>
            <a:bodyPr wrap="none" rtlCol="0">
              <a:spAutoFit/>
            </a:bodyPr>
            <a:lstStyle/>
            <a:p>
              <a:r>
                <a:rPr lang="en-US" sz="1400" dirty="0" smtClean="0"/>
                <a:t>Value</a:t>
              </a:r>
              <a:endParaRPr lang="en-US" sz="1400" dirty="0"/>
            </a:p>
          </p:txBody>
        </p:sp>
        <p:cxnSp>
          <p:nvCxnSpPr>
            <p:cNvPr id="96" name="Curved Connector 33"/>
            <p:cNvCxnSpPr>
              <a:stCxn id="59" idx="2"/>
              <a:endCxn id="95" idx="1"/>
            </p:cNvCxnSpPr>
            <p:nvPr/>
          </p:nvCxnSpPr>
          <p:spPr>
            <a:xfrm rot="16200000" flipH="1">
              <a:off x="10281405" y="5912420"/>
              <a:ext cx="272535" cy="30093"/>
            </a:xfrm>
            <a:prstGeom prst="curvedConnector3">
              <a:avLst>
                <a:gd name="adj1" fmla="val 50000"/>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9829800" y="5181600"/>
              <a:ext cx="1114601" cy="369332"/>
            </a:xfrm>
            <a:prstGeom prst="rect">
              <a:avLst/>
            </a:prstGeom>
            <a:noFill/>
          </p:spPr>
          <p:txBody>
            <a:bodyPr wrap="none" rtlCol="0">
              <a:spAutoFit/>
            </a:bodyPr>
            <a:lstStyle/>
            <a:p>
              <a:r>
                <a:rPr lang="en-US" b="1" dirty="0" smtClean="0"/>
                <a:t>Key Value</a:t>
              </a:r>
              <a:endParaRPr lang="en-US" b="1" dirty="0"/>
            </a:p>
          </p:txBody>
        </p:sp>
      </p:grpSp>
      <p:sp>
        <p:nvSpPr>
          <p:cNvPr id="100" name="TextBox 99"/>
          <p:cNvSpPr txBox="1"/>
          <p:nvPr/>
        </p:nvSpPr>
        <p:spPr>
          <a:xfrm>
            <a:off x="304800" y="5638801"/>
            <a:ext cx="1676400" cy="769441"/>
          </a:xfrm>
          <a:prstGeom prst="rect">
            <a:avLst/>
          </a:prstGeom>
          <a:noFill/>
        </p:spPr>
        <p:txBody>
          <a:bodyPr wrap="square" rtlCol="0">
            <a:spAutoFit/>
          </a:bodyPr>
          <a:lstStyle/>
          <a:p>
            <a:r>
              <a:rPr lang="en-US" sz="1100" b="1" dirty="0" smtClean="0">
                <a:solidFill>
                  <a:srgbClr val="7030A0"/>
                </a:solidFill>
                <a:latin typeface="Arno Pro Smbd" pitchFamily="18" charset="0"/>
              </a:rPr>
              <a:t>Containers can have multiple documents references by the same key (see CDMI)</a:t>
            </a:r>
          </a:p>
        </p:txBody>
      </p:sp>
    </p:spTree>
    <p:extLst>
      <p:ext uri="{BB962C8B-B14F-4D97-AF65-F5344CB8AC3E}">
        <p14:creationId xmlns:p14="http://schemas.microsoft.com/office/powerpoint/2010/main" val="1143612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263820" y="4038600"/>
            <a:ext cx="1524000" cy="1981200"/>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1066800" y="76200"/>
            <a:ext cx="7391400" cy="609600"/>
          </a:xfrm>
        </p:spPr>
        <p:txBody>
          <a:bodyPr/>
          <a:lstStyle/>
          <a:p>
            <a:r>
              <a:rPr lang="en-US" dirty="0" smtClean="0"/>
              <a:t>MongoDB Overview</a:t>
            </a:r>
            <a:endParaRPr lang="en-US" dirty="0"/>
          </a:p>
        </p:txBody>
      </p:sp>
      <p:sp>
        <p:nvSpPr>
          <p:cNvPr id="8" name="Text Placeholder 1"/>
          <p:cNvSpPr>
            <a:spLocks noGrp="1"/>
          </p:cNvSpPr>
          <p:nvPr>
            <p:ph type="body" sz="quarter" idx="10"/>
          </p:nvPr>
        </p:nvSpPr>
        <p:spPr>
          <a:xfrm>
            <a:off x="0" y="1371600"/>
            <a:ext cx="6115049" cy="2286000"/>
          </a:xfrm>
        </p:spPr>
        <p:txBody>
          <a:bodyPr>
            <a:normAutofit/>
          </a:bodyPr>
          <a:lstStyle/>
          <a:p>
            <a:r>
              <a:rPr lang="en-US" sz="1800" dirty="0" smtClean="0"/>
              <a:t>Highlights of MongoDB</a:t>
            </a:r>
          </a:p>
          <a:p>
            <a:pPr lvl="1"/>
            <a:r>
              <a:rPr lang="en-US" sz="1400" dirty="0" smtClean="0"/>
              <a:t>JSON documents</a:t>
            </a:r>
          </a:p>
          <a:p>
            <a:pPr lvl="1"/>
            <a:r>
              <a:rPr lang="en-US" sz="1400" dirty="0" smtClean="0"/>
              <a:t>Supports Ad Hoc Queries and M/R</a:t>
            </a:r>
          </a:p>
          <a:p>
            <a:pPr lvl="1"/>
            <a:r>
              <a:rPr lang="en-US" sz="1400" dirty="0" smtClean="0"/>
              <a:t>Very Speedy, index capable</a:t>
            </a:r>
          </a:p>
          <a:p>
            <a:pPr lvl="2"/>
            <a:r>
              <a:rPr lang="en-US" sz="1200" dirty="0" smtClean="0"/>
              <a:t>at the expense of data integrity in the event of a server crash</a:t>
            </a:r>
          </a:p>
          <a:p>
            <a:pPr lvl="1"/>
            <a:r>
              <a:rPr lang="en-US" sz="1400" dirty="0" smtClean="0"/>
              <a:t>Scalable via replication of nodes</a:t>
            </a:r>
          </a:p>
          <a:p>
            <a:pPr lvl="1"/>
            <a:r>
              <a:rPr lang="en-US" sz="1400" dirty="0" smtClean="0"/>
              <a:t>Geospatial support</a:t>
            </a:r>
          </a:p>
          <a:p>
            <a:pPr lvl="1"/>
            <a:r>
              <a:rPr lang="en-US" sz="1400" dirty="0" smtClean="0"/>
              <a:t>Multiple Programming languages supported</a:t>
            </a:r>
          </a:p>
          <a:p>
            <a:pPr lvl="1"/>
            <a:r>
              <a:rPr lang="en-US" sz="1400" dirty="0" smtClean="0"/>
              <a:t>Very popular with startups and other groups  </a:t>
            </a:r>
          </a:p>
          <a:p>
            <a:pPr lvl="1"/>
            <a:r>
              <a:rPr lang="en-US" sz="1400" dirty="0" smtClean="0"/>
              <a:t>Bundled in leading </a:t>
            </a:r>
            <a:r>
              <a:rPr lang="en-US" sz="1400" dirty="0" err="1" smtClean="0"/>
              <a:t>PaaS</a:t>
            </a:r>
            <a:r>
              <a:rPr lang="en-US" sz="1400" dirty="0" smtClean="0"/>
              <a:t> Distributions (</a:t>
            </a:r>
            <a:r>
              <a:rPr lang="en-US" sz="1400" dirty="0" err="1" smtClean="0"/>
              <a:t>OpenShift</a:t>
            </a:r>
            <a:r>
              <a:rPr lang="en-US" sz="1400" dirty="0" smtClean="0"/>
              <a:t>, </a:t>
            </a:r>
            <a:r>
              <a:rPr lang="en-US" sz="1400" dirty="0" err="1" smtClean="0"/>
              <a:t>CloudFoundry</a:t>
            </a:r>
            <a:r>
              <a:rPr lang="en-US" sz="1400" dirty="0" smtClean="0"/>
              <a:t>)</a:t>
            </a:r>
          </a:p>
        </p:txBody>
      </p:sp>
      <p:sp>
        <p:nvSpPr>
          <p:cNvPr id="9" name="Can 8"/>
          <p:cNvSpPr/>
          <p:nvPr/>
        </p:nvSpPr>
        <p:spPr>
          <a:xfrm>
            <a:off x="416220" y="41910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1</a:t>
            </a:r>
            <a:endParaRPr lang="en-US" sz="1200" dirty="0"/>
          </a:p>
        </p:txBody>
      </p:sp>
      <p:sp>
        <p:nvSpPr>
          <p:cNvPr id="19" name="TextBox 18"/>
          <p:cNvSpPr txBox="1"/>
          <p:nvPr/>
        </p:nvSpPr>
        <p:spPr>
          <a:xfrm>
            <a:off x="721020" y="3657600"/>
            <a:ext cx="800284" cy="369332"/>
          </a:xfrm>
          <a:prstGeom prst="rect">
            <a:avLst/>
          </a:prstGeom>
          <a:noFill/>
        </p:spPr>
        <p:txBody>
          <a:bodyPr wrap="none" rtlCol="0">
            <a:spAutoFit/>
          </a:bodyPr>
          <a:lstStyle/>
          <a:p>
            <a:r>
              <a:rPr lang="en-US" dirty="0" smtClean="0"/>
              <a:t>Shard</a:t>
            </a:r>
            <a:r>
              <a:rPr lang="en-US" baseline="-25000" dirty="0" smtClean="0"/>
              <a:t>1</a:t>
            </a:r>
            <a:endParaRPr lang="en-US" baseline="-25000" dirty="0"/>
          </a:p>
        </p:txBody>
      </p:sp>
      <p:sp>
        <p:nvSpPr>
          <p:cNvPr id="20" name="Can 19"/>
          <p:cNvSpPr/>
          <p:nvPr/>
        </p:nvSpPr>
        <p:spPr>
          <a:xfrm>
            <a:off x="416220" y="48006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2</a:t>
            </a:r>
            <a:endParaRPr lang="en-US" sz="1200" dirty="0"/>
          </a:p>
        </p:txBody>
      </p:sp>
      <p:sp>
        <p:nvSpPr>
          <p:cNvPr id="21" name="Can 20"/>
          <p:cNvSpPr/>
          <p:nvPr/>
        </p:nvSpPr>
        <p:spPr>
          <a:xfrm>
            <a:off x="416220" y="54102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3</a:t>
            </a:r>
            <a:endParaRPr lang="en-US" sz="1200" dirty="0"/>
          </a:p>
        </p:txBody>
      </p:sp>
      <p:sp>
        <p:nvSpPr>
          <p:cNvPr id="22" name="Rounded Rectangle 21"/>
          <p:cNvSpPr/>
          <p:nvPr/>
        </p:nvSpPr>
        <p:spPr>
          <a:xfrm>
            <a:off x="4073820" y="4572000"/>
            <a:ext cx="12954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Mongos</a:t>
            </a:r>
            <a:endParaRPr lang="en-US" dirty="0"/>
          </a:p>
        </p:txBody>
      </p:sp>
      <p:sp>
        <p:nvSpPr>
          <p:cNvPr id="23" name="Rounded Rectangle 22"/>
          <p:cNvSpPr/>
          <p:nvPr/>
        </p:nvSpPr>
        <p:spPr>
          <a:xfrm>
            <a:off x="4073820" y="4038600"/>
            <a:ext cx="12954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Mongos</a:t>
            </a:r>
            <a:endParaRPr lang="en-US" dirty="0"/>
          </a:p>
        </p:txBody>
      </p:sp>
      <p:sp>
        <p:nvSpPr>
          <p:cNvPr id="24" name="Rounded Rectangle 23"/>
          <p:cNvSpPr/>
          <p:nvPr/>
        </p:nvSpPr>
        <p:spPr>
          <a:xfrm>
            <a:off x="4073820" y="5105400"/>
            <a:ext cx="1295400" cy="4572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Mongos</a:t>
            </a:r>
            <a:endParaRPr lang="en-US" dirty="0"/>
          </a:p>
        </p:txBody>
      </p:sp>
      <p:sp>
        <p:nvSpPr>
          <p:cNvPr id="25" name="Rounded Rectangle 24"/>
          <p:cNvSpPr/>
          <p:nvPr/>
        </p:nvSpPr>
        <p:spPr>
          <a:xfrm>
            <a:off x="4073820" y="6096000"/>
            <a:ext cx="121920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 Server</a:t>
            </a:r>
            <a:endParaRPr lang="en-US" dirty="0"/>
          </a:p>
        </p:txBody>
      </p:sp>
      <p:sp>
        <p:nvSpPr>
          <p:cNvPr id="26" name="Rounded Rectangle 25"/>
          <p:cNvSpPr/>
          <p:nvPr/>
        </p:nvSpPr>
        <p:spPr>
          <a:xfrm>
            <a:off x="4150020" y="6172200"/>
            <a:ext cx="121920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 Server</a:t>
            </a:r>
            <a:endParaRPr lang="en-US" dirty="0"/>
          </a:p>
        </p:txBody>
      </p:sp>
      <p:sp>
        <p:nvSpPr>
          <p:cNvPr id="27" name="Rounded Rectangle 26"/>
          <p:cNvSpPr/>
          <p:nvPr/>
        </p:nvSpPr>
        <p:spPr>
          <a:xfrm>
            <a:off x="4226220" y="6248400"/>
            <a:ext cx="1219200" cy="53340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 Server</a:t>
            </a:r>
            <a:endParaRPr lang="en-US" dirty="0"/>
          </a:p>
        </p:txBody>
      </p:sp>
      <p:sp>
        <p:nvSpPr>
          <p:cNvPr id="28" name="Rounded Rectangle 27"/>
          <p:cNvSpPr/>
          <p:nvPr/>
        </p:nvSpPr>
        <p:spPr>
          <a:xfrm>
            <a:off x="2168820" y="4038600"/>
            <a:ext cx="1524000" cy="1981200"/>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an 28"/>
          <p:cNvSpPr/>
          <p:nvPr/>
        </p:nvSpPr>
        <p:spPr>
          <a:xfrm>
            <a:off x="2321220" y="41910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1</a:t>
            </a:r>
            <a:endParaRPr lang="en-US" sz="1200" dirty="0"/>
          </a:p>
        </p:txBody>
      </p:sp>
      <p:sp>
        <p:nvSpPr>
          <p:cNvPr id="30" name="TextBox 29"/>
          <p:cNvSpPr txBox="1"/>
          <p:nvPr/>
        </p:nvSpPr>
        <p:spPr>
          <a:xfrm>
            <a:off x="2626020" y="3657600"/>
            <a:ext cx="800284" cy="369332"/>
          </a:xfrm>
          <a:prstGeom prst="rect">
            <a:avLst/>
          </a:prstGeom>
          <a:noFill/>
        </p:spPr>
        <p:txBody>
          <a:bodyPr wrap="none" rtlCol="0">
            <a:spAutoFit/>
          </a:bodyPr>
          <a:lstStyle/>
          <a:p>
            <a:r>
              <a:rPr lang="en-US" dirty="0" smtClean="0"/>
              <a:t>Shard</a:t>
            </a:r>
            <a:r>
              <a:rPr lang="en-US" baseline="-25000" dirty="0" smtClean="0"/>
              <a:t>2</a:t>
            </a:r>
            <a:endParaRPr lang="en-US" baseline="-25000" dirty="0"/>
          </a:p>
        </p:txBody>
      </p:sp>
      <p:sp>
        <p:nvSpPr>
          <p:cNvPr id="31" name="Can 30"/>
          <p:cNvSpPr/>
          <p:nvPr/>
        </p:nvSpPr>
        <p:spPr>
          <a:xfrm>
            <a:off x="2321220" y="48006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2</a:t>
            </a:r>
            <a:endParaRPr lang="en-US" sz="1200" dirty="0"/>
          </a:p>
        </p:txBody>
      </p:sp>
      <p:sp>
        <p:nvSpPr>
          <p:cNvPr id="32" name="Can 31"/>
          <p:cNvSpPr/>
          <p:nvPr/>
        </p:nvSpPr>
        <p:spPr>
          <a:xfrm>
            <a:off x="2321220" y="5410200"/>
            <a:ext cx="1219200" cy="533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MongoDB Replica 3</a:t>
            </a:r>
            <a:endParaRPr lang="en-US" sz="1200" dirty="0"/>
          </a:p>
        </p:txBody>
      </p:sp>
      <p:sp>
        <p:nvSpPr>
          <p:cNvPr id="33" name="TextBox 32"/>
          <p:cNvSpPr txBox="1"/>
          <p:nvPr/>
        </p:nvSpPr>
        <p:spPr>
          <a:xfrm>
            <a:off x="5369220" y="5257800"/>
            <a:ext cx="343364" cy="369332"/>
          </a:xfrm>
          <a:prstGeom prst="rect">
            <a:avLst/>
          </a:prstGeom>
          <a:noFill/>
        </p:spPr>
        <p:txBody>
          <a:bodyPr wrap="none" rtlCol="0">
            <a:spAutoFit/>
          </a:bodyPr>
          <a:lstStyle/>
          <a:p>
            <a:r>
              <a:rPr lang="en-US" dirty="0" smtClean="0"/>
              <a:t>…</a:t>
            </a:r>
            <a:endParaRPr lang="en-US" baseline="-25000" dirty="0"/>
          </a:p>
        </p:txBody>
      </p:sp>
      <p:sp>
        <p:nvSpPr>
          <p:cNvPr id="38" name="Right Arrow 37"/>
          <p:cNvSpPr/>
          <p:nvPr/>
        </p:nvSpPr>
        <p:spPr>
          <a:xfrm>
            <a:off x="6331245" y="6019800"/>
            <a:ext cx="2362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 </a:t>
            </a:r>
            <a:r>
              <a:rPr lang="en-US" dirty="0"/>
              <a:t>Performance</a:t>
            </a:r>
          </a:p>
        </p:txBody>
      </p:sp>
      <p:sp>
        <p:nvSpPr>
          <p:cNvPr id="39" name="Right Arrow 38"/>
          <p:cNvSpPr/>
          <p:nvPr/>
        </p:nvSpPr>
        <p:spPr>
          <a:xfrm rot="16200000">
            <a:off x="5273970" y="4686300"/>
            <a:ext cx="2362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 Performance</a:t>
            </a:r>
            <a:endParaRPr lang="en-US" dirty="0"/>
          </a:p>
        </p:txBody>
      </p:sp>
      <p:sp>
        <p:nvSpPr>
          <p:cNvPr id="40" name="Oval 39"/>
          <p:cNvSpPr/>
          <p:nvPr/>
        </p:nvSpPr>
        <p:spPr>
          <a:xfrm>
            <a:off x="6969420" y="3886200"/>
            <a:ext cx="152400" cy="152400"/>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8188620" y="5257800"/>
            <a:ext cx="152400" cy="152400"/>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8264820" y="3962400"/>
            <a:ext cx="152400" cy="152400"/>
          </a:xfrm>
          <a:prstGeom prst="ellipse">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6588420" y="3429000"/>
            <a:ext cx="1219200" cy="381000"/>
          </a:xfrm>
          <a:prstGeom prst="rect">
            <a:avLst/>
          </a:prstGeom>
          <a:noFill/>
        </p:spPr>
        <p:txBody>
          <a:bodyPr wrap="square" rtlCol="0">
            <a:spAutoFit/>
          </a:bodyPr>
          <a:lstStyle/>
          <a:p>
            <a:r>
              <a:rPr lang="en-US" dirty="0" smtClean="0"/>
              <a:t>Replica Set</a:t>
            </a:r>
          </a:p>
        </p:txBody>
      </p:sp>
      <p:sp>
        <p:nvSpPr>
          <p:cNvPr id="44" name="TextBox 43"/>
          <p:cNvSpPr txBox="1"/>
          <p:nvPr/>
        </p:nvSpPr>
        <p:spPr>
          <a:xfrm>
            <a:off x="7655220" y="4114800"/>
            <a:ext cx="1219200" cy="646331"/>
          </a:xfrm>
          <a:prstGeom prst="rect">
            <a:avLst/>
          </a:prstGeom>
          <a:noFill/>
        </p:spPr>
        <p:txBody>
          <a:bodyPr wrap="square" rtlCol="0">
            <a:spAutoFit/>
          </a:bodyPr>
          <a:lstStyle/>
          <a:p>
            <a:r>
              <a:rPr lang="en-US" dirty="0" smtClean="0"/>
              <a:t>Sharded</a:t>
            </a:r>
          </a:p>
          <a:p>
            <a:r>
              <a:rPr lang="en-US" dirty="0" smtClean="0"/>
              <a:t>Replica Set</a:t>
            </a:r>
          </a:p>
        </p:txBody>
      </p:sp>
      <p:sp>
        <p:nvSpPr>
          <p:cNvPr id="45" name="TextBox 44"/>
          <p:cNvSpPr txBox="1"/>
          <p:nvPr/>
        </p:nvSpPr>
        <p:spPr>
          <a:xfrm>
            <a:off x="7731420" y="5486400"/>
            <a:ext cx="1219200" cy="369332"/>
          </a:xfrm>
          <a:prstGeom prst="rect">
            <a:avLst/>
          </a:prstGeom>
          <a:noFill/>
        </p:spPr>
        <p:txBody>
          <a:bodyPr wrap="square" rtlCol="0">
            <a:spAutoFit/>
          </a:bodyPr>
          <a:lstStyle/>
          <a:p>
            <a:r>
              <a:rPr lang="en-US" dirty="0" smtClean="0"/>
              <a:t>Sharded</a:t>
            </a:r>
          </a:p>
        </p:txBody>
      </p:sp>
      <p:sp>
        <p:nvSpPr>
          <p:cNvPr id="46" name="TextBox 45"/>
          <p:cNvSpPr txBox="1"/>
          <p:nvPr/>
        </p:nvSpPr>
        <p:spPr>
          <a:xfrm>
            <a:off x="4073820" y="3581400"/>
            <a:ext cx="1219200" cy="369332"/>
          </a:xfrm>
          <a:prstGeom prst="rect">
            <a:avLst/>
          </a:prstGeom>
          <a:noFill/>
        </p:spPr>
        <p:txBody>
          <a:bodyPr wrap="square" rtlCol="0">
            <a:spAutoFit/>
          </a:bodyPr>
          <a:lstStyle/>
          <a:p>
            <a:r>
              <a:rPr lang="en-US" dirty="0" smtClean="0"/>
              <a:t>Routers:</a:t>
            </a:r>
          </a:p>
        </p:txBody>
      </p:sp>
      <p:sp>
        <p:nvSpPr>
          <p:cNvPr id="47" name="TextBox 46"/>
          <p:cNvSpPr txBox="1"/>
          <p:nvPr/>
        </p:nvSpPr>
        <p:spPr>
          <a:xfrm>
            <a:off x="4073820" y="5638800"/>
            <a:ext cx="1447800" cy="369332"/>
          </a:xfrm>
          <a:prstGeom prst="rect">
            <a:avLst/>
          </a:prstGeom>
          <a:noFill/>
        </p:spPr>
        <p:txBody>
          <a:bodyPr wrap="square" rtlCol="0">
            <a:spAutoFit/>
          </a:bodyPr>
          <a:lstStyle/>
          <a:p>
            <a:r>
              <a:rPr lang="en-US" dirty="0" smtClean="0"/>
              <a:t>Config State:</a:t>
            </a:r>
          </a:p>
        </p:txBody>
      </p:sp>
      <p:sp>
        <p:nvSpPr>
          <p:cNvPr id="37" name="Text Placeholder 1"/>
          <p:cNvSpPr txBox="1">
            <a:spLocks/>
          </p:cNvSpPr>
          <p:nvPr/>
        </p:nvSpPr>
        <p:spPr>
          <a:xfrm>
            <a:off x="6185711" y="1371600"/>
            <a:ext cx="2993731" cy="2286000"/>
          </a:xfrm>
          <a:prstGeom prst="rect">
            <a:avLst/>
          </a:prstGeom>
        </p:spPr>
        <p:txBody>
          <a:bodyPr vert="horz" lIns="91440" tIns="45720" rIns="91440" bIns="45720" rtlCol="0">
            <a:normAutofit/>
          </a:bodyPr>
          <a:lstStyle>
            <a:lvl1pPr marL="342900" indent="-342900" algn="l" defTabSz="914400" rtl="0" eaLnBrk="1" latinLnBrk="0" hangingPunct="1">
              <a:lnSpc>
                <a:spcPct val="80000"/>
              </a:lnSpc>
              <a:spcBef>
                <a:spcPts val="1200"/>
              </a:spcBef>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80000"/>
              </a:lnSpc>
              <a:spcBef>
                <a:spcPts val="300"/>
              </a:spcBef>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80000"/>
              </a:lnSpc>
              <a:spcBef>
                <a:spcPts val="3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t>Terminology</a:t>
            </a:r>
          </a:p>
          <a:p>
            <a:pPr lvl="1"/>
            <a:r>
              <a:rPr lang="en-US" sz="1400" dirty="0" err="1" smtClean="0"/>
              <a:t>Table,View</a:t>
            </a:r>
            <a:r>
              <a:rPr lang="en-US" sz="1400" dirty="0" smtClean="0"/>
              <a:t> -&gt; Collection</a:t>
            </a:r>
          </a:p>
          <a:p>
            <a:pPr lvl="1"/>
            <a:r>
              <a:rPr lang="en-US" sz="1400" dirty="0" smtClean="0"/>
              <a:t>Row -&gt; Document</a:t>
            </a:r>
          </a:p>
          <a:p>
            <a:pPr lvl="1"/>
            <a:r>
              <a:rPr lang="en-US" sz="1400" dirty="0" smtClean="0"/>
              <a:t>Join -&gt; Embedded</a:t>
            </a:r>
          </a:p>
          <a:p>
            <a:pPr lvl="1"/>
            <a:r>
              <a:rPr lang="en-US" sz="1400" dirty="0" smtClean="0"/>
              <a:t>Foreign Key -&gt; Reference</a:t>
            </a:r>
          </a:p>
        </p:txBody>
      </p:sp>
      <p:sp>
        <p:nvSpPr>
          <p:cNvPr id="34" name="Text Placeholder 1"/>
          <p:cNvSpPr txBox="1">
            <a:spLocks/>
          </p:cNvSpPr>
          <p:nvPr/>
        </p:nvSpPr>
        <p:spPr>
          <a:xfrm>
            <a:off x="0" y="781050"/>
            <a:ext cx="9144000" cy="533400"/>
          </a:xfrm>
          <a:prstGeom prst="rect">
            <a:avLst/>
          </a:prstGeom>
          <a:solidFill>
            <a:schemeClr val="accent1">
              <a:lumMod val="20000"/>
              <a:lumOff val="80000"/>
            </a:schemeClr>
          </a:solidFill>
        </p:spPr>
        <p:txBody>
          <a:bodyPr vert="horz" lIns="91440" tIns="45720" rIns="91440" bIns="45720" rtlCol="0">
            <a:normAutofit/>
          </a:bodyPr>
          <a:lstStyle>
            <a:lvl1pPr marL="342900" indent="-342900" algn="l" defTabSz="914400" rtl="0" eaLnBrk="1" latinLnBrk="0" hangingPunct="1">
              <a:lnSpc>
                <a:spcPct val="80000"/>
              </a:lnSpc>
              <a:spcBef>
                <a:spcPts val="1200"/>
              </a:spcBef>
              <a:buFont typeface="Arial" pitchFamily="34" charset="0"/>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lnSpc>
                <a:spcPct val="80000"/>
              </a:lnSpc>
              <a:spcBef>
                <a:spcPts val="300"/>
              </a:spcBef>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lnSpc>
                <a:spcPct val="80000"/>
              </a:lnSpc>
              <a:spcBef>
                <a:spcPts val="3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lnSpc>
                <a:spcPct val="80000"/>
              </a:lnSpc>
              <a:spcBef>
                <a:spcPts val="300"/>
              </a:spcBef>
              <a:buFont typeface="Arial"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t>MongoDB</a:t>
            </a:r>
            <a:r>
              <a:rPr lang="en-US" sz="1800" dirty="0"/>
              <a:t> (from "hu</a:t>
            </a:r>
            <a:r>
              <a:rPr lang="en-US" sz="1800" b="1" dirty="0"/>
              <a:t>mongo</a:t>
            </a:r>
            <a:r>
              <a:rPr lang="en-US" sz="1800" dirty="0"/>
              <a:t>us") is </a:t>
            </a:r>
            <a:r>
              <a:rPr lang="en-US" sz="1800" dirty="0" smtClean="0"/>
              <a:t>a </a:t>
            </a:r>
            <a:r>
              <a:rPr lang="en-US" sz="1800" u="sng" dirty="0" smtClean="0"/>
              <a:t>document</a:t>
            </a:r>
            <a:r>
              <a:rPr lang="en-US" sz="1800" dirty="0" smtClean="0"/>
              <a:t> oriented, scalable, open </a:t>
            </a:r>
            <a:r>
              <a:rPr lang="en-US" sz="1800" dirty="0"/>
              <a:t>source </a:t>
            </a:r>
            <a:r>
              <a:rPr lang="en-US" sz="1800" dirty="0" err="1" smtClean="0"/>
              <a:t>NoSQL</a:t>
            </a:r>
            <a:r>
              <a:rPr lang="en-US" sz="1800" dirty="0" smtClean="0"/>
              <a:t> database supported </a:t>
            </a:r>
            <a:r>
              <a:rPr lang="en-US" sz="1800" dirty="0"/>
              <a:t>by </a:t>
            </a:r>
            <a:r>
              <a:rPr lang="en-US" sz="1800" dirty="0" smtClean="0"/>
              <a:t>10gen.</a:t>
            </a:r>
          </a:p>
        </p:txBody>
      </p:sp>
    </p:spTree>
    <p:extLst>
      <p:ext uri="{BB962C8B-B14F-4D97-AF65-F5344CB8AC3E}">
        <p14:creationId xmlns:p14="http://schemas.microsoft.com/office/powerpoint/2010/main" val="625745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Setup/Install…Windows Example</a:t>
            </a:r>
            <a:endParaRPr lang="en-US" dirty="0"/>
          </a:p>
        </p:txBody>
      </p:sp>
      <p:sp>
        <p:nvSpPr>
          <p:cNvPr id="3" name="Content Placeholder 2"/>
          <p:cNvSpPr>
            <a:spLocks noGrp="1"/>
          </p:cNvSpPr>
          <p:nvPr>
            <p:ph idx="1"/>
          </p:nvPr>
        </p:nvSpPr>
        <p:spPr>
          <a:xfrm>
            <a:off x="323850" y="1066800"/>
            <a:ext cx="8229600" cy="762000"/>
          </a:xfrm>
        </p:spPr>
        <p:txBody>
          <a:bodyPr/>
          <a:lstStyle/>
          <a:p>
            <a:r>
              <a:rPr lang="en-US" dirty="0" smtClean="0"/>
              <a:t>Install and set environment path…</a:t>
            </a:r>
          </a:p>
          <a:p>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781" y="1644170"/>
            <a:ext cx="34004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9157" y="1644834"/>
            <a:ext cx="340042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0838" y="1654803"/>
            <a:ext cx="372218" cy="369332"/>
          </a:xfrm>
          <a:prstGeom prst="rect">
            <a:avLst/>
          </a:prstGeom>
          <a:noFill/>
        </p:spPr>
        <p:txBody>
          <a:bodyPr wrap="none" rtlCol="0">
            <a:spAutoFit/>
          </a:bodyPr>
          <a:lstStyle/>
          <a:p>
            <a:r>
              <a:rPr lang="en-US" dirty="0" smtClean="0"/>
              <a:t>1)</a:t>
            </a:r>
            <a:endParaRPr lang="en-US" dirty="0"/>
          </a:p>
        </p:txBody>
      </p:sp>
      <p:sp>
        <p:nvSpPr>
          <p:cNvPr id="8" name="TextBox 7"/>
          <p:cNvSpPr txBox="1"/>
          <p:nvPr/>
        </p:nvSpPr>
        <p:spPr>
          <a:xfrm>
            <a:off x="4607179" y="1646606"/>
            <a:ext cx="372218" cy="369332"/>
          </a:xfrm>
          <a:prstGeom prst="rect">
            <a:avLst/>
          </a:prstGeom>
          <a:noFill/>
        </p:spPr>
        <p:txBody>
          <a:bodyPr wrap="none" rtlCol="0">
            <a:spAutoFit/>
          </a:bodyPr>
          <a:lstStyle/>
          <a:p>
            <a:r>
              <a:rPr lang="en-US" dirty="0"/>
              <a:t>2</a:t>
            </a:r>
            <a:r>
              <a:rPr lang="en-US" dirty="0" smtClean="0"/>
              <a:t>)</a:t>
            </a:r>
            <a:endParaRPr lang="en-US" dirty="0"/>
          </a:p>
        </p:txBody>
      </p:sp>
      <p:sp>
        <p:nvSpPr>
          <p:cNvPr id="9" name="TextBox 8"/>
          <p:cNvSpPr txBox="1"/>
          <p:nvPr/>
        </p:nvSpPr>
        <p:spPr>
          <a:xfrm>
            <a:off x="457200" y="3810000"/>
            <a:ext cx="372218" cy="369332"/>
          </a:xfrm>
          <a:prstGeom prst="rect">
            <a:avLst/>
          </a:prstGeom>
          <a:noFill/>
        </p:spPr>
        <p:txBody>
          <a:bodyPr wrap="none" rtlCol="0">
            <a:spAutoFit/>
          </a:bodyPr>
          <a:lstStyle/>
          <a:p>
            <a:r>
              <a:rPr lang="en-US" dirty="0" smtClean="0"/>
              <a:t>3)</a:t>
            </a:r>
            <a:endParaRPr lang="en-US" dirty="0"/>
          </a:p>
        </p:txBody>
      </p:sp>
      <p:sp>
        <p:nvSpPr>
          <p:cNvPr id="10" name="TextBox 9"/>
          <p:cNvSpPr txBox="1"/>
          <p:nvPr/>
        </p:nvSpPr>
        <p:spPr>
          <a:xfrm>
            <a:off x="914400" y="3912275"/>
            <a:ext cx="6186924" cy="1477328"/>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Microsoft Windows [Version 6.1.7601]</a:t>
            </a:r>
          </a:p>
          <a:p>
            <a:r>
              <a:rPr lang="en-US" dirty="0">
                <a:solidFill>
                  <a:srgbClr val="33CC33"/>
                </a:solidFill>
              </a:rPr>
              <a:t>Copyright (c) 2009 Microsoft Corporation.  All rights reserved.</a:t>
            </a:r>
          </a:p>
          <a:p>
            <a:endParaRPr lang="en-US" dirty="0">
              <a:solidFill>
                <a:srgbClr val="33CC33"/>
              </a:solidFill>
            </a:endParaRPr>
          </a:p>
          <a:p>
            <a:r>
              <a:rPr lang="en-US" dirty="0">
                <a:solidFill>
                  <a:srgbClr val="33CC33"/>
                </a:solidFill>
              </a:rPr>
              <a:t>C:\&gt;</a:t>
            </a:r>
            <a:r>
              <a:rPr lang="en-US" b="1" dirty="0">
                <a:solidFill>
                  <a:srgbClr val="00B0F0"/>
                </a:solidFill>
              </a:rPr>
              <a:t>which </a:t>
            </a:r>
            <a:r>
              <a:rPr lang="en-US" b="1" dirty="0" err="1">
                <a:solidFill>
                  <a:srgbClr val="00B0F0"/>
                </a:solidFill>
              </a:rPr>
              <a:t>mongod</a:t>
            </a:r>
            <a:endParaRPr lang="en-US" b="1" dirty="0">
              <a:solidFill>
                <a:srgbClr val="00B0F0"/>
              </a:solidFill>
            </a:endParaRPr>
          </a:p>
          <a:p>
            <a:r>
              <a:rPr lang="en-US" dirty="0">
                <a:solidFill>
                  <a:srgbClr val="33CC33"/>
                </a:solidFill>
              </a:rPr>
              <a:t>C:\</a:t>
            </a:r>
            <a:r>
              <a:rPr lang="en-US" dirty="0" smtClean="0">
                <a:solidFill>
                  <a:srgbClr val="33CC33"/>
                </a:solidFill>
              </a:rPr>
              <a:t>mongodb-win32-x86_64-2.4.3\bin/mongod.exe</a:t>
            </a:r>
            <a:endParaRPr lang="en-US" dirty="0">
              <a:solidFill>
                <a:srgbClr val="33CC33"/>
              </a:solidFill>
            </a:endParaRPr>
          </a:p>
        </p:txBody>
      </p:sp>
    </p:spTree>
    <p:extLst>
      <p:ext uri="{BB962C8B-B14F-4D97-AF65-F5344CB8AC3E}">
        <p14:creationId xmlns:p14="http://schemas.microsoft.com/office/powerpoint/2010/main" val="1916303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Setup/Install…Linux </a:t>
            </a:r>
            <a:r>
              <a:rPr lang="en-US" dirty="0" smtClean="0"/>
              <a:t>Example</a:t>
            </a:r>
            <a:endParaRPr lang="en-US" dirty="0"/>
          </a:p>
        </p:txBody>
      </p:sp>
      <p:sp>
        <p:nvSpPr>
          <p:cNvPr id="3" name="Content Placeholder 2"/>
          <p:cNvSpPr>
            <a:spLocks noGrp="1"/>
          </p:cNvSpPr>
          <p:nvPr>
            <p:ph idx="1"/>
          </p:nvPr>
        </p:nvSpPr>
        <p:spPr>
          <a:xfrm>
            <a:off x="457200" y="1371601"/>
            <a:ext cx="8229600" cy="1752600"/>
          </a:xfrm>
        </p:spPr>
        <p:txBody>
          <a:bodyPr>
            <a:normAutofit/>
          </a:bodyPr>
          <a:lstStyle/>
          <a:p>
            <a:r>
              <a:rPr lang="en-US" dirty="0"/>
              <a:t>First, setup </a:t>
            </a:r>
            <a:r>
              <a:rPr lang="en-US" dirty="0" smtClean="0"/>
              <a:t>Repo…then,</a:t>
            </a:r>
          </a:p>
          <a:p>
            <a:pPr lvl="1"/>
            <a:r>
              <a:rPr lang="en-US" dirty="0" smtClean="0"/>
              <a:t>yum </a:t>
            </a:r>
            <a:r>
              <a:rPr lang="en-US" dirty="0"/>
              <a:t>install mongo-10gen </a:t>
            </a:r>
            <a:r>
              <a:rPr lang="en-US" dirty="0" smtClean="0"/>
              <a:t>mongo-10gen-server</a:t>
            </a:r>
          </a:p>
          <a:p>
            <a:r>
              <a:rPr lang="en-US" dirty="0" smtClean="0"/>
              <a:t>Then start the service</a:t>
            </a:r>
          </a:p>
        </p:txBody>
      </p:sp>
      <p:sp>
        <p:nvSpPr>
          <p:cNvPr id="4" name="TextBox 3"/>
          <p:cNvSpPr txBox="1"/>
          <p:nvPr/>
        </p:nvSpPr>
        <p:spPr>
          <a:xfrm>
            <a:off x="990600" y="2971800"/>
            <a:ext cx="7620000" cy="2585323"/>
          </a:xfrm>
          <a:prstGeom prst="rect">
            <a:avLst/>
          </a:prstGeom>
          <a:solidFill>
            <a:schemeClr val="tx1"/>
          </a:solidFill>
          <a:ln>
            <a:solidFill>
              <a:schemeClr val="bg1">
                <a:lumMod val="65000"/>
              </a:schemeClr>
            </a:solidFill>
          </a:ln>
        </p:spPr>
        <p:txBody>
          <a:bodyPr wrap="square" rtlCol="0">
            <a:spAutoFit/>
          </a:bodyPr>
          <a:lstStyle/>
          <a:p>
            <a:r>
              <a:rPr lang="en-US" dirty="0">
                <a:solidFill>
                  <a:srgbClr val="33CC33"/>
                </a:solidFill>
              </a:rPr>
              <a:t>[root@r2adnet opt]# </a:t>
            </a:r>
            <a:r>
              <a:rPr lang="en-US" b="1" dirty="0">
                <a:solidFill>
                  <a:srgbClr val="00B0F0"/>
                </a:solidFill>
              </a:rPr>
              <a:t>service </a:t>
            </a:r>
            <a:r>
              <a:rPr lang="en-US" b="1" dirty="0" err="1">
                <a:solidFill>
                  <a:srgbClr val="00B0F0"/>
                </a:solidFill>
              </a:rPr>
              <a:t>mongod</a:t>
            </a:r>
            <a:r>
              <a:rPr lang="en-US" b="1" dirty="0">
                <a:solidFill>
                  <a:srgbClr val="00B0F0"/>
                </a:solidFill>
              </a:rPr>
              <a:t> start</a:t>
            </a:r>
          </a:p>
          <a:p>
            <a:r>
              <a:rPr lang="en-US" dirty="0">
                <a:solidFill>
                  <a:srgbClr val="33CC33"/>
                </a:solidFill>
              </a:rPr>
              <a:t>Starting </a:t>
            </a:r>
            <a:r>
              <a:rPr lang="en-US" dirty="0" err="1">
                <a:solidFill>
                  <a:srgbClr val="33CC33"/>
                </a:solidFill>
              </a:rPr>
              <a:t>mongod</a:t>
            </a:r>
            <a:r>
              <a:rPr lang="en-US" dirty="0">
                <a:solidFill>
                  <a:srgbClr val="33CC33"/>
                </a:solidFill>
              </a:rPr>
              <a:t>: about to fork child process, waiting until server is ready for connections.</a:t>
            </a:r>
          </a:p>
          <a:p>
            <a:r>
              <a:rPr lang="en-US" dirty="0">
                <a:solidFill>
                  <a:srgbClr val="33CC33"/>
                </a:solidFill>
              </a:rPr>
              <a:t>forked process: 14396</a:t>
            </a:r>
          </a:p>
          <a:p>
            <a:r>
              <a:rPr lang="en-US" dirty="0">
                <a:solidFill>
                  <a:srgbClr val="33CC33"/>
                </a:solidFill>
              </a:rPr>
              <a:t>all output going to: /</a:t>
            </a:r>
            <a:r>
              <a:rPr lang="en-US" dirty="0" err="1">
                <a:solidFill>
                  <a:srgbClr val="33CC33"/>
                </a:solidFill>
              </a:rPr>
              <a:t>var</a:t>
            </a:r>
            <a:r>
              <a:rPr lang="en-US" dirty="0">
                <a:solidFill>
                  <a:srgbClr val="33CC33"/>
                </a:solidFill>
              </a:rPr>
              <a:t>/log/mongo/mongod.log</a:t>
            </a:r>
          </a:p>
          <a:p>
            <a:r>
              <a:rPr lang="en-US" dirty="0">
                <a:solidFill>
                  <a:srgbClr val="33CC33"/>
                </a:solidFill>
              </a:rPr>
              <a:t>child process started successfully, parent exiting</a:t>
            </a:r>
          </a:p>
          <a:p>
            <a:r>
              <a:rPr lang="en-US" dirty="0">
                <a:solidFill>
                  <a:srgbClr val="33CC33"/>
                </a:solidFill>
              </a:rPr>
              <a:t>                                                           [  OK  ] </a:t>
            </a:r>
            <a:endParaRPr lang="en-US" dirty="0" smtClean="0">
              <a:solidFill>
                <a:srgbClr val="33CC33"/>
              </a:solidFill>
            </a:endParaRPr>
          </a:p>
          <a:p>
            <a:r>
              <a:rPr lang="en-US" dirty="0" smtClean="0">
                <a:solidFill>
                  <a:srgbClr val="33CC33"/>
                </a:solidFill>
              </a:rPr>
              <a:t>[</a:t>
            </a:r>
            <a:r>
              <a:rPr lang="en-US" dirty="0">
                <a:solidFill>
                  <a:srgbClr val="33CC33"/>
                </a:solidFill>
              </a:rPr>
              <a:t>root@r2adnet opt]# </a:t>
            </a:r>
            <a:r>
              <a:rPr lang="en-US" b="1" dirty="0">
                <a:solidFill>
                  <a:srgbClr val="00B0F0"/>
                </a:solidFill>
              </a:rPr>
              <a:t>which mongo</a:t>
            </a:r>
          </a:p>
          <a:p>
            <a:r>
              <a:rPr lang="en-US" dirty="0">
                <a:solidFill>
                  <a:srgbClr val="33CC33"/>
                </a:solidFill>
              </a:rPr>
              <a:t>/</a:t>
            </a:r>
            <a:r>
              <a:rPr lang="en-US" dirty="0" err="1">
                <a:solidFill>
                  <a:srgbClr val="33CC33"/>
                </a:solidFill>
              </a:rPr>
              <a:t>usr</a:t>
            </a:r>
            <a:r>
              <a:rPr lang="en-US" dirty="0">
                <a:solidFill>
                  <a:srgbClr val="33CC33"/>
                </a:solidFill>
              </a:rPr>
              <a:t>/bin/mongo</a:t>
            </a:r>
          </a:p>
        </p:txBody>
      </p:sp>
      <p:sp>
        <p:nvSpPr>
          <p:cNvPr id="6" name="Content Placeholder 2"/>
          <p:cNvSpPr txBox="1">
            <a:spLocks/>
          </p:cNvSpPr>
          <p:nvPr/>
        </p:nvSpPr>
        <p:spPr>
          <a:xfrm>
            <a:off x="914400" y="6426998"/>
            <a:ext cx="7696200" cy="43100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t>Ref: http</a:t>
            </a:r>
            <a:r>
              <a:rPr lang="en-US" sz="1600" dirty="0"/>
              <a:t>://docs.mongodb.org/manual/tutorial/install-mongodb-on-red-hat-centos-or-fedora-linux/</a:t>
            </a:r>
          </a:p>
        </p:txBody>
      </p:sp>
      <p:pic>
        <p:nvPicPr>
          <p:cNvPr id="9"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5486400" y="1219200"/>
            <a:ext cx="762000" cy="736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txBox="1">
            <a:spLocks/>
          </p:cNvSpPr>
          <p:nvPr/>
        </p:nvSpPr>
        <p:spPr>
          <a:xfrm>
            <a:off x="421758" y="5651409"/>
            <a:ext cx="8229600" cy="892076"/>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it always start</a:t>
            </a:r>
          </a:p>
          <a:p>
            <a:pPr lvl="1"/>
            <a:r>
              <a:rPr lang="en-US" dirty="0" err="1"/>
              <a:t>chkconfig</a:t>
            </a:r>
            <a:r>
              <a:rPr lang="en-US" dirty="0"/>
              <a:t> </a:t>
            </a:r>
            <a:r>
              <a:rPr lang="en-US" dirty="0" err="1"/>
              <a:t>mongod</a:t>
            </a:r>
            <a:r>
              <a:rPr lang="en-US" dirty="0"/>
              <a:t> on</a:t>
            </a:r>
            <a:endParaRPr lang="en-US" b="1" dirty="0"/>
          </a:p>
        </p:txBody>
      </p:sp>
    </p:spTree>
    <p:extLst>
      <p:ext uri="{BB962C8B-B14F-4D97-AF65-F5344CB8AC3E}">
        <p14:creationId xmlns:p14="http://schemas.microsoft.com/office/powerpoint/2010/main" val="2324490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the server, Windows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17" y="2667000"/>
            <a:ext cx="881062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57200" y="1373368"/>
            <a:ext cx="607859" cy="646331"/>
          </a:xfrm>
          <a:prstGeom prst="rect">
            <a:avLst/>
          </a:prstGeom>
          <a:noFill/>
        </p:spPr>
        <p:txBody>
          <a:bodyPr wrap="none" rtlCol="0">
            <a:spAutoFit/>
          </a:bodyPr>
          <a:lstStyle/>
          <a:p>
            <a:endParaRPr lang="en-US" dirty="0"/>
          </a:p>
          <a:p>
            <a:r>
              <a:rPr lang="en-US" dirty="0"/>
              <a:t>    </a:t>
            </a:r>
            <a:r>
              <a:rPr lang="en-US" dirty="0" smtClean="0"/>
              <a:t>    </a:t>
            </a:r>
            <a:endParaRPr lang="en-US" dirty="0"/>
          </a:p>
        </p:txBody>
      </p:sp>
      <p:cxnSp>
        <p:nvCxnSpPr>
          <p:cNvPr id="6" name="Straight Arrow Connector 5"/>
          <p:cNvCxnSpPr/>
          <p:nvPr/>
        </p:nvCxnSpPr>
        <p:spPr>
          <a:xfrm>
            <a:off x="6191693" y="4489680"/>
            <a:ext cx="89490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5791200" y="4191000"/>
            <a:ext cx="228600" cy="55483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065059" y="1685882"/>
            <a:ext cx="4496671" cy="646331"/>
          </a:xfrm>
          <a:prstGeom prst="rect">
            <a:avLst/>
          </a:prstGeom>
          <a:solidFill>
            <a:schemeClr val="tx1"/>
          </a:solidFill>
          <a:ln>
            <a:solidFill>
              <a:schemeClr val="bg1">
                <a:lumMod val="65000"/>
              </a:schemeClr>
            </a:solidFill>
          </a:ln>
        </p:spPr>
        <p:txBody>
          <a:bodyPr wrap="square" rtlCol="0">
            <a:spAutoFit/>
          </a:bodyPr>
          <a:lstStyle/>
          <a:p>
            <a:r>
              <a:rPr lang="en-US" dirty="0" smtClean="0">
                <a:solidFill>
                  <a:srgbClr val="33CC33"/>
                </a:solidFill>
              </a:rPr>
              <a:t>C:\&gt; </a:t>
            </a:r>
            <a:r>
              <a:rPr lang="en-US" b="1" dirty="0" err="1">
                <a:solidFill>
                  <a:srgbClr val="00B0F0"/>
                </a:solidFill>
              </a:rPr>
              <a:t>mkdir</a:t>
            </a:r>
            <a:r>
              <a:rPr lang="en-US" b="1" dirty="0">
                <a:solidFill>
                  <a:srgbClr val="00B0F0"/>
                </a:solidFill>
              </a:rPr>
              <a:t> /</a:t>
            </a:r>
            <a:r>
              <a:rPr lang="en-US" b="1" dirty="0" smtClean="0">
                <a:solidFill>
                  <a:srgbClr val="00B0F0"/>
                </a:solidFill>
              </a:rPr>
              <a:t>data/</a:t>
            </a:r>
            <a:r>
              <a:rPr lang="en-US" b="1" dirty="0" err="1" smtClean="0">
                <a:solidFill>
                  <a:srgbClr val="00B0F0"/>
                </a:solidFill>
              </a:rPr>
              <a:t>db</a:t>
            </a:r>
            <a:endParaRPr lang="en-US" b="1" dirty="0">
              <a:solidFill>
                <a:srgbClr val="00B0F0"/>
              </a:solidFill>
            </a:endParaRPr>
          </a:p>
          <a:p>
            <a:r>
              <a:rPr lang="en-US" dirty="0" smtClean="0">
                <a:solidFill>
                  <a:srgbClr val="33CC33"/>
                </a:solidFill>
              </a:rPr>
              <a:t>C</a:t>
            </a:r>
            <a:r>
              <a:rPr lang="en-US" dirty="0">
                <a:solidFill>
                  <a:srgbClr val="33CC33"/>
                </a:solidFill>
              </a:rPr>
              <a:t>:\&gt; </a:t>
            </a:r>
            <a:r>
              <a:rPr lang="en-US" b="1" dirty="0" err="1">
                <a:solidFill>
                  <a:srgbClr val="00B0F0"/>
                </a:solidFill>
              </a:rPr>
              <a:t>mongod</a:t>
            </a:r>
            <a:endParaRPr lang="en-US" b="1" dirty="0">
              <a:solidFill>
                <a:srgbClr val="00B0F0"/>
              </a:solidFill>
            </a:endParaRPr>
          </a:p>
        </p:txBody>
      </p:sp>
      <p:sp>
        <p:nvSpPr>
          <p:cNvPr id="9" name="Content Placeholder 2"/>
          <p:cNvSpPr>
            <a:spLocks noGrp="1"/>
          </p:cNvSpPr>
          <p:nvPr>
            <p:ph idx="1"/>
          </p:nvPr>
        </p:nvSpPr>
        <p:spPr>
          <a:xfrm>
            <a:off x="457200" y="1051929"/>
            <a:ext cx="6772054" cy="644604"/>
          </a:xfrm>
        </p:spPr>
        <p:txBody>
          <a:bodyPr>
            <a:normAutofit/>
          </a:bodyPr>
          <a:lstStyle/>
          <a:p>
            <a:r>
              <a:rPr lang="en-US" dirty="0"/>
              <a:t>To run a single server database</a:t>
            </a:r>
            <a:r>
              <a:rPr lang="en-US" dirty="0" smtClean="0"/>
              <a:t>:</a:t>
            </a:r>
            <a:endParaRPr lang="en-US" dirty="0"/>
          </a:p>
        </p:txBody>
      </p:sp>
    </p:spTree>
    <p:extLst>
      <p:ext uri="{BB962C8B-B14F-4D97-AF65-F5344CB8AC3E}">
        <p14:creationId xmlns:p14="http://schemas.microsoft.com/office/powerpoint/2010/main" val="485482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 aware of ports…firewall</a:t>
            </a:r>
            <a:r>
              <a:rPr lang="en-US" dirty="0"/>
              <a:t> </a:t>
            </a:r>
            <a:r>
              <a:rPr lang="en-US" dirty="0" smtClean="0"/>
              <a:t>&amp; Security</a:t>
            </a:r>
            <a:endParaRPr lang="en-US" dirty="0"/>
          </a:p>
        </p:txBody>
      </p:sp>
      <p:sp>
        <p:nvSpPr>
          <p:cNvPr id="3" name="Content Placeholder 2"/>
          <p:cNvSpPr>
            <a:spLocks noGrp="1"/>
          </p:cNvSpPr>
          <p:nvPr>
            <p:ph idx="1"/>
          </p:nvPr>
        </p:nvSpPr>
        <p:spPr>
          <a:xfrm>
            <a:off x="411480" y="990600"/>
            <a:ext cx="8229600" cy="990600"/>
          </a:xfrm>
        </p:spPr>
        <p:txBody>
          <a:bodyPr>
            <a:noAutofit/>
          </a:bodyPr>
          <a:lstStyle/>
          <a:p>
            <a:r>
              <a:rPr lang="en-US" dirty="0"/>
              <a:t>By default:</a:t>
            </a:r>
          </a:p>
          <a:p>
            <a:pPr lvl="1"/>
            <a:r>
              <a:rPr lang="en-US" sz="2400" dirty="0" err="1" smtClean="0"/>
              <a:t>mongod</a:t>
            </a:r>
            <a:r>
              <a:rPr lang="en-US" sz="2400" dirty="0" smtClean="0"/>
              <a:t> is waiting </a:t>
            </a:r>
            <a:r>
              <a:rPr lang="en-US" sz="2400" dirty="0"/>
              <a:t>for connections on port </a:t>
            </a:r>
            <a:r>
              <a:rPr lang="en-US" sz="2400" b="1" dirty="0"/>
              <a:t>27017</a:t>
            </a:r>
          </a:p>
          <a:p>
            <a:pPr lvl="1"/>
            <a:r>
              <a:rPr lang="en-US" sz="2400" dirty="0" smtClean="0"/>
              <a:t>web status page is waiting </a:t>
            </a:r>
            <a:r>
              <a:rPr lang="en-US" sz="2400" dirty="0"/>
              <a:t>for connections on port </a:t>
            </a:r>
            <a:r>
              <a:rPr lang="en-US" sz="2400" b="1" dirty="0" smtClean="0"/>
              <a:t>28017</a:t>
            </a:r>
            <a:endParaRPr lang="en-US" sz="1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6505"/>
            <a:ext cx="51530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6276975"/>
            <a:ext cx="8229600" cy="4953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Note: Best to allow database access only to server(s) that needed it…..keep traffic inside as much as possible – good security practice.  </a:t>
            </a:r>
            <a:r>
              <a:rPr lang="en-US" sz="1800" dirty="0"/>
              <a:t>See: </a:t>
            </a:r>
            <a:r>
              <a:rPr lang="en-US" sz="1800" dirty="0">
                <a:hlinkClick r:id="rId3"/>
              </a:rPr>
              <a:t>http://docs.mongodb.org/manual/core/security</a:t>
            </a:r>
            <a:r>
              <a:rPr lang="en-US" sz="1800" dirty="0" smtClean="0">
                <a:hlinkClick r:id="rId3"/>
              </a:rPr>
              <a:t>/</a:t>
            </a:r>
            <a:endParaRPr lang="en-US" sz="1800" dirty="0" smtClean="0"/>
          </a:p>
        </p:txBody>
      </p:sp>
      <p:cxnSp>
        <p:nvCxnSpPr>
          <p:cNvPr id="6" name="Straight Arrow Connector 5"/>
          <p:cNvCxnSpPr/>
          <p:nvPr/>
        </p:nvCxnSpPr>
        <p:spPr>
          <a:xfrm>
            <a:off x="1409700" y="5105400"/>
            <a:ext cx="5715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409700" y="4800600"/>
            <a:ext cx="5715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9863" y="4905494"/>
            <a:ext cx="809837" cy="369332"/>
          </a:xfrm>
          <a:prstGeom prst="rect">
            <a:avLst/>
          </a:prstGeom>
          <a:noFill/>
        </p:spPr>
        <p:txBody>
          <a:bodyPr wrap="none" rtlCol="0">
            <a:spAutoFit/>
          </a:bodyPr>
          <a:lstStyle/>
          <a:p>
            <a:r>
              <a:rPr lang="en-US" dirty="0" smtClean="0"/>
              <a:t>decide</a:t>
            </a:r>
            <a:endParaRPr lang="en-US" dirty="0"/>
          </a:p>
        </p:txBody>
      </p:sp>
    </p:spTree>
    <p:extLst>
      <p:ext uri="{BB962C8B-B14F-4D97-AF65-F5344CB8AC3E}">
        <p14:creationId xmlns:p14="http://schemas.microsoft.com/office/powerpoint/2010/main" val="3503469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Web Status Console</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1171575"/>
            <a:ext cx="8972550" cy="568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Callout 2"/>
          <p:cNvSpPr/>
          <p:nvPr/>
        </p:nvSpPr>
        <p:spPr>
          <a:xfrm>
            <a:off x="6476999" y="2133600"/>
            <a:ext cx="2581275" cy="2819400"/>
          </a:xfrm>
          <a:prstGeom prst="wedgeEllipseCallout">
            <a:avLst>
              <a:gd name="adj1" fmla="val -117567"/>
              <a:gd name="adj2" fmla="val -15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is not enabled. use --rest to turn on. check that port 28017 is secured for the network too.</a:t>
            </a:r>
          </a:p>
        </p:txBody>
      </p:sp>
    </p:spTree>
    <p:extLst>
      <p:ext uri="{BB962C8B-B14F-4D97-AF65-F5344CB8AC3E}">
        <p14:creationId xmlns:p14="http://schemas.microsoft.com/office/powerpoint/2010/main" val="2500092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30222</TotalTime>
  <Words>2861</Words>
  <Application>Microsoft Office PowerPoint</Application>
  <PresentationFormat>On-screen Show (4:3)</PresentationFormat>
  <Paragraphs>395</Paragraphs>
  <Slides>25</Slides>
  <Notes>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MongoDB Intro</vt:lpstr>
      <vt:lpstr>Categories of Databases</vt:lpstr>
      <vt:lpstr>Depiction of Database Categories</vt:lpstr>
      <vt:lpstr>MongoDB Overview</vt:lpstr>
      <vt:lpstr>Setup/Install…Windows Example</vt:lpstr>
      <vt:lpstr>Setup/Install…Linux Example</vt:lpstr>
      <vt:lpstr>Starting the server, Windows</vt:lpstr>
      <vt:lpstr>Be aware of ports…firewall &amp; Security</vt:lpstr>
      <vt:lpstr>Web Status Console</vt:lpstr>
      <vt:lpstr>mongo – the shell</vt:lpstr>
      <vt:lpstr>Adding data manually</vt:lpstr>
      <vt:lpstr>Adding data manually</vt:lpstr>
      <vt:lpstr>Quick search to see if data exists</vt:lpstr>
      <vt:lpstr>Find and Pretty</vt:lpstr>
      <vt:lpstr>Review…..on-line tutorial available</vt:lpstr>
      <vt:lpstr>Collections…..</vt:lpstr>
      <vt:lpstr>Custom Prompt</vt:lpstr>
      <vt:lpstr>Running a Script</vt:lpstr>
      <vt:lpstr>Lots more to learn!</vt:lpstr>
      <vt:lpstr>Jose’s Simple Application</vt:lpstr>
      <vt:lpstr>Jose’s Simple Application</vt:lpstr>
      <vt:lpstr>Starting…</vt:lpstr>
      <vt:lpstr>End Result…</vt:lpstr>
      <vt:lpstr>Next Goal: Adding search – an example</vt:lpstr>
      <vt:lpstr>FYI: MongoDB Training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Intro</dc:title>
  <dc:creator>behrens</dc:creator>
  <cp:lastModifiedBy>behrens</cp:lastModifiedBy>
  <cp:revision>45</cp:revision>
  <dcterms:created xsi:type="dcterms:W3CDTF">2006-08-16T00:00:00Z</dcterms:created>
  <dcterms:modified xsi:type="dcterms:W3CDTF">2013-07-23T14:35:14Z</dcterms:modified>
</cp:coreProperties>
</file>