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1" r:id="rId3"/>
    <p:sldId id="272" r:id="rId4"/>
    <p:sldId id="273" r:id="rId5"/>
    <p:sldId id="257" r:id="rId6"/>
    <p:sldId id="264" r:id="rId7"/>
    <p:sldId id="258" r:id="rId8"/>
    <p:sldId id="259" r:id="rId9"/>
    <p:sldId id="260" r:id="rId10"/>
    <p:sldId id="261" r:id="rId11"/>
    <p:sldId id="266" r:id="rId12"/>
    <p:sldId id="262" r:id="rId13"/>
    <p:sldId id="268" r:id="rId14"/>
    <p:sldId id="267" r:id="rId15"/>
    <p:sldId id="269" r:id="rId16"/>
    <p:sldId id="270" r:id="rId17"/>
    <p:sldId id="265"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08"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32408-AF05-4C62-8F1B-3ACE9F899DF5}" type="datetimeFigureOut">
              <a:rPr lang="en-US" smtClean="0"/>
              <a:t>6/30/2013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63A87-0EF0-4627-A7A1-926F227F2358}" type="slidenum">
              <a:rPr lang="en-US" smtClean="0"/>
              <a:t>‹#›</a:t>
            </a:fld>
            <a:endParaRPr lang="en-US"/>
          </a:p>
        </p:txBody>
      </p:sp>
    </p:spTree>
    <p:extLst>
      <p:ext uri="{BB962C8B-B14F-4D97-AF65-F5344CB8AC3E}">
        <p14:creationId xmlns:p14="http://schemas.microsoft.com/office/powerpoint/2010/main" val="357373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an common approach</a:t>
            </a:r>
            <a:r>
              <a:rPr lang="en-US" baseline="0" dirty="0" smtClean="0"/>
              <a:t> to the analysis, the team agreed that categorizing the databases helps to understand them and to compare them. These are the main categories which have been analyzed.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graphics help depict the different</a:t>
            </a:r>
            <a:r>
              <a:rPr lang="en-US" baseline="0" dirty="0" smtClean="0"/>
              <a:t> models underlying the different database categories.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Michael: MongoDB is considered</a:t>
            </a:r>
            <a:r>
              <a:rPr lang="en-US" baseline="0" dirty="0" smtClean="0"/>
              <a:t> to be one of the fastest scalable JSON oriented document databases.  It is well supported by the community and is part of open source PaaS offerings from VMware and RedHat.  MongoDB’s indexes are flexible and provide efficiencies.  A nice feature of MongoDB is its query support which uses a simple JSON document for the query.  Setup for MongoDB is fairly straightforward as well. MongoDB  also provides </a:t>
            </a:r>
            <a:r>
              <a:rPr lang="en-US" sz="1200" kern="1200" baseline="0" dirty="0" smtClean="0">
                <a:solidFill>
                  <a:schemeClr val="tx1"/>
                </a:solidFill>
                <a:latin typeface="+mn-lt"/>
                <a:ea typeface="+mn-ea"/>
                <a:cs typeface="+mn-cs"/>
              </a:rPr>
              <a:t>compatibility with the Map/Reduce paradigm via JavaScript on the servers.  Replication is also supported across the LAN or WAN (mirrored replica sets).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5</a:t>
            </a:fld>
            <a:endParaRPr lang="en-US"/>
          </a:p>
        </p:txBody>
      </p:sp>
    </p:spTree>
    <p:extLst>
      <p:ext uri="{BB962C8B-B14F-4D97-AF65-F5344CB8AC3E}">
        <p14:creationId xmlns:p14="http://schemas.microsoft.com/office/powerpoint/2010/main" val="411273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6</a:t>
            </a:fld>
            <a:endParaRPr lang="en-US"/>
          </a:p>
        </p:txBody>
      </p:sp>
    </p:spTree>
    <p:extLst>
      <p:ext uri="{BB962C8B-B14F-4D97-AF65-F5344CB8AC3E}">
        <p14:creationId xmlns:p14="http://schemas.microsoft.com/office/powerpoint/2010/main" val="411273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6200" y="990600"/>
            <a:ext cx="8991600" cy="5562600"/>
          </a:xfrm>
          <a:prstGeom prst="rect">
            <a:avLst/>
          </a:prstGeom>
        </p:spPr>
        <p:txBody>
          <a:bodyPr/>
          <a:lstStyle>
            <a:lvl1pPr>
              <a:lnSpc>
                <a:spcPct val="80000"/>
              </a:lnSpc>
              <a:spcBef>
                <a:spcPts val="1200"/>
              </a:spcBef>
              <a:defRPr sz="2400">
                <a:solidFill>
                  <a:schemeClr val="tx1"/>
                </a:solidFill>
                <a:latin typeface="Arial" pitchFamily="34" charset="0"/>
                <a:cs typeface="Arial" pitchFamily="34" charset="0"/>
              </a:defRPr>
            </a:lvl1pPr>
            <a:lvl2pPr>
              <a:lnSpc>
                <a:spcPct val="80000"/>
              </a:lnSpc>
              <a:spcBef>
                <a:spcPts val="300"/>
              </a:spcBef>
              <a:defRPr sz="2000">
                <a:solidFill>
                  <a:schemeClr val="tx1"/>
                </a:solidFill>
                <a:latin typeface="Arial" pitchFamily="34" charset="0"/>
                <a:cs typeface="Arial" pitchFamily="34" charset="0"/>
              </a:defRPr>
            </a:lvl2pPr>
            <a:lvl3pPr>
              <a:lnSpc>
                <a:spcPct val="80000"/>
              </a:lnSpc>
              <a:spcBef>
                <a:spcPts val="300"/>
              </a:spcBef>
              <a:defRPr sz="1800">
                <a:solidFill>
                  <a:schemeClr val="tx1"/>
                </a:solidFill>
                <a:latin typeface="Arial" pitchFamily="34" charset="0"/>
                <a:cs typeface="Arial" pitchFamily="34" charset="0"/>
              </a:defRPr>
            </a:lvl3pPr>
            <a:lvl4pPr>
              <a:lnSpc>
                <a:spcPct val="80000"/>
              </a:lnSpc>
              <a:spcBef>
                <a:spcPts val="300"/>
              </a:spcBef>
              <a:defRPr sz="1600">
                <a:solidFill>
                  <a:schemeClr val="tx1"/>
                </a:solidFill>
                <a:latin typeface="Arial" pitchFamily="34" charset="0"/>
                <a:cs typeface="Arial" pitchFamily="34" charset="0"/>
              </a:defRPr>
            </a:lvl4pPr>
            <a:lvl5pPr>
              <a:lnSpc>
                <a:spcPct val="80000"/>
              </a:lnSpc>
              <a:spcBef>
                <a:spcPts val="300"/>
              </a:spcBef>
              <a:defRPr sz="160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5"/>
          <p:cNvSpPr>
            <a:spLocks noGrp="1"/>
          </p:cNvSpPr>
          <p:nvPr>
            <p:ph type="title" hasCustomPrompt="1"/>
          </p:nvPr>
        </p:nvSpPr>
        <p:spPr>
          <a:xfrm>
            <a:off x="1371600" y="228600"/>
            <a:ext cx="7772400" cy="609600"/>
          </a:xfrm>
          <a:prstGeom prst="rect">
            <a:avLst/>
          </a:prstGeom>
        </p:spPr>
        <p:txBody>
          <a:bodyPr lIns="0" tIns="0" rIns="0" bIns="0" anchor="b" anchorCtr="1"/>
          <a:lstStyle>
            <a:lvl1pPr>
              <a:lnSpc>
                <a:spcPts val="2800"/>
              </a:lnSpc>
              <a:spcBef>
                <a:spcPts val="0"/>
              </a:spcBef>
              <a:defRPr sz="3600" baseline="0"/>
            </a:lvl1pPr>
          </a:lstStyle>
          <a:p>
            <a:r>
              <a:rPr lang="en-US" dirty="0" smtClean="0"/>
              <a:t>Click to Edit Master Style</a:t>
            </a:r>
            <a:endParaRPr lang="en-US" dirty="0"/>
          </a:p>
        </p:txBody>
      </p:sp>
    </p:spTree>
    <p:extLst>
      <p:ext uri="{BB962C8B-B14F-4D97-AF65-F5344CB8AC3E}">
        <p14:creationId xmlns:p14="http://schemas.microsoft.com/office/powerpoint/2010/main" val="19175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r>
              <a:rPr lang="en-US" dirty="0" smtClean="0"/>
              <a:t> Intro</a:t>
            </a:r>
            <a:endParaRPr lang="en-US" dirty="0"/>
          </a:p>
        </p:txBody>
      </p:sp>
      <p:sp>
        <p:nvSpPr>
          <p:cNvPr id="3" name="Subtitle 2"/>
          <p:cNvSpPr>
            <a:spLocks noGrp="1"/>
          </p:cNvSpPr>
          <p:nvPr>
            <p:ph type="subTitle" idx="1"/>
          </p:nvPr>
        </p:nvSpPr>
        <p:spPr>
          <a:xfrm>
            <a:off x="1371600" y="4191000"/>
            <a:ext cx="6400800" cy="1447800"/>
          </a:xfrm>
        </p:spPr>
        <p:txBody>
          <a:bodyPr/>
          <a:lstStyle/>
          <a:p>
            <a:endParaRPr lang="en-US"/>
          </a:p>
        </p:txBody>
      </p:sp>
      <p:pic>
        <p:nvPicPr>
          <p:cNvPr id="4" name="Picture 4" descr="https://encrypted-tbn0.google.com/images?q=tbn:ANd9GcRc1kC80WO0HTIHGEKxTzx8i4RG2ZtBdi1XfELWUHNijC3GFlomQA"/>
          <p:cNvPicPr>
            <a:picLocks noChangeAspect="1" noChangeArrowheads="1"/>
          </p:cNvPicPr>
          <p:nvPr/>
        </p:nvPicPr>
        <p:blipFill>
          <a:blip r:embed="rId2" cstate="print"/>
          <a:srcRect/>
          <a:stretch>
            <a:fillRect/>
          </a:stretch>
        </p:blipFill>
        <p:spPr bwMode="auto">
          <a:xfrm>
            <a:off x="3364601" y="3124200"/>
            <a:ext cx="2527591" cy="838200"/>
          </a:xfrm>
          <a:prstGeom prst="rect">
            <a:avLst/>
          </a:prstGeom>
          <a:noFill/>
        </p:spPr>
      </p:pic>
      <p:grpSp>
        <p:nvGrpSpPr>
          <p:cNvPr id="6" name="Group 36"/>
          <p:cNvGrpSpPr/>
          <p:nvPr/>
        </p:nvGrpSpPr>
        <p:grpSpPr>
          <a:xfrm>
            <a:off x="2835304" y="5791200"/>
            <a:ext cx="3790174" cy="369332"/>
            <a:chOff x="3962400" y="1371600"/>
            <a:chExt cx="3790174" cy="369332"/>
          </a:xfrm>
        </p:grpSpPr>
        <p:sp>
          <p:nvSpPr>
            <p:cNvPr id="7" name="TextBox 6"/>
            <p:cNvSpPr txBox="1"/>
            <p:nvPr/>
          </p:nvSpPr>
          <p:spPr>
            <a:xfrm>
              <a:off x="3962400" y="1371600"/>
              <a:ext cx="1012521" cy="369332"/>
            </a:xfrm>
            <a:prstGeom prst="rect">
              <a:avLst/>
            </a:prstGeom>
            <a:noFill/>
          </p:spPr>
          <p:txBody>
            <a:bodyPr wrap="none" rtlCol="0">
              <a:spAutoFit/>
            </a:bodyPr>
            <a:lstStyle/>
            <a:p>
              <a:r>
                <a:rPr lang="en-US" dirty="0" smtClean="0"/>
                <a:t>Website:</a:t>
              </a:r>
              <a:endParaRPr lang="en-US" baseline="-25000" dirty="0"/>
            </a:p>
          </p:txBody>
        </p:sp>
        <p:sp>
          <p:nvSpPr>
            <p:cNvPr id="8" name="TextBox 7"/>
            <p:cNvSpPr txBox="1"/>
            <p:nvPr/>
          </p:nvSpPr>
          <p:spPr>
            <a:xfrm>
              <a:off x="5029200" y="1371600"/>
              <a:ext cx="2723374" cy="369332"/>
            </a:xfrm>
            <a:prstGeom prst="rect">
              <a:avLst/>
            </a:prstGeom>
            <a:noFill/>
          </p:spPr>
          <p:txBody>
            <a:bodyPr wrap="none" rtlCol="0">
              <a:spAutoFit/>
            </a:bodyPr>
            <a:lstStyle/>
            <a:p>
              <a:r>
                <a:rPr lang="en-US" dirty="0" smtClean="0"/>
                <a:t>http://www.mongodb.org/</a:t>
              </a:r>
            </a:p>
          </p:txBody>
        </p:sp>
      </p:grpSp>
    </p:spTree>
    <p:extLst>
      <p:ext uri="{BB962C8B-B14F-4D97-AF65-F5344CB8AC3E}">
        <p14:creationId xmlns:p14="http://schemas.microsoft.com/office/powerpoint/2010/main" val="384668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9" y="152400"/>
            <a:ext cx="8229600" cy="1143000"/>
          </a:xfrm>
        </p:spPr>
        <p:txBody>
          <a:bodyPr/>
          <a:lstStyle/>
          <a:p>
            <a:r>
              <a:rPr lang="en-US" dirty="0" smtClean="0"/>
              <a:t>Adding data manually</a:t>
            </a:r>
            <a:endParaRPr lang="en-US" dirty="0"/>
          </a:p>
        </p:txBody>
      </p:sp>
      <p:sp>
        <p:nvSpPr>
          <p:cNvPr id="6" name="TextBox 5"/>
          <p:cNvSpPr txBox="1"/>
          <p:nvPr/>
        </p:nvSpPr>
        <p:spPr>
          <a:xfrm>
            <a:off x="304800" y="1066800"/>
            <a:ext cx="830580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db.plane.insert</a:t>
            </a:r>
            <a:r>
              <a:rPr lang="en-US" b="1" dirty="0">
                <a:solidFill>
                  <a:srgbClr val="00B0F0"/>
                </a:solidFill>
              </a:rPr>
              <a:t>(</a:t>
            </a:r>
            <a:r>
              <a:rPr lang="en-US" dirty="0">
                <a:solidFill>
                  <a:srgbClr val="33CC33"/>
                </a:solidFill>
              </a:rPr>
              <a:t>{</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 }</a:t>
            </a:r>
          </a:p>
          <a:p>
            <a:r>
              <a:rPr lang="en-US" dirty="0">
                <a:solidFill>
                  <a:srgbClr val="33CC33"/>
                </a:solidFill>
              </a:rPr>
              <a:t>... </a:t>
            </a:r>
            <a:r>
              <a:rPr lang="en-US" b="1" dirty="0">
                <a:solidFill>
                  <a:srgbClr val="00B0F0"/>
                </a:solidFill>
              </a:rPr>
              <a:t>)</a:t>
            </a:r>
          </a:p>
          <a:p>
            <a:r>
              <a:rPr lang="en-US" dirty="0">
                <a:solidFill>
                  <a:srgbClr val="33CC33"/>
                </a:solidFill>
              </a:rPr>
              <a:t>&gt;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3" name="Content Placeholder 2"/>
          <p:cNvSpPr>
            <a:spLocks noGrp="1"/>
          </p:cNvSpPr>
          <p:nvPr>
            <p:ph idx="1"/>
          </p:nvPr>
        </p:nvSpPr>
        <p:spPr>
          <a:xfrm>
            <a:off x="5105400" y="1676400"/>
            <a:ext cx="3276600" cy="2362200"/>
          </a:xfrm>
          <a:solidFill>
            <a:schemeClr val="bg1"/>
          </a:solidFill>
        </p:spPr>
        <p:txBody>
          <a:bodyPr>
            <a:normAutofit fontScale="70000" lnSpcReduction="20000"/>
          </a:bodyPr>
          <a:lstStyle/>
          <a:p>
            <a:pPr marL="0" indent="0">
              <a:buNone/>
            </a:pPr>
            <a:r>
              <a:rPr lang="en-US" sz="2400" dirty="0" smtClean="0"/>
              <a:t>Adding a JSON document….note that it automatically adds an object ID</a:t>
            </a:r>
          </a:p>
          <a:p>
            <a:pPr marL="0" indent="0">
              <a:buNone/>
            </a:pPr>
            <a:r>
              <a:rPr lang="en-US" sz="2400" dirty="0" smtClean="0"/>
              <a:t>Note also that I did not have to create a table or database ahead of time!  The “plane” collection is created automatically</a:t>
            </a:r>
          </a:p>
          <a:p>
            <a:pPr marL="0" indent="0">
              <a:buNone/>
            </a:pPr>
            <a:r>
              <a:rPr lang="en-US" sz="2400" dirty="0" smtClean="0"/>
              <a:t>Test database is the default</a:t>
            </a:r>
          </a:p>
          <a:p>
            <a:pPr marL="0" indent="0">
              <a:buNone/>
            </a:pPr>
            <a:r>
              <a:rPr lang="en-US" sz="2400" dirty="0" smtClean="0"/>
              <a:t>The “use” command can change databases.</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800201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manually</a:t>
            </a:r>
            <a:endParaRPr lang="en-US" dirty="0"/>
          </a:p>
        </p:txBody>
      </p:sp>
      <p:sp>
        <p:nvSpPr>
          <p:cNvPr id="7" name="TextBox 6"/>
          <p:cNvSpPr txBox="1"/>
          <p:nvPr/>
        </p:nvSpPr>
        <p:spPr>
          <a:xfrm>
            <a:off x="194930" y="2209800"/>
            <a:ext cx="8305800" cy="64633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db.plane.count</a:t>
            </a:r>
            <a:r>
              <a:rPr lang="en-US" b="1" dirty="0">
                <a:solidFill>
                  <a:srgbClr val="00B0F0"/>
                </a:solidFill>
              </a:rPr>
              <a:t>()</a:t>
            </a:r>
          </a:p>
          <a:p>
            <a:r>
              <a:rPr lang="en-US" dirty="0">
                <a:solidFill>
                  <a:srgbClr val="33CC33"/>
                </a:solidFill>
              </a:rPr>
              <a:t>3</a:t>
            </a:r>
          </a:p>
        </p:txBody>
      </p:sp>
      <p:sp>
        <p:nvSpPr>
          <p:cNvPr id="8" name="Content Placeholder 2"/>
          <p:cNvSpPr>
            <a:spLocks noGrp="1"/>
          </p:cNvSpPr>
          <p:nvPr>
            <p:ph idx="1"/>
          </p:nvPr>
        </p:nvSpPr>
        <p:spPr>
          <a:xfrm>
            <a:off x="533400" y="1360322"/>
            <a:ext cx="7924800" cy="646331"/>
          </a:xfrm>
          <a:solidFill>
            <a:schemeClr val="bg1"/>
          </a:solidFill>
        </p:spPr>
        <p:txBody>
          <a:bodyPr>
            <a:normAutofit/>
          </a:bodyPr>
          <a:lstStyle/>
          <a:p>
            <a:pPr marL="0" indent="0">
              <a:buNone/>
            </a:pPr>
            <a:r>
              <a:rPr lang="en-US" sz="2400" dirty="0" smtClean="0"/>
              <a:t>Added some more records….how many do we have?</a:t>
            </a:r>
            <a:endParaRPr lang="en-US" sz="2400" dirty="0"/>
          </a:p>
        </p:txBody>
      </p:sp>
      <p:sp>
        <p:nvSpPr>
          <p:cNvPr id="9" name="Content Placeholder 2"/>
          <p:cNvSpPr txBox="1">
            <a:spLocks/>
          </p:cNvSpPr>
          <p:nvPr/>
        </p:nvSpPr>
        <p:spPr>
          <a:xfrm>
            <a:off x="385430" y="2859675"/>
            <a:ext cx="7924800" cy="646331"/>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Let’s examine the log file….</a:t>
            </a:r>
            <a:endParaRPr lang="en-US" sz="2400" dirty="0"/>
          </a:p>
        </p:txBody>
      </p:sp>
      <p:sp>
        <p:nvSpPr>
          <p:cNvPr id="10" name="TextBox 9"/>
          <p:cNvSpPr txBox="1"/>
          <p:nvPr/>
        </p:nvSpPr>
        <p:spPr>
          <a:xfrm>
            <a:off x="194930" y="3506007"/>
            <a:ext cx="8872870" cy="2954655"/>
          </a:xfrm>
          <a:prstGeom prst="rect">
            <a:avLst/>
          </a:prstGeom>
          <a:solidFill>
            <a:schemeClr val="tx1"/>
          </a:solidFill>
          <a:ln>
            <a:solidFill>
              <a:schemeClr val="bg1">
                <a:lumMod val="65000"/>
              </a:schemeClr>
            </a:solidFill>
          </a:ln>
        </p:spPr>
        <p:txBody>
          <a:bodyPr wrap="square" rtlCol="0">
            <a:spAutoFit/>
          </a:bodyPr>
          <a:lstStyle/>
          <a:p>
            <a:r>
              <a:rPr lang="en-US" sz="600" dirty="0">
                <a:solidFill>
                  <a:srgbClr val="33CC33"/>
                </a:solidFill>
              </a:rPr>
              <a:t>[root@r2adnet flights]# </a:t>
            </a:r>
            <a:r>
              <a:rPr lang="en-US" sz="600" b="1" dirty="0">
                <a:solidFill>
                  <a:srgbClr val="00B0F0"/>
                </a:solidFill>
              </a:rPr>
              <a:t>cat /</a:t>
            </a:r>
            <a:r>
              <a:rPr lang="en-US" sz="600" b="1" dirty="0" err="1">
                <a:solidFill>
                  <a:srgbClr val="00B0F0"/>
                </a:solidFill>
              </a:rPr>
              <a:t>var</a:t>
            </a:r>
            <a:r>
              <a:rPr lang="en-US" sz="600" b="1" dirty="0">
                <a:solidFill>
                  <a:srgbClr val="00B0F0"/>
                </a:solidFill>
              </a:rPr>
              <a:t>/log/mongo/mongod.log</a:t>
            </a:r>
          </a:p>
          <a:p>
            <a:endParaRPr lang="en-US" sz="600" dirty="0">
              <a:solidFill>
                <a:srgbClr val="33CC33"/>
              </a:solidFill>
            </a:endParaRPr>
          </a:p>
          <a:p>
            <a:r>
              <a:rPr lang="en-US" sz="600" dirty="0">
                <a:solidFill>
                  <a:srgbClr val="33CC33"/>
                </a:solidFill>
              </a:rPr>
              <a:t>***** SERVER RESTARTED *****</a:t>
            </a:r>
          </a:p>
          <a:p>
            <a:endParaRPr lang="en-US" sz="600" dirty="0">
              <a:solidFill>
                <a:srgbClr val="33CC33"/>
              </a:solidFill>
            </a:endParaRPr>
          </a:p>
          <a:p>
            <a:r>
              <a:rPr lang="en-US" sz="600" dirty="0">
                <a:solidFill>
                  <a:srgbClr val="33CC33"/>
                </a:solidFill>
              </a:rPr>
              <a:t>Wed Jun 26 21:26:56.209 [</a:t>
            </a:r>
            <a:r>
              <a:rPr lang="en-US" sz="600" dirty="0" err="1">
                <a:solidFill>
                  <a:srgbClr val="33CC33"/>
                </a:solidFill>
              </a:rPr>
              <a:t>initandlisten</a:t>
            </a:r>
            <a:r>
              <a:rPr lang="en-US" sz="600" dirty="0">
                <a:solidFill>
                  <a:srgbClr val="33CC33"/>
                </a:solidFill>
              </a:rPr>
              <a:t>] </a:t>
            </a:r>
            <a:r>
              <a:rPr lang="en-US" sz="600" dirty="0" err="1">
                <a:solidFill>
                  <a:srgbClr val="33CC33"/>
                </a:solidFill>
              </a:rPr>
              <a:t>MongoDB</a:t>
            </a:r>
            <a:r>
              <a:rPr lang="en-US" sz="600" dirty="0">
                <a:solidFill>
                  <a:srgbClr val="33CC33"/>
                </a:solidFill>
              </a:rPr>
              <a:t> starting : </a:t>
            </a:r>
            <a:r>
              <a:rPr lang="en-US" sz="600" dirty="0" err="1">
                <a:solidFill>
                  <a:srgbClr val="33CC33"/>
                </a:solidFill>
              </a:rPr>
              <a:t>pid</a:t>
            </a:r>
            <a:r>
              <a:rPr lang="en-US" sz="600" dirty="0">
                <a:solidFill>
                  <a:srgbClr val="33CC33"/>
                </a:solidFill>
              </a:rPr>
              <a:t>=14396 port=27017 </a:t>
            </a:r>
            <a:r>
              <a:rPr lang="en-US" sz="600" dirty="0" err="1">
                <a:solidFill>
                  <a:srgbClr val="33CC33"/>
                </a:solidFill>
              </a:rPr>
              <a:t>dbpath</a:t>
            </a:r>
            <a:r>
              <a:rPr lang="en-US" sz="600" dirty="0">
                <a:solidFill>
                  <a:srgbClr val="33CC33"/>
                </a:solidFill>
              </a:rPr>
              <a:t>=/</a:t>
            </a:r>
            <a:r>
              <a:rPr lang="en-US" sz="600" dirty="0" err="1">
                <a:solidFill>
                  <a:srgbClr val="33CC33"/>
                </a:solidFill>
              </a:rPr>
              <a:t>var</a:t>
            </a:r>
            <a:r>
              <a:rPr lang="en-US" sz="600" dirty="0">
                <a:solidFill>
                  <a:srgbClr val="33CC33"/>
                </a:solidFill>
              </a:rPr>
              <a:t>/lib/mongo 64-bit host=r2adnet</a:t>
            </a:r>
          </a:p>
          <a:p>
            <a:r>
              <a:rPr lang="en-US" sz="600" dirty="0">
                <a:solidFill>
                  <a:srgbClr val="33CC33"/>
                </a:solidFill>
              </a:rPr>
              <a:t>Wed Jun 26 21:26:56.209 [</a:t>
            </a:r>
            <a:r>
              <a:rPr lang="en-US" sz="600" dirty="0" err="1">
                <a:solidFill>
                  <a:srgbClr val="33CC33"/>
                </a:solidFill>
              </a:rPr>
              <a:t>initandlisten</a:t>
            </a:r>
            <a:r>
              <a:rPr lang="en-US" sz="600" dirty="0">
                <a:solidFill>
                  <a:srgbClr val="33CC33"/>
                </a:solidFill>
              </a:rPr>
              <a:t>] </a:t>
            </a:r>
            <a:r>
              <a:rPr lang="en-US" sz="600" dirty="0" err="1">
                <a:solidFill>
                  <a:srgbClr val="33CC33"/>
                </a:solidFill>
              </a:rPr>
              <a:t>db</a:t>
            </a:r>
            <a:r>
              <a:rPr lang="en-US" sz="600" dirty="0">
                <a:solidFill>
                  <a:srgbClr val="33CC33"/>
                </a:solidFill>
              </a:rPr>
              <a:t> version v2.4.4</a:t>
            </a:r>
          </a:p>
          <a:p>
            <a:r>
              <a:rPr lang="en-US" sz="600" dirty="0">
                <a:solidFill>
                  <a:srgbClr val="33CC33"/>
                </a:solidFill>
              </a:rPr>
              <a:t>Wed Jun 26 21:26:56.209 [</a:t>
            </a:r>
            <a:r>
              <a:rPr lang="en-US" sz="600" dirty="0" err="1">
                <a:solidFill>
                  <a:srgbClr val="33CC33"/>
                </a:solidFill>
              </a:rPr>
              <a:t>initandlisten</a:t>
            </a:r>
            <a:r>
              <a:rPr lang="en-US" sz="600" dirty="0">
                <a:solidFill>
                  <a:srgbClr val="33CC33"/>
                </a:solidFill>
              </a:rPr>
              <a:t>] </a:t>
            </a:r>
            <a:r>
              <a:rPr lang="en-US" sz="600" dirty="0" err="1">
                <a:solidFill>
                  <a:srgbClr val="33CC33"/>
                </a:solidFill>
              </a:rPr>
              <a:t>git</a:t>
            </a:r>
            <a:r>
              <a:rPr lang="en-US" sz="600" dirty="0">
                <a:solidFill>
                  <a:srgbClr val="33CC33"/>
                </a:solidFill>
              </a:rPr>
              <a:t> version: 4ec1fb96702c9d4c57b1e06dd34eb73a16e407d2</a:t>
            </a:r>
          </a:p>
          <a:p>
            <a:r>
              <a:rPr lang="en-US" sz="600" dirty="0">
                <a:solidFill>
                  <a:srgbClr val="33CC33"/>
                </a:solidFill>
              </a:rPr>
              <a:t>Wed Jun 26 21:26:56.209 [</a:t>
            </a:r>
            <a:r>
              <a:rPr lang="en-US" sz="600" dirty="0" err="1">
                <a:solidFill>
                  <a:srgbClr val="33CC33"/>
                </a:solidFill>
              </a:rPr>
              <a:t>initandlisten</a:t>
            </a:r>
            <a:r>
              <a:rPr lang="en-US" sz="600" dirty="0">
                <a:solidFill>
                  <a:srgbClr val="33CC33"/>
                </a:solidFill>
              </a:rPr>
              <a:t>] build info: Linux ip-10-2-29-40 </a:t>
            </a:r>
            <a:r>
              <a:rPr lang="en-US" sz="600" dirty="0" smtClean="0">
                <a:solidFill>
                  <a:srgbClr val="33CC33"/>
                </a:solidFill>
              </a:rPr>
              <a:t>needed</a:t>
            </a:r>
            <a:endParaRPr lang="en-US" sz="600" dirty="0">
              <a:solidFill>
                <a:srgbClr val="33CC33"/>
              </a:solidFill>
            </a:endParaRPr>
          </a:p>
          <a:p>
            <a:r>
              <a:rPr lang="en-US" sz="600" dirty="0">
                <a:solidFill>
                  <a:srgbClr val="33CC33"/>
                </a:solidFill>
              </a:rPr>
              <a:t>Wed Jun 26 21:26:56.299 [</a:t>
            </a:r>
            <a:r>
              <a:rPr lang="en-US" sz="600" dirty="0" err="1">
                <a:solidFill>
                  <a:srgbClr val="33CC33"/>
                </a:solidFill>
              </a:rPr>
              <a:t>FileAllocator</a:t>
            </a:r>
            <a:r>
              <a:rPr lang="en-US" sz="600" dirty="0">
                <a:solidFill>
                  <a:srgbClr val="33CC33"/>
                </a:solidFill>
              </a:rPr>
              <a:t>] allocating new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a:t>
            </a:r>
            <a:r>
              <a:rPr lang="en-US" sz="600" dirty="0" err="1">
                <a:solidFill>
                  <a:srgbClr val="33CC33"/>
                </a:solidFill>
              </a:rPr>
              <a:t>local.ns</a:t>
            </a:r>
            <a:r>
              <a:rPr lang="en-US" sz="600" dirty="0">
                <a:solidFill>
                  <a:srgbClr val="33CC33"/>
                </a:solidFill>
              </a:rPr>
              <a:t>, filling with zeroes...</a:t>
            </a:r>
          </a:p>
          <a:p>
            <a:r>
              <a:rPr lang="en-US" sz="600" dirty="0">
                <a:solidFill>
                  <a:srgbClr val="33CC33"/>
                </a:solidFill>
              </a:rPr>
              <a:t>Wed Jun 26 21:26:56.299 [</a:t>
            </a:r>
            <a:r>
              <a:rPr lang="en-US" sz="600" dirty="0" err="1">
                <a:solidFill>
                  <a:srgbClr val="33CC33"/>
                </a:solidFill>
              </a:rPr>
              <a:t>FileAllocator</a:t>
            </a:r>
            <a:r>
              <a:rPr lang="en-US" sz="600" dirty="0">
                <a:solidFill>
                  <a:srgbClr val="33CC33"/>
                </a:solidFill>
              </a:rPr>
              <a:t>] creating directory /</a:t>
            </a:r>
            <a:r>
              <a:rPr lang="en-US" sz="600" dirty="0" err="1">
                <a:solidFill>
                  <a:srgbClr val="33CC33"/>
                </a:solidFill>
              </a:rPr>
              <a:t>var</a:t>
            </a:r>
            <a:r>
              <a:rPr lang="en-US" sz="600" dirty="0">
                <a:solidFill>
                  <a:srgbClr val="33CC33"/>
                </a:solidFill>
              </a:rPr>
              <a:t>/lib/mongo/_</a:t>
            </a:r>
            <a:r>
              <a:rPr lang="en-US" sz="600" dirty="0" err="1">
                <a:solidFill>
                  <a:srgbClr val="33CC33"/>
                </a:solidFill>
              </a:rPr>
              <a:t>tmp</a:t>
            </a:r>
            <a:endParaRPr lang="en-US" sz="600" dirty="0">
              <a:solidFill>
                <a:srgbClr val="33CC33"/>
              </a:solidFill>
            </a:endParaRPr>
          </a:p>
          <a:p>
            <a:r>
              <a:rPr lang="en-US" sz="600" dirty="0">
                <a:solidFill>
                  <a:srgbClr val="33CC33"/>
                </a:solidFill>
              </a:rPr>
              <a:t>Wed Jun 26 21:26:56.388 [</a:t>
            </a:r>
            <a:r>
              <a:rPr lang="en-US" sz="600" dirty="0" err="1">
                <a:solidFill>
                  <a:srgbClr val="33CC33"/>
                </a:solidFill>
              </a:rPr>
              <a:t>FileAllocator</a:t>
            </a:r>
            <a:r>
              <a:rPr lang="en-US" sz="600" dirty="0">
                <a:solidFill>
                  <a:srgbClr val="33CC33"/>
                </a:solidFill>
              </a:rPr>
              <a:t>] done allocating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a:t>
            </a:r>
            <a:r>
              <a:rPr lang="en-US" sz="600" dirty="0" err="1">
                <a:solidFill>
                  <a:srgbClr val="33CC33"/>
                </a:solidFill>
              </a:rPr>
              <a:t>local.ns</a:t>
            </a:r>
            <a:r>
              <a:rPr lang="en-US" sz="600" dirty="0">
                <a:solidFill>
                  <a:srgbClr val="33CC33"/>
                </a:solidFill>
              </a:rPr>
              <a:t>, size: 16MB,  took 0.051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21:26:56.389 [</a:t>
            </a:r>
            <a:r>
              <a:rPr lang="en-US" sz="600" dirty="0" err="1">
                <a:solidFill>
                  <a:srgbClr val="33CC33"/>
                </a:solidFill>
              </a:rPr>
              <a:t>FileAllocator</a:t>
            </a:r>
            <a:r>
              <a:rPr lang="en-US" sz="600" dirty="0">
                <a:solidFill>
                  <a:srgbClr val="33CC33"/>
                </a:solidFill>
              </a:rPr>
              <a:t>] allocating new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/lib/mongo/local.0, filling with zeroes...</a:t>
            </a:r>
          </a:p>
          <a:p>
            <a:r>
              <a:rPr lang="en-US" sz="600" dirty="0">
                <a:solidFill>
                  <a:srgbClr val="33CC33"/>
                </a:solidFill>
              </a:rPr>
              <a:t>Wed Jun 26 21:26:57.737 [</a:t>
            </a:r>
            <a:r>
              <a:rPr lang="en-US" sz="600" dirty="0" err="1">
                <a:solidFill>
                  <a:srgbClr val="33CC33"/>
                </a:solidFill>
              </a:rPr>
              <a:t>FileAllocator</a:t>
            </a:r>
            <a:r>
              <a:rPr lang="en-US" sz="600" dirty="0">
                <a:solidFill>
                  <a:srgbClr val="33CC33"/>
                </a:solidFill>
              </a:rPr>
              <a:t>] done allocating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/lib/mongo/local.0, size: 64MB,  took 1.348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21:26:57.783 [</a:t>
            </a:r>
            <a:r>
              <a:rPr lang="en-US" sz="600" dirty="0" err="1">
                <a:solidFill>
                  <a:srgbClr val="33CC33"/>
                </a:solidFill>
              </a:rPr>
              <a:t>initandlisten</a:t>
            </a:r>
            <a:r>
              <a:rPr lang="en-US" sz="600" dirty="0">
                <a:solidFill>
                  <a:srgbClr val="33CC33"/>
                </a:solidFill>
              </a:rPr>
              <a:t>] command local.$</a:t>
            </a:r>
            <a:r>
              <a:rPr lang="en-US" sz="600" dirty="0" err="1">
                <a:solidFill>
                  <a:srgbClr val="33CC33"/>
                </a:solidFill>
              </a:rPr>
              <a:t>cmd</a:t>
            </a:r>
            <a:r>
              <a:rPr lang="en-US" sz="600" dirty="0">
                <a:solidFill>
                  <a:srgbClr val="33CC33"/>
                </a:solidFill>
              </a:rPr>
              <a:t> command: { create: "</a:t>
            </a:r>
            <a:r>
              <a:rPr lang="en-US" sz="600" dirty="0" err="1">
                <a:solidFill>
                  <a:srgbClr val="33CC33"/>
                </a:solidFill>
              </a:rPr>
              <a:t>startup_log</a:t>
            </a:r>
            <a:r>
              <a:rPr lang="en-US" sz="600" dirty="0">
                <a:solidFill>
                  <a:srgbClr val="33CC33"/>
                </a:solidFill>
              </a:rPr>
              <a:t>", size: 10485760, capped: true } ntoreturn:1 keyUpdates:0  reslen:37</a:t>
            </a:r>
          </a:p>
          <a:p>
            <a:r>
              <a:rPr lang="en-US" sz="600" dirty="0">
                <a:solidFill>
                  <a:srgbClr val="33CC33"/>
                </a:solidFill>
              </a:rPr>
              <a:t>1486ms</a:t>
            </a:r>
          </a:p>
          <a:p>
            <a:r>
              <a:rPr lang="en-US" sz="600" dirty="0">
                <a:solidFill>
                  <a:srgbClr val="33CC33"/>
                </a:solidFill>
              </a:rPr>
              <a:t>Wed Jun 26 21:26:57.784 [</a:t>
            </a:r>
            <a:r>
              <a:rPr lang="en-US" sz="600" dirty="0" err="1">
                <a:solidFill>
                  <a:srgbClr val="33CC33"/>
                </a:solidFill>
              </a:rPr>
              <a:t>websvr</a:t>
            </a:r>
            <a:r>
              <a:rPr lang="en-US" sz="600" dirty="0">
                <a:solidFill>
                  <a:srgbClr val="33CC33"/>
                </a:solidFill>
              </a:rPr>
              <a:t>] admin web console waiting for connections on port 28017</a:t>
            </a:r>
          </a:p>
          <a:p>
            <a:r>
              <a:rPr lang="en-US" sz="600" dirty="0">
                <a:solidFill>
                  <a:srgbClr val="33CC33"/>
                </a:solidFill>
              </a:rPr>
              <a:t>Wed Jun 26 21:26:58.212 [</a:t>
            </a:r>
            <a:r>
              <a:rPr lang="en-US" sz="600" dirty="0" err="1">
                <a:solidFill>
                  <a:srgbClr val="33CC33"/>
                </a:solidFill>
              </a:rPr>
              <a:t>initandlisten</a:t>
            </a:r>
            <a:r>
              <a:rPr lang="en-US" sz="600" dirty="0">
                <a:solidFill>
                  <a:srgbClr val="33CC33"/>
                </a:solidFill>
              </a:rPr>
              <a:t>] waiting for connections on port 27017</a:t>
            </a:r>
          </a:p>
          <a:p>
            <a:r>
              <a:rPr lang="en-US" sz="600" dirty="0">
                <a:solidFill>
                  <a:srgbClr val="33CC33"/>
                </a:solidFill>
              </a:rPr>
              <a:t>Wed Jun 26 21:31:16.455 [</a:t>
            </a:r>
            <a:r>
              <a:rPr lang="en-US" sz="600" dirty="0" err="1">
                <a:solidFill>
                  <a:srgbClr val="33CC33"/>
                </a:solidFill>
              </a:rPr>
              <a:t>initandlisten</a:t>
            </a:r>
            <a:r>
              <a:rPr lang="en-US" sz="600" dirty="0">
                <a:solidFill>
                  <a:srgbClr val="33CC33"/>
                </a:solidFill>
              </a:rPr>
              <a:t>] connection accepted from 127.0.0.1:55611 #1 (1 connection now open)</a:t>
            </a:r>
          </a:p>
          <a:p>
            <a:r>
              <a:rPr lang="en-US" sz="600" dirty="0">
                <a:solidFill>
                  <a:srgbClr val="33CC33"/>
                </a:solidFill>
              </a:rPr>
              <a:t>Wed Jun 26 21:49:46.932 [conn1] end connection 127.0.0.1:55611 (0 connections now open)</a:t>
            </a:r>
          </a:p>
          <a:p>
            <a:r>
              <a:rPr lang="en-US" sz="600" dirty="0">
                <a:solidFill>
                  <a:srgbClr val="33CC33"/>
                </a:solidFill>
              </a:rPr>
              <a:t>Wed Jun 26 22:43:27.796 [</a:t>
            </a:r>
            <a:r>
              <a:rPr lang="en-US" sz="600" dirty="0" err="1">
                <a:solidFill>
                  <a:srgbClr val="33CC33"/>
                </a:solidFill>
              </a:rPr>
              <a:t>initandlisten</a:t>
            </a:r>
            <a:r>
              <a:rPr lang="en-US" sz="600" dirty="0">
                <a:solidFill>
                  <a:srgbClr val="33CC33"/>
                </a:solidFill>
              </a:rPr>
              <a:t>] connection accepted from 127.0.0.1:41990 #2 (1 connection now open)</a:t>
            </a:r>
          </a:p>
          <a:p>
            <a:r>
              <a:rPr lang="en-US" sz="600" dirty="0">
                <a:solidFill>
                  <a:srgbClr val="33CC33"/>
                </a:solidFill>
              </a:rPr>
              <a:t>Wed Jun 26 22:44:57.841 [</a:t>
            </a:r>
            <a:r>
              <a:rPr lang="en-US" sz="600" dirty="0" err="1">
                <a:solidFill>
                  <a:srgbClr val="33CC33"/>
                </a:solidFill>
              </a:rPr>
              <a:t>FileAllocator</a:t>
            </a:r>
            <a:r>
              <a:rPr lang="en-US" sz="600" dirty="0">
                <a:solidFill>
                  <a:srgbClr val="33CC33"/>
                </a:solidFill>
              </a:rPr>
              <a:t>] allocating new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a:t>
            </a:r>
            <a:r>
              <a:rPr lang="en-US" sz="600" dirty="0" err="1">
                <a:solidFill>
                  <a:srgbClr val="33CC33"/>
                </a:solidFill>
              </a:rPr>
              <a:t>test.ns</a:t>
            </a:r>
            <a:r>
              <a:rPr lang="en-US" sz="600" dirty="0">
                <a:solidFill>
                  <a:srgbClr val="33CC33"/>
                </a:solidFill>
              </a:rPr>
              <a:t>, filling with zeroes...</a:t>
            </a:r>
          </a:p>
          <a:p>
            <a:r>
              <a:rPr lang="en-US" sz="600" dirty="0">
                <a:solidFill>
                  <a:srgbClr val="33CC33"/>
                </a:solidFill>
              </a:rPr>
              <a:t>Wed Jun 26 22:44:57.910 [</a:t>
            </a:r>
            <a:r>
              <a:rPr lang="en-US" sz="600" dirty="0" err="1">
                <a:solidFill>
                  <a:srgbClr val="33CC33"/>
                </a:solidFill>
              </a:rPr>
              <a:t>FileAllocator</a:t>
            </a:r>
            <a:r>
              <a:rPr lang="en-US" sz="600" dirty="0">
                <a:solidFill>
                  <a:srgbClr val="33CC33"/>
                </a:solidFill>
              </a:rPr>
              <a:t>] done allocating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a:t>
            </a:r>
            <a:r>
              <a:rPr lang="en-US" sz="600" dirty="0" err="1">
                <a:solidFill>
                  <a:srgbClr val="33CC33"/>
                </a:solidFill>
              </a:rPr>
              <a:t>test.ns</a:t>
            </a:r>
            <a:r>
              <a:rPr lang="en-US" sz="600" dirty="0">
                <a:solidFill>
                  <a:srgbClr val="33CC33"/>
                </a:solidFill>
              </a:rPr>
              <a:t>, size: 16MB,  took 0.069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22:44:57.911 [</a:t>
            </a:r>
            <a:r>
              <a:rPr lang="en-US" sz="600" dirty="0" err="1">
                <a:solidFill>
                  <a:srgbClr val="33CC33"/>
                </a:solidFill>
              </a:rPr>
              <a:t>FileAllocator</a:t>
            </a:r>
            <a:r>
              <a:rPr lang="en-US" sz="600" dirty="0">
                <a:solidFill>
                  <a:srgbClr val="33CC33"/>
                </a:solidFill>
              </a:rPr>
              <a:t>] allocating new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/lib/mongo/test.0, filling with zeroes...</a:t>
            </a:r>
          </a:p>
          <a:p>
            <a:r>
              <a:rPr lang="en-US" sz="600" dirty="0">
                <a:solidFill>
                  <a:srgbClr val="33CC33"/>
                </a:solidFill>
              </a:rPr>
              <a:t>Wed Jun 26 22:44:58.276 [</a:t>
            </a:r>
            <a:r>
              <a:rPr lang="en-US" sz="600" dirty="0" err="1">
                <a:solidFill>
                  <a:srgbClr val="33CC33"/>
                </a:solidFill>
              </a:rPr>
              <a:t>FileAllocator</a:t>
            </a:r>
            <a:r>
              <a:rPr lang="en-US" sz="600" dirty="0">
                <a:solidFill>
                  <a:srgbClr val="33CC33"/>
                </a:solidFill>
              </a:rPr>
              <a:t>] done allocating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/lib/mongo/test.0, size: 64MB,  took 0.365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22:44:58.280 [conn2] build index </a:t>
            </a:r>
            <a:r>
              <a:rPr lang="en-US" sz="600" dirty="0" err="1">
                <a:solidFill>
                  <a:srgbClr val="33CC33"/>
                </a:solidFill>
              </a:rPr>
              <a:t>test.plane</a:t>
            </a:r>
            <a:r>
              <a:rPr lang="en-US" sz="600" dirty="0">
                <a:solidFill>
                  <a:srgbClr val="33CC33"/>
                </a:solidFill>
              </a:rPr>
              <a:t> { _id: 1 }</a:t>
            </a:r>
          </a:p>
          <a:p>
            <a:r>
              <a:rPr lang="en-US" sz="600" dirty="0">
                <a:solidFill>
                  <a:srgbClr val="33CC33"/>
                </a:solidFill>
              </a:rPr>
              <a:t>Wed Jun 26 22:44:58.281 [</a:t>
            </a:r>
            <a:r>
              <a:rPr lang="en-US" sz="600" dirty="0" err="1">
                <a:solidFill>
                  <a:srgbClr val="33CC33"/>
                </a:solidFill>
              </a:rPr>
              <a:t>FileAllocator</a:t>
            </a:r>
            <a:r>
              <a:rPr lang="en-US" sz="600" dirty="0">
                <a:solidFill>
                  <a:srgbClr val="33CC33"/>
                </a:solidFill>
              </a:rPr>
              <a:t>] allocating new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/lib/mongo/test.1, filling with zeroes...</a:t>
            </a:r>
          </a:p>
          <a:p>
            <a:r>
              <a:rPr lang="en-US" sz="600" dirty="0">
                <a:solidFill>
                  <a:srgbClr val="33CC33"/>
                </a:solidFill>
              </a:rPr>
              <a:t>Wed Jun 26 22:44:58.281 [conn2] build index done.  scanned 0 total records. 0.001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22:44:58.282 [conn2] insert </a:t>
            </a:r>
            <a:r>
              <a:rPr lang="en-US" sz="600" dirty="0" err="1">
                <a:solidFill>
                  <a:srgbClr val="33CC33"/>
                </a:solidFill>
              </a:rPr>
              <a:t>test.plane</a:t>
            </a:r>
            <a:r>
              <a:rPr lang="en-US" sz="600" dirty="0">
                <a:solidFill>
                  <a:srgbClr val="33CC33"/>
                </a:solidFill>
              </a:rPr>
              <a:t> ninserted:1 keyUpdates:0 locks(micros) w:441407 441ms</a:t>
            </a:r>
          </a:p>
          <a:p>
            <a:r>
              <a:rPr lang="en-US" sz="600" dirty="0">
                <a:solidFill>
                  <a:srgbClr val="33CC33"/>
                </a:solidFill>
              </a:rPr>
              <a:t>Wed Jun 26 22:44:59.556 [</a:t>
            </a:r>
            <a:r>
              <a:rPr lang="en-US" sz="600" dirty="0" err="1">
                <a:solidFill>
                  <a:srgbClr val="33CC33"/>
                </a:solidFill>
              </a:rPr>
              <a:t>FileAllocator</a:t>
            </a:r>
            <a:r>
              <a:rPr lang="en-US" sz="600" dirty="0">
                <a:solidFill>
                  <a:srgbClr val="33CC33"/>
                </a:solidFill>
              </a:rPr>
              <a:t>] done allocating </a:t>
            </a:r>
            <a:r>
              <a:rPr lang="en-US" sz="600" dirty="0" err="1">
                <a:solidFill>
                  <a:srgbClr val="33CC33"/>
                </a:solidFill>
              </a:rPr>
              <a:t>datafile</a:t>
            </a:r>
            <a:r>
              <a:rPr lang="en-US" sz="600" dirty="0">
                <a:solidFill>
                  <a:srgbClr val="33CC33"/>
                </a:solidFill>
              </a:rPr>
              <a:t> /</a:t>
            </a:r>
            <a:r>
              <a:rPr lang="en-US" sz="600" dirty="0" err="1">
                <a:solidFill>
                  <a:srgbClr val="33CC33"/>
                </a:solidFill>
              </a:rPr>
              <a:t>var</a:t>
            </a:r>
            <a:r>
              <a:rPr lang="en-US" sz="600" dirty="0">
                <a:solidFill>
                  <a:srgbClr val="33CC33"/>
                </a:solidFill>
              </a:rPr>
              <a:t>/lib/mongo/test.1, size: 128MB,  took 1.274 </a:t>
            </a:r>
            <a:r>
              <a:rPr lang="en-US" sz="600" dirty="0" err="1">
                <a:solidFill>
                  <a:srgbClr val="33CC33"/>
                </a:solidFill>
              </a:rPr>
              <a:t>secs</a:t>
            </a:r>
            <a:endParaRPr lang="en-US" sz="600" dirty="0">
              <a:solidFill>
                <a:srgbClr val="33CC33"/>
              </a:solidFill>
            </a:endParaRPr>
          </a:p>
          <a:p>
            <a:r>
              <a:rPr lang="en-US" sz="600" dirty="0">
                <a:solidFill>
                  <a:srgbClr val="33CC33"/>
                </a:solidFill>
              </a:rPr>
              <a:t>Wed Jun 26 23:04:42.958 [conn2] end connection 127.0.0.1:41990 (0 connections now open)</a:t>
            </a:r>
          </a:p>
          <a:p>
            <a:r>
              <a:rPr lang="en-US" sz="600" dirty="0">
                <a:solidFill>
                  <a:srgbClr val="33CC33"/>
                </a:solidFill>
              </a:rPr>
              <a:t>[root@r2adnet flights]#</a:t>
            </a:r>
          </a:p>
        </p:txBody>
      </p:sp>
    </p:spTree>
    <p:extLst>
      <p:ext uri="{BB962C8B-B14F-4D97-AF65-F5344CB8AC3E}">
        <p14:creationId xmlns:p14="http://schemas.microsoft.com/office/powerpoint/2010/main" val="373423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 to see if data exists</a:t>
            </a:r>
            <a:endParaRPr lang="en-US" dirty="0"/>
          </a:p>
        </p:txBody>
      </p:sp>
      <p:sp>
        <p:nvSpPr>
          <p:cNvPr id="4" name="TextBox 3"/>
          <p:cNvSpPr txBox="1"/>
          <p:nvPr/>
        </p:nvSpPr>
        <p:spPr>
          <a:xfrm>
            <a:off x="194930" y="1295400"/>
            <a:ext cx="872047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("51cb72d7cb8ffebb1dbedea0"),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"33.9333", "</a:t>
            </a:r>
            <a:r>
              <a:rPr lang="en-US" dirty="0" err="1">
                <a:solidFill>
                  <a:srgbClr val="33CC33"/>
                </a:solidFill>
              </a:rPr>
              <a:t>lon</a:t>
            </a:r>
            <a:r>
              <a:rPr lang="en-US" dirty="0">
                <a:solidFill>
                  <a:srgbClr val="33CC33"/>
                </a:solidFill>
              </a:rPr>
              <a:t>" : "-118.4333", "al</a:t>
            </a:r>
          </a:p>
          <a:p>
            <a:r>
              <a:rPr lang="en-US" dirty="0" err="1">
                <a:solidFill>
                  <a:srgbClr val="33CC33"/>
                </a:solidFill>
              </a:rPr>
              <a:t>tituteFt</a:t>
            </a:r>
            <a:r>
              <a:rPr lang="en-US" dirty="0">
                <a:solidFill>
                  <a:srgbClr val="33CC33"/>
                </a:solidFill>
              </a:rPr>
              <a:t>" : "15125", "</a:t>
            </a:r>
            <a:r>
              <a:rPr lang="en-US" dirty="0" err="1">
                <a:solidFill>
                  <a:srgbClr val="33CC33"/>
                </a:solidFill>
              </a:rPr>
              <a:t>speedKt</a:t>
            </a:r>
            <a:r>
              <a:rPr lang="en-US" dirty="0">
                <a:solidFill>
                  <a:srgbClr val="33CC33"/>
                </a:solidFill>
              </a:rPr>
              <a:t>" : "363", "heading" : "64", "timestamp" : "12:43 UTC",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("51cb72f1cb8ffebb1dbedea1"),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"33.7214", "</a:t>
            </a:r>
            <a:r>
              <a:rPr lang="en-US" dirty="0" err="1">
                <a:solidFill>
                  <a:srgbClr val="33CC33"/>
                </a:solidFill>
              </a:rPr>
              <a:t>lon</a:t>
            </a:r>
            <a:r>
              <a:rPr lang="en-US" dirty="0">
                <a:solidFill>
                  <a:srgbClr val="33CC33"/>
                </a:solidFill>
              </a:rPr>
              <a:t>" : "-118.5997", "al</a:t>
            </a:r>
          </a:p>
          <a:p>
            <a:r>
              <a:rPr lang="en-US" dirty="0" err="1">
                <a:solidFill>
                  <a:srgbClr val="33CC33"/>
                </a:solidFill>
              </a:rPr>
              <a:t>tituteFt</a:t>
            </a:r>
            <a:r>
              <a:rPr lang="en-US" dirty="0">
                <a:solidFill>
                  <a:srgbClr val="33CC33"/>
                </a:solidFill>
              </a:rPr>
              <a:t>" : "181000", "</a:t>
            </a:r>
            <a:r>
              <a:rPr lang="en-US" dirty="0" err="1">
                <a:solidFill>
                  <a:srgbClr val="33CC33"/>
                </a:solidFill>
              </a:rPr>
              <a:t>speedKt</a:t>
            </a:r>
            <a:r>
              <a:rPr lang="en-US" dirty="0">
                <a:solidFill>
                  <a:srgbClr val="33CC33"/>
                </a:solidFill>
              </a:rPr>
              <a:t>" : "306", "heading" : "-71", "timestamp" : "6/26/2013 10:42:09 PM",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Tree>
    <p:extLst>
      <p:ext uri="{BB962C8B-B14F-4D97-AF65-F5344CB8AC3E}">
        <p14:creationId xmlns:p14="http://schemas.microsoft.com/office/powerpoint/2010/main" val="2717977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Pretty</a:t>
            </a:r>
            <a:endParaRPr lang="en-US" dirty="0"/>
          </a:p>
        </p:txBody>
      </p:sp>
      <p:sp>
        <p:nvSpPr>
          <p:cNvPr id="4" name="TextBox 3"/>
          <p:cNvSpPr txBox="1"/>
          <p:nvPr/>
        </p:nvSpPr>
        <p:spPr>
          <a:xfrm>
            <a:off x="194930" y="12954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db.plane.find</a:t>
            </a:r>
            <a:r>
              <a:rPr lang="en-US" b="1" dirty="0">
                <a:solidFill>
                  <a:srgbClr val="00B0F0"/>
                </a:solidFill>
              </a:rPr>
              <a:t>({"speedKt":"480"})</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&gt; </a:t>
            </a:r>
            <a:r>
              <a:rPr lang="en-US" b="1" dirty="0" err="1">
                <a:solidFill>
                  <a:srgbClr val="00B0F0"/>
                </a:solidFill>
              </a:rPr>
              <a:t>db.plane.find</a:t>
            </a:r>
            <a:r>
              <a:rPr lang="en-US" b="1" dirty="0">
                <a:solidFill>
                  <a:srgbClr val="00B0F0"/>
                </a:solidFill>
              </a:rPr>
              <a:t>({"speedKt":"480"}).pretty()</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&gt;</a:t>
            </a:r>
          </a:p>
        </p:txBody>
      </p:sp>
    </p:spTree>
    <p:extLst>
      <p:ext uri="{BB962C8B-B14F-4D97-AF65-F5344CB8AC3E}">
        <p14:creationId xmlns:p14="http://schemas.microsoft.com/office/powerpoint/2010/main" val="640824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4" name="TextBox 3"/>
          <p:cNvSpPr txBox="1"/>
          <p:nvPr/>
        </p:nvSpPr>
        <p:spPr>
          <a:xfrm>
            <a:off x="194930" y="1295400"/>
            <a:ext cx="8720470"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a:t>
            </a:r>
            <a:r>
              <a:rPr lang="en-US" dirty="0" smtClean="0">
                <a:solidFill>
                  <a:srgbClr val="33CC33"/>
                </a:solidFill>
              </a:rPr>
              <a:t>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a:solidFill>
                  <a:srgbClr val="33CC33"/>
                </a:solidFill>
              </a:rPr>
              <a:t>&gt; </a:t>
            </a:r>
            <a:r>
              <a:rPr lang="en-US" b="1" dirty="0">
                <a:solidFill>
                  <a:srgbClr val="00B0F0"/>
                </a:solidFill>
              </a:rPr>
              <a:t>use test</a:t>
            </a:r>
          </a:p>
          <a:p>
            <a:r>
              <a:rPr lang="en-US" dirty="0">
                <a:solidFill>
                  <a:srgbClr val="33CC33"/>
                </a:solidFill>
              </a:rPr>
              <a:t>switched to </a:t>
            </a:r>
            <a:r>
              <a:rPr lang="en-US" dirty="0" err="1">
                <a:solidFill>
                  <a:srgbClr val="33CC33"/>
                </a:solidFill>
              </a:rPr>
              <a:t>db</a:t>
            </a:r>
            <a:r>
              <a:rPr lang="en-US" dirty="0">
                <a:solidFill>
                  <a:srgbClr val="33CC33"/>
                </a:solidFill>
              </a:rPr>
              <a:t> 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a:t>
            </a:r>
          </a:p>
        </p:txBody>
      </p:sp>
    </p:spTree>
    <p:extLst>
      <p:ext uri="{BB962C8B-B14F-4D97-AF65-F5344CB8AC3E}">
        <p14:creationId xmlns:p14="http://schemas.microsoft.com/office/powerpoint/2010/main" val="3197025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Prompt</a:t>
            </a:r>
            <a:endParaRPr lang="en-US" dirty="0"/>
          </a:p>
        </p:txBody>
      </p:sp>
      <p:sp>
        <p:nvSpPr>
          <p:cNvPr id="4" name="TextBox 3"/>
          <p:cNvSpPr txBox="1"/>
          <p:nvPr/>
        </p:nvSpPr>
        <p:spPr>
          <a:xfrm>
            <a:off x="194930" y="1295400"/>
            <a:ext cx="8720470"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cat &gt;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test@r2adnet&gt;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bigdata@r2adnet&gt; </a:t>
            </a:r>
            <a:r>
              <a:rPr lang="en-US" b="1" dirty="0">
                <a:solidFill>
                  <a:srgbClr val="00B0F0"/>
                </a:solidFill>
              </a:rPr>
              <a:t>exit</a:t>
            </a:r>
          </a:p>
          <a:p>
            <a:r>
              <a:rPr lang="en-US" dirty="0">
                <a:solidFill>
                  <a:srgbClr val="33CC33"/>
                </a:solidFill>
              </a:rPr>
              <a:t>bye</a:t>
            </a:r>
          </a:p>
        </p:txBody>
      </p:sp>
      <p:sp>
        <p:nvSpPr>
          <p:cNvPr id="3" name="TextBox 2"/>
          <p:cNvSpPr txBox="1"/>
          <p:nvPr/>
        </p:nvSpPr>
        <p:spPr>
          <a:xfrm>
            <a:off x="381001" y="5867400"/>
            <a:ext cx="8305800" cy="923330"/>
          </a:xfrm>
          <a:prstGeom prst="rect">
            <a:avLst/>
          </a:prstGeom>
          <a:noFill/>
        </p:spPr>
        <p:txBody>
          <a:bodyPr wrap="square" rtlCol="0">
            <a:spAutoFit/>
          </a:bodyPr>
          <a:lstStyle/>
          <a:p>
            <a:r>
              <a:rPr lang="en-US" dirty="0" smtClean="0"/>
              <a:t>Assigning the variable prompt can override the default “&gt;” prompt.  Also, to make it permanent, put the commands in this file in your home directory: .</a:t>
            </a:r>
            <a:r>
              <a:rPr lang="en-US" dirty="0" err="1" smtClean="0"/>
              <a:t>mongorc</a:t>
            </a:r>
            <a:endParaRPr lang="en-US" dirty="0" smtClean="0"/>
          </a:p>
          <a:p>
            <a:r>
              <a:rPr lang="en-US" dirty="0" smtClean="0"/>
              <a:t>This file gets read in and processed each time the mongo shell starts.</a:t>
            </a:r>
            <a:endParaRPr lang="en-US" dirty="0"/>
          </a:p>
        </p:txBody>
      </p:sp>
    </p:spTree>
    <p:extLst>
      <p:ext uri="{BB962C8B-B14F-4D97-AF65-F5344CB8AC3E}">
        <p14:creationId xmlns:p14="http://schemas.microsoft.com/office/powerpoint/2010/main" val="257346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65" y="17721"/>
            <a:ext cx="8229600" cy="1143000"/>
          </a:xfrm>
        </p:spPr>
        <p:txBody>
          <a:bodyPr/>
          <a:lstStyle/>
          <a:p>
            <a:r>
              <a:rPr lang="en-US" dirty="0" smtClean="0"/>
              <a:t>Running a Script</a:t>
            </a:r>
            <a:endParaRPr lang="en-US" dirty="0"/>
          </a:p>
        </p:txBody>
      </p:sp>
      <p:sp>
        <p:nvSpPr>
          <p:cNvPr id="4" name="TextBox 3"/>
          <p:cNvSpPr txBox="1"/>
          <p:nvPr/>
        </p:nvSpPr>
        <p:spPr>
          <a:xfrm>
            <a:off x="402265" y="903168"/>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cat &gt; findone.js</a:t>
            </a:r>
          </a:p>
          <a:p>
            <a:r>
              <a:rPr lang="en-US" dirty="0" err="1">
                <a:solidFill>
                  <a:srgbClr val="33CC33"/>
                </a:solidFill>
              </a:rPr>
              <a:t>db.plane.findOne</a:t>
            </a:r>
            <a:r>
              <a:rPr lang="en-US" dirty="0">
                <a:solidFill>
                  <a:srgbClr val="33CC33"/>
                </a:solidFill>
              </a:rPr>
              <a:t>()</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 &lt; findone.js</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bye</a:t>
            </a:r>
          </a:p>
        </p:txBody>
      </p:sp>
      <p:sp>
        <p:nvSpPr>
          <p:cNvPr id="3" name="TextBox 2"/>
          <p:cNvSpPr txBox="1"/>
          <p:nvPr/>
        </p:nvSpPr>
        <p:spPr>
          <a:xfrm>
            <a:off x="402265" y="6484088"/>
            <a:ext cx="8305800" cy="369332"/>
          </a:xfrm>
          <a:prstGeom prst="rect">
            <a:avLst/>
          </a:prstGeom>
          <a:noFill/>
        </p:spPr>
        <p:txBody>
          <a:bodyPr wrap="square" rtlCol="0">
            <a:spAutoFit/>
          </a:bodyPr>
          <a:lstStyle/>
          <a:p>
            <a:r>
              <a:rPr lang="en-US" dirty="0" smtClean="0"/>
              <a:t>Note: The redirection character “&lt;“ is needed on </a:t>
            </a:r>
            <a:r>
              <a:rPr lang="en-US" dirty="0" err="1" smtClean="0"/>
              <a:t>linux</a:t>
            </a:r>
            <a:r>
              <a:rPr lang="en-US" dirty="0" smtClean="0"/>
              <a:t>, not windows.</a:t>
            </a:r>
            <a:endParaRPr lang="en-US" dirty="0"/>
          </a:p>
        </p:txBody>
      </p:sp>
    </p:spTree>
    <p:extLst>
      <p:ext uri="{BB962C8B-B14F-4D97-AF65-F5344CB8AC3E}">
        <p14:creationId xmlns:p14="http://schemas.microsoft.com/office/powerpoint/2010/main" val="185003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Lots more to add - TBD</a:t>
            </a:r>
            <a:endParaRPr lang="en-US" dirty="0"/>
          </a:p>
        </p:txBody>
      </p:sp>
      <p:sp>
        <p:nvSpPr>
          <p:cNvPr id="3" name="Content Placeholder 2"/>
          <p:cNvSpPr>
            <a:spLocks noGrp="1"/>
          </p:cNvSpPr>
          <p:nvPr>
            <p:ph idx="1"/>
          </p:nvPr>
        </p:nvSpPr>
        <p:spPr>
          <a:xfrm>
            <a:off x="457200" y="1600201"/>
            <a:ext cx="8229600" cy="990600"/>
          </a:xfrm>
        </p:spPr>
        <p:txBody>
          <a:bodyPr/>
          <a:lstStyle/>
          <a:p>
            <a:endParaRPr lang="en-US" dirty="0"/>
          </a:p>
        </p:txBody>
      </p:sp>
      <p:sp>
        <p:nvSpPr>
          <p:cNvPr id="4" name="TextBox 3"/>
          <p:cNvSpPr txBox="1"/>
          <p:nvPr/>
        </p:nvSpPr>
        <p:spPr>
          <a:xfrm>
            <a:off x="990600" y="3048000"/>
            <a:ext cx="7620000" cy="2031325"/>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err="1">
                <a:solidFill>
                  <a:srgbClr val="00B0F0"/>
                </a:solidFill>
              </a:rPr>
              <a:t>npm</a:t>
            </a:r>
            <a:r>
              <a:rPr lang="en-US" b="1" dirty="0">
                <a:solidFill>
                  <a:srgbClr val="00B0F0"/>
                </a:solidFill>
              </a:rPr>
              <a:t> install </a:t>
            </a:r>
            <a:r>
              <a:rPr lang="en-US" b="1" dirty="0" err="1">
                <a:solidFill>
                  <a:srgbClr val="00B0F0"/>
                </a:solidFill>
              </a:rPr>
              <a:t>restler</a:t>
            </a:r>
            <a:endParaRPr lang="en-US" b="1" dirty="0">
              <a:solidFill>
                <a:srgbClr val="00B0F0"/>
              </a:solidFill>
            </a:endParaRPr>
          </a:p>
          <a:p>
            <a:r>
              <a:rPr lang="en-US" dirty="0" err="1">
                <a:solidFill>
                  <a:srgbClr val="33CC33"/>
                </a:solidFill>
              </a:rPr>
              <a:t>npm</a:t>
            </a:r>
            <a:r>
              <a:rPr lang="en-US" dirty="0">
                <a:solidFill>
                  <a:srgbClr val="33CC33"/>
                </a:solidFill>
              </a:rPr>
              <a:t> http GET https://registry.npmjs.org/restler</a:t>
            </a:r>
          </a:p>
          <a:p>
            <a:r>
              <a:rPr lang="en-US" dirty="0" err="1">
                <a:solidFill>
                  <a:srgbClr val="33CC33"/>
                </a:solidFill>
              </a:rPr>
              <a:t>npm</a:t>
            </a:r>
            <a:r>
              <a:rPr lang="en-US" dirty="0">
                <a:solidFill>
                  <a:srgbClr val="33CC33"/>
                </a:solidFill>
              </a:rPr>
              <a:t> http 200 https://registry.npmjs.org/restler</a:t>
            </a:r>
          </a:p>
          <a:p>
            <a:r>
              <a:rPr lang="en-US" dirty="0" err="1">
                <a:solidFill>
                  <a:srgbClr val="33CC33"/>
                </a:solidFill>
              </a:rPr>
              <a:t>npm</a:t>
            </a:r>
            <a:r>
              <a:rPr lang="en-US" dirty="0">
                <a:solidFill>
                  <a:srgbClr val="33CC33"/>
                </a:solidFill>
              </a:rPr>
              <a:t> http GET https://registry.npmjs.org/restler/-/restler-2.0.1.tgz</a:t>
            </a:r>
          </a:p>
          <a:p>
            <a:r>
              <a:rPr lang="en-US" dirty="0" err="1">
                <a:solidFill>
                  <a:srgbClr val="33CC33"/>
                </a:solidFill>
              </a:rPr>
              <a:t>npm</a:t>
            </a:r>
            <a:r>
              <a:rPr lang="en-US" dirty="0">
                <a:solidFill>
                  <a:srgbClr val="33CC33"/>
                </a:solidFill>
              </a:rPr>
              <a:t> http 200 https://registry.npmjs.org/restler/-/restler-2.0.1.tgz</a:t>
            </a:r>
          </a:p>
          <a:p>
            <a:r>
              <a:rPr lang="en-US" dirty="0">
                <a:solidFill>
                  <a:srgbClr val="33CC33"/>
                </a:solidFill>
              </a:rPr>
              <a:t>restler@2.0.1 </a:t>
            </a:r>
            <a:r>
              <a:rPr lang="en-US" dirty="0" err="1">
                <a:solidFill>
                  <a:srgbClr val="33CC33"/>
                </a:solidFill>
              </a:rPr>
              <a:t>node_modules</a:t>
            </a:r>
            <a:r>
              <a:rPr lang="en-US" dirty="0">
                <a:solidFill>
                  <a:srgbClr val="33CC33"/>
                </a:solidFill>
              </a:rPr>
              <a:t>/</a:t>
            </a:r>
            <a:r>
              <a:rPr lang="en-US" dirty="0" err="1">
                <a:solidFill>
                  <a:srgbClr val="33CC33"/>
                </a:solidFill>
              </a:rPr>
              <a:t>restler</a:t>
            </a:r>
            <a:endParaRPr lang="en-US" dirty="0">
              <a:solidFill>
                <a:srgbClr val="33CC33"/>
              </a:solidFill>
            </a:endParaRPr>
          </a:p>
          <a:p>
            <a:r>
              <a:rPr lang="en-US" dirty="0">
                <a:solidFill>
                  <a:srgbClr val="33CC33"/>
                </a:solidFill>
              </a:rPr>
              <a:t>[root@r2adnet opt]#</a:t>
            </a:r>
          </a:p>
        </p:txBody>
      </p:sp>
    </p:spTree>
    <p:extLst>
      <p:ext uri="{BB962C8B-B14F-4D97-AF65-F5344CB8AC3E}">
        <p14:creationId xmlns:p14="http://schemas.microsoft.com/office/powerpoint/2010/main" val="2411628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search – an example</a:t>
            </a:r>
            <a:endParaRPr lang="en-US" dirty="0"/>
          </a:p>
        </p:txBody>
      </p:sp>
      <p:sp>
        <p:nvSpPr>
          <p:cNvPr id="3" name="Content Placeholder 2"/>
          <p:cNvSpPr>
            <a:spLocks noGrp="1"/>
          </p:cNvSpPr>
          <p:nvPr>
            <p:ph idx="1"/>
          </p:nvPr>
        </p:nvSpPr>
        <p:spPr>
          <a:xfrm>
            <a:off x="457200" y="6248400"/>
            <a:ext cx="7696200" cy="431002"/>
          </a:xfrm>
        </p:spPr>
        <p:txBody>
          <a:bodyPr>
            <a:normAutofit/>
          </a:bodyPr>
          <a:lstStyle/>
          <a:p>
            <a:pPr marL="0" indent="0">
              <a:buNone/>
            </a:pPr>
            <a:r>
              <a:rPr lang="en-US" sz="1600" dirty="0"/>
              <a:t>http://docs.lucidworks.com/display/help/Create+a+New+MongoDB+Data+Source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371600"/>
            <a:ext cx="5229998" cy="462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2528439"/>
            <a:ext cx="2819400" cy="2308324"/>
          </a:xfrm>
          <a:prstGeom prst="rect">
            <a:avLst/>
          </a:prstGeom>
          <a:noFill/>
        </p:spPr>
        <p:txBody>
          <a:bodyPr wrap="square" rtlCol="0">
            <a:spAutoFit/>
          </a:bodyPr>
          <a:lstStyle/>
          <a:p>
            <a:r>
              <a:rPr lang="en-US" dirty="0" smtClean="0"/>
              <a:t>A good experiment would be to configure </a:t>
            </a:r>
            <a:r>
              <a:rPr lang="en-US" dirty="0" err="1" smtClean="0"/>
              <a:t>Lucene</a:t>
            </a:r>
            <a:r>
              <a:rPr lang="en-US" dirty="0" smtClean="0"/>
              <a:t>/</a:t>
            </a:r>
            <a:r>
              <a:rPr lang="en-US" dirty="0" err="1" smtClean="0"/>
              <a:t>Solr</a:t>
            </a:r>
            <a:r>
              <a:rPr lang="en-US" dirty="0" smtClean="0"/>
              <a:t> to search for content in Mongo.</a:t>
            </a:r>
          </a:p>
          <a:p>
            <a:endParaRPr lang="en-US" dirty="0" smtClean="0"/>
          </a:p>
          <a:p>
            <a:r>
              <a:rPr lang="en-US" dirty="0" smtClean="0"/>
              <a:t>Lucid-works has a nice page describing how to do this with their release.</a:t>
            </a:r>
            <a:endParaRPr lang="en-US" dirty="0"/>
          </a:p>
        </p:txBody>
      </p:sp>
    </p:spTree>
    <p:extLst>
      <p:ext uri="{BB962C8B-B14F-4D97-AF65-F5344CB8AC3E}">
        <p14:creationId xmlns:p14="http://schemas.microsoft.com/office/powerpoint/2010/main" val="53604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371600"/>
            <a:ext cx="9067800" cy="4572000"/>
          </a:xfrm>
        </p:spPr>
        <p:txBody>
          <a:bodyPr>
            <a:normAutofit lnSpcReduction="10000"/>
          </a:bodyPr>
          <a:lstStyle/>
          <a:p>
            <a:r>
              <a:rPr lang="en-US" dirty="0" smtClean="0"/>
              <a:t>Relational</a:t>
            </a:r>
          </a:p>
          <a:p>
            <a:pPr lvl="1"/>
            <a:r>
              <a:rPr lang="en-US" dirty="0" smtClean="0"/>
              <a:t>Relational database management systems (RDBMSs) are set-theory-based systems implemented as two-dimensional tables with rows and columns.</a:t>
            </a:r>
          </a:p>
          <a:p>
            <a:r>
              <a:rPr lang="en-US" dirty="0" smtClean="0"/>
              <a:t>Document</a:t>
            </a:r>
          </a:p>
          <a:p>
            <a:pPr lvl="1"/>
            <a:r>
              <a:rPr lang="en-US" dirty="0" smtClean="0"/>
              <a:t>Stores documents based on a unique ID field.  Documents can be JSON documents, XML, or anything.</a:t>
            </a:r>
          </a:p>
          <a:p>
            <a:r>
              <a:rPr lang="en-US" dirty="0" smtClean="0"/>
              <a:t>Key Value</a:t>
            </a:r>
          </a:p>
          <a:p>
            <a:pPr lvl="1"/>
            <a:r>
              <a:rPr lang="en-US" dirty="0" smtClean="0"/>
              <a:t>Pairs keys to values in much the same way that a map (or hash table) would in any popular programming language. </a:t>
            </a:r>
          </a:p>
          <a:p>
            <a:r>
              <a:rPr lang="en-US" dirty="0" smtClean="0"/>
              <a:t>Columnar</a:t>
            </a:r>
          </a:p>
          <a:p>
            <a:pPr lvl="1"/>
            <a:r>
              <a:rPr lang="en-US" dirty="0" smtClean="0"/>
              <a:t>Data from a given column (in the two-dimensional tabular sense) is stored together (column-oriented). Adding columns, for example is fast.</a:t>
            </a:r>
          </a:p>
          <a:p>
            <a:r>
              <a:rPr lang="en-US" dirty="0" smtClean="0"/>
              <a:t>Graph</a:t>
            </a:r>
          </a:p>
          <a:p>
            <a:pPr lvl="1"/>
            <a:r>
              <a:rPr lang="en-US" dirty="0" smtClean="0"/>
              <a:t>Consists of nodes and relationships between nodes. Excels at dealing with highly interconnected data. </a:t>
            </a:r>
          </a:p>
        </p:txBody>
      </p:sp>
      <p:sp>
        <p:nvSpPr>
          <p:cNvPr id="5" name="Title 4"/>
          <p:cNvSpPr>
            <a:spLocks noGrp="1"/>
          </p:cNvSpPr>
          <p:nvPr>
            <p:ph type="title"/>
          </p:nvPr>
        </p:nvSpPr>
        <p:spPr>
          <a:xfrm>
            <a:off x="1371600" y="228600"/>
            <a:ext cx="6858000" cy="609600"/>
          </a:xfrm>
        </p:spPr>
        <p:txBody>
          <a:bodyPr/>
          <a:lstStyle/>
          <a:p>
            <a:r>
              <a:rPr lang="en-US" dirty="0" smtClean="0"/>
              <a:t>Categories of Databases</a:t>
            </a:r>
            <a:endParaRPr lang="en-US" dirty="0"/>
          </a:p>
        </p:txBody>
      </p:sp>
      <p:sp>
        <p:nvSpPr>
          <p:cNvPr id="6" name="TextBox 5"/>
          <p:cNvSpPr txBox="1"/>
          <p:nvPr/>
        </p:nvSpPr>
        <p:spPr>
          <a:xfrm>
            <a:off x="152400" y="914400"/>
            <a:ext cx="8991600" cy="369332"/>
          </a:xfrm>
          <a:prstGeom prst="rect">
            <a:avLst/>
          </a:prstGeom>
          <a:noFill/>
        </p:spPr>
        <p:txBody>
          <a:bodyPr wrap="square" rtlCol="0">
            <a:spAutoFit/>
          </a:bodyPr>
          <a:lstStyle/>
          <a:p>
            <a:r>
              <a:rPr lang="en-US" i="1" dirty="0" smtClean="0"/>
              <a:t>These categories help us to understand the basic benefits and limitations of various offerings</a:t>
            </a:r>
          </a:p>
        </p:txBody>
      </p:sp>
      <p:sp>
        <p:nvSpPr>
          <p:cNvPr id="4" name="Striped Right Arrow 3"/>
          <p:cNvSpPr/>
          <p:nvPr/>
        </p:nvSpPr>
        <p:spPr>
          <a:xfrm rot="21184749" flipH="1">
            <a:off x="1994519" y="2313243"/>
            <a:ext cx="1736652" cy="326065"/>
          </a:xfrm>
          <a:prstGeom prst="stripedRightArrow">
            <a:avLst>
              <a:gd name="adj1" fmla="val 50000"/>
              <a:gd name="adj2" fmla="val 6213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Focus of this Brief</a:t>
            </a:r>
            <a:endParaRPr lang="en-US" sz="1400" dirty="0"/>
          </a:p>
        </p:txBody>
      </p:sp>
    </p:spTree>
    <p:extLst>
      <p:ext uri="{BB962C8B-B14F-4D97-AF65-F5344CB8AC3E}">
        <p14:creationId xmlns:p14="http://schemas.microsoft.com/office/powerpoint/2010/main" val="1813773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1045" y="228600"/>
            <a:ext cx="7772400" cy="609600"/>
          </a:xfrm>
        </p:spPr>
        <p:txBody>
          <a:bodyPr/>
          <a:lstStyle/>
          <a:p>
            <a:r>
              <a:rPr lang="en-US" dirty="0" smtClean="0"/>
              <a:t>Depiction of Database Categories</a:t>
            </a:r>
            <a:endParaRPr lang="en-US" dirty="0"/>
          </a:p>
        </p:txBody>
      </p:sp>
      <p:pic>
        <p:nvPicPr>
          <p:cNvPr id="1026" name="Picture 2" descr="http://www.cbsolution.net/ontarget/rsrc/2010-05/hierarchic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 y="1379184"/>
            <a:ext cx="3669426" cy="1745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bsolution.net/ontarget/rsrc/2010-05/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962400"/>
            <a:ext cx="3696780"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6184" y="1071602"/>
            <a:ext cx="2184957" cy="369332"/>
          </a:xfrm>
          <a:prstGeom prst="rect">
            <a:avLst/>
          </a:prstGeom>
          <a:noFill/>
        </p:spPr>
        <p:txBody>
          <a:bodyPr wrap="none" rtlCol="0">
            <a:spAutoFit/>
          </a:bodyPr>
          <a:lstStyle/>
          <a:p>
            <a:r>
              <a:rPr lang="en-US" b="1" dirty="0" smtClean="0"/>
              <a:t>Relational Databases</a:t>
            </a:r>
            <a:endParaRPr lang="en-US" b="1" dirty="0"/>
          </a:p>
        </p:txBody>
      </p:sp>
      <p:grpSp>
        <p:nvGrpSpPr>
          <p:cNvPr id="70" name="Group 69"/>
          <p:cNvGrpSpPr/>
          <p:nvPr/>
        </p:nvGrpSpPr>
        <p:grpSpPr>
          <a:xfrm>
            <a:off x="6410325" y="1066800"/>
            <a:ext cx="2733675" cy="3105151"/>
            <a:chOff x="6172200" y="1066800"/>
            <a:chExt cx="2733675" cy="3105151"/>
          </a:xfrm>
        </p:grpSpPr>
        <p:pic>
          <p:nvPicPr>
            <p:cNvPr id="1030" name="Picture 6" descr="http://www.cbsolution.net/ontarget/rsrc/2010-05/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1295400"/>
              <a:ext cx="2733675" cy="2876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72200" y="1066800"/>
              <a:ext cx="1807098" cy="369332"/>
            </a:xfrm>
            <a:prstGeom prst="rect">
              <a:avLst/>
            </a:prstGeom>
            <a:noFill/>
          </p:spPr>
          <p:txBody>
            <a:bodyPr wrap="none" rtlCol="0">
              <a:spAutoFit/>
            </a:bodyPr>
            <a:lstStyle/>
            <a:p>
              <a:r>
                <a:rPr lang="en-US" b="1" dirty="0" smtClean="0"/>
                <a:t>Graph Databases</a:t>
              </a:r>
              <a:endParaRPr lang="en-US" b="1" dirty="0"/>
            </a:p>
          </p:txBody>
        </p:sp>
      </p:grpSp>
      <p:sp>
        <p:nvSpPr>
          <p:cNvPr id="11" name="TextBox 10"/>
          <p:cNvSpPr txBox="1"/>
          <p:nvPr/>
        </p:nvSpPr>
        <p:spPr>
          <a:xfrm>
            <a:off x="1210281" y="3440668"/>
            <a:ext cx="2215607" cy="369332"/>
          </a:xfrm>
          <a:prstGeom prst="rect">
            <a:avLst/>
          </a:prstGeom>
          <a:noFill/>
        </p:spPr>
        <p:txBody>
          <a:bodyPr wrap="none" rtlCol="0">
            <a:spAutoFit/>
          </a:bodyPr>
          <a:lstStyle/>
          <a:p>
            <a:r>
              <a:rPr lang="en-US" b="1" dirty="0" smtClean="0"/>
              <a:t>Document Databases</a:t>
            </a:r>
            <a:endParaRPr lang="en-US" b="1" dirty="0"/>
          </a:p>
        </p:txBody>
      </p:sp>
      <p:sp>
        <p:nvSpPr>
          <p:cNvPr id="79" name="TextBox 78"/>
          <p:cNvSpPr txBox="1"/>
          <p:nvPr/>
        </p:nvSpPr>
        <p:spPr>
          <a:xfrm>
            <a:off x="101052" y="6531352"/>
            <a:ext cx="5211683" cy="246221"/>
          </a:xfrm>
          <a:prstGeom prst="rect">
            <a:avLst/>
          </a:prstGeom>
          <a:noFill/>
        </p:spPr>
        <p:txBody>
          <a:bodyPr wrap="none" rtlCol="0">
            <a:spAutoFit/>
          </a:bodyPr>
          <a:lstStyle/>
          <a:p>
            <a:r>
              <a:rPr lang="en-US" sz="1000" dirty="0" smtClean="0"/>
              <a:t>Images (w/Permission): </a:t>
            </a:r>
            <a:r>
              <a:rPr lang="en-US" sz="1000" dirty="0"/>
              <a:t>http://www.cbsolution.net/ontarget/databases_relational_vs_object_vs</a:t>
            </a:r>
          </a:p>
        </p:txBody>
      </p:sp>
      <p:grpSp>
        <p:nvGrpSpPr>
          <p:cNvPr id="72" name="Group 71"/>
          <p:cNvGrpSpPr/>
          <p:nvPr/>
        </p:nvGrpSpPr>
        <p:grpSpPr>
          <a:xfrm>
            <a:off x="5086824" y="4114800"/>
            <a:ext cx="4057176" cy="2494992"/>
            <a:chOff x="5086824" y="932894"/>
            <a:chExt cx="4057176" cy="2494992"/>
          </a:xfrm>
        </p:grpSpPr>
        <p:sp>
          <p:nvSpPr>
            <p:cNvPr id="12" name="TextBox 11"/>
            <p:cNvSpPr txBox="1"/>
            <p:nvPr/>
          </p:nvSpPr>
          <p:spPr>
            <a:xfrm>
              <a:off x="5086824" y="932894"/>
              <a:ext cx="2153603" cy="369332"/>
            </a:xfrm>
            <a:prstGeom prst="rect">
              <a:avLst/>
            </a:prstGeom>
            <a:noFill/>
          </p:spPr>
          <p:txBody>
            <a:bodyPr wrap="none" rtlCol="0">
              <a:spAutoFit/>
            </a:bodyPr>
            <a:lstStyle/>
            <a:p>
              <a:r>
                <a:rPr lang="en-US" b="1" dirty="0" smtClean="0"/>
                <a:t>Columnar Databases</a:t>
              </a:r>
              <a:endParaRPr lang="en-US" b="1" dirty="0"/>
            </a:p>
          </p:txBody>
        </p:sp>
        <p:sp>
          <p:nvSpPr>
            <p:cNvPr id="7" name="Rectangle 6"/>
            <p:cNvSpPr/>
            <p:nvPr/>
          </p:nvSpPr>
          <p:spPr>
            <a:xfrm>
              <a:off x="5682122" y="139009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96447"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299921"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634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863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0918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320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415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56440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872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101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5164318" y="2438400"/>
              <a:ext cx="307777" cy="989486"/>
              <a:chOff x="5445323" y="5577123"/>
              <a:chExt cx="307777" cy="989486"/>
            </a:xfrm>
          </p:grpSpPr>
          <p:sp>
            <p:nvSpPr>
              <p:cNvPr id="8" name="TextBox 7"/>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35" name="TextBox 3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5" name="Group 44"/>
            <p:cNvGrpSpPr/>
            <p:nvPr/>
          </p:nvGrpSpPr>
          <p:grpSpPr>
            <a:xfrm>
              <a:off x="5510195" y="2438400"/>
              <a:ext cx="307777" cy="989486"/>
              <a:chOff x="5445323" y="5577123"/>
              <a:chExt cx="307777" cy="989486"/>
            </a:xfrm>
          </p:grpSpPr>
          <p:sp>
            <p:nvSpPr>
              <p:cNvPr id="46" name="TextBox 45"/>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47" name="TextBox 46"/>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8" name="Group 47"/>
            <p:cNvGrpSpPr/>
            <p:nvPr/>
          </p:nvGrpSpPr>
          <p:grpSpPr>
            <a:xfrm>
              <a:off x="5814995" y="2438400"/>
              <a:ext cx="307777" cy="989486"/>
              <a:chOff x="5445323" y="5577123"/>
              <a:chExt cx="307777" cy="989486"/>
            </a:xfrm>
          </p:grpSpPr>
          <p:sp>
            <p:nvSpPr>
              <p:cNvPr id="49" name="TextBox 48"/>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0" name="TextBox 49"/>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1" name="Group 50"/>
            <p:cNvGrpSpPr/>
            <p:nvPr/>
          </p:nvGrpSpPr>
          <p:grpSpPr>
            <a:xfrm>
              <a:off x="6119795" y="2438400"/>
              <a:ext cx="307777" cy="989486"/>
              <a:chOff x="5445323" y="5577123"/>
              <a:chExt cx="307777" cy="989486"/>
            </a:xfrm>
          </p:grpSpPr>
          <p:sp>
            <p:nvSpPr>
              <p:cNvPr id="52" name="TextBox 51"/>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3" name="TextBox 52"/>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4" name="Group 53"/>
            <p:cNvGrpSpPr/>
            <p:nvPr/>
          </p:nvGrpSpPr>
          <p:grpSpPr>
            <a:xfrm>
              <a:off x="6653195" y="2438400"/>
              <a:ext cx="307777" cy="989486"/>
              <a:chOff x="5445323" y="5577123"/>
              <a:chExt cx="307777" cy="989486"/>
            </a:xfrm>
          </p:grpSpPr>
          <p:sp>
            <p:nvSpPr>
              <p:cNvPr id="55" name="TextBox 54"/>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6" name="TextBox 55"/>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0" name="Group 59"/>
            <p:cNvGrpSpPr/>
            <p:nvPr/>
          </p:nvGrpSpPr>
          <p:grpSpPr>
            <a:xfrm>
              <a:off x="6957995" y="2438400"/>
              <a:ext cx="307777" cy="989486"/>
              <a:chOff x="5445323" y="5577123"/>
              <a:chExt cx="307777" cy="989486"/>
            </a:xfrm>
          </p:grpSpPr>
          <p:sp>
            <p:nvSpPr>
              <p:cNvPr id="61" name="TextBox 60"/>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2" name="TextBox 61"/>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3" name="Group 62"/>
            <p:cNvGrpSpPr/>
            <p:nvPr/>
          </p:nvGrpSpPr>
          <p:grpSpPr>
            <a:xfrm>
              <a:off x="7259818" y="2438400"/>
              <a:ext cx="307777" cy="989486"/>
              <a:chOff x="5445323" y="5577123"/>
              <a:chExt cx="307777" cy="989486"/>
            </a:xfrm>
          </p:grpSpPr>
          <p:sp>
            <p:nvSpPr>
              <p:cNvPr id="64" name="TextBox 63"/>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5" name="TextBox 6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6" name="Group 65"/>
            <p:cNvGrpSpPr/>
            <p:nvPr/>
          </p:nvGrpSpPr>
          <p:grpSpPr>
            <a:xfrm>
              <a:off x="7567595" y="2438400"/>
              <a:ext cx="307777" cy="989486"/>
              <a:chOff x="5445323" y="5577123"/>
              <a:chExt cx="307777" cy="989486"/>
            </a:xfrm>
          </p:grpSpPr>
          <p:sp>
            <p:nvSpPr>
              <p:cNvPr id="67" name="TextBox 66"/>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8" name="TextBox 67"/>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cxnSp>
          <p:nvCxnSpPr>
            <p:cNvPr id="34" name="Curved Connector 33"/>
            <p:cNvCxnSpPr>
              <a:stCxn id="7" idx="1"/>
              <a:endCxn id="29" idx="0"/>
            </p:cNvCxnSpPr>
            <p:nvPr/>
          </p:nvCxnSpPr>
          <p:spPr>
            <a:xfrm rot="10800000" flipV="1">
              <a:off x="5529752" y="1504393"/>
              <a:ext cx="15237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67794" y="2088035"/>
              <a:ext cx="2249142" cy="369332"/>
            </a:xfrm>
            <a:prstGeom prst="rect">
              <a:avLst/>
            </a:prstGeom>
            <a:noFill/>
          </p:spPr>
          <p:txBody>
            <a:bodyPr wrap="none" rtlCol="0">
              <a:spAutoFit/>
            </a:bodyPr>
            <a:lstStyle/>
            <a:p>
              <a:r>
                <a:rPr lang="en-US" dirty="0" smtClean="0">
                  <a:solidFill>
                    <a:srgbClr val="7030A0"/>
                  </a:solidFill>
                  <a:latin typeface="Arno Pro Smbd" pitchFamily="18" charset="0"/>
                </a:rPr>
                <a:t>Sharded (distributed)</a:t>
              </a:r>
              <a:endParaRPr lang="en-US" dirty="0">
                <a:solidFill>
                  <a:srgbClr val="7030A0"/>
                </a:solidFill>
                <a:latin typeface="Arno Pro Smbd" pitchFamily="18" charset="0"/>
              </a:endParaRPr>
            </a:p>
          </p:txBody>
        </p:sp>
        <p:sp>
          <p:nvSpPr>
            <p:cNvPr id="78" name="Freeform 77"/>
            <p:cNvSpPr/>
            <p:nvPr/>
          </p:nvSpPr>
          <p:spPr>
            <a:xfrm>
              <a:off x="7612552" y="1943058"/>
              <a:ext cx="1185199" cy="838200"/>
            </a:xfrm>
            <a:custGeom>
              <a:avLst/>
              <a:gdLst>
                <a:gd name="connsiteX0" fmla="*/ 0 w 1198611"/>
                <a:gd name="connsiteY0" fmla="*/ 0 h 723900"/>
                <a:gd name="connsiteX1" fmla="*/ 1181100 w 1198611"/>
                <a:gd name="connsiteY1" fmla="*/ 241300 h 723900"/>
                <a:gd name="connsiteX2" fmla="*/ 596900 w 1198611"/>
                <a:gd name="connsiteY2" fmla="*/ 723900 h 723900"/>
                <a:gd name="connsiteX0" fmla="*/ 0 w 1185199"/>
                <a:gd name="connsiteY0" fmla="*/ 0 h 838200"/>
                <a:gd name="connsiteX1" fmla="*/ 1181100 w 1185199"/>
                <a:gd name="connsiteY1" fmla="*/ 241300 h 838200"/>
                <a:gd name="connsiteX2" fmla="*/ 342900 w 1185199"/>
                <a:gd name="connsiteY2" fmla="*/ 838200 h 838200"/>
              </a:gdLst>
              <a:ahLst/>
              <a:cxnLst>
                <a:cxn ang="0">
                  <a:pos x="connsiteX0" y="connsiteY0"/>
                </a:cxn>
                <a:cxn ang="0">
                  <a:pos x="connsiteX1" y="connsiteY1"/>
                </a:cxn>
                <a:cxn ang="0">
                  <a:pos x="connsiteX2" y="connsiteY2"/>
                </a:cxn>
              </a:cxnLst>
              <a:rect l="l" t="t" r="r" b="b"/>
              <a:pathLst>
                <a:path w="1185199" h="838200">
                  <a:moveTo>
                    <a:pt x="0" y="0"/>
                  </a:moveTo>
                  <a:cubicBezTo>
                    <a:pt x="540808" y="60325"/>
                    <a:pt x="1123950" y="101600"/>
                    <a:pt x="1181100" y="241300"/>
                  </a:cubicBezTo>
                  <a:cubicBezTo>
                    <a:pt x="1238250" y="381000"/>
                    <a:pt x="684741" y="657225"/>
                    <a:pt x="342900" y="83820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6630772" y="1302226"/>
              <a:ext cx="673582" cy="338554"/>
            </a:xfrm>
            <a:prstGeom prst="rect">
              <a:avLst/>
            </a:prstGeom>
            <a:noFill/>
          </p:spPr>
          <p:txBody>
            <a:bodyPr wrap="none" rtlCol="0">
              <a:spAutoFit/>
            </a:bodyPr>
            <a:lstStyle/>
            <a:p>
              <a:r>
                <a:rPr lang="en-US" sz="1600" b="1" dirty="0" smtClean="0">
                  <a:solidFill>
                    <a:srgbClr val="7030A0"/>
                  </a:solidFill>
                  <a:latin typeface="Arno Pro Smbd" pitchFamily="18" charset="0"/>
                </a:rPr>
                <a:t>Keys</a:t>
              </a:r>
              <a:endParaRPr lang="en-US" sz="1600" b="1" dirty="0">
                <a:solidFill>
                  <a:srgbClr val="7030A0"/>
                </a:solidFill>
                <a:latin typeface="Arno Pro Smbd" pitchFamily="18" charset="0"/>
              </a:endParaRPr>
            </a:p>
          </p:txBody>
        </p:sp>
        <p:sp>
          <p:nvSpPr>
            <p:cNvPr id="84" name="TextBox 83"/>
            <p:cNvSpPr txBox="1"/>
            <p:nvPr/>
          </p:nvSpPr>
          <p:spPr>
            <a:xfrm>
              <a:off x="7946236" y="1390093"/>
              <a:ext cx="902811" cy="584775"/>
            </a:xfrm>
            <a:prstGeom prst="rect">
              <a:avLst/>
            </a:prstGeom>
            <a:noFill/>
          </p:spPr>
          <p:txBody>
            <a:bodyPr wrap="none" rtlCol="0">
              <a:spAutoFit/>
            </a:bodyPr>
            <a:lstStyle/>
            <a:p>
              <a:r>
                <a:rPr lang="en-US" sz="1600" b="1" dirty="0" smtClean="0">
                  <a:solidFill>
                    <a:srgbClr val="7030A0"/>
                  </a:solidFill>
                  <a:latin typeface="Arno Pro Smbd" pitchFamily="18" charset="0"/>
                </a:rPr>
                <a:t>Column</a:t>
              </a:r>
            </a:p>
            <a:p>
              <a:r>
                <a:rPr lang="en-US" sz="1600" b="1" dirty="0" smtClean="0">
                  <a:solidFill>
                    <a:srgbClr val="7030A0"/>
                  </a:solidFill>
                  <a:latin typeface="Arno Pro Smbd" pitchFamily="18" charset="0"/>
                </a:rPr>
                <a:t>Family</a:t>
              </a:r>
              <a:endParaRPr lang="en-US" sz="1600" b="1" dirty="0">
                <a:solidFill>
                  <a:srgbClr val="7030A0"/>
                </a:solidFill>
                <a:latin typeface="Arno Pro Smbd" pitchFamily="18" charset="0"/>
              </a:endParaRPr>
            </a:p>
          </p:txBody>
        </p:sp>
        <p:cxnSp>
          <p:nvCxnSpPr>
            <p:cNvPr id="85" name="Curved Connector 84"/>
            <p:cNvCxnSpPr>
              <a:stCxn id="15" idx="3"/>
              <a:endCxn id="23" idx="0"/>
            </p:cNvCxnSpPr>
            <p:nvPr/>
          </p:nvCxnSpPr>
          <p:spPr>
            <a:xfrm>
              <a:off x="6528521" y="1498558"/>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946236" y="2951830"/>
              <a:ext cx="1197764" cy="338554"/>
            </a:xfrm>
            <a:prstGeom prst="rect">
              <a:avLst/>
            </a:prstGeom>
            <a:noFill/>
          </p:spPr>
          <p:txBody>
            <a:bodyPr wrap="none" rtlCol="0">
              <a:spAutoFit/>
            </a:bodyPr>
            <a:lstStyle/>
            <a:p>
              <a:r>
                <a:rPr lang="en-US" sz="1600" b="1" dirty="0" smtClean="0">
                  <a:solidFill>
                    <a:srgbClr val="7030A0"/>
                  </a:solidFill>
                  <a:latin typeface="Arno Pro Smbd" pitchFamily="18" charset="0"/>
                </a:rPr>
                <a:t>Simple KV</a:t>
              </a:r>
              <a:endParaRPr lang="en-US" sz="1600" b="1" dirty="0">
                <a:solidFill>
                  <a:srgbClr val="7030A0"/>
                </a:solidFill>
                <a:latin typeface="Arno Pro Smbd" pitchFamily="18" charset="0"/>
              </a:endParaRPr>
            </a:p>
          </p:txBody>
        </p:sp>
      </p:grpSp>
      <p:grpSp>
        <p:nvGrpSpPr>
          <p:cNvPr id="73" name="Group 72"/>
          <p:cNvGrpSpPr/>
          <p:nvPr/>
        </p:nvGrpSpPr>
        <p:grpSpPr>
          <a:xfrm>
            <a:off x="4191000" y="2514600"/>
            <a:ext cx="1450777" cy="1471976"/>
            <a:chOff x="9745431" y="5181600"/>
            <a:chExt cx="1450777" cy="1471976"/>
          </a:xfrm>
        </p:grpSpPr>
        <p:sp>
          <p:nvSpPr>
            <p:cNvPr id="58" name="Rectangle 57"/>
            <p:cNvSpPr/>
            <p:nvPr/>
          </p:nvSpPr>
          <p:spPr>
            <a:xfrm>
              <a:off x="9974001" y="5568435"/>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0288326"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10591800"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Curved Connector 33"/>
            <p:cNvCxnSpPr>
              <a:stCxn id="58" idx="1"/>
            </p:cNvCxnSpPr>
            <p:nvPr/>
          </p:nvCxnSpPr>
          <p:spPr>
            <a:xfrm rot="10800000" flipV="1">
              <a:off x="9840681" y="5682735"/>
              <a:ext cx="13332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84"/>
            <p:cNvCxnSpPr/>
            <p:nvPr/>
          </p:nvCxnSpPr>
          <p:spPr>
            <a:xfrm>
              <a:off x="10812231" y="5682735"/>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5400000">
              <a:off x="10747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2" name="TextBox 91"/>
            <p:cNvSpPr txBox="1"/>
            <p:nvPr/>
          </p:nvSpPr>
          <p:spPr>
            <a:xfrm rot="5400000">
              <a:off x="9604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5" name="TextBox 94"/>
            <p:cNvSpPr txBox="1"/>
            <p:nvPr/>
          </p:nvSpPr>
          <p:spPr>
            <a:xfrm rot="5400000">
              <a:off x="101377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cxnSp>
          <p:nvCxnSpPr>
            <p:cNvPr id="96" name="Curved Connector 33"/>
            <p:cNvCxnSpPr>
              <a:stCxn id="59" idx="2"/>
              <a:endCxn id="95" idx="1"/>
            </p:cNvCxnSpPr>
            <p:nvPr/>
          </p:nvCxnSpPr>
          <p:spPr>
            <a:xfrm rot="16200000" flipH="1">
              <a:off x="10281405" y="5912420"/>
              <a:ext cx="272535" cy="30093"/>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29800" y="5181600"/>
              <a:ext cx="1114601" cy="369332"/>
            </a:xfrm>
            <a:prstGeom prst="rect">
              <a:avLst/>
            </a:prstGeom>
            <a:noFill/>
          </p:spPr>
          <p:txBody>
            <a:bodyPr wrap="none" rtlCol="0">
              <a:spAutoFit/>
            </a:bodyPr>
            <a:lstStyle/>
            <a:p>
              <a:r>
                <a:rPr lang="en-US" b="1" dirty="0" smtClean="0"/>
                <a:t>Key Value</a:t>
              </a:r>
              <a:endParaRPr lang="en-US" b="1" dirty="0"/>
            </a:p>
          </p:txBody>
        </p:sp>
      </p:grpSp>
      <p:sp>
        <p:nvSpPr>
          <p:cNvPr id="100" name="TextBox 99"/>
          <p:cNvSpPr txBox="1"/>
          <p:nvPr/>
        </p:nvSpPr>
        <p:spPr>
          <a:xfrm>
            <a:off x="304800" y="5638801"/>
            <a:ext cx="1676400" cy="769441"/>
          </a:xfrm>
          <a:prstGeom prst="rect">
            <a:avLst/>
          </a:prstGeom>
          <a:noFill/>
        </p:spPr>
        <p:txBody>
          <a:bodyPr wrap="square" rtlCol="0">
            <a:spAutoFit/>
          </a:bodyPr>
          <a:lstStyle/>
          <a:p>
            <a:r>
              <a:rPr lang="en-US" sz="1100" b="1" dirty="0" smtClean="0">
                <a:solidFill>
                  <a:srgbClr val="7030A0"/>
                </a:solidFill>
                <a:latin typeface="Arno Pro Smbd" pitchFamily="18" charset="0"/>
              </a:rPr>
              <a:t>Containers can have multiple documents references by the same key (see CDMI)</a:t>
            </a:r>
          </a:p>
        </p:txBody>
      </p:sp>
    </p:spTree>
    <p:extLst>
      <p:ext uri="{BB962C8B-B14F-4D97-AF65-F5344CB8AC3E}">
        <p14:creationId xmlns:p14="http://schemas.microsoft.com/office/powerpoint/2010/main" val="1143612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3820" y="39624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1066800" y="228600"/>
            <a:ext cx="7391400" cy="609600"/>
          </a:xfrm>
        </p:spPr>
        <p:txBody>
          <a:bodyPr/>
          <a:lstStyle/>
          <a:p>
            <a:r>
              <a:rPr lang="en-US" dirty="0" smtClean="0"/>
              <a:t>MongoDB Overview</a:t>
            </a:r>
            <a:endParaRPr lang="en-US" dirty="0"/>
          </a:p>
        </p:txBody>
      </p:sp>
      <p:sp>
        <p:nvSpPr>
          <p:cNvPr id="8" name="Text Placeholder 1"/>
          <p:cNvSpPr>
            <a:spLocks noGrp="1"/>
          </p:cNvSpPr>
          <p:nvPr>
            <p:ph type="body" sz="quarter" idx="10"/>
          </p:nvPr>
        </p:nvSpPr>
        <p:spPr>
          <a:xfrm>
            <a:off x="111420" y="990600"/>
            <a:ext cx="6115049" cy="2286000"/>
          </a:xfrm>
        </p:spPr>
        <p:txBody>
          <a:bodyPr>
            <a:normAutofit/>
          </a:bodyPr>
          <a:lstStyle/>
          <a:p>
            <a:r>
              <a:rPr lang="en-US" sz="1800" dirty="0" smtClean="0"/>
              <a:t>Highlights of MongoDB</a:t>
            </a:r>
          </a:p>
          <a:p>
            <a:pPr lvl="1"/>
            <a:r>
              <a:rPr lang="en-US" sz="1400" dirty="0" smtClean="0"/>
              <a:t>Supports </a:t>
            </a:r>
            <a:r>
              <a:rPr lang="en-US" sz="1400" dirty="0" smtClean="0"/>
              <a:t>Ad Hoc Q</a:t>
            </a:r>
            <a:r>
              <a:rPr lang="en-US" sz="1400" dirty="0" smtClean="0"/>
              <a:t>ueries</a:t>
            </a:r>
            <a:endParaRPr lang="en-US" sz="1400" dirty="0" smtClean="0"/>
          </a:p>
          <a:p>
            <a:pPr lvl="1"/>
            <a:r>
              <a:rPr lang="en-US" sz="1400" dirty="0" smtClean="0"/>
              <a:t>Very Speedy, index </a:t>
            </a:r>
            <a:r>
              <a:rPr lang="en-US" sz="1400" dirty="0" smtClean="0"/>
              <a:t>capable</a:t>
            </a:r>
          </a:p>
          <a:p>
            <a:pPr lvl="2"/>
            <a:r>
              <a:rPr lang="en-US" sz="1200" dirty="0" smtClean="0"/>
              <a:t>at the expense of data integrity in the event of a server crash</a:t>
            </a:r>
          </a:p>
          <a:p>
            <a:pPr lvl="1"/>
            <a:r>
              <a:rPr lang="en-US" sz="1400" dirty="0" smtClean="0"/>
              <a:t>Scalable via replication of nodes</a:t>
            </a:r>
          </a:p>
          <a:p>
            <a:pPr lvl="1"/>
            <a:r>
              <a:rPr lang="en-US" sz="1400" dirty="0" smtClean="0"/>
              <a:t>Geospatial support</a:t>
            </a:r>
          </a:p>
          <a:p>
            <a:pPr lvl="1"/>
            <a:r>
              <a:rPr lang="en-US" sz="1400" dirty="0" smtClean="0"/>
              <a:t>Multiple Programming languages supported</a:t>
            </a:r>
            <a:endParaRPr lang="en-US" sz="1400" dirty="0" smtClean="0"/>
          </a:p>
          <a:p>
            <a:pPr lvl="1"/>
            <a:r>
              <a:rPr lang="en-US" sz="1400" dirty="0" smtClean="0"/>
              <a:t>Very popular with startups and other </a:t>
            </a:r>
            <a:r>
              <a:rPr lang="en-US" sz="1400" dirty="0" smtClean="0"/>
              <a:t>groups.  </a:t>
            </a:r>
          </a:p>
          <a:p>
            <a:pPr lvl="1"/>
            <a:r>
              <a:rPr lang="en-US" sz="1400" dirty="0" smtClean="0"/>
              <a:t>Bundled in </a:t>
            </a:r>
            <a:r>
              <a:rPr lang="en-US" sz="1400" dirty="0" smtClean="0"/>
              <a:t>leading </a:t>
            </a:r>
            <a:r>
              <a:rPr lang="en-US" sz="1400" dirty="0" err="1" smtClean="0"/>
              <a:t>PaaS</a:t>
            </a:r>
            <a:r>
              <a:rPr lang="en-US" sz="1400" dirty="0" smtClean="0"/>
              <a:t> Distributions (</a:t>
            </a:r>
            <a:r>
              <a:rPr lang="en-US" sz="1400" dirty="0" err="1" smtClean="0"/>
              <a:t>OpenShift</a:t>
            </a:r>
            <a:r>
              <a:rPr lang="en-US" sz="1400" dirty="0" smtClean="0"/>
              <a:t>, </a:t>
            </a:r>
            <a:r>
              <a:rPr lang="en-US" sz="1400" dirty="0" err="1" smtClean="0"/>
              <a:t>CloudFoundry</a:t>
            </a:r>
            <a:r>
              <a:rPr lang="en-US" sz="1400" dirty="0" smtClean="0"/>
              <a:t>)</a:t>
            </a:r>
          </a:p>
        </p:txBody>
      </p:sp>
      <p:sp>
        <p:nvSpPr>
          <p:cNvPr id="9" name="Can 8"/>
          <p:cNvSpPr/>
          <p:nvPr/>
        </p:nvSpPr>
        <p:spPr>
          <a:xfrm>
            <a:off x="416220" y="41148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19" name="TextBox 18"/>
          <p:cNvSpPr txBox="1"/>
          <p:nvPr/>
        </p:nvSpPr>
        <p:spPr>
          <a:xfrm>
            <a:off x="721020" y="3581400"/>
            <a:ext cx="800284" cy="369332"/>
          </a:xfrm>
          <a:prstGeom prst="rect">
            <a:avLst/>
          </a:prstGeom>
          <a:noFill/>
        </p:spPr>
        <p:txBody>
          <a:bodyPr wrap="none" rtlCol="0">
            <a:spAutoFit/>
          </a:bodyPr>
          <a:lstStyle/>
          <a:p>
            <a:r>
              <a:rPr lang="en-US" dirty="0" smtClean="0"/>
              <a:t>Shard</a:t>
            </a:r>
            <a:r>
              <a:rPr lang="en-US" baseline="-25000" dirty="0" smtClean="0"/>
              <a:t>1</a:t>
            </a:r>
            <a:endParaRPr lang="en-US" baseline="-25000" dirty="0"/>
          </a:p>
        </p:txBody>
      </p:sp>
      <p:sp>
        <p:nvSpPr>
          <p:cNvPr id="20" name="Can 19"/>
          <p:cNvSpPr/>
          <p:nvPr/>
        </p:nvSpPr>
        <p:spPr>
          <a:xfrm>
            <a:off x="416220" y="47244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21" name="Can 20"/>
          <p:cNvSpPr/>
          <p:nvPr/>
        </p:nvSpPr>
        <p:spPr>
          <a:xfrm>
            <a:off x="416220" y="5334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22" name="Rounded Rectangle 21"/>
          <p:cNvSpPr/>
          <p:nvPr/>
        </p:nvSpPr>
        <p:spPr>
          <a:xfrm>
            <a:off x="4073820" y="44958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3" name="Rounded Rectangle 22"/>
          <p:cNvSpPr/>
          <p:nvPr/>
        </p:nvSpPr>
        <p:spPr>
          <a:xfrm>
            <a:off x="4073820" y="39624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4" name="Rounded Rectangle 23"/>
          <p:cNvSpPr/>
          <p:nvPr/>
        </p:nvSpPr>
        <p:spPr>
          <a:xfrm>
            <a:off x="4073820" y="50292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5" name="Rounded Rectangle 24"/>
          <p:cNvSpPr/>
          <p:nvPr/>
        </p:nvSpPr>
        <p:spPr>
          <a:xfrm>
            <a:off x="4073820" y="60198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6" name="Rounded Rectangle 25"/>
          <p:cNvSpPr/>
          <p:nvPr/>
        </p:nvSpPr>
        <p:spPr>
          <a:xfrm>
            <a:off x="4150020" y="60960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7" name="Rounded Rectangle 26"/>
          <p:cNvSpPr/>
          <p:nvPr/>
        </p:nvSpPr>
        <p:spPr>
          <a:xfrm>
            <a:off x="4226220" y="61722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8" name="Rounded Rectangle 27"/>
          <p:cNvSpPr/>
          <p:nvPr/>
        </p:nvSpPr>
        <p:spPr>
          <a:xfrm>
            <a:off x="2168820" y="39624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p:cNvSpPr/>
          <p:nvPr/>
        </p:nvSpPr>
        <p:spPr>
          <a:xfrm>
            <a:off x="2321220" y="41148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30" name="TextBox 29"/>
          <p:cNvSpPr txBox="1"/>
          <p:nvPr/>
        </p:nvSpPr>
        <p:spPr>
          <a:xfrm>
            <a:off x="2626020" y="3581400"/>
            <a:ext cx="800284" cy="369332"/>
          </a:xfrm>
          <a:prstGeom prst="rect">
            <a:avLst/>
          </a:prstGeom>
          <a:noFill/>
        </p:spPr>
        <p:txBody>
          <a:bodyPr wrap="none" rtlCol="0">
            <a:spAutoFit/>
          </a:bodyPr>
          <a:lstStyle/>
          <a:p>
            <a:r>
              <a:rPr lang="en-US" dirty="0" smtClean="0"/>
              <a:t>Shard</a:t>
            </a:r>
            <a:r>
              <a:rPr lang="en-US" baseline="-25000" dirty="0" smtClean="0"/>
              <a:t>2</a:t>
            </a:r>
            <a:endParaRPr lang="en-US" baseline="-25000" dirty="0"/>
          </a:p>
        </p:txBody>
      </p:sp>
      <p:sp>
        <p:nvSpPr>
          <p:cNvPr id="31" name="Can 30"/>
          <p:cNvSpPr/>
          <p:nvPr/>
        </p:nvSpPr>
        <p:spPr>
          <a:xfrm>
            <a:off x="2321220" y="47244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32" name="Can 31"/>
          <p:cNvSpPr/>
          <p:nvPr/>
        </p:nvSpPr>
        <p:spPr>
          <a:xfrm>
            <a:off x="2321220" y="5334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33" name="TextBox 32"/>
          <p:cNvSpPr txBox="1"/>
          <p:nvPr/>
        </p:nvSpPr>
        <p:spPr>
          <a:xfrm>
            <a:off x="5369220" y="5181600"/>
            <a:ext cx="343364" cy="369332"/>
          </a:xfrm>
          <a:prstGeom prst="rect">
            <a:avLst/>
          </a:prstGeom>
          <a:noFill/>
        </p:spPr>
        <p:txBody>
          <a:bodyPr wrap="none" rtlCol="0">
            <a:spAutoFit/>
          </a:bodyPr>
          <a:lstStyle/>
          <a:p>
            <a:r>
              <a:rPr lang="en-US" dirty="0" smtClean="0"/>
              <a:t>…</a:t>
            </a:r>
            <a:endParaRPr lang="en-US" baseline="-25000" dirty="0"/>
          </a:p>
        </p:txBody>
      </p:sp>
      <p:sp>
        <p:nvSpPr>
          <p:cNvPr id="38" name="Right Arrow 37"/>
          <p:cNvSpPr/>
          <p:nvPr/>
        </p:nvSpPr>
        <p:spPr>
          <a:xfrm>
            <a:off x="6331245" y="59436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a:t>
            </a:r>
            <a:r>
              <a:rPr lang="en-US" dirty="0"/>
              <a:t>Performance</a:t>
            </a:r>
            <a:endParaRPr lang="en-US" dirty="0"/>
          </a:p>
        </p:txBody>
      </p:sp>
      <p:sp>
        <p:nvSpPr>
          <p:cNvPr id="39" name="Right Arrow 38"/>
          <p:cNvSpPr/>
          <p:nvPr/>
        </p:nvSpPr>
        <p:spPr>
          <a:xfrm rot="16200000">
            <a:off x="5273970" y="46101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Performance</a:t>
            </a:r>
            <a:endParaRPr lang="en-US" dirty="0"/>
          </a:p>
        </p:txBody>
      </p:sp>
      <p:sp>
        <p:nvSpPr>
          <p:cNvPr id="40" name="Oval 39"/>
          <p:cNvSpPr/>
          <p:nvPr/>
        </p:nvSpPr>
        <p:spPr>
          <a:xfrm>
            <a:off x="6969420" y="38100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8188620" y="51816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8264820" y="38862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6588420" y="3352800"/>
            <a:ext cx="1219200" cy="381000"/>
          </a:xfrm>
          <a:prstGeom prst="rect">
            <a:avLst/>
          </a:prstGeom>
          <a:noFill/>
        </p:spPr>
        <p:txBody>
          <a:bodyPr wrap="square" rtlCol="0">
            <a:spAutoFit/>
          </a:bodyPr>
          <a:lstStyle/>
          <a:p>
            <a:r>
              <a:rPr lang="en-US" dirty="0" smtClean="0"/>
              <a:t>Replica Set</a:t>
            </a:r>
          </a:p>
        </p:txBody>
      </p:sp>
      <p:sp>
        <p:nvSpPr>
          <p:cNvPr id="44" name="TextBox 43"/>
          <p:cNvSpPr txBox="1"/>
          <p:nvPr/>
        </p:nvSpPr>
        <p:spPr>
          <a:xfrm>
            <a:off x="7655220" y="4038600"/>
            <a:ext cx="1219200" cy="646331"/>
          </a:xfrm>
          <a:prstGeom prst="rect">
            <a:avLst/>
          </a:prstGeom>
          <a:noFill/>
        </p:spPr>
        <p:txBody>
          <a:bodyPr wrap="square" rtlCol="0">
            <a:spAutoFit/>
          </a:bodyPr>
          <a:lstStyle/>
          <a:p>
            <a:r>
              <a:rPr lang="en-US" dirty="0" smtClean="0"/>
              <a:t>Sharded</a:t>
            </a:r>
          </a:p>
          <a:p>
            <a:r>
              <a:rPr lang="en-US" dirty="0" smtClean="0"/>
              <a:t>Replica Set</a:t>
            </a:r>
          </a:p>
        </p:txBody>
      </p:sp>
      <p:sp>
        <p:nvSpPr>
          <p:cNvPr id="45" name="TextBox 44"/>
          <p:cNvSpPr txBox="1"/>
          <p:nvPr/>
        </p:nvSpPr>
        <p:spPr>
          <a:xfrm>
            <a:off x="7731420" y="5410200"/>
            <a:ext cx="1219200" cy="369332"/>
          </a:xfrm>
          <a:prstGeom prst="rect">
            <a:avLst/>
          </a:prstGeom>
          <a:noFill/>
        </p:spPr>
        <p:txBody>
          <a:bodyPr wrap="square" rtlCol="0">
            <a:spAutoFit/>
          </a:bodyPr>
          <a:lstStyle/>
          <a:p>
            <a:r>
              <a:rPr lang="en-US" dirty="0" smtClean="0"/>
              <a:t>Sharded</a:t>
            </a:r>
          </a:p>
        </p:txBody>
      </p:sp>
      <p:sp>
        <p:nvSpPr>
          <p:cNvPr id="46" name="TextBox 45"/>
          <p:cNvSpPr txBox="1"/>
          <p:nvPr/>
        </p:nvSpPr>
        <p:spPr>
          <a:xfrm>
            <a:off x="4073820" y="3505200"/>
            <a:ext cx="1219200" cy="369332"/>
          </a:xfrm>
          <a:prstGeom prst="rect">
            <a:avLst/>
          </a:prstGeom>
          <a:noFill/>
        </p:spPr>
        <p:txBody>
          <a:bodyPr wrap="square" rtlCol="0">
            <a:spAutoFit/>
          </a:bodyPr>
          <a:lstStyle/>
          <a:p>
            <a:r>
              <a:rPr lang="en-US" dirty="0" smtClean="0"/>
              <a:t>Routers:</a:t>
            </a:r>
          </a:p>
        </p:txBody>
      </p:sp>
      <p:sp>
        <p:nvSpPr>
          <p:cNvPr id="47" name="TextBox 46"/>
          <p:cNvSpPr txBox="1"/>
          <p:nvPr/>
        </p:nvSpPr>
        <p:spPr>
          <a:xfrm>
            <a:off x="4073820" y="5562600"/>
            <a:ext cx="1447800" cy="369332"/>
          </a:xfrm>
          <a:prstGeom prst="rect">
            <a:avLst/>
          </a:prstGeom>
          <a:noFill/>
        </p:spPr>
        <p:txBody>
          <a:bodyPr wrap="square" rtlCol="0">
            <a:spAutoFit/>
          </a:bodyPr>
          <a:lstStyle/>
          <a:p>
            <a:r>
              <a:rPr lang="en-US" dirty="0" smtClean="0"/>
              <a:t>Config State:</a:t>
            </a:r>
          </a:p>
        </p:txBody>
      </p:sp>
      <p:sp>
        <p:nvSpPr>
          <p:cNvPr id="37" name="Text Placeholder 1"/>
          <p:cNvSpPr txBox="1">
            <a:spLocks/>
          </p:cNvSpPr>
          <p:nvPr/>
        </p:nvSpPr>
        <p:spPr>
          <a:xfrm>
            <a:off x="6185711" y="990600"/>
            <a:ext cx="2993731" cy="2286000"/>
          </a:xfrm>
          <a:prstGeom prst="rect">
            <a:avLst/>
          </a:prstGeom>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Terminology</a:t>
            </a:r>
          </a:p>
          <a:p>
            <a:pPr lvl="1"/>
            <a:r>
              <a:rPr lang="en-US" sz="1400" dirty="0" err="1" smtClean="0"/>
              <a:t>Table,View</a:t>
            </a:r>
            <a:r>
              <a:rPr lang="en-US" sz="1400" dirty="0" smtClean="0"/>
              <a:t> -&gt; Collection</a:t>
            </a:r>
          </a:p>
          <a:p>
            <a:pPr lvl="1"/>
            <a:r>
              <a:rPr lang="en-US" sz="1400" dirty="0" smtClean="0"/>
              <a:t>Row -&gt; Document</a:t>
            </a:r>
          </a:p>
          <a:p>
            <a:pPr lvl="1"/>
            <a:r>
              <a:rPr lang="en-US" sz="1400" dirty="0" smtClean="0"/>
              <a:t>Join -&gt; Embedded</a:t>
            </a:r>
          </a:p>
          <a:p>
            <a:pPr lvl="1"/>
            <a:r>
              <a:rPr lang="en-US" sz="1400" dirty="0" smtClean="0"/>
              <a:t>Foreign Key -&gt; Reference</a:t>
            </a:r>
            <a:endParaRPr lang="en-US" sz="1400" dirty="0" smtClean="0"/>
          </a:p>
        </p:txBody>
      </p:sp>
    </p:spTree>
    <p:extLst>
      <p:ext uri="{BB962C8B-B14F-4D97-AF65-F5344CB8AC3E}">
        <p14:creationId xmlns:p14="http://schemas.microsoft.com/office/powerpoint/2010/main" val="62574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Install…Windows Example</a:t>
            </a:r>
            <a:endParaRPr lang="en-US" dirty="0"/>
          </a:p>
        </p:txBody>
      </p:sp>
      <p:sp>
        <p:nvSpPr>
          <p:cNvPr id="3" name="Content Placeholder 2"/>
          <p:cNvSpPr>
            <a:spLocks noGrp="1"/>
          </p:cNvSpPr>
          <p:nvPr>
            <p:ph idx="1"/>
          </p:nvPr>
        </p:nvSpPr>
        <p:spPr/>
        <p:txBody>
          <a:bodyPr/>
          <a:lstStyle/>
          <a:p>
            <a:r>
              <a:rPr lang="en-US" dirty="0" smtClean="0"/>
              <a:t>Install and set Path…</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7" y="2362200"/>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239" y="3952875"/>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410200"/>
            <a:ext cx="44672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630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Install…Linux Example</a:t>
            </a:r>
            <a:endParaRPr lang="en-US" dirty="0"/>
          </a:p>
        </p:txBody>
      </p:sp>
      <p:sp>
        <p:nvSpPr>
          <p:cNvPr id="3" name="Content Placeholder 2"/>
          <p:cNvSpPr>
            <a:spLocks noGrp="1"/>
          </p:cNvSpPr>
          <p:nvPr>
            <p:ph idx="1"/>
          </p:nvPr>
        </p:nvSpPr>
        <p:spPr>
          <a:xfrm>
            <a:off x="457200" y="1371601"/>
            <a:ext cx="8229600" cy="1752600"/>
          </a:xfrm>
        </p:spPr>
        <p:txBody>
          <a:bodyPr>
            <a:normAutofit/>
          </a:bodyPr>
          <a:lstStyle/>
          <a:p>
            <a:r>
              <a:rPr lang="en-US" dirty="0"/>
              <a:t>First, setup </a:t>
            </a:r>
            <a:r>
              <a:rPr lang="en-US" dirty="0" smtClean="0"/>
              <a:t>Repo…then,</a:t>
            </a:r>
          </a:p>
          <a:p>
            <a:pPr lvl="1"/>
            <a:r>
              <a:rPr lang="en-US" dirty="0" smtClean="0"/>
              <a:t>yum </a:t>
            </a:r>
            <a:r>
              <a:rPr lang="en-US" dirty="0"/>
              <a:t>install mongo-10gen </a:t>
            </a:r>
            <a:r>
              <a:rPr lang="en-US" dirty="0" smtClean="0"/>
              <a:t>mongo-10gen-server</a:t>
            </a:r>
          </a:p>
          <a:p>
            <a:r>
              <a:rPr lang="en-US" dirty="0" smtClean="0"/>
              <a:t>Then start the service</a:t>
            </a:r>
          </a:p>
        </p:txBody>
      </p:sp>
      <p:sp>
        <p:nvSpPr>
          <p:cNvPr id="4" name="TextBox 3"/>
          <p:cNvSpPr txBox="1"/>
          <p:nvPr/>
        </p:nvSpPr>
        <p:spPr>
          <a:xfrm>
            <a:off x="990600" y="3048000"/>
            <a:ext cx="7620000" cy="258532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service </a:t>
            </a:r>
            <a:r>
              <a:rPr lang="en-US" b="1" dirty="0" err="1">
                <a:solidFill>
                  <a:srgbClr val="00B0F0"/>
                </a:solidFill>
              </a:rPr>
              <a:t>mongod</a:t>
            </a:r>
            <a:r>
              <a:rPr lang="en-US" b="1" dirty="0">
                <a:solidFill>
                  <a:srgbClr val="00B0F0"/>
                </a:solidFill>
              </a:rPr>
              <a:t> start</a:t>
            </a:r>
          </a:p>
          <a:p>
            <a:r>
              <a:rPr lang="en-US" dirty="0">
                <a:solidFill>
                  <a:srgbClr val="33CC33"/>
                </a:solidFill>
              </a:rPr>
              <a:t>Starting </a:t>
            </a:r>
            <a:r>
              <a:rPr lang="en-US" dirty="0" err="1">
                <a:solidFill>
                  <a:srgbClr val="33CC33"/>
                </a:solidFill>
              </a:rPr>
              <a:t>mongod</a:t>
            </a:r>
            <a:r>
              <a:rPr lang="en-US" dirty="0">
                <a:solidFill>
                  <a:srgbClr val="33CC33"/>
                </a:solidFill>
              </a:rPr>
              <a:t>: about to fork child process, waiting until server is ready for connections.</a:t>
            </a:r>
          </a:p>
          <a:p>
            <a:r>
              <a:rPr lang="en-US" dirty="0">
                <a:solidFill>
                  <a:srgbClr val="33CC33"/>
                </a:solidFill>
              </a:rPr>
              <a:t>forked process: 14396</a:t>
            </a:r>
          </a:p>
          <a:p>
            <a:r>
              <a:rPr lang="en-US" dirty="0">
                <a:solidFill>
                  <a:srgbClr val="33CC33"/>
                </a:solidFill>
              </a:rPr>
              <a:t>all output going to: /</a:t>
            </a:r>
            <a:r>
              <a:rPr lang="en-US" dirty="0" err="1">
                <a:solidFill>
                  <a:srgbClr val="33CC33"/>
                </a:solidFill>
              </a:rPr>
              <a:t>var</a:t>
            </a:r>
            <a:r>
              <a:rPr lang="en-US" dirty="0">
                <a:solidFill>
                  <a:srgbClr val="33CC33"/>
                </a:solidFill>
              </a:rPr>
              <a:t>/log/mongo/mongod.log</a:t>
            </a:r>
          </a:p>
          <a:p>
            <a:r>
              <a:rPr lang="en-US" dirty="0">
                <a:solidFill>
                  <a:srgbClr val="33CC33"/>
                </a:solidFill>
              </a:rPr>
              <a:t>child process started successfully, parent exiting</a:t>
            </a:r>
          </a:p>
          <a:p>
            <a:r>
              <a:rPr lang="en-US" dirty="0">
                <a:solidFill>
                  <a:srgbClr val="33CC33"/>
                </a:solidFill>
              </a:rPr>
              <a:t>                                                           [  OK  ] </a:t>
            </a:r>
            <a:endParaRPr lang="en-US" dirty="0" smtClean="0">
              <a:solidFill>
                <a:srgbClr val="33CC33"/>
              </a:solidFill>
            </a:endParaRPr>
          </a:p>
          <a:p>
            <a:r>
              <a:rPr lang="en-US" dirty="0" smtClean="0">
                <a:solidFill>
                  <a:srgbClr val="33CC33"/>
                </a:solidFill>
              </a:rPr>
              <a:t>[</a:t>
            </a:r>
            <a:r>
              <a:rPr lang="en-US" dirty="0">
                <a:solidFill>
                  <a:srgbClr val="33CC33"/>
                </a:solidFill>
              </a:rPr>
              <a:t>root@r2adnet opt]# </a:t>
            </a:r>
            <a:r>
              <a:rPr lang="en-US" b="1" dirty="0">
                <a:solidFill>
                  <a:srgbClr val="00B0F0"/>
                </a:solidFill>
              </a:rPr>
              <a:t>which mongo</a:t>
            </a:r>
          </a:p>
          <a:p>
            <a:r>
              <a:rPr lang="en-US" dirty="0">
                <a:solidFill>
                  <a:srgbClr val="33CC33"/>
                </a:solidFill>
              </a:rPr>
              <a:t>/</a:t>
            </a:r>
            <a:r>
              <a:rPr lang="en-US" dirty="0" err="1">
                <a:solidFill>
                  <a:srgbClr val="33CC33"/>
                </a:solidFill>
              </a:rPr>
              <a:t>usr</a:t>
            </a:r>
            <a:r>
              <a:rPr lang="en-US" dirty="0">
                <a:solidFill>
                  <a:srgbClr val="33CC33"/>
                </a:solidFill>
              </a:rPr>
              <a:t>/bin/mongo</a:t>
            </a:r>
          </a:p>
        </p:txBody>
      </p:sp>
      <p:sp>
        <p:nvSpPr>
          <p:cNvPr id="6" name="Content Placeholder 2"/>
          <p:cNvSpPr txBox="1">
            <a:spLocks/>
          </p:cNvSpPr>
          <p:nvPr/>
        </p:nvSpPr>
        <p:spPr>
          <a:xfrm>
            <a:off x="457200" y="6426998"/>
            <a:ext cx="7696200" cy="43100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http://docs.mongodb.org/manual/tutorial/install-mongodb-on-red-hat-centos-or-fedora-linux/</a:t>
            </a: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381000"/>
            <a:ext cx="1329836" cy="128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421758" y="5651409"/>
            <a:ext cx="8229600" cy="89207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it always start</a:t>
            </a:r>
          </a:p>
          <a:p>
            <a:pPr lvl="1"/>
            <a:r>
              <a:rPr lang="en-US" dirty="0" err="1"/>
              <a:t>chkconfig</a:t>
            </a:r>
            <a:r>
              <a:rPr lang="en-US" dirty="0"/>
              <a:t> </a:t>
            </a:r>
            <a:r>
              <a:rPr lang="en-US" dirty="0" err="1"/>
              <a:t>mongod</a:t>
            </a:r>
            <a:r>
              <a:rPr lang="en-US" dirty="0"/>
              <a:t> on</a:t>
            </a:r>
            <a:endParaRPr lang="en-US" b="1" dirty="0"/>
          </a:p>
        </p:txBody>
      </p:sp>
    </p:spTree>
    <p:extLst>
      <p:ext uri="{BB962C8B-B14F-4D97-AF65-F5344CB8AC3E}">
        <p14:creationId xmlns:p14="http://schemas.microsoft.com/office/powerpoint/2010/main" val="23244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server, Windows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7" y="2667000"/>
            <a:ext cx="88106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373368"/>
            <a:ext cx="3139064" cy="1477328"/>
          </a:xfrm>
          <a:prstGeom prst="rect">
            <a:avLst/>
          </a:prstGeom>
          <a:noFill/>
        </p:spPr>
        <p:txBody>
          <a:bodyPr wrap="none" rtlCol="0">
            <a:spAutoFit/>
          </a:bodyPr>
          <a:lstStyle/>
          <a:p>
            <a:r>
              <a:rPr lang="en-US" dirty="0"/>
              <a:t>To run a single server database:</a:t>
            </a:r>
          </a:p>
          <a:p>
            <a:endParaRPr lang="en-US" dirty="0"/>
          </a:p>
          <a:p>
            <a:r>
              <a:rPr lang="en-US" dirty="0"/>
              <a:t>    $ </a:t>
            </a:r>
            <a:r>
              <a:rPr lang="en-US" dirty="0" err="1"/>
              <a:t>mkdir</a:t>
            </a:r>
            <a:r>
              <a:rPr lang="en-US" dirty="0"/>
              <a:t> /data/</a:t>
            </a:r>
            <a:r>
              <a:rPr lang="en-US" dirty="0" err="1"/>
              <a:t>db</a:t>
            </a:r>
            <a:endParaRPr lang="en-US" dirty="0"/>
          </a:p>
          <a:p>
            <a:r>
              <a:rPr lang="en-US" dirty="0"/>
              <a:t>    $ ./</a:t>
            </a:r>
            <a:r>
              <a:rPr lang="en-US" dirty="0" err="1"/>
              <a:t>mongod</a:t>
            </a:r>
            <a:endParaRPr lang="en-US" dirty="0"/>
          </a:p>
          <a:p>
            <a:r>
              <a:rPr lang="en-US" dirty="0"/>
              <a:t>    </a:t>
            </a:r>
          </a:p>
        </p:txBody>
      </p:sp>
      <p:cxnSp>
        <p:nvCxnSpPr>
          <p:cNvPr id="6" name="Straight Arrow Connector 5"/>
          <p:cNvCxnSpPr/>
          <p:nvPr/>
        </p:nvCxnSpPr>
        <p:spPr>
          <a:xfrm>
            <a:off x="6191693" y="4489680"/>
            <a:ext cx="89490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791200" y="4191000"/>
            <a:ext cx="228600" cy="5548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548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aware of ports…firewall, </a:t>
            </a:r>
            <a:r>
              <a:rPr lang="en-US" dirty="0" err="1" smtClean="0"/>
              <a:t>etc</a:t>
            </a:r>
            <a:endParaRPr lang="en-US" dirty="0"/>
          </a:p>
        </p:txBody>
      </p:sp>
      <p:sp>
        <p:nvSpPr>
          <p:cNvPr id="3" name="Content Placeholder 2"/>
          <p:cNvSpPr>
            <a:spLocks noGrp="1"/>
          </p:cNvSpPr>
          <p:nvPr>
            <p:ph idx="1"/>
          </p:nvPr>
        </p:nvSpPr>
        <p:spPr>
          <a:xfrm>
            <a:off x="457200" y="1600201"/>
            <a:ext cx="8229600" cy="990600"/>
          </a:xfrm>
        </p:spPr>
        <p:txBody>
          <a:bodyPr>
            <a:normAutofit/>
          </a:bodyPr>
          <a:lstStyle/>
          <a:p>
            <a:r>
              <a:rPr lang="en-US" sz="2400" dirty="0" smtClean="0"/>
              <a:t>waiting </a:t>
            </a:r>
            <a:r>
              <a:rPr lang="en-US" sz="2400" dirty="0"/>
              <a:t>for connections on port 27017</a:t>
            </a:r>
          </a:p>
          <a:p>
            <a:r>
              <a:rPr lang="en-US" sz="2400" dirty="0" smtClean="0"/>
              <a:t>admin </a:t>
            </a:r>
            <a:r>
              <a:rPr lang="en-US" sz="2400" dirty="0"/>
              <a:t>web console waiting for connections on port </a:t>
            </a:r>
            <a:r>
              <a:rPr lang="en-US" sz="2400" dirty="0" smtClean="0"/>
              <a:t>28017</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641" y="2486025"/>
            <a:ext cx="51530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6276975"/>
            <a:ext cx="8229600" cy="4953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Note: Best to allow database access only to server(s) that needed it…..keep traffic inside as much as possible – good security practice.</a:t>
            </a:r>
            <a:endParaRPr lang="en-US" sz="1600" dirty="0"/>
          </a:p>
        </p:txBody>
      </p:sp>
    </p:spTree>
    <p:extLst>
      <p:ext uri="{BB962C8B-B14F-4D97-AF65-F5344CB8AC3E}">
        <p14:creationId xmlns:p14="http://schemas.microsoft.com/office/powerpoint/2010/main" val="350346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ongo – the shell</a:t>
            </a:r>
            <a:endParaRPr lang="en-US" dirty="0"/>
          </a:p>
        </p:txBody>
      </p:sp>
      <p:sp>
        <p:nvSpPr>
          <p:cNvPr id="5" name="TextBox 4"/>
          <p:cNvSpPr txBox="1"/>
          <p:nvPr/>
        </p:nvSpPr>
        <p:spPr>
          <a:xfrm>
            <a:off x="485774" y="1205989"/>
            <a:ext cx="8201025" cy="507831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Welcome to the </a:t>
            </a:r>
            <a:r>
              <a:rPr lang="en-US" dirty="0" err="1">
                <a:solidFill>
                  <a:srgbClr val="33CC33"/>
                </a:solidFill>
              </a:rPr>
              <a:t>MongoDB</a:t>
            </a:r>
            <a:r>
              <a:rPr lang="en-US" dirty="0">
                <a:solidFill>
                  <a:srgbClr val="33CC33"/>
                </a:solidFill>
              </a:rPr>
              <a:t> shell.</a:t>
            </a:r>
          </a:p>
          <a:p>
            <a:r>
              <a:rPr lang="en-US" dirty="0">
                <a:solidFill>
                  <a:srgbClr val="33CC33"/>
                </a:solidFill>
              </a:rPr>
              <a:t>For interactive help, type "help".</a:t>
            </a:r>
          </a:p>
          <a:p>
            <a:r>
              <a:rPr lang="en-US" dirty="0">
                <a:solidFill>
                  <a:srgbClr val="33CC33"/>
                </a:solidFill>
              </a:rPr>
              <a:t>For more comprehensive documentation, see</a:t>
            </a:r>
          </a:p>
          <a:p>
            <a:r>
              <a:rPr lang="en-US" dirty="0">
                <a:solidFill>
                  <a:srgbClr val="33CC33"/>
                </a:solidFill>
              </a:rPr>
              <a:t>        http://docs.mongodb.org/</a:t>
            </a:r>
          </a:p>
          <a:p>
            <a:r>
              <a:rPr lang="en-US" dirty="0">
                <a:solidFill>
                  <a:srgbClr val="33CC33"/>
                </a:solidFill>
              </a:rPr>
              <a:t>Questions? Try the support group</a:t>
            </a:r>
          </a:p>
          <a:p>
            <a:r>
              <a:rPr lang="en-US" dirty="0">
                <a:solidFill>
                  <a:srgbClr val="33CC33"/>
                </a:solidFill>
              </a:rPr>
              <a:t>        http://</a:t>
            </a:r>
            <a:r>
              <a:rPr lang="en-US" dirty="0" smtClean="0">
                <a:solidFill>
                  <a:srgbClr val="33CC33"/>
                </a:solidFill>
              </a:rPr>
              <a:t>groups.google.com/group/mongodb-user</a:t>
            </a:r>
          </a:p>
          <a:p>
            <a:r>
              <a:rPr lang="en-US" dirty="0">
                <a:solidFill>
                  <a:srgbClr val="33CC33"/>
                </a:solidFill>
              </a:rPr>
              <a:t>&gt;</a:t>
            </a:r>
          </a:p>
          <a:p>
            <a:r>
              <a:rPr lang="en-US" dirty="0">
                <a:solidFill>
                  <a:srgbClr val="33CC33"/>
                </a:solidFill>
              </a:rPr>
              <a:t>&gt; </a:t>
            </a:r>
            <a:r>
              <a:rPr lang="en-US" b="1" dirty="0">
                <a:solidFill>
                  <a:srgbClr val="00B0F0"/>
                </a:solidFill>
              </a:rPr>
              <a:t>help</a:t>
            </a:r>
          </a:p>
          <a:p>
            <a:r>
              <a:rPr lang="en-US" dirty="0">
                <a:solidFill>
                  <a:srgbClr val="33CC33"/>
                </a:solidFill>
              </a:rPr>
              <a:t>        </a:t>
            </a:r>
            <a:r>
              <a:rPr lang="en-US" dirty="0" err="1">
                <a:solidFill>
                  <a:srgbClr val="33CC33"/>
                </a:solidFill>
              </a:rPr>
              <a:t>db.help</a:t>
            </a:r>
            <a:r>
              <a:rPr lang="en-US" dirty="0">
                <a:solidFill>
                  <a:srgbClr val="33CC33"/>
                </a:solidFill>
              </a:rPr>
              <a:t>()                    help on </a:t>
            </a:r>
            <a:r>
              <a:rPr lang="en-US" dirty="0" err="1">
                <a:solidFill>
                  <a:srgbClr val="33CC33"/>
                </a:solidFill>
              </a:rPr>
              <a:t>db</a:t>
            </a:r>
            <a:r>
              <a:rPr lang="en-US" dirty="0">
                <a:solidFill>
                  <a:srgbClr val="33CC33"/>
                </a:solidFill>
              </a:rPr>
              <a:t> methods</a:t>
            </a:r>
          </a:p>
          <a:p>
            <a:r>
              <a:rPr lang="en-US" dirty="0">
                <a:solidFill>
                  <a:srgbClr val="33CC33"/>
                </a:solidFill>
              </a:rPr>
              <a:t>        </a:t>
            </a:r>
            <a:r>
              <a:rPr lang="en-US" dirty="0" err="1">
                <a:solidFill>
                  <a:srgbClr val="33CC33"/>
                </a:solidFill>
              </a:rPr>
              <a:t>db.mycoll.help</a:t>
            </a:r>
            <a:r>
              <a:rPr lang="en-US" dirty="0">
                <a:solidFill>
                  <a:srgbClr val="33CC33"/>
                </a:solidFill>
              </a:rPr>
              <a:t>()             help on collection methods</a:t>
            </a:r>
          </a:p>
          <a:p>
            <a:r>
              <a:rPr lang="en-US" dirty="0">
                <a:solidFill>
                  <a:srgbClr val="33CC33"/>
                </a:solidFill>
              </a:rPr>
              <a:t>        </a:t>
            </a:r>
            <a:r>
              <a:rPr lang="en-US" dirty="0" err="1">
                <a:solidFill>
                  <a:srgbClr val="33CC33"/>
                </a:solidFill>
              </a:rPr>
              <a:t>sh.help</a:t>
            </a:r>
            <a:r>
              <a:rPr lang="en-US" dirty="0">
                <a:solidFill>
                  <a:srgbClr val="33CC33"/>
                </a:solidFill>
              </a:rPr>
              <a:t>()                    </a:t>
            </a:r>
            <a:r>
              <a:rPr lang="en-US" dirty="0" err="1">
                <a:solidFill>
                  <a:srgbClr val="33CC33"/>
                </a:solidFill>
              </a:rPr>
              <a:t>sharding</a:t>
            </a:r>
            <a:r>
              <a:rPr lang="en-US" dirty="0">
                <a:solidFill>
                  <a:srgbClr val="33CC33"/>
                </a:solidFill>
              </a:rPr>
              <a:t> helpers</a:t>
            </a:r>
          </a:p>
          <a:p>
            <a:r>
              <a:rPr lang="en-US" dirty="0">
                <a:solidFill>
                  <a:srgbClr val="33CC33"/>
                </a:solidFill>
              </a:rPr>
              <a:t>        </a:t>
            </a:r>
            <a:r>
              <a:rPr lang="en-US" dirty="0" err="1">
                <a:solidFill>
                  <a:srgbClr val="33CC33"/>
                </a:solidFill>
              </a:rPr>
              <a:t>rs.help</a:t>
            </a:r>
            <a:r>
              <a:rPr lang="en-US" dirty="0">
                <a:solidFill>
                  <a:srgbClr val="33CC33"/>
                </a:solidFill>
              </a:rPr>
              <a:t>()                    replica set helpers</a:t>
            </a:r>
          </a:p>
          <a:p>
            <a:r>
              <a:rPr lang="en-US" dirty="0">
                <a:solidFill>
                  <a:srgbClr val="33CC33"/>
                </a:solidFill>
              </a:rPr>
              <a:t>        help admin                   administrative help</a:t>
            </a:r>
          </a:p>
          <a:p>
            <a:r>
              <a:rPr lang="en-US" dirty="0">
                <a:solidFill>
                  <a:srgbClr val="33CC33"/>
                </a:solidFill>
              </a:rPr>
              <a:t>        help connect                 connecting to a </a:t>
            </a:r>
            <a:r>
              <a:rPr lang="en-US" dirty="0" err="1">
                <a:solidFill>
                  <a:srgbClr val="33CC33"/>
                </a:solidFill>
              </a:rPr>
              <a:t>db</a:t>
            </a:r>
            <a:r>
              <a:rPr lang="en-US" dirty="0">
                <a:solidFill>
                  <a:srgbClr val="33CC33"/>
                </a:solidFill>
              </a:rPr>
              <a:t> help</a:t>
            </a:r>
          </a:p>
          <a:p>
            <a:r>
              <a:rPr lang="en-US" dirty="0" smtClean="0">
                <a:solidFill>
                  <a:srgbClr val="33CC33"/>
                </a:solidFill>
              </a:rPr>
              <a:t>….</a:t>
            </a:r>
            <a:endParaRPr lang="en-US" dirty="0">
              <a:solidFill>
                <a:srgbClr val="33CC33"/>
              </a:solidFill>
            </a:endParaRPr>
          </a:p>
        </p:txBody>
      </p:sp>
      <p:sp>
        <p:nvSpPr>
          <p:cNvPr id="3" name="TextBox 2"/>
          <p:cNvSpPr txBox="1"/>
          <p:nvPr/>
        </p:nvSpPr>
        <p:spPr>
          <a:xfrm>
            <a:off x="1371600" y="6336268"/>
            <a:ext cx="5966890" cy="369332"/>
          </a:xfrm>
          <a:prstGeom prst="rect">
            <a:avLst/>
          </a:prstGeom>
          <a:noFill/>
        </p:spPr>
        <p:txBody>
          <a:bodyPr wrap="none" rtlCol="0">
            <a:spAutoFit/>
          </a:bodyPr>
          <a:lstStyle/>
          <a:p>
            <a:r>
              <a:rPr lang="en-US" b="1" dirty="0"/>
              <a:t>mongo</a:t>
            </a:r>
            <a:r>
              <a:rPr lang="en-US" dirty="0"/>
              <a:t> is an interactive JavaScript shell interface to </a:t>
            </a:r>
            <a:r>
              <a:rPr lang="en-US" dirty="0" err="1"/>
              <a:t>MongoDB</a:t>
            </a:r>
            <a:endParaRPr lang="en-US" dirty="0"/>
          </a:p>
        </p:txBody>
      </p:sp>
    </p:spTree>
    <p:extLst>
      <p:ext uri="{BB962C8B-B14F-4D97-AF65-F5344CB8AC3E}">
        <p14:creationId xmlns:p14="http://schemas.microsoft.com/office/powerpoint/2010/main" val="1496067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8288</TotalTime>
  <Words>2268</Words>
  <Application>Microsoft Office PowerPoint</Application>
  <PresentationFormat>On-screen Show (4:3)</PresentationFormat>
  <Paragraphs>297</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MongoDB Intro</vt:lpstr>
      <vt:lpstr>Categories of Databases</vt:lpstr>
      <vt:lpstr>Depiction of Database Categories</vt:lpstr>
      <vt:lpstr>MongoDB Overview</vt:lpstr>
      <vt:lpstr>Install…Windows Example</vt:lpstr>
      <vt:lpstr>Install…Linux Example</vt:lpstr>
      <vt:lpstr>Starting the server, Windows</vt:lpstr>
      <vt:lpstr>Be aware of ports…firewall, etc</vt:lpstr>
      <vt:lpstr>mongo – the shell</vt:lpstr>
      <vt:lpstr>Adding data manually</vt:lpstr>
      <vt:lpstr>Adding data manually</vt:lpstr>
      <vt:lpstr>Quick search to see if data exists</vt:lpstr>
      <vt:lpstr>Find and Pretty</vt:lpstr>
      <vt:lpstr>Collections…..</vt:lpstr>
      <vt:lpstr>Custom Prompt</vt:lpstr>
      <vt:lpstr>Running a Script</vt:lpstr>
      <vt:lpstr>Lots more to add - TBD</vt:lpstr>
      <vt:lpstr>Adding search – an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Intro</dc:title>
  <dc:creator>behrens</dc:creator>
  <cp:lastModifiedBy>behrens</cp:lastModifiedBy>
  <cp:revision>24</cp:revision>
  <dcterms:created xsi:type="dcterms:W3CDTF">2006-08-16T00:00:00Z</dcterms:created>
  <dcterms:modified xsi:type="dcterms:W3CDTF">2013-07-06T02:31:31Z</dcterms:modified>
</cp:coreProperties>
</file>